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3" r:id="rId2"/>
    <p:sldMasterId id="2147483666" r:id="rId3"/>
  </p:sldMasterIdLst>
  <p:notesMasterIdLst>
    <p:notesMasterId r:id="rId26"/>
  </p:notesMasterIdLst>
  <p:sldIdLst>
    <p:sldId id="256" r:id="rId4"/>
    <p:sldId id="257" r:id="rId5"/>
    <p:sldId id="258" r:id="rId6"/>
    <p:sldId id="260" r:id="rId7"/>
    <p:sldId id="261" r:id="rId8"/>
    <p:sldId id="262" r:id="rId9"/>
    <p:sldId id="263" r:id="rId10"/>
    <p:sldId id="264" r:id="rId11"/>
    <p:sldId id="265" r:id="rId12"/>
    <p:sldId id="266" r:id="rId13"/>
    <p:sldId id="267" r:id="rId14"/>
    <p:sldId id="272" r:id="rId15"/>
    <p:sldId id="273" r:id="rId16"/>
    <p:sldId id="274" r:id="rId17"/>
    <p:sldId id="275" r:id="rId18"/>
    <p:sldId id="276" r:id="rId19"/>
    <p:sldId id="277" r:id="rId20"/>
    <p:sldId id="278" r:id="rId21"/>
    <p:sldId id="279" r:id="rId22"/>
    <p:sldId id="280" r:id="rId23"/>
    <p:sldId id="281" r:id="rId24"/>
    <p:sldId id="282" r:id="rId25"/>
  </p:sldIdLst>
  <p:sldSz cx="1080135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000000"/>
          </p15:clr>
        </p15:guide>
        <p15:guide id="4" pos="3402">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7ufwErdBg57u/NEAQb5hxY4v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008" y="66"/>
      </p:cViewPr>
      <p:guideLst>
        <p:guide orient="horz" pos="1620"/>
        <p:guide pos="2880"/>
        <p:guide orient="horz" pos="2160"/>
        <p:guide pos="34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20179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029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002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84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899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17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40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10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7" name="Google Shape;247;p21: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196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5" name="Google Shape;255;p22: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62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3" name="Google Shape;263;p23: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978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1" name="Google Shape;271;p24: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788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159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9" name="Google Shape;279;p25: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817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5" name="Google Shape;285;p26: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44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1" name="Google Shape;291;p27: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66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42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109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52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8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27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75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728663" y="685800"/>
            <a:ext cx="54006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49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lt1"/>
        </a:solidFill>
        <a:effectLst/>
      </p:bgPr>
    </p:bg>
    <p:spTree>
      <p:nvGrpSpPr>
        <p:cNvPr id="1" name="Shape 13"/>
        <p:cNvGrpSpPr/>
        <p:nvPr/>
      </p:nvGrpSpPr>
      <p:grpSpPr>
        <a:xfrm>
          <a:off x="0" y="0"/>
          <a:ext cx="0" cy="0"/>
          <a:chOff x="0" y="0"/>
          <a:chExt cx="0" cy="0"/>
        </a:xfrm>
      </p:grpSpPr>
      <p:sp>
        <p:nvSpPr>
          <p:cNvPr id="14" name="Google Shape;14;p29"/>
          <p:cNvSpPr txBox="1">
            <a:spLocks noGrp="1"/>
          </p:cNvSpPr>
          <p:nvPr>
            <p:ph type="body" idx="1"/>
          </p:nvPr>
        </p:nvSpPr>
        <p:spPr>
          <a:xfrm>
            <a:off x="0" y="4940283"/>
            <a:ext cx="10801350" cy="69696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9"/>
          <p:cNvSpPr txBox="1">
            <a:spLocks noGrp="1"/>
          </p:cNvSpPr>
          <p:nvPr>
            <p:ph type="body" idx="2"/>
          </p:nvPr>
        </p:nvSpPr>
        <p:spPr>
          <a:xfrm>
            <a:off x="-175" y="5637246"/>
            <a:ext cx="1080135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1"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54"/>
        <p:cNvGrpSpPr/>
        <p:nvPr/>
      </p:nvGrpSpPr>
      <p:grpSpPr>
        <a:xfrm>
          <a:off x="0" y="0"/>
          <a:ext cx="0" cy="0"/>
          <a:chOff x="0" y="0"/>
          <a:chExt cx="0" cy="0"/>
        </a:xfrm>
      </p:grpSpPr>
      <p:sp>
        <p:nvSpPr>
          <p:cNvPr id="55" name="Google Shape;55;p39"/>
          <p:cNvSpPr>
            <a:spLocks noGrp="1"/>
          </p:cNvSpPr>
          <p:nvPr>
            <p:ph type="pic" idx="2"/>
          </p:nvPr>
        </p:nvSpPr>
        <p:spPr>
          <a:xfrm>
            <a:off x="0" y="0"/>
            <a:ext cx="10801350" cy="6858000"/>
          </a:xfrm>
          <a:prstGeom prst="rect">
            <a:avLst/>
          </a:prstGeom>
          <a:noFill/>
          <a:ln>
            <a:noFill/>
          </a:ln>
        </p:spPr>
        <p:txBody>
          <a:bodyPr spcFirstLastPara="1" wrap="square" lIns="720000" tIns="45700" rIns="91425" bIns="45700" anchor="ctr" anchorCtr="0">
            <a:noAutofit/>
          </a:bodyPr>
          <a:lstStyle>
            <a:lvl1pPr marR="0" lvl="0" algn="l" rtl="0">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solidFill>
          <a:srgbClr val="17365D"/>
        </a:solidFill>
        <a:effectLst/>
      </p:bgPr>
    </p:bg>
    <p:spTree>
      <p:nvGrpSpPr>
        <p:cNvPr id="1" name="Shape 57"/>
        <p:cNvGrpSpPr/>
        <p:nvPr/>
      </p:nvGrpSpPr>
      <p:grpSpPr>
        <a:xfrm>
          <a:off x="0" y="0"/>
          <a:ext cx="0" cy="0"/>
          <a:chOff x="0" y="0"/>
          <a:chExt cx="0" cy="0"/>
        </a:xfrm>
      </p:grpSpPr>
      <p:sp>
        <p:nvSpPr>
          <p:cNvPr id="58" name="Google Shape;58;p41"/>
          <p:cNvSpPr>
            <a:spLocks noGrp="1"/>
          </p:cNvSpPr>
          <p:nvPr>
            <p:ph type="pic" idx="2"/>
          </p:nvPr>
        </p:nvSpPr>
        <p:spPr>
          <a:xfrm>
            <a:off x="3954664" y="836713"/>
            <a:ext cx="6846686" cy="140266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41"/>
          <p:cNvSpPr>
            <a:spLocks noGrp="1"/>
          </p:cNvSpPr>
          <p:nvPr>
            <p:ph type="pic" idx="3"/>
          </p:nvPr>
        </p:nvSpPr>
        <p:spPr>
          <a:xfrm>
            <a:off x="4847850" y="2397761"/>
            <a:ext cx="5953500" cy="206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0" name="Google Shape;60;p41"/>
          <p:cNvSpPr>
            <a:spLocks noGrp="1"/>
          </p:cNvSpPr>
          <p:nvPr>
            <p:ph type="pic" idx="4"/>
          </p:nvPr>
        </p:nvSpPr>
        <p:spPr>
          <a:xfrm>
            <a:off x="5698350" y="4620142"/>
            <a:ext cx="5103000" cy="1401147"/>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42"/>
          <p:cNvSpPr>
            <a:spLocks noGrp="1"/>
          </p:cNvSpPr>
          <p:nvPr>
            <p:ph type="pic" idx="2"/>
          </p:nvPr>
        </p:nvSpPr>
        <p:spPr>
          <a:xfrm>
            <a:off x="4651074" y="836713"/>
            <a:ext cx="22113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3" name="Google Shape;63;p42"/>
          <p:cNvSpPr>
            <a:spLocks noGrp="1"/>
          </p:cNvSpPr>
          <p:nvPr>
            <p:ph type="pic" idx="3"/>
          </p:nvPr>
        </p:nvSpPr>
        <p:spPr>
          <a:xfrm>
            <a:off x="2325536" y="836713"/>
            <a:ext cx="22113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42"/>
          <p:cNvSpPr>
            <a:spLocks noGrp="1"/>
          </p:cNvSpPr>
          <p:nvPr>
            <p:ph type="pic" idx="4"/>
          </p:nvPr>
        </p:nvSpPr>
        <p:spPr>
          <a:xfrm>
            <a:off x="0" y="836713"/>
            <a:ext cx="22113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65"/>
        <p:cNvGrpSpPr/>
        <p:nvPr/>
      </p:nvGrpSpPr>
      <p:grpSpPr>
        <a:xfrm>
          <a:off x="0" y="0"/>
          <a:ext cx="0" cy="0"/>
          <a:chOff x="0" y="0"/>
          <a:chExt cx="0" cy="0"/>
        </a:xfrm>
      </p:grpSpPr>
      <p:sp>
        <p:nvSpPr>
          <p:cNvPr id="66" name="Google Shape;66;p43"/>
          <p:cNvSpPr>
            <a:spLocks noGrp="1"/>
          </p:cNvSpPr>
          <p:nvPr>
            <p:ph type="pic" idx="2"/>
          </p:nvPr>
        </p:nvSpPr>
        <p:spPr>
          <a:xfrm>
            <a:off x="4483577" y="836711"/>
            <a:ext cx="3891170" cy="14874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Google Shape;67;p43"/>
          <p:cNvSpPr>
            <a:spLocks noGrp="1"/>
          </p:cNvSpPr>
          <p:nvPr>
            <p:ph type="pic" idx="3"/>
          </p:nvPr>
        </p:nvSpPr>
        <p:spPr>
          <a:xfrm>
            <a:off x="6630553" y="4532364"/>
            <a:ext cx="3890971" cy="1488927"/>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43"/>
          <p:cNvSpPr>
            <a:spLocks noGrp="1"/>
          </p:cNvSpPr>
          <p:nvPr>
            <p:ph type="pic" idx="4"/>
          </p:nvPr>
        </p:nvSpPr>
        <p:spPr>
          <a:xfrm>
            <a:off x="4483577" y="2420130"/>
            <a:ext cx="2041427" cy="360116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9" name="Google Shape;69;p43"/>
          <p:cNvSpPr>
            <a:spLocks noGrp="1"/>
          </p:cNvSpPr>
          <p:nvPr>
            <p:ph type="pic" idx="5"/>
          </p:nvPr>
        </p:nvSpPr>
        <p:spPr>
          <a:xfrm>
            <a:off x="6640402" y="2419365"/>
            <a:ext cx="1734344" cy="201622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43"/>
          <p:cNvSpPr>
            <a:spLocks noGrp="1"/>
          </p:cNvSpPr>
          <p:nvPr>
            <p:ph type="pic" idx="6"/>
          </p:nvPr>
        </p:nvSpPr>
        <p:spPr>
          <a:xfrm>
            <a:off x="8480097" y="836711"/>
            <a:ext cx="2041427" cy="359964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71"/>
        <p:cNvGrpSpPr/>
        <p:nvPr/>
      </p:nvGrpSpPr>
      <p:grpSpPr>
        <a:xfrm>
          <a:off x="0" y="0"/>
          <a:ext cx="0" cy="0"/>
          <a:chOff x="0" y="0"/>
          <a:chExt cx="0" cy="0"/>
        </a:xfrm>
      </p:grpSpPr>
      <p:sp>
        <p:nvSpPr>
          <p:cNvPr id="72" name="Google Shape;72;p44"/>
          <p:cNvSpPr txBox="1">
            <a:spLocks noGrp="1"/>
          </p:cNvSpPr>
          <p:nvPr>
            <p:ph type="body" idx="1"/>
          </p:nvPr>
        </p:nvSpPr>
        <p:spPr>
          <a:xfrm>
            <a:off x="0" y="548681"/>
            <a:ext cx="1080135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44"/>
          <p:cNvSpPr txBox="1">
            <a:spLocks noGrp="1"/>
          </p:cNvSpPr>
          <p:nvPr>
            <p:ph type="body" idx="2"/>
          </p:nvPr>
        </p:nvSpPr>
        <p:spPr>
          <a:xfrm>
            <a:off x="0" y="1316766"/>
            <a:ext cx="1080135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74" name="Google Shape;74;p44" descr="D:\Fullppt\005-PNG이미지\노트북.png"/>
          <p:cNvPicPr preferRelativeResize="0"/>
          <p:nvPr/>
        </p:nvPicPr>
        <p:blipFill rotWithShape="1">
          <a:blip r:embed="rId2">
            <a:alphaModFix/>
          </a:blip>
          <a:srcRect/>
          <a:stretch/>
        </p:blipFill>
        <p:spPr>
          <a:xfrm>
            <a:off x="-894254" y="1751815"/>
            <a:ext cx="7605102" cy="4366084"/>
          </a:xfrm>
          <a:prstGeom prst="rect">
            <a:avLst/>
          </a:prstGeom>
          <a:noFill/>
          <a:ln>
            <a:noFill/>
          </a:ln>
        </p:spPr>
      </p:pic>
      <p:sp>
        <p:nvSpPr>
          <p:cNvPr id="75" name="Google Shape;75;p44"/>
          <p:cNvSpPr>
            <a:spLocks noGrp="1"/>
          </p:cNvSpPr>
          <p:nvPr>
            <p:ph type="pic" idx="3"/>
          </p:nvPr>
        </p:nvSpPr>
        <p:spPr>
          <a:xfrm>
            <a:off x="1159871" y="2308374"/>
            <a:ext cx="3644861" cy="304249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76"/>
        <p:cNvGrpSpPr/>
        <p:nvPr/>
      </p:nvGrpSpPr>
      <p:grpSpPr>
        <a:xfrm>
          <a:off x="0" y="0"/>
          <a:ext cx="0" cy="0"/>
          <a:chOff x="0" y="0"/>
          <a:chExt cx="0" cy="0"/>
        </a:xfrm>
      </p:grpSpPr>
      <p:sp>
        <p:nvSpPr>
          <p:cNvPr id="77" name="Google Shape;77;p45"/>
          <p:cNvSpPr txBox="1">
            <a:spLocks noGrp="1"/>
          </p:cNvSpPr>
          <p:nvPr>
            <p:ph type="body" idx="1"/>
          </p:nvPr>
        </p:nvSpPr>
        <p:spPr>
          <a:xfrm>
            <a:off x="0" y="634139"/>
            <a:ext cx="1080135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78" name="Google Shape;78;p45"/>
          <p:cNvGrpSpPr/>
          <p:nvPr/>
        </p:nvGrpSpPr>
        <p:grpSpPr>
          <a:xfrm>
            <a:off x="418172" y="1508788"/>
            <a:ext cx="3366374" cy="4512503"/>
            <a:chOff x="354008" y="1131589"/>
            <a:chExt cx="2849840" cy="3649171"/>
          </a:xfrm>
        </p:grpSpPr>
        <p:sp>
          <p:nvSpPr>
            <p:cNvPr id="79" name="Google Shape;79;p45"/>
            <p:cNvSpPr/>
            <p:nvPr/>
          </p:nvSpPr>
          <p:spPr>
            <a:xfrm>
              <a:off x="354008" y="1131589"/>
              <a:ext cx="2849840" cy="3649171"/>
            </a:xfrm>
            <a:prstGeom prst="roundRect">
              <a:avLst>
                <a:gd name="adj" fmla="val 3968"/>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0" name="Google Shape;80;p45"/>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45"/>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solidFill>
          <a:schemeClr val="lt1"/>
        </a:solidFill>
        <a:effectLst/>
      </p:bgPr>
    </p:bg>
    <p:spTree>
      <p:nvGrpSpPr>
        <p:cNvPr id="1" name="Shape 86"/>
        <p:cNvGrpSpPr/>
        <p:nvPr/>
      </p:nvGrpSpPr>
      <p:grpSpPr>
        <a:xfrm>
          <a:off x="0" y="0"/>
          <a:ext cx="0" cy="0"/>
          <a:chOff x="0" y="0"/>
          <a:chExt cx="0" cy="0"/>
        </a:xfrm>
      </p:grpSpPr>
      <p:sp>
        <p:nvSpPr>
          <p:cNvPr id="87" name="Google Shape;87;p47"/>
          <p:cNvSpPr txBox="1">
            <a:spLocks noGrp="1"/>
          </p:cNvSpPr>
          <p:nvPr>
            <p:ph type="body" idx="1"/>
          </p:nvPr>
        </p:nvSpPr>
        <p:spPr>
          <a:xfrm>
            <a:off x="5400675" y="3004318"/>
            <a:ext cx="5400675" cy="63143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Google Shape;88;p47"/>
          <p:cNvSpPr txBox="1">
            <a:spLocks noGrp="1"/>
          </p:cNvSpPr>
          <p:nvPr>
            <p:ph type="body" idx="2"/>
          </p:nvPr>
        </p:nvSpPr>
        <p:spPr>
          <a:xfrm>
            <a:off x="5400675" y="3635754"/>
            <a:ext cx="5400675"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0"/>
          <p:cNvSpPr/>
          <p:nvPr/>
        </p:nvSpPr>
        <p:spPr>
          <a:xfrm>
            <a:off x="3188955" y="932725"/>
            <a:ext cx="4423091" cy="4992555"/>
          </a:xfrm>
          <a:prstGeom prst="ellipse">
            <a:avLst/>
          </a:prstGeom>
          <a:solidFill>
            <a:srgbClr val="17365D">
              <a:alpha val="7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30"/>
          <p:cNvSpPr txBox="1">
            <a:spLocks noGrp="1"/>
          </p:cNvSpPr>
          <p:nvPr>
            <p:ph type="body" idx="1"/>
          </p:nvPr>
        </p:nvSpPr>
        <p:spPr>
          <a:xfrm>
            <a:off x="3189130" y="2908307"/>
            <a:ext cx="4423091" cy="76808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30"/>
          <p:cNvSpPr txBox="1">
            <a:spLocks noGrp="1"/>
          </p:cNvSpPr>
          <p:nvPr>
            <p:ph type="body" idx="2"/>
          </p:nvPr>
        </p:nvSpPr>
        <p:spPr>
          <a:xfrm>
            <a:off x="3188955" y="3676394"/>
            <a:ext cx="4423091"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1"/>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1"/>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rgbClr val="46424D"/>
              </a:buClr>
              <a:buSzPts val="2400"/>
              <a:buFont typeface="Noto Sans Symbols"/>
              <a:buChar char="✧"/>
              <a:defRPr sz="2400" b="0" i="0" u="none" strike="noStrike" cap="none">
                <a:solidFill>
                  <a:srgbClr val="46424D"/>
                </a:solidFill>
                <a:latin typeface="Arial"/>
                <a:ea typeface="Arial"/>
                <a:cs typeface="Arial"/>
                <a:sym typeface="Arial"/>
              </a:defRPr>
            </a:lvl1pPr>
            <a:lvl2pPr marL="914400" marR="0" lvl="1" indent="-355600" algn="l" rtl="0">
              <a:spcBef>
                <a:spcPts val="600"/>
              </a:spcBef>
              <a:spcAft>
                <a:spcPts val="0"/>
              </a:spcAft>
              <a:buClr>
                <a:srgbClr val="46424D"/>
              </a:buClr>
              <a:buSzPts val="2000"/>
              <a:buFont typeface="Noto Sans Symbols"/>
              <a:buChar char="▪"/>
              <a:defRPr sz="2000" b="0" i="0" u="none" strike="noStrike" cap="none">
                <a:solidFill>
                  <a:srgbClr val="46424D"/>
                </a:solidFill>
                <a:latin typeface="Arial"/>
                <a:ea typeface="Arial"/>
                <a:cs typeface="Arial"/>
                <a:sym typeface="Arial"/>
              </a:defRPr>
            </a:lvl2pPr>
            <a:lvl3pPr marL="1371600" marR="0" lvl="2"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3pPr>
            <a:lvl4pPr marL="1828800" marR="0" lvl="3"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4pPr>
            <a:lvl5pPr marL="2286000" marR="0" lvl="4" indent="-342900" algn="l" rtl="0">
              <a:spcBef>
                <a:spcPts val="360"/>
              </a:spcBef>
              <a:spcAft>
                <a:spcPts val="0"/>
              </a:spcAft>
              <a:buClr>
                <a:srgbClr val="46424D"/>
              </a:buClr>
              <a:buSzPts val="1800"/>
              <a:buFont typeface="Arial"/>
              <a:buChar char="»"/>
              <a:defRPr sz="1800" b="0" i="0" u="none" strike="noStrike" cap="none">
                <a:solidFill>
                  <a:srgbClr val="46424D"/>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1"/>
          <p:cNvSpPr txBox="1">
            <a:spLocks noGrp="1"/>
          </p:cNvSpPr>
          <p:nvPr>
            <p:ph type="dt" idx="10"/>
          </p:nvPr>
        </p:nvSpPr>
        <p:spPr>
          <a:xfrm>
            <a:off x="540068" y="6356351"/>
            <a:ext cx="252031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1"/>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1"/>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2"/>
          <p:cNvSpPr txBox="1">
            <a:spLocks noGrp="1"/>
          </p:cNvSpPr>
          <p:nvPr>
            <p:ph type="title"/>
          </p:nvPr>
        </p:nvSpPr>
        <p:spPr>
          <a:xfrm>
            <a:off x="853232" y="4406902"/>
            <a:ext cx="9181148"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2"/>
          <p:cNvSpPr txBox="1">
            <a:spLocks noGrp="1"/>
          </p:cNvSpPr>
          <p:nvPr>
            <p:ph type="body" idx="1"/>
          </p:nvPr>
        </p:nvSpPr>
        <p:spPr>
          <a:xfrm>
            <a:off x="853232" y="2906713"/>
            <a:ext cx="9181148"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9" name="Google Shape;29;p32"/>
          <p:cNvSpPr txBox="1">
            <a:spLocks noGrp="1"/>
          </p:cNvSpPr>
          <p:nvPr>
            <p:ph type="dt" idx="10"/>
          </p:nvPr>
        </p:nvSpPr>
        <p:spPr>
          <a:xfrm>
            <a:off x="540068" y="6356352"/>
            <a:ext cx="252031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32"/>
          <p:cNvSpPr txBox="1">
            <a:spLocks noGrp="1"/>
          </p:cNvSpPr>
          <p:nvPr>
            <p:ph type="ftr" idx="11"/>
          </p:nvPr>
        </p:nvSpPr>
        <p:spPr>
          <a:xfrm>
            <a:off x="3690461" y="6356352"/>
            <a:ext cx="342042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32"/>
          <p:cNvSpPr txBox="1">
            <a:spLocks noGrp="1"/>
          </p:cNvSpPr>
          <p:nvPr>
            <p:ph type="sldNum" idx="12"/>
          </p:nvPr>
        </p:nvSpPr>
        <p:spPr>
          <a:xfrm>
            <a:off x="7740968" y="6356352"/>
            <a:ext cx="252031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1"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chemeClr val="lt1"/>
        </a:solidFill>
        <a:effectLst/>
      </p:bgPr>
    </p:bg>
    <p:spTree>
      <p:nvGrpSpPr>
        <p:cNvPr id="1" name="Shape 37"/>
        <p:cNvGrpSpPr/>
        <p:nvPr/>
      </p:nvGrpSpPr>
      <p:grpSpPr>
        <a:xfrm>
          <a:off x="0" y="0"/>
          <a:ext cx="0" cy="0"/>
          <a:chOff x="0" y="0"/>
          <a:chExt cx="0" cy="0"/>
        </a:xfrm>
      </p:grpSpPr>
      <p:sp>
        <p:nvSpPr>
          <p:cNvPr id="38" name="Google Shape;38;p35"/>
          <p:cNvSpPr txBox="1">
            <a:spLocks noGrp="1"/>
          </p:cNvSpPr>
          <p:nvPr>
            <p:ph type="body" idx="1"/>
          </p:nvPr>
        </p:nvSpPr>
        <p:spPr>
          <a:xfrm>
            <a:off x="0" y="644692"/>
            <a:ext cx="1080135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35"/>
          <p:cNvSpPr txBox="1">
            <a:spLocks noGrp="1"/>
          </p:cNvSpPr>
          <p:nvPr>
            <p:ph type="body" idx="2"/>
          </p:nvPr>
        </p:nvSpPr>
        <p:spPr>
          <a:xfrm>
            <a:off x="0" y="1412778"/>
            <a:ext cx="1080135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40"/>
        <p:cNvGrpSpPr/>
        <p:nvPr/>
      </p:nvGrpSpPr>
      <p:grpSpPr>
        <a:xfrm>
          <a:off x="0" y="0"/>
          <a:ext cx="0" cy="0"/>
          <a:chOff x="0" y="0"/>
          <a:chExt cx="0" cy="0"/>
        </a:xfrm>
      </p:grpSpPr>
      <p:sp>
        <p:nvSpPr>
          <p:cNvPr id="41" name="Google Shape;41;p36"/>
          <p:cNvSpPr txBox="1">
            <a:spLocks noGrp="1"/>
          </p:cNvSpPr>
          <p:nvPr>
            <p:ph type="body" idx="1"/>
          </p:nvPr>
        </p:nvSpPr>
        <p:spPr>
          <a:xfrm>
            <a:off x="212048" y="740704"/>
            <a:ext cx="9951956"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2" name="Google Shape;42;p36"/>
          <p:cNvSpPr txBox="1">
            <a:spLocks noGrp="1"/>
          </p:cNvSpPr>
          <p:nvPr>
            <p:ph type="body" idx="2"/>
          </p:nvPr>
        </p:nvSpPr>
        <p:spPr>
          <a:xfrm>
            <a:off x="212048" y="1604797"/>
            <a:ext cx="9951956"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43"/>
        <p:cNvGrpSpPr/>
        <p:nvPr/>
      </p:nvGrpSpPr>
      <p:grpSpPr>
        <a:xfrm>
          <a:off x="0" y="0"/>
          <a:ext cx="0" cy="0"/>
          <a:chOff x="0" y="0"/>
          <a:chExt cx="0" cy="0"/>
        </a:xfrm>
      </p:grpSpPr>
      <p:sp>
        <p:nvSpPr>
          <p:cNvPr id="44" name="Google Shape;44;p37"/>
          <p:cNvSpPr txBox="1">
            <a:spLocks noGrp="1"/>
          </p:cNvSpPr>
          <p:nvPr>
            <p:ph type="body" idx="1"/>
          </p:nvPr>
        </p:nvSpPr>
        <p:spPr>
          <a:xfrm>
            <a:off x="212048" y="644692"/>
            <a:ext cx="5018508"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5" name="Google Shape;45;p37"/>
          <p:cNvSpPr txBox="1">
            <a:spLocks noGrp="1"/>
          </p:cNvSpPr>
          <p:nvPr>
            <p:ph type="body" idx="2"/>
          </p:nvPr>
        </p:nvSpPr>
        <p:spPr>
          <a:xfrm>
            <a:off x="212048" y="1508789"/>
            <a:ext cx="5018508"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Basic Layout">
  <p:cSld name="3_Basic Layout">
    <p:bg>
      <p:bgPr>
        <a:solidFill>
          <a:schemeClr val="lt1"/>
        </a:solidFill>
        <a:effectLst/>
      </p:bgPr>
    </p:bg>
    <p:spTree>
      <p:nvGrpSpPr>
        <p:cNvPr id="1" name="Shape 46"/>
        <p:cNvGrpSpPr/>
        <p:nvPr/>
      </p:nvGrpSpPr>
      <p:grpSpPr>
        <a:xfrm>
          <a:off x="0" y="0"/>
          <a:ext cx="0" cy="0"/>
          <a:chOff x="0" y="0"/>
          <a:chExt cx="0" cy="0"/>
        </a:xfrm>
      </p:grpSpPr>
      <p:sp>
        <p:nvSpPr>
          <p:cNvPr id="47" name="Google Shape;47;p38"/>
          <p:cNvSpPr/>
          <p:nvPr/>
        </p:nvSpPr>
        <p:spPr>
          <a:xfrm>
            <a:off x="0" y="0"/>
            <a:ext cx="10801350" cy="1412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rial"/>
              <a:ea typeface="Arial"/>
              <a:cs typeface="Arial"/>
              <a:sym typeface="Arial"/>
            </a:endParaRPr>
          </a:p>
        </p:txBody>
      </p:sp>
      <p:sp>
        <p:nvSpPr>
          <p:cNvPr id="48" name="Google Shape;48;p38"/>
          <p:cNvSpPr txBox="1">
            <a:spLocks noGrp="1"/>
          </p:cNvSpPr>
          <p:nvPr>
            <p:ph type="body" idx="1"/>
          </p:nvPr>
        </p:nvSpPr>
        <p:spPr>
          <a:xfrm>
            <a:off x="-50678" y="607921"/>
            <a:ext cx="1080135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38"/>
          <p:cNvSpPr txBox="1">
            <a:spLocks noGrp="1"/>
          </p:cNvSpPr>
          <p:nvPr>
            <p:ph type="body" idx="2"/>
          </p:nvPr>
        </p:nvSpPr>
        <p:spPr>
          <a:xfrm>
            <a:off x="0" y="1183986"/>
            <a:ext cx="1080135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38"/>
          <p:cNvSpPr>
            <a:spLocks noGrp="1"/>
          </p:cNvSpPr>
          <p:nvPr>
            <p:ph type="pic" idx="3"/>
          </p:nvPr>
        </p:nvSpPr>
        <p:spPr>
          <a:xfrm>
            <a:off x="766926" y="1700810"/>
            <a:ext cx="1947727"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1" name="Google Shape;51;p38"/>
          <p:cNvSpPr>
            <a:spLocks noGrp="1"/>
          </p:cNvSpPr>
          <p:nvPr>
            <p:ph type="pic" idx="4"/>
          </p:nvPr>
        </p:nvSpPr>
        <p:spPr>
          <a:xfrm>
            <a:off x="3213937" y="1700810"/>
            <a:ext cx="1947727"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2" name="Google Shape;52;p38"/>
          <p:cNvSpPr>
            <a:spLocks noGrp="1"/>
          </p:cNvSpPr>
          <p:nvPr>
            <p:ph type="pic" idx="5"/>
          </p:nvPr>
        </p:nvSpPr>
        <p:spPr>
          <a:xfrm>
            <a:off x="5660948" y="1700810"/>
            <a:ext cx="1947727"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3" name="Google Shape;53;p38"/>
          <p:cNvSpPr>
            <a:spLocks noGrp="1"/>
          </p:cNvSpPr>
          <p:nvPr>
            <p:ph type="pic" idx="6"/>
          </p:nvPr>
        </p:nvSpPr>
        <p:spPr>
          <a:xfrm>
            <a:off x="8107961" y="1700810"/>
            <a:ext cx="1947727"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2.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6">
            <a:alphaModFix/>
          </a:blip>
          <a:srcRect/>
          <a:stretch/>
        </p:blipFill>
        <p:spPr>
          <a:xfrm>
            <a:off x="3627442" y="0"/>
            <a:ext cx="7191509" cy="735000"/>
          </a:xfrm>
          <a:prstGeom prst="rect">
            <a:avLst/>
          </a:prstGeom>
          <a:noFill/>
          <a:ln>
            <a:noFill/>
          </a:ln>
        </p:spPr>
      </p:pic>
      <p:pic>
        <p:nvPicPr>
          <p:cNvPr id="11" name="Google Shape;11;p28"/>
          <p:cNvPicPr preferRelativeResize="0"/>
          <p:nvPr/>
        </p:nvPicPr>
        <p:blipFill rotWithShape="1">
          <a:blip r:embed="rId6">
            <a:alphaModFix/>
          </a:blip>
          <a:srcRect/>
          <a:stretch/>
        </p:blipFill>
        <p:spPr>
          <a:xfrm rot="10800000">
            <a:off x="-27569" y="6123000"/>
            <a:ext cx="7191509" cy="735000"/>
          </a:xfrm>
          <a:prstGeom prst="rect">
            <a:avLst/>
          </a:prstGeom>
          <a:noFill/>
          <a:ln>
            <a:noFill/>
          </a:ln>
        </p:spPr>
      </p:pic>
      <p:sp>
        <p:nvSpPr>
          <p:cNvPr id="12" name="Google Shape;12;p28"/>
          <p:cNvSpPr txBox="1"/>
          <p:nvPr/>
        </p:nvSpPr>
        <p:spPr>
          <a:xfrm>
            <a:off x="212049" y="164638"/>
            <a:ext cx="1701189" cy="338554"/>
          </a:xfrm>
          <a:prstGeom prst="rect">
            <a:avLst/>
          </a:prstGeom>
          <a:blipFill rotWithShape="1">
            <a:blip r:embed="rId7">
              <a:alphaModFix/>
            </a:blip>
            <a:stretch>
              <a:fillRect/>
            </a:stretch>
          </a:blip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b="0" i="0" u="none" strike="noStrike" cap="none">
              <a:solidFill>
                <a:srgbClr val="3F3F3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pic>
        <p:nvPicPr>
          <p:cNvPr id="33" name="Google Shape;33;p33"/>
          <p:cNvPicPr preferRelativeResize="0"/>
          <p:nvPr/>
        </p:nvPicPr>
        <p:blipFill rotWithShape="1">
          <a:blip r:embed="rId14">
            <a:alphaModFix/>
          </a:blip>
          <a:srcRect/>
          <a:stretch/>
        </p:blipFill>
        <p:spPr>
          <a:xfrm>
            <a:off x="3627442" y="0"/>
            <a:ext cx="7191509" cy="735000"/>
          </a:xfrm>
          <a:prstGeom prst="rect">
            <a:avLst/>
          </a:prstGeom>
          <a:noFill/>
          <a:ln>
            <a:noFill/>
          </a:ln>
        </p:spPr>
      </p:pic>
      <p:pic>
        <p:nvPicPr>
          <p:cNvPr id="34" name="Google Shape;34;p33"/>
          <p:cNvPicPr preferRelativeResize="0"/>
          <p:nvPr/>
        </p:nvPicPr>
        <p:blipFill rotWithShape="1">
          <a:blip r:embed="rId14">
            <a:alphaModFix/>
          </a:blip>
          <a:srcRect/>
          <a:stretch/>
        </p:blipFill>
        <p:spPr>
          <a:xfrm rot="10800000">
            <a:off x="-43129" y="6123000"/>
            <a:ext cx="7191509" cy="735000"/>
          </a:xfrm>
          <a:prstGeom prst="rect">
            <a:avLst/>
          </a:prstGeom>
          <a:noFill/>
          <a:ln>
            <a:noFill/>
          </a:ln>
        </p:spPr>
      </p:pic>
      <p:sp>
        <p:nvSpPr>
          <p:cNvPr id="35" name="Google Shape;35;p33"/>
          <p:cNvSpPr txBox="1"/>
          <p:nvPr/>
        </p:nvSpPr>
        <p:spPr>
          <a:xfrm>
            <a:off x="212049" y="164638"/>
            <a:ext cx="1701189" cy="338554"/>
          </a:xfrm>
          <a:prstGeom prst="rect">
            <a:avLst/>
          </a:prstGeom>
          <a:blipFill rotWithShape="1">
            <a:blip r:embed="rId15">
              <a:alphaModFix/>
            </a:blip>
            <a:stretch>
              <a:fillRect/>
            </a:stretch>
          </a:blip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46"/>
          <p:cNvPicPr preferRelativeResize="0"/>
          <p:nvPr/>
        </p:nvPicPr>
        <p:blipFill rotWithShape="1">
          <a:blip r:embed="rId3">
            <a:alphaModFix/>
          </a:blip>
          <a:srcRect/>
          <a:stretch/>
        </p:blipFill>
        <p:spPr>
          <a:xfrm>
            <a:off x="3627442" y="0"/>
            <a:ext cx="7191509" cy="735000"/>
          </a:xfrm>
          <a:prstGeom prst="rect">
            <a:avLst/>
          </a:prstGeom>
          <a:noFill/>
          <a:ln>
            <a:noFill/>
          </a:ln>
        </p:spPr>
      </p:pic>
      <p:pic>
        <p:nvPicPr>
          <p:cNvPr id="84" name="Google Shape;84;p46"/>
          <p:cNvPicPr preferRelativeResize="0"/>
          <p:nvPr/>
        </p:nvPicPr>
        <p:blipFill rotWithShape="1">
          <a:blip r:embed="rId3">
            <a:alphaModFix/>
          </a:blip>
          <a:srcRect/>
          <a:stretch/>
        </p:blipFill>
        <p:spPr>
          <a:xfrm rot="10800000">
            <a:off x="-43129" y="6123000"/>
            <a:ext cx="7191509" cy="735000"/>
          </a:xfrm>
          <a:prstGeom prst="rect">
            <a:avLst/>
          </a:prstGeom>
          <a:noFill/>
          <a:ln>
            <a:noFill/>
          </a:ln>
        </p:spPr>
      </p:pic>
      <p:sp>
        <p:nvSpPr>
          <p:cNvPr id="85" name="Google Shape;85;p46"/>
          <p:cNvSpPr txBox="1"/>
          <p:nvPr/>
        </p:nvSpPr>
        <p:spPr>
          <a:xfrm>
            <a:off x="212049" y="164638"/>
            <a:ext cx="1701189" cy="338554"/>
          </a:xfrm>
          <a:prstGeom prst="rect">
            <a:avLst/>
          </a:prstGeom>
          <a:blipFill rotWithShape="1">
            <a:blip r:embed="rId4">
              <a:alphaModFix/>
            </a:blip>
            <a:stretch>
              <a:fillRect/>
            </a:stretch>
          </a:blip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time_continue=1&amp;v=i-QyW8D3ei0&amp;feature=emb_logo"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youtube.com/watch?v=SfC7BPwyY1g&amp;t=174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92"/>
        <p:cNvGrpSpPr/>
        <p:nvPr/>
      </p:nvGrpSpPr>
      <p:grpSpPr>
        <a:xfrm>
          <a:off x="0" y="0"/>
          <a:ext cx="0" cy="0"/>
          <a:chOff x="0" y="0"/>
          <a:chExt cx="0" cy="0"/>
        </a:xfrm>
      </p:grpSpPr>
      <p:sp>
        <p:nvSpPr>
          <p:cNvPr id="93" name="Google Shape;93;p1"/>
          <p:cNvSpPr txBox="1">
            <a:spLocks noGrp="1"/>
          </p:cNvSpPr>
          <p:nvPr>
            <p:ph type="body" idx="1"/>
          </p:nvPr>
        </p:nvSpPr>
        <p:spPr>
          <a:xfrm>
            <a:off x="0" y="3643314"/>
            <a:ext cx="10801350" cy="69696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None/>
            </a:pPr>
            <a:r>
              <a:rPr lang="en-US"/>
              <a:t>Software Quality Assurance </a:t>
            </a:r>
            <a:endParaRPr sz="3600"/>
          </a:p>
        </p:txBody>
      </p:sp>
      <p:sp>
        <p:nvSpPr>
          <p:cNvPr id="94" name="Google Shape;94;p1"/>
          <p:cNvSpPr txBox="1">
            <a:spLocks noGrp="1"/>
          </p:cNvSpPr>
          <p:nvPr>
            <p:ph type="body" idx="2"/>
          </p:nvPr>
        </p:nvSpPr>
        <p:spPr>
          <a:xfrm>
            <a:off x="4742" y="5253205"/>
            <a:ext cx="10801350" cy="6720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1400"/>
              <a:buNone/>
            </a:pPr>
            <a:r>
              <a:rPr lang="en-US" dirty="0"/>
              <a:t>Presented by</a:t>
            </a:r>
            <a:endParaRPr dirty="0"/>
          </a:p>
          <a:p>
            <a:pPr marL="0" lvl="0" indent="0" algn="ctr" rtl="0">
              <a:lnSpc>
                <a:spcPct val="100000"/>
              </a:lnSpc>
              <a:spcBef>
                <a:spcPts val="0"/>
              </a:spcBef>
              <a:spcAft>
                <a:spcPts val="0"/>
              </a:spcAft>
              <a:buClr>
                <a:srgbClr val="3F3F3F"/>
              </a:buClr>
              <a:buSzPts val="1400"/>
              <a:buNone/>
            </a:pPr>
            <a:r>
              <a:rPr lang="en-US" dirty="0" err="1" smtClean="0"/>
              <a:t>Shumail</a:t>
            </a:r>
            <a:r>
              <a:rPr lang="en-US" dirty="0" smtClean="0"/>
              <a:t> </a:t>
            </a:r>
            <a:r>
              <a:rPr lang="en-US" dirty="0" err="1" smtClean="0"/>
              <a:t>Zehra</a:t>
            </a:r>
            <a:endParaRPr dirty="0"/>
          </a:p>
        </p:txBody>
      </p:sp>
      <p:sp>
        <p:nvSpPr>
          <p:cNvPr id="95" name="Google Shape;95;p1"/>
          <p:cNvSpPr txBox="1"/>
          <p:nvPr/>
        </p:nvSpPr>
        <p:spPr>
          <a:xfrm>
            <a:off x="212049" y="164638"/>
            <a:ext cx="1701189" cy="338554"/>
          </a:xfrm>
          <a:prstGeom prst="rect">
            <a:avLst/>
          </a:prstGeom>
          <a:blipFill rotWithShape="1">
            <a:blip r:embed="rId4">
              <a:alphaModFix/>
            </a:blip>
            <a:stretch>
              <a:fillRect/>
            </a:stretch>
          </a:blip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b="0" i="0" u="none" strike="noStrike" cap="none">
              <a:solidFill>
                <a:srgbClr val="3F3F3F"/>
              </a:solidFill>
              <a:latin typeface="Arial"/>
              <a:ea typeface="Arial"/>
              <a:cs typeface="Arial"/>
              <a:sym typeface="Arial"/>
            </a:endParaRPr>
          </a:p>
        </p:txBody>
      </p:sp>
      <p:sp>
        <p:nvSpPr>
          <p:cNvPr id="96" name="Google Shape;96;p1"/>
          <p:cNvSpPr txBox="1"/>
          <p:nvPr/>
        </p:nvSpPr>
        <p:spPr>
          <a:xfrm>
            <a:off x="-1143314" y="4471439"/>
            <a:ext cx="12759095" cy="672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en-US" sz="1400" b="1" i="0" u="none" strike="noStrike" cap="none" dirty="0" smtClean="0">
                <a:solidFill>
                  <a:srgbClr val="3F3F3F"/>
                </a:solidFill>
                <a:latin typeface="Arial"/>
                <a:ea typeface="Arial"/>
                <a:cs typeface="Arial"/>
                <a:sym typeface="Arial"/>
              </a:rPr>
              <a:t>Software </a:t>
            </a:r>
            <a:r>
              <a:rPr lang="en-US" sz="1400" b="1" i="0" u="none" strike="noStrike" cap="none" dirty="0">
                <a:solidFill>
                  <a:srgbClr val="3F3F3F"/>
                </a:solidFill>
                <a:latin typeface="Arial"/>
                <a:ea typeface="Arial"/>
                <a:cs typeface="Arial"/>
                <a:sym typeface="Arial"/>
              </a:rPr>
              <a:t>Development Life Cycle</a:t>
            </a:r>
            <a:endParaRPr sz="1400" b="1" i="0" u="none" strike="noStrike" cap="none" dirty="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title"/>
          </p:nvPr>
        </p:nvSpPr>
        <p:spPr>
          <a:xfrm>
            <a:off x="385995" y="688295"/>
            <a:ext cx="8615130" cy="1143000"/>
          </a:xfrm>
          <a:prstGeom prst="rect">
            <a:avLst/>
          </a:prstGeom>
          <a:noFill/>
          <a:ln>
            <a:noFill/>
          </a:ln>
        </p:spPr>
        <p:txBody>
          <a:bodyPr spcFirstLastPara="1" wrap="square" lIns="91425" tIns="45700" rIns="91425" bIns="45700" anchor="t" anchorCtr="0">
            <a:noAutofit/>
          </a:bodyPr>
          <a:lstStyle/>
          <a:p>
            <a:r>
              <a:rPr lang="en-US" dirty="0"/>
              <a:t>Deployment</a:t>
            </a:r>
            <a:br>
              <a:rPr lang="en-US" dirty="0"/>
            </a:br>
            <a:endParaRPr dirty="0"/>
          </a:p>
        </p:txBody>
      </p:sp>
      <p:sp>
        <p:nvSpPr>
          <p:cNvPr id="170" name="Google Shape;170;p11"/>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1200"/>
              </a:spcBef>
              <a:spcAft>
                <a:spcPts val="0"/>
              </a:spcAft>
              <a:buClr>
                <a:srgbClr val="46424D"/>
              </a:buClr>
              <a:buSzPts val="2400"/>
              <a:buFont typeface="Noto Sans Symbols"/>
              <a:buChar char="✧"/>
            </a:pPr>
            <a:r>
              <a:rPr lang="en-US" dirty="0" smtClean="0"/>
              <a:t>Once </a:t>
            </a:r>
            <a:r>
              <a:rPr lang="en-US" dirty="0"/>
              <a:t>the product is tested, it is deployed in the production environment or first UAT (User Acceptance testing) is done depending on the customer expectation.</a:t>
            </a:r>
            <a:endParaRPr dirty="0"/>
          </a:p>
          <a:p>
            <a:pPr marL="342900" lvl="0" indent="-342900" algn="l" rtl="0">
              <a:spcBef>
                <a:spcPts val="1200"/>
              </a:spcBef>
              <a:spcAft>
                <a:spcPts val="0"/>
              </a:spcAft>
              <a:buClr>
                <a:srgbClr val="46424D"/>
              </a:buClr>
              <a:buSzPts val="2400"/>
              <a:buFont typeface="Noto Sans Symbols"/>
              <a:buChar char="✧"/>
            </a:pPr>
            <a:r>
              <a:rPr lang="en-US" dirty="0"/>
              <a:t>In the case of UAT, a replica of the production environment is created and the customer along with the developers does the testing. If the customer finds the application as expected, then sign off is provided by the customer to go live.</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190500" algn="l" rtl="0">
              <a:spcBef>
                <a:spcPts val="1200"/>
              </a:spcBef>
              <a:spcAft>
                <a:spcPts val="0"/>
              </a:spcAft>
              <a:buClr>
                <a:srgbClr val="46424D"/>
              </a:buClr>
              <a:buSzPts val="2400"/>
              <a:buFont typeface="Noto Sans Symbols"/>
              <a:buNone/>
            </a:pPr>
            <a:endParaRPr dirty="0"/>
          </a:p>
        </p:txBody>
      </p:sp>
      <p:sp>
        <p:nvSpPr>
          <p:cNvPr id="171" name="Google Shape;171;p11"/>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172" name="Google Shape;172;p11"/>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540068" y="798514"/>
            <a:ext cx="8615130" cy="1143000"/>
          </a:xfrm>
          <a:prstGeom prst="rect">
            <a:avLst/>
          </a:prstGeom>
          <a:noFill/>
          <a:ln>
            <a:noFill/>
          </a:ln>
        </p:spPr>
        <p:txBody>
          <a:bodyPr spcFirstLastPara="1" wrap="square" lIns="91425" tIns="45700" rIns="91425" bIns="45700" anchor="t" anchorCtr="0">
            <a:noAutofit/>
          </a:bodyPr>
          <a:lstStyle/>
          <a:p>
            <a:r>
              <a:rPr lang="en-US" dirty="0"/>
              <a:t>Maintenance</a:t>
            </a:r>
            <a:br>
              <a:rPr lang="en-US" dirty="0"/>
            </a:br>
            <a:endParaRPr dirty="0"/>
          </a:p>
        </p:txBody>
      </p:sp>
      <p:sp>
        <p:nvSpPr>
          <p:cNvPr id="178" name="Google Shape;178;p12"/>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1200"/>
              </a:spcBef>
              <a:spcAft>
                <a:spcPts val="0"/>
              </a:spcAft>
              <a:buClr>
                <a:srgbClr val="46424D"/>
              </a:buClr>
              <a:buSzPts val="2400"/>
              <a:buFont typeface="Noto Sans Symbols"/>
              <a:buChar char="✧"/>
            </a:pPr>
            <a:r>
              <a:rPr lang="en-US" dirty="0" smtClean="0"/>
              <a:t>After </a:t>
            </a:r>
            <a:r>
              <a:rPr lang="en-US" dirty="0"/>
              <a:t>the deployment of a product on the production environment, maintenance of the product i.e. if any issue comes up and needs to be fixed or any enhancement is to be done is taken care by the developers.</a:t>
            </a:r>
            <a:endParaRPr dirty="0"/>
          </a:p>
          <a:p>
            <a:pPr marL="342900" lvl="0" indent="-190500" algn="l" rtl="0">
              <a:spcBef>
                <a:spcPts val="1200"/>
              </a:spcBef>
              <a:spcAft>
                <a:spcPts val="0"/>
              </a:spcAft>
              <a:buClr>
                <a:srgbClr val="46424D"/>
              </a:buClr>
              <a:buSzPts val="2400"/>
              <a:buFont typeface="Noto Sans Symbols"/>
              <a:buNone/>
            </a:pPr>
            <a:endParaRPr dirty="0"/>
          </a:p>
        </p:txBody>
      </p:sp>
      <p:sp>
        <p:nvSpPr>
          <p:cNvPr id="179" name="Google Shape;179;p12"/>
          <p:cNvSpPr txBox="1">
            <a:spLocks noGrp="1"/>
          </p:cNvSpPr>
          <p:nvPr>
            <p:ph type="ftr" idx="11"/>
          </p:nvPr>
        </p:nvSpPr>
        <p:spPr>
          <a:xfrm>
            <a:off x="7130347" y="5158923"/>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Software Quality Assurance - From theory to implementation </a:t>
            </a:r>
            <a:endParaRPr dirty="0"/>
          </a:p>
        </p:txBody>
      </p:sp>
      <p:sp>
        <p:nvSpPr>
          <p:cNvPr id="180" name="Google Shape;180;p12"/>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810101" y="2469245"/>
            <a:ext cx="9181148"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Arial"/>
              <a:buNone/>
            </a:pPr>
            <a:r>
              <a:rPr lang="en-US" dirty="0" smtClean="0"/>
              <a:t>CAPABILITY MATURITY MODEL INTEGRATION </a:t>
            </a:r>
            <a:endParaRPr dirty="0"/>
          </a:p>
        </p:txBody>
      </p:sp>
      <p:sp>
        <p:nvSpPr>
          <p:cNvPr id="219" name="Google Shape;219;p17"/>
          <p:cNvSpPr txBox="1">
            <a:spLocks noGrp="1"/>
          </p:cNvSpPr>
          <p:nvPr>
            <p:ph type="ftr" idx="11"/>
          </p:nvPr>
        </p:nvSpPr>
        <p:spPr>
          <a:xfrm>
            <a:off x="7290911" y="4911273"/>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Software Quality Assurance - From theory to implementation </a:t>
            </a:r>
            <a:endParaRPr dirty="0"/>
          </a:p>
        </p:txBody>
      </p:sp>
      <p:sp>
        <p:nvSpPr>
          <p:cNvPr id="220" name="Google Shape;220;p17"/>
          <p:cNvSpPr txBox="1">
            <a:spLocks noGrp="1"/>
          </p:cNvSpPr>
          <p:nvPr>
            <p:ph type="sldNum" idx="12"/>
          </p:nvPr>
        </p:nvSpPr>
        <p:spPr>
          <a:xfrm>
            <a:off x="7740968" y="6356352"/>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100000"/>
              <a:buFont typeface="Arial"/>
              <a:buNone/>
            </a:pPr>
            <a:r>
              <a:rPr lang="en-US" dirty="0"/>
              <a:t>CMMI</a:t>
            </a:r>
            <a:br>
              <a:rPr lang="en-US" dirty="0"/>
            </a:br>
            <a:r>
              <a:rPr lang="en-US" sz="2800" dirty="0"/>
              <a:t>Capability Maturity Model Integration </a:t>
            </a:r>
            <a:endParaRPr dirty="0"/>
          </a:p>
        </p:txBody>
      </p:sp>
      <p:sp>
        <p:nvSpPr>
          <p:cNvPr id="226" name="Google Shape;226;p18"/>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46424D"/>
              </a:buClr>
              <a:buSzPts val="2200"/>
              <a:buNone/>
            </a:pPr>
            <a:r>
              <a:rPr lang="en-US" sz="2200"/>
              <a:t>Capability Maturity Model Integration (</a:t>
            </a:r>
            <a:r>
              <a:rPr lang="en-US" sz="2200" b="1"/>
              <a:t>CMMI</a:t>
            </a:r>
            <a:r>
              <a:rPr lang="en-US" sz="2200"/>
              <a:t>) is a process level improvement training and appraisal program. Administered by the </a:t>
            </a:r>
            <a:r>
              <a:rPr lang="en-US" sz="2200" b="1"/>
              <a:t>CMMI</a:t>
            </a:r>
            <a:r>
              <a:rPr lang="en-US" sz="2200"/>
              <a:t> Institute.</a:t>
            </a:r>
            <a:endParaRPr/>
          </a:p>
          <a:p>
            <a:pPr marL="0" lvl="0" indent="0" algn="l" rtl="0">
              <a:spcBef>
                <a:spcPts val="1200"/>
              </a:spcBef>
              <a:spcAft>
                <a:spcPts val="0"/>
              </a:spcAft>
              <a:buClr>
                <a:srgbClr val="46424D"/>
              </a:buClr>
              <a:buSzPts val="2200"/>
              <a:buNone/>
            </a:pPr>
            <a:r>
              <a:rPr lang="en-US" sz="2200"/>
              <a:t>Provides guidance on how to gain control of processes for developing and maintaining software and how to evolve toward a culture of software engineering and management excellence.</a:t>
            </a:r>
            <a:endParaRPr/>
          </a:p>
          <a:p>
            <a:pPr marL="342900" lvl="0" indent="-203200" algn="l" rtl="0">
              <a:spcBef>
                <a:spcPts val="1200"/>
              </a:spcBef>
              <a:spcAft>
                <a:spcPts val="0"/>
              </a:spcAft>
              <a:buClr>
                <a:srgbClr val="46424D"/>
              </a:buClr>
              <a:buSzPts val="2200"/>
              <a:buFont typeface="Noto Sans Symbols"/>
              <a:buNone/>
            </a:pPr>
            <a:endParaRPr sz="2200"/>
          </a:p>
          <a:p>
            <a:pPr marL="0" lvl="0" indent="0" algn="l" rtl="0">
              <a:spcBef>
                <a:spcPts val="1200"/>
              </a:spcBef>
              <a:spcAft>
                <a:spcPts val="0"/>
              </a:spcAft>
              <a:buClr>
                <a:srgbClr val="46424D"/>
              </a:buClr>
              <a:buSzPts val="2200"/>
              <a:buNone/>
            </a:pPr>
            <a:r>
              <a:rPr lang="en-US" sz="2200"/>
              <a:t>CMMI has certain levels defined:</a:t>
            </a:r>
            <a:endParaRPr/>
          </a:p>
          <a:p>
            <a:pPr marL="342900" lvl="0" indent="-342900" algn="l" rtl="0">
              <a:spcBef>
                <a:spcPts val="1200"/>
              </a:spcBef>
              <a:spcAft>
                <a:spcPts val="0"/>
              </a:spcAft>
              <a:buClr>
                <a:srgbClr val="46424D"/>
              </a:buClr>
              <a:buSzPts val="2200"/>
              <a:buFont typeface="Noto Sans Symbols"/>
              <a:buChar char="❑"/>
            </a:pPr>
            <a:r>
              <a:rPr lang="en-US" sz="2200"/>
              <a:t>Level 0: Incomplete</a:t>
            </a:r>
            <a:endParaRPr/>
          </a:p>
          <a:p>
            <a:pPr marL="342900" lvl="0" indent="-342900" algn="l" rtl="0">
              <a:spcBef>
                <a:spcPts val="1200"/>
              </a:spcBef>
              <a:spcAft>
                <a:spcPts val="0"/>
              </a:spcAft>
              <a:buClr>
                <a:srgbClr val="46424D"/>
              </a:buClr>
              <a:buSzPts val="2200"/>
              <a:buFont typeface="Noto Sans Symbols"/>
              <a:buChar char="❑"/>
            </a:pPr>
            <a:r>
              <a:rPr lang="en-US" sz="2200"/>
              <a:t>Level 1: Performed</a:t>
            </a:r>
            <a:endParaRPr/>
          </a:p>
        </p:txBody>
      </p:sp>
      <p:sp>
        <p:nvSpPr>
          <p:cNvPr id="227" name="Google Shape;227;p18"/>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28" name="Google Shape;228;p18"/>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34" name="Google Shape;234;p19"/>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200"/>
              <a:buFont typeface="Noto Sans Symbols"/>
              <a:buChar char="❑"/>
            </a:pPr>
            <a:r>
              <a:rPr lang="en-US" sz="2200"/>
              <a:t>Level 2: Managed</a:t>
            </a:r>
            <a:endParaRPr/>
          </a:p>
          <a:p>
            <a:pPr marL="342900" lvl="0" indent="-342900" algn="l" rtl="0">
              <a:spcBef>
                <a:spcPts val="1200"/>
              </a:spcBef>
              <a:spcAft>
                <a:spcPts val="0"/>
              </a:spcAft>
              <a:buClr>
                <a:srgbClr val="46424D"/>
              </a:buClr>
              <a:buSzPts val="2200"/>
              <a:buFont typeface="Noto Sans Symbols"/>
              <a:buChar char="❑"/>
            </a:pPr>
            <a:r>
              <a:rPr lang="en-US" sz="2200"/>
              <a:t>Level 3: Defined</a:t>
            </a:r>
            <a:endParaRPr/>
          </a:p>
          <a:p>
            <a:pPr marL="342900" lvl="0" indent="-342900" algn="l" rtl="0">
              <a:spcBef>
                <a:spcPts val="1200"/>
              </a:spcBef>
              <a:spcAft>
                <a:spcPts val="0"/>
              </a:spcAft>
              <a:buClr>
                <a:srgbClr val="46424D"/>
              </a:buClr>
              <a:buSzPts val="2200"/>
              <a:buFont typeface="Noto Sans Symbols"/>
              <a:buChar char="❑"/>
            </a:pPr>
            <a:r>
              <a:rPr lang="en-US" sz="2200"/>
              <a:t>Level 4: Quantitatively Managed</a:t>
            </a:r>
            <a:endParaRPr/>
          </a:p>
          <a:p>
            <a:pPr marL="342900" lvl="0" indent="-342900" algn="l" rtl="0">
              <a:spcBef>
                <a:spcPts val="1200"/>
              </a:spcBef>
              <a:spcAft>
                <a:spcPts val="0"/>
              </a:spcAft>
              <a:buClr>
                <a:srgbClr val="46424D"/>
              </a:buClr>
              <a:buSzPts val="2200"/>
              <a:buFont typeface="Noto Sans Symbols"/>
              <a:buChar char="❑"/>
            </a:pPr>
            <a:r>
              <a:rPr lang="en-US" sz="2200"/>
              <a:t>Level 5: Optimized </a:t>
            </a:r>
            <a:endParaRPr/>
          </a:p>
          <a:p>
            <a:pPr marL="342900" lvl="0" indent="-190500" algn="l" rtl="0">
              <a:spcBef>
                <a:spcPts val="1200"/>
              </a:spcBef>
              <a:spcAft>
                <a:spcPts val="0"/>
              </a:spcAft>
              <a:buClr>
                <a:srgbClr val="46424D"/>
              </a:buClr>
              <a:buSzPts val="2400"/>
              <a:buFont typeface="Noto Sans Symbols"/>
              <a:buNone/>
            </a:pPr>
            <a:endParaRPr/>
          </a:p>
        </p:txBody>
      </p:sp>
      <p:sp>
        <p:nvSpPr>
          <p:cNvPr id="235" name="Google Shape;235;p19"/>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36" name="Google Shape;236;p19"/>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42" name="Google Shape;242;p20"/>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46424D"/>
              </a:buClr>
              <a:buSzPts val="2400"/>
              <a:buFont typeface="Noto Sans Symbols"/>
              <a:buChar char="✧"/>
            </a:pPr>
            <a:r>
              <a:rPr lang="en-US" sz="2400" b="1"/>
              <a:t>Maturity Level 0 deals is incomplete.</a:t>
            </a:r>
            <a:endParaRPr sz="2400"/>
          </a:p>
          <a:p>
            <a:pPr marL="0" lvl="0" indent="0" algn="l" rtl="0">
              <a:spcBef>
                <a:spcPts val="1200"/>
              </a:spcBef>
              <a:spcAft>
                <a:spcPts val="0"/>
              </a:spcAft>
              <a:buClr>
                <a:srgbClr val="46424D"/>
              </a:buClr>
              <a:buSzPts val="2400"/>
              <a:buNone/>
            </a:pPr>
            <a:r>
              <a:rPr lang="en-US" sz="2400"/>
              <a:t> </a:t>
            </a:r>
            <a:endParaRPr/>
          </a:p>
          <a:p>
            <a:pPr marL="342900" lvl="0" indent="-342900" algn="l" rtl="0">
              <a:spcBef>
                <a:spcPts val="1200"/>
              </a:spcBef>
              <a:spcAft>
                <a:spcPts val="0"/>
              </a:spcAft>
              <a:buClr>
                <a:srgbClr val="46424D"/>
              </a:buClr>
              <a:buSzPts val="2400"/>
              <a:buFont typeface="Noto Sans Symbols"/>
              <a:buChar char="✧"/>
            </a:pPr>
            <a:r>
              <a:rPr lang="en-US" sz="2400" b="1"/>
              <a:t>Maturity Level 1 deals with performed processes.</a:t>
            </a:r>
            <a:endParaRPr sz="2400"/>
          </a:p>
          <a:p>
            <a:pPr marL="342900" lvl="0" indent="-342900" algn="l" rtl="0">
              <a:spcBef>
                <a:spcPts val="1200"/>
              </a:spcBef>
              <a:spcAft>
                <a:spcPts val="0"/>
              </a:spcAft>
              <a:buClr>
                <a:srgbClr val="46424D"/>
              </a:buClr>
              <a:buSzPts val="2400"/>
              <a:buChar char="✧"/>
            </a:pPr>
            <a:r>
              <a:rPr lang="en-US" sz="2400"/>
              <a:t>Processes are unpredictable, poorly controlled, and reactive. </a:t>
            </a:r>
            <a:endParaRPr/>
          </a:p>
          <a:p>
            <a:pPr marL="342900" lvl="0" indent="-342900" algn="l" rtl="0">
              <a:spcBef>
                <a:spcPts val="1200"/>
              </a:spcBef>
              <a:spcAft>
                <a:spcPts val="0"/>
              </a:spcAft>
              <a:buClr>
                <a:srgbClr val="46424D"/>
              </a:buClr>
              <a:buSzPts val="2400"/>
              <a:buChar char="✧"/>
            </a:pPr>
            <a:r>
              <a:rPr lang="en-US" sz="2400"/>
              <a:t>The process performance may not be stable and may not meet specific objectives such as quality, cost, and schedule, but useful work can be done.</a:t>
            </a:r>
            <a:endParaRPr/>
          </a:p>
          <a:p>
            <a:pPr marL="0" lvl="0" indent="0" algn="l" rtl="0">
              <a:spcBef>
                <a:spcPts val="1200"/>
              </a:spcBef>
              <a:spcAft>
                <a:spcPts val="0"/>
              </a:spcAft>
              <a:buClr>
                <a:srgbClr val="46424D"/>
              </a:buClr>
              <a:buSzPts val="1600"/>
              <a:buNone/>
            </a:pPr>
            <a:endParaRPr sz="1600"/>
          </a:p>
        </p:txBody>
      </p:sp>
      <p:sp>
        <p:nvSpPr>
          <p:cNvPr id="243" name="Google Shape;243;p20"/>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44" name="Google Shape;244;p20"/>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50" name="Google Shape;250;p21"/>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46424D"/>
              </a:buClr>
              <a:buSzPts val="2400"/>
              <a:buFont typeface="Noto Sans Symbols"/>
              <a:buChar char="✧"/>
            </a:pPr>
            <a:r>
              <a:rPr lang="en-US" sz="2400" b="1"/>
              <a:t>Maturity Level 2 deals with managed processes.</a:t>
            </a:r>
            <a:endParaRPr sz="2400"/>
          </a:p>
          <a:p>
            <a:pPr marL="342900" lvl="0" indent="-342900" algn="l" rtl="0">
              <a:spcBef>
                <a:spcPts val="1200"/>
              </a:spcBef>
              <a:spcAft>
                <a:spcPts val="0"/>
              </a:spcAft>
              <a:buClr>
                <a:srgbClr val="46424D"/>
              </a:buClr>
              <a:buSzPts val="2400"/>
              <a:buChar char="✧"/>
            </a:pPr>
            <a:r>
              <a:rPr lang="en-US" sz="2400"/>
              <a:t>A managed process is a performed process that is also:</a:t>
            </a:r>
            <a:endParaRPr/>
          </a:p>
          <a:p>
            <a:pPr marL="742950" lvl="1" indent="-285750" algn="l" rtl="0">
              <a:spcBef>
                <a:spcPts val="900"/>
              </a:spcBef>
              <a:spcAft>
                <a:spcPts val="0"/>
              </a:spcAft>
              <a:buClr>
                <a:srgbClr val="46424D"/>
              </a:buClr>
              <a:buSzPts val="2400"/>
              <a:buChar char="▪"/>
            </a:pPr>
            <a:r>
              <a:rPr lang="en-US" sz="2400"/>
              <a:t>Planned and executed in accordance with policy</a:t>
            </a:r>
            <a:endParaRPr/>
          </a:p>
          <a:p>
            <a:pPr marL="742950" lvl="1" indent="-285750" algn="l" rtl="0">
              <a:spcBef>
                <a:spcPts val="600"/>
              </a:spcBef>
              <a:spcAft>
                <a:spcPts val="0"/>
              </a:spcAft>
              <a:buClr>
                <a:srgbClr val="46424D"/>
              </a:buClr>
              <a:buSzPts val="2400"/>
              <a:buChar char="▪"/>
            </a:pPr>
            <a:r>
              <a:rPr lang="en-US" sz="2400"/>
              <a:t>Employs skilled people</a:t>
            </a:r>
            <a:endParaRPr/>
          </a:p>
          <a:p>
            <a:pPr marL="742950" lvl="1" indent="-285750" algn="l" rtl="0">
              <a:spcBef>
                <a:spcPts val="600"/>
              </a:spcBef>
              <a:spcAft>
                <a:spcPts val="0"/>
              </a:spcAft>
              <a:buClr>
                <a:srgbClr val="46424D"/>
              </a:buClr>
              <a:buSzPts val="2400"/>
              <a:buChar char="▪"/>
            </a:pPr>
            <a:r>
              <a:rPr lang="en-US" sz="2400"/>
              <a:t>Adequate resources are available</a:t>
            </a:r>
            <a:endParaRPr/>
          </a:p>
          <a:p>
            <a:pPr marL="742950" lvl="1" indent="-285750" algn="l" rtl="0">
              <a:spcBef>
                <a:spcPts val="600"/>
              </a:spcBef>
              <a:spcAft>
                <a:spcPts val="0"/>
              </a:spcAft>
              <a:buClr>
                <a:srgbClr val="46424D"/>
              </a:buClr>
              <a:buSzPts val="2400"/>
              <a:buChar char="▪"/>
            </a:pPr>
            <a:r>
              <a:rPr lang="en-US" sz="2400"/>
              <a:t>Controlled outputs are produced</a:t>
            </a:r>
            <a:endParaRPr/>
          </a:p>
          <a:p>
            <a:pPr marL="742950" lvl="1" indent="-285750" algn="l" rtl="0">
              <a:spcBef>
                <a:spcPts val="600"/>
              </a:spcBef>
              <a:spcAft>
                <a:spcPts val="0"/>
              </a:spcAft>
              <a:buClr>
                <a:srgbClr val="46424D"/>
              </a:buClr>
              <a:buSzPts val="2400"/>
              <a:buChar char="▪"/>
            </a:pPr>
            <a:r>
              <a:rPr lang="en-US" sz="2400"/>
              <a:t>Stakeholders are involved</a:t>
            </a:r>
            <a:endParaRPr/>
          </a:p>
          <a:p>
            <a:pPr marL="742950" lvl="1" indent="-285750" algn="l" rtl="0">
              <a:spcBef>
                <a:spcPts val="600"/>
              </a:spcBef>
              <a:spcAft>
                <a:spcPts val="0"/>
              </a:spcAft>
              <a:buClr>
                <a:srgbClr val="46424D"/>
              </a:buClr>
              <a:buSzPts val="2400"/>
              <a:buChar char="▪"/>
            </a:pPr>
            <a:r>
              <a:rPr lang="en-US" sz="2400"/>
              <a:t>The process is reviewed and evaluated for adherence to requirements </a:t>
            </a:r>
            <a:endParaRPr/>
          </a:p>
          <a:p>
            <a:pPr marL="342900" lvl="0" indent="-190500" algn="l" rtl="0">
              <a:spcBef>
                <a:spcPts val="900"/>
              </a:spcBef>
              <a:spcAft>
                <a:spcPts val="0"/>
              </a:spcAft>
              <a:buClr>
                <a:srgbClr val="46424D"/>
              </a:buClr>
              <a:buSzPts val="2400"/>
              <a:buFont typeface="Noto Sans Symbols"/>
              <a:buNone/>
            </a:pPr>
            <a:endParaRPr/>
          </a:p>
        </p:txBody>
      </p:sp>
      <p:sp>
        <p:nvSpPr>
          <p:cNvPr id="251" name="Google Shape;251;p21"/>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52" name="Google Shape;252;p21"/>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58" name="Google Shape;258;p22"/>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Char char="✧"/>
            </a:pPr>
            <a:r>
              <a:rPr lang="en-US" sz="2400"/>
              <a:t>Processes are planned, documented, performed, monitored, and controlled at the project level.  Often reactive.</a:t>
            </a:r>
            <a:endParaRPr/>
          </a:p>
          <a:p>
            <a:pPr marL="342900" lvl="0" indent="-342900" algn="l" rtl="0">
              <a:spcBef>
                <a:spcPts val="1200"/>
              </a:spcBef>
              <a:spcAft>
                <a:spcPts val="0"/>
              </a:spcAft>
              <a:buClr>
                <a:srgbClr val="46424D"/>
              </a:buClr>
              <a:buSzPts val="2400"/>
              <a:buChar char="✧"/>
            </a:pPr>
            <a:r>
              <a:rPr lang="en-US" sz="2400"/>
              <a:t>The managed process comes closer to achieving the specific objectives such as quality, cost, and schedule.</a:t>
            </a:r>
            <a:endParaRPr/>
          </a:p>
          <a:p>
            <a:pPr marL="342900" lvl="0" indent="-190500" algn="l" rtl="0">
              <a:spcBef>
                <a:spcPts val="1200"/>
              </a:spcBef>
              <a:spcAft>
                <a:spcPts val="0"/>
              </a:spcAft>
              <a:buClr>
                <a:srgbClr val="46424D"/>
              </a:buClr>
              <a:buSzPts val="2400"/>
              <a:buFont typeface="Noto Sans Symbols"/>
              <a:buNone/>
            </a:pPr>
            <a:endParaRPr/>
          </a:p>
        </p:txBody>
      </p:sp>
      <p:sp>
        <p:nvSpPr>
          <p:cNvPr id="259" name="Google Shape;259;p22"/>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60" name="Google Shape;260;p22"/>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66" name="Google Shape;266;p23"/>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46424D"/>
              </a:buClr>
              <a:buSzPts val="2400"/>
              <a:buFont typeface="Noto Sans Symbols"/>
              <a:buChar char="✧"/>
            </a:pPr>
            <a:r>
              <a:rPr lang="en-US" sz="2400"/>
              <a:t> </a:t>
            </a:r>
            <a:r>
              <a:rPr lang="en-US" sz="2400" b="1"/>
              <a:t>Maturity Level 3 deals with defined processes.</a:t>
            </a:r>
            <a:endParaRPr sz="2400"/>
          </a:p>
          <a:p>
            <a:pPr marL="342900" lvl="0" indent="-342900" algn="l" rtl="0">
              <a:spcBef>
                <a:spcPts val="1200"/>
              </a:spcBef>
              <a:spcAft>
                <a:spcPts val="0"/>
              </a:spcAft>
              <a:buClr>
                <a:srgbClr val="46424D"/>
              </a:buClr>
              <a:buSzPts val="2400"/>
              <a:buChar char="✧"/>
            </a:pPr>
            <a:r>
              <a:rPr lang="en-US" sz="2400"/>
              <a:t>A defined process is a managed process that:</a:t>
            </a:r>
            <a:endParaRPr/>
          </a:p>
          <a:p>
            <a:pPr marL="742950" lvl="1" indent="-285750" algn="l" rtl="0">
              <a:spcBef>
                <a:spcPts val="900"/>
              </a:spcBef>
              <a:spcAft>
                <a:spcPts val="0"/>
              </a:spcAft>
              <a:buClr>
                <a:srgbClr val="46424D"/>
              </a:buClr>
              <a:buSzPts val="2400"/>
              <a:buChar char="▪"/>
            </a:pPr>
            <a:r>
              <a:rPr lang="en-US" sz="2400"/>
              <a:t>Well defined, understood, deployed and executed across the entire </a:t>
            </a:r>
            <a:r>
              <a:rPr lang="en-US" sz="2400" b="1"/>
              <a:t>organization</a:t>
            </a:r>
            <a:r>
              <a:rPr lang="en-US" sz="2400"/>
              <a:t>.  Proactive.</a:t>
            </a:r>
            <a:endParaRPr/>
          </a:p>
          <a:p>
            <a:pPr marL="742950" lvl="1" indent="-285750" algn="l" rtl="0">
              <a:spcBef>
                <a:spcPts val="600"/>
              </a:spcBef>
              <a:spcAft>
                <a:spcPts val="0"/>
              </a:spcAft>
              <a:buClr>
                <a:srgbClr val="46424D"/>
              </a:buClr>
              <a:buSzPts val="2400"/>
              <a:buChar char="▪"/>
            </a:pPr>
            <a:r>
              <a:rPr lang="en-US" sz="2400"/>
              <a:t>Processes, standards, procedures, tools, etc. are defined at the organizational (Organization X) level.  Project or local tailoring is allowed, however it must be based on the organization’s set of standard processes and defined per the organization’s tailoring guidelines.</a:t>
            </a:r>
            <a:endParaRPr sz="2400"/>
          </a:p>
          <a:p>
            <a:pPr marL="342900" lvl="0" indent="-342900" algn="l" rtl="0">
              <a:spcBef>
                <a:spcPts val="900"/>
              </a:spcBef>
              <a:spcAft>
                <a:spcPts val="0"/>
              </a:spcAft>
              <a:buClr>
                <a:srgbClr val="46424D"/>
              </a:buClr>
              <a:buSzPts val="2400"/>
              <a:buFont typeface="Noto Sans Symbols"/>
              <a:buChar char="✧"/>
            </a:pPr>
            <a:r>
              <a:rPr lang="en-US" sz="2400"/>
              <a:t>Major portions of the organization cannot “opt out.” </a:t>
            </a:r>
            <a:endParaRPr/>
          </a:p>
          <a:p>
            <a:pPr marL="742950" lvl="1" indent="-196850" algn="l" rtl="0">
              <a:spcBef>
                <a:spcPts val="900"/>
              </a:spcBef>
              <a:spcAft>
                <a:spcPts val="0"/>
              </a:spcAft>
              <a:buClr>
                <a:srgbClr val="46424D"/>
              </a:buClr>
              <a:buSzPts val="1400"/>
              <a:buNone/>
            </a:pPr>
            <a:endParaRPr sz="1400"/>
          </a:p>
        </p:txBody>
      </p:sp>
      <p:sp>
        <p:nvSpPr>
          <p:cNvPr id="267" name="Google Shape;267;p23"/>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68" name="Google Shape;268;p23"/>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18</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endParaRPr/>
          </a:p>
        </p:txBody>
      </p:sp>
      <p:sp>
        <p:nvSpPr>
          <p:cNvPr id="274" name="Google Shape;274;p24"/>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46424D"/>
              </a:buClr>
              <a:buSzPts val="2400"/>
              <a:buFont typeface="Noto Sans Symbols"/>
              <a:buChar char="✧"/>
            </a:pPr>
            <a:r>
              <a:rPr lang="en-US" sz="2400" b="1"/>
              <a:t>Maturity Level 4 is quantitatively managed.</a:t>
            </a:r>
            <a:endParaRPr sz="2400"/>
          </a:p>
          <a:p>
            <a:pPr marL="342900" lvl="0" indent="-342900" algn="l" rtl="0">
              <a:spcBef>
                <a:spcPts val="1200"/>
              </a:spcBef>
              <a:spcAft>
                <a:spcPts val="0"/>
              </a:spcAft>
              <a:buClr>
                <a:srgbClr val="46424D"/>
              </a:buClr>
              <a:buSzPts val="2400"/>
              <a:buChar char="✧"/>
            </a:pPr>
            <a:r>
              <a:rPr lang="en-US" sz="2400"/>
              <a:t>All level 3 criteria have been achieved. </a:t>
            </a:r>
            <a:endParaRPr/>
          </a:p>
          <a:p>
            <a:pPr marL="342900" lvl="0" indent="-342900" algn="l" rtl="0">
              <a:spcBef>
                <a:spcPts val="1200"/>
              </a:spcBef>
              <a:spcAft>
                <a:spcPts val="0"/>
              </a:spcAft>
              <a:buClr>
                <a:srgbClr val="46424D"/>
              </a:buClr>
              <a:buSzPts val="2400"/>
              <a:buChar char="✧"/>
            </a:pPr>
            <a:r>
              <a:rPr lang="en-US" sz="2400"/>
              <a:t>The process area is controlled and improved.</a:t>
            </a:r>
            <a:endParaRPr/>
          </a:p>
          <a:p>
            <a:pPr marL="342900" lvl="0" indent="-342900" algn="l" rtl="0">
              <a:spcBef>
                <a:spcPts val="1200"/>
              </a:spcBef>
              <a:spcAft>
                <a:spcPts val="0"/>
              </a:spcAft>
              <a:buClr>
                <a:srgbClr val="46424D"/>
              </a:buClr>
              <a:buSzPts val="2400"/>
              <a:buChar char="✧"/>
            </a:pPr>
            <a:r>
              <a:rPr lang="en-US" sz="2400"/>
              <a:t>Quality is being maintained. </a:t>
            </a:r>
            <a:endParaRPr/>
          </a:p>
          <a:p>
            <a:pPr marL="0" lvl="0" indent="0" algn="l" rtl="0">
              <a:spcBef>
                <a:spcPts val="1200"/>
              </a:spcBef>
              <a:spcAft>
                <a:spcPts val="0"/>
              </a:spcAft>
              <a:buClr>
                <a:srgbClr val="46424D"/>
              </a:buClr>
              <a:buSzPts val="1600"/>
              <a:buNone/>
            </a:pPr>
            <a:endParaRPr sz="1600"/>
          </a:p>
          <a:p>
            <a:pPr marL="342900" lvl="0" indent="-342900" algn="l" rtl="0">
              <a:spcBef>
                <a:spcPts val="1200"/>
              </a:spcBef>
              <a:spcAft>
                <a:spcPts val="0"/>
              </a:spcAft>
              <a:buClr>
                <a:srgbClr val="46424D"/>
              </a:buClr>
              <a:buSzPts val="2400"/>
              <a:buFont typeface="Noto Sans Symbols"/>
              <a:buChar char="✧"/>
            </a:pPr>
            <a:r>
              <a:rPr lang="en-US" sz="2400" b="1"/>
              <a:t>Maturity Level 5 deals with optimization.</a:t>
            </a:r>
            <a:endParaRPr sz="2400"/>
          </a:p>
          <a:p>
            <a:pPr marL="342900" lvl="0" indent="-342900" algn="l" rtl="0">
              <a:spcBef>
                <a:spcPts val="1200"/>
              </a:spcBef>
              <a:spcAft>
                <a:spcPts val="0"/>
              </a:spcAft>
              <a:buClr>
                <a:srgbClr val="46424D"/>
              </a:buClr>
              <a:buSzPts val="2400"/>
              <a:buChar char="✧"/>
            </a:pPr>
            <a:r>
              <a:rPr lang="en-US" sz="2400"/>
              <a:t>Continuous process improvement is enabled by quantitative feedback from the process and from piloting innovative ideas and technologies.</a:t>
            </a:r>
            <a:endParaRPr/>
          </a:p>
          <a:p>
            <a:pPr marL="0" lvl="0" indent="0" algn="l" rtl="0">
              <a:spcBef>
                <a:spcPts val="1200"/>
              </a:spcBef>
              <a:spcAft>
                <a:spcPts val="0"/>
              </a:spcAft>
              <a:buClr>
                <a:srgbClr val="46424D"/>
              </a:buClr>
              <a:buSzPts val="1600"/>
              <a:buNone/>
            </a:pPr>
            <a:endParaRPr sz="1600"/>
          </a:p>
        </p:txBody>
      </p:sp>
      <p:sp>
        <p:nvSpPr>
          <p:cNvPr id="275" name="Google Shape;275;p24"/>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276" name="Google Shape;276;p24"/>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19</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3189130" y="2908307"/>
            <a:ext cx="4423091" cy="7680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t>Welcome!!</a:t>
            </a:r>
            <a:endParaRPr/>
          </a:p>
        </p:txBody>
      </p:sp>
      <p:sp>
        <p:nvSpPr>
          <p:cNvPr id="102" name="Google Shape;102;p2"/>
          <p:cNvSpPr txBox="1">
            <a:spLocks noGrp="1"/>
          </p:cNvSpPr>
          <p:nvPr>
            <p:ph type="body" idx="2"/>
          </p:nvPr>
        </p:nvSpPr>
        <p:spPr>
          <a:xfrm>
            <a:off x="3206636" y="4095757"/>
            <a:ext cx="4423091" cy="38404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r>
              <a:rPr lang="en-US"/>
              <a:t>Review Question</a:t>
            </a:r>
            <a:endParaRPr/>
          </a:p>
        </p:txBody>
      </p:sp>
      <p:sp>
        <p:nvSpPr>
          <p:cNvPr id="282" name="Google Shape;282;p25"/>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How important is Quality Assurance for a software being developed? </a:t>
            </a:r>
            <a:endParaRPr/>
          </a:p>
          <a:p>
            <a:pPr marL="342900" lvl="0" indent="-342900" algn="l" rtl="0">
              <a:spcBef>
                <a:spcPts val="1200"/>
              </a:spcBef>
              <a:spcAft>
                <a:spcPts val="0"/>
              </a:spcAft>
              <a:buClr>
                <a:srgbClr val="46424D"/>
              </a:buClr>
              <a:buSzPts val="2400"/>
              <a:buFont typeface="Noto Sans Symbols"/>
              <a:buChar char="✧"/>
            </a:pPr>
            <a:r>
              <a:rPr lang="en-US"/>
              <a:t>In which phase of SDLC is Quality Assurance done?</a:t>
            </a:r>
            <a:endParaRPr/>
          </a:p>
          <a:p>
            <a:pPr marL="342900" lvl="0" indent="-342900" algn="l" rtl="0">
              <a:spcBef>
                <a:spcPts val="1200"/>
              </a:spcBef>
              <a:spcAft>
                <a:spcPts val="0"/>
              </a:spcAft>
              <a:buClr>
                <a:srgbClr val="46424D"/>
              </a:buClr>
              <a:buSzPts val="2400"/>
              <a:buFont typeface="Noto Sans Symbols"/>
              <a:buChar char="✧"/>
            </a:pPr>
            <a:r>
              <a:rPr lang="en-US"/>
              <a:t>Integrating Quality Assurance in a software being developed will achieve which level of CMMI?</a:t>
            </a:r>
            <a:endParaRPr/>
          </a:p>
          <a:p>
            <a:pPr marL="342900" lvl="0" indent="-342900" algn="l" rtl="0">
              <a:spcBef>
                <a:spcPts val="1200"/>
              </a:spcBef>
              <a:spcAft>
                <a:spcPts val="0"/>
              </a:spcAft>
              <a:buClr>
                <a:srgbClr val="46424D"/>
              </a:buClr>
              <a:buSzPts val="2400"/>
              <a:buNone/>
            </a:pPr>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r>
              <a:rPr lang="en-US"/>
              <a:t>Online Resources </a:t>
            </a:r>
            <a:endParaRPr/>
          </a:p>
        </p:txBody>
      </p:sp>
      <p:sp>
        <p:nvSpPr>
          <p:cNvPr id="288" name="Google Shape;288;p26"/>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u="sng" dirty="0">
                <a:solidFill>
                  <a:schemeClr val="hlink"/>
                </a:solidFill>
                <a:hlinkClick r:id="rId3"/>
              </a:rPr>
              <a:t>https://www.youtube.com/watch?time_continue=1&amp;v=i-QyW8D3ei0&amp;feature=emb_logo</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342900" algn="l" rtl="0">
              <a:spcBef>
                <a:spcPts val="1200"/>
              </a:spcBef>
              <a:spcAft>
                <a:spcPts val="0"/>
              </a:spcAft>
              <a:buClr>
                <a:srgbClr val="46424D"/>
              </a:buClr>
              <a:buSzPts val="2400"/>
              <a:buFont typeface="Noto Sans Symbols"/>
              <a:buChar char="✧"/>
            </a:pPr>
            <a:r>
              <a:rPr lang="en-US" u="sng" dirty="0">
                <a:solidFill>
                  <a:schemeClr val="hlink"/>
                </a:solidFill>
                <a:hlinkClick r:id="rId4"/>
              </a:rPr>
              <a:t>https://www.youtube.com/watch?v=SfC7BPwyY1g&amp;t=174s</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342900" algn="l" rtl="0">
              <a:spcBef>
                <a:spcPts val="1200"/>
              </a:spcBef>
              <a:spcAft>
                <a:spcPts val="0"/>
              </a:spcAft>
              <a:buClr>
                <a:srgbClr val="46424D"/>
              </a:buClr>
              <a:buSzPts val="2400"/>
              <a:buFont typeface="Noto Sans Symbols"/>
              <a:buChar char="✧"/>
            </a:pPr>
            <a:r>
              <a:rPr lang="en-US" dirty="0"/>
              <a:t>A Research Study on importance of Testing and Quality Assurance in Software Development Life Cycle (SDLC) Models by </a:t>
            </a:r>
            <a:r>
              <a:rPr lang="en-US" dirty="0" err="1"/>
              <a:t>Maneela</a:t>
            </a:r>
            <a:r>
              <a:rPr lang="en-US" dirty="0"/>
              <a:t> </a:t>
            </a:r>
            <a:r>
              <a:rPr lang="en-US" dirty="0" err="1"/>
              <a:t>Tuteja</a:t>
            </a:r>
            <a:r>
              <a:rPr lang="en-US" dirty="0"/>
              <a:t>, Gaurav </a:t>
            </a:r>
            <a:r>
              <a:rPr lang="en-US" dirty="0" err="1"/>
              <a:t>Dubey</a:t>
            </a:r>
            <a:endParaRPr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body" idx="1"/>
          </p:nvPr>
        </p:nvSpPr>
        <p:spPr>
          <a:xfrm>
            <a:off x="3189130" y="2908307"/>
            <a:ext cx="4423091" cy="7680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t>Thank you</a:t>
            </a:r>
            <a:endParaRPr/>
          </a:p>
        </p:txBody>
      </p:sp>
      <p:sp>
        <p:nvSpPr>
          <p:cNvPr id="294" name="Google Shape;294;p27"/>
          <p:cNvSpPr txBox="1">
            <a:spLocks noGrp="1"/>
          </p:cNvSpPr>
          <p:nvPr>
            <p:ph type="body" idx="2"/>
          </p:nvPr>
        </p:nvSpPr>
        <p:spPr>
          <a:xfrm>
            <a:off x="3188955" y="3676394"/>
            <a:ext cx="4423091" cy="38404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540068" y="742723"/>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r>
              <a:rPr lang="en-US" dirty="0"/>
              <a:t>Content</a:t>
            </a:r>
            <a:endParaRPr dirty="0"/>
          </a:p>
        </p:txBody>
      </p:sp>
      <p:sp>
        <p:nvSpPr>
          <p:cNvPr id="108" name="Google Shape;108;p3"/>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1200"/>
              </a:spcBef>
              <a:spcAft>
                <a:spcPts val="0"/>
              </a:spcAft>
              <a:buClr>
                <a:srgbClr val="46424D"/>
              </a:buClr>
              <a:buSzPts val="2400"/>
              <a:buFont typeface="Noto Sans Symbols"/>
              <a:buChar char="✧"/>
            </a:pPr>
            <a:r>
              <a:rPr lang="en-US" dirty="0" smtClean="0"/>
              <a:t>Software </a:t>
            </a:r>
            <a:r>
              <a:rPr lang="en-US" dirty="0"/>
              <a:t>Development Life Cycle </a:t>
            </a:r>
            <a:endParaRPr dirty="0"/>
          </a:p>
          <a:p>
            <a:pPr marL="342900" lvl="0" indent="-342900" algn="l" rtl="0">
              <a:spcBef>
                <a:spcPts val="1200"/>
              </a:spcBef>
              <a:spcAft>
                <a:spcPts val="0"/>
              </a:spcAft>
              <a:buClr>
                <a:srgbClr val="46424D"/>
              </a:buClr>
              <a:buSzPts val="2400"/>
              <a:buFont typeface="Noto Sans Symbols"/>
              <a:buChar char="✧"/>
            </a:pPr>
            <a:r>
              <a:rPr lang="en-US" dirty="0"/>
              <a:t>Quality Assurance </a:t>
            </a:r>
            <a:endParaRPr dirty="0"/>
          </a:p>
          <a:p>
            <a:pPr marL="342900" lvl="0" indent="-342900" algn="l" rtl="0">
              <a:spcBef>
                <a:spcPts val="1200"/>
              </a:spcBef>
              <a:spcAft>
                <a:spcPts val="0"/>
              </a:spcAft>
              <a:buClr>
                <a:srgbClr val="46424D"/>
              </a:buClr>
              <a:buSzPts val="2400"/>
              <a:buFont typeface="Noto Sans Symbols"/>
              <a:buChar char="✧"/>
            </a:pPr>
            <a:r>
              <a:rPr lang="en-US" dirty="0"/>
              <a:t>Capability Maturity Model Integration </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190500" algn="l" rtl="0">
              <a:spcBef>
                <a:spcPts val="1200"/>
              </a:spcBef>
              <a:spcAft>
                <a:spcPts val="0"/>
              </a:spcAft>
              <a:buClr>
                <a:srgbClr val="46424D"/>
              </a:buClr>
              <a:buSzPts val="2400"/>
              <a:buFont typeface="Noto Sans Symbols"/>
              <a:buNone/>
            </a:pPr>
            <a:endParaRPr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994746" y="3032125"/>
            <a:ext cx="9181148"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Arial"/>
              <a:buNone/>
            </a:pPr>
            <a:r>
              <a:rPr lang="en-US" dirty="0" smtClean="0"/>
              <a:t>SOFTWARE DEVELOPMENT LIFE CYCLE</a:t>
            </a:r>
            <a:endParaRPr dirty="0"/>
          </a:p>
        </p:txBody>
      </p:sp>
      <p:sp>
        <p:nvSpPr>
          <p:cNvPr id="123" name="Google Shape;123;p5"/>
          <p:cNvSpPr txBox="1">
            <a:spLocks noGrp="1"/>
          </p:cNvSpPr>
          <p:nvPr>
            <p:ph type="ftr" idx="11"/>
          </p:nvPr>
        </p:nvSpPr>
        <p:spPr>
          <a:xfrm>
            <a:off x="4071461" y="5010150"/>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Software Quality Assurance - From theory to implementation </a:t>
            </a:r>
            <a:endParaRPr dirty="0"/>
          </a:p>
        </p:txBody>
      </p:sp>
      <p:sp>
        <p:nvSpPr>
          <p:cNvPr id="124" name="Google Shape;124;p5"/>
          <p:cNvSpPr txBox="1">
            <a:spLocks noGrp="1"/>
          </p:cNvSpPr>
          <p:nvPr>
            <p:ph type="sldNum" idx="12"/>
          </p:nvPr>
        </p:nvSpPr>
        <p:spPr>
          <a:xfrm>
            <a:off x="7740968" y="6356352"/>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540068" y="798514"/>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r>
              <a:rPr lang="en-US" dirty="0"/>
              <a:t>What is </a:t>
            </a:r>
            <a:r>
              <a:rPr lang="en-US" dirty="0" err="1"/>
              <a:t>sdlc</a:t>
            </a:r>
            <a:r>
              <a:rPr lang="en-US" dirty="0"/>
              <a:t>?</a:t>
            </a:r>
            <a:endParaRPr dirty="0"/>
          </a:p>
        </p:txBody>
      </p:sp>
      <p:sp>
        <p:nvSpPr>
          <p:cNvPr id="130" name="Google Shape;130;p6"/>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rgbClr val="46424D"/>
              </a:buClr>
              <a:buSzPct val="100000"/>
              <a:buFont typeface="Noto Sans Symbols"/>
              <a:buChar char="✧"/>
            </a:pPr>
            <a:r>
              <a:rPr lang="en-US" dirty="0"/>
              <a:t>Software Development Life Cycle (SDLC) is a framework that defines the steps involved in the development of software at each phase. It covers the detailed plan for building, deploying and maintaining the software.</a:t>
            </a:r>
            <a:endParaRPr dirty="0"/>
          </a:p>
          <a:p>
            <a:pPr marL="342900" lvl="0" indent="-342900" algn="l" rtl="0">
              <a:spcBef>
                <a:spcPts val="1200"/>
              </a:spcBef>
              <a:spcAft>
                <a:spcPts val="0"/>
              </a:spcAft>
              <a:buClr>
                <a:srgbClr val="46424D"/>
              </a:buClr>
              <a:buSzPct val="100000"/>
              <a:buFont typeface="Noto Sans Symbols"/>
              <a:buChar char="✧"/>
            </a:pPr>
            <a:r>
              <a:rPr lang="en-US" dirty="0"/>
              <a:t>SDLC defines the complete cycle of development i.e. all the tasks involved in planning, creating, testing, and deploying a Software Product.</a:t>
            </a:r>
            <a:endParaRPr dirty="0"/>
          </a:p>
          <a:p>
            <a:pPr marL="342900" lvl="0" indent="-342900" algn="l" rtl="0">
              <a:spcBef>
                <a:spcPts val="1200"/>
              </a:spcBef>
              <a:spcAft>
                <a:spcPts val="0"/>
              </a:spcAft>
              <a:buClr>
                <a:srgbClr val="46424D"/>
              </a:buClr>
              <a:buSzPct val="100000"/>
              <a:buFont typeface="Noto Sans Symbols"/>
              <a:buChar char="✧"/>
            </a:pPr>
            <a:r>
              <a:rPr lang="en-US" dirty="0"/>
              <a:t>Purpose of SDLC is to deliver a high-quality product which is as per the customer’s requirement.</a:t>
            </a:r>
            <a:endParaRPr dirty="0"/>
          </a:p>
          <a:p>
            <a:pPr marL="342900" lvl="0" indent="-342900" algn="l" rtl="0">
              <a:spcBef>
                <a:spcPts val="1200"/>
              </a:spcBef>
              <a:spcAft>
                <a:spcPts val="0"/>
              </a:spcAft>
              <a:buClr>
                <a:srgbClr val="46424D"/>
              </a:buClr>
              <a:buSzPct val="100000"/>
              <a:buFont typeface="Noto Sans Symbols"/>
              <a:buChar char="✧"/>
            </a:pPr>
            <a:r>
              <a:rPr lang="en-US" dirty="0"/>
              <a:t>SDLC has defined its phases as, Requirement gathering, Designing, Coding, Testing, and Maintenance. It is important to adhere to the phases to provide the Product in a systematic manner.</a:t>
            </a:r>
            <a:endParaRPr dirty="0"/>
          </a:p>
          <a:p>
            <a:pPr marL="342900" lvl="0" indent="-342900" algn="l" rtl="0">
              <a:spcBef>
                <a:spcPts val="1200"/>
              </a:spcBef>
              <a:spcAft>
                <a:spcPts val="0"/>
              </a:spcAft>
              <a:buClr>
                <a:srgbClr val="46424D"/>
              </a:buClr>
              <a:buSzPct val="100000"/>
              <a:buFont typeface="Noto Sans Symbols"/>
              <a:buChar char="✧"/>
            </a:pPr>
            <a:r>
              <a:rPr lang="en-US" dirty="0"/>
              <a:t/>
            </a:r>
            <a:br>
              <a:rPr lang="en-US" dirty="0"/>
            </a:br>
            <a:endParaRPr dirty="0"/>
          </a:p>
          <a:p>
            <a:pPr marL="342900" lvl="0" indent="-201930" algn="l" rtl="0">
              <a:spcBef>
                <a:spcPts val="1200"/>
              </a:spcBef>
              <a:spcAft>
                <a:spcPts val="0"/>
              </a:spcAft>
              <a:buClr>
                <a:srgbClr val="46424D"/>
              </a:buClr>
              <a:buSzPct val="100000"/>
              <a:buFont typeface="Noto Sans Symbols"/>
              <a:buNone/>
            </a:pPr>
            <a:endParaRPr dirty="0"/>
          </a:p>
        </p:txBody>
      </p:sp>
      <p:sp>
        <p:nvSpPr>
          <p:cNvPr id="131" name="Google Shape;131;p6"/>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132" name="Google Shape;132;p6"/>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540068" y="274638"/>
            <a:ext cx="861513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Arial"/>
              <a:buNone/>
            </a:pPr>
            <a:r>
              <a:rPr lang="en-US"/>
              <a:t>Phases</a:t>
            </a:r>
            <a:endParaRPr/>
          </a:p>
        </p:txBody>
      </p:sp>
      <p:sp>
        <p:nvSpPr>
          <p:cNvPr id="138" name="Google Shape;138;p7"/>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46424D"/>
              </a:buClr>
              <a:buSzPts val="2400"/>
              <a:buFont typeface="Noto Sans Symbols"/>
              <a:buChar char="✧"/>
            </a:pPr>
            <a:r>
              <a:rPr lang="en-US"/>
              <a:t>Requirement gathering and analysis</a:t>
            </a:r>
            <a:endParaRPr/>
          </a:p>
          <a:p>
            <a:pPr marL="342900" lvl="0" indent="-342900" algn="l" rtl="0">
              <a:spcBef>
                <a:spcPts val="1200"/>
              </a:spcBef>
              <a:spcAft>
                <a:spcPts val="0"/>
              </a:spcAft>
              <a:buClr>
                <a:srgbClr val="46424D"/>
              </a:buClr>
              <a:buSzPts val="2400"/>
              <a:buFont typeface="Noto Sans Symbols"/>
              <a:buChar char="✧"/>
            </a:pPr>
            <a:r>
              <a:rPr lang="en-US"/>
              <a:t>Design</a:t>
            </a:r>
            <a:endParaRPr/>
          </a:p>
          <a:p>
            <a:pPr marL="342900" lvl="0" indent="-342900" algn="l" rtl="0">
              <a:spcBef>
                <a:spcPts val="1200"/>
              </a:spcBef>
              <a:spcAft>
                <a:spcPts val="0"/>
              </a:spcAft>
              <a:buClr>
                <a:srgbClr val="46424D"/>
              </a:buClr>
              <a:buSzPts val="2400"/>
              <a:buFont typeface="Noto Sans Symbols"/>
              <a:buChar char="✧"/>
            </a:pPr>
            <a:r>
              <a:rPr lang="en-US"/>
              <a:t>Implementation or coding</a:t>
            </a:r>
            <a:endParaRPr/>
          </a:p>
          <a:p>
            <a:pPr marL="342900" lvl="0" indent="-342900" algn="l" rtl="0">
              <a:spcBef>
                <a:spcPts val="1200"/>
              </a:spcBef>
              <a:spcAft>
                <a:spcPts val="0"/>
              </a:spcAft>
              <a:buClr>
                <a:srgbClr val="46424D"/>
              </a:buClr>
              <a:buSzPts val="2400"/>
              <a:buFont typeface="Noto Sans Symbols"/>
              <a:buChar char="✧"/>
            </a:pPr>
            <a:r>
              <a:rPr lang="en-US"/>
              <a:t>Testing</a:t>
            </a:r>
            <a:endParaRPr/>
          </a:p>
          <a:p>
            <a:pPr marL="342900" lvl="0" indent="-342900" algn="l" rtl="0">
              <a:spcBef>
                <a:spcPts val="1200"/>
              </a:spcBef>
              <a:spcAft>
                <a:spcPts val="0"/>
              </a:spcAft>
              <a:buClr>
                <a:srgbClr val="46424D"/>
              </a:buClr>
              <a:buSzPts val="2400"/>
              <a:buFont typeface="Noto Sans Symbols"/>
              <a:buChar char="✧"/>
            </a:pPr>
            <a:r>
              <a:rPr lang="en-US"/>
              <a:t>Deployment</a:t>
            </a:r>
            <a:endParaRPr/>
          </a:p>
          <a:p>
            <a:pPr marL="342900" lvl="0" indent="-342900" algn="l" rtl="0">
              <a:spcBef>
                <a:spcPts val="1200"/>
              </a:spcBef>
              <a:spcAft>
                <a:spcPts val="0"/>
              </a:spcAft>
              <a:buClr>
                <a:srgbClr val="46424D"/>
              </a:buClr>
              <a:buSzPts val="2400"/>
              <a:buFont typeface="Noto Sans Symbols"/>
              <a:buChar char="✧"/>
            </a:pPr>
            <a:r>
              <a:rPr lang="en-US"/>
              <a:t>Maintenance</a:t>
            </a:r>
            <a:endParaRPr/>
          </a:p>
          <a:p>
            <a:pPr marL="342900" lvl="0" indent="-190500" algn="l" rtl="0">
              <a:spcBef>
                <a:spcPts val="1200"/>
              </a:spcBef>
              <a:spcAft>
                <a:spcPts val="0"/>
              </a:spcAft>
              <a:buClr>
                <a:srgbClr val="46424D"/>
              </a:buClr>
              <a:buSzPts val="2400"/>
              <a:buFont typeface="Noto Sans Symbols"/>
              <a:buNone/>
            </a:pPr>
            <a:endParaRPr/>
          </a:p>
        </p:txBody>
      </p:sp>
      <p:sp>
        <p:nvSpPr>
          <p:cNvPr id="139" name="Google Shape;139;p7"/>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140" name="Google Shape;140;p7"/>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1970312" y="810193"/>
            <a:ext cx="7761515" cy="1349829"/>
          </a:xfrm>
          <a:prstGeom prst="rect">
            <a:avLst/>
          </a:prstGeom>
          <a:noFill/>
          <a:ln>
            <a:noFill/>
          </a:ln>
        </p:spPr>
        <p:txBody>
          <a:bodyPr spcFirstLastPara="1" wrap="square" lIns="91425" tIns="45700" rIns="91425" bIns="45700" anchor="t" anchorCtr="0">
            <a:noAutofit/>
          </a:bodyPr>
          <a:lstStyle/>
          <a:p>
            <a:r>
              <a:rPr lang="en-US" sz="2800" dirty="0"/>
              <a:t>Requirement Gathering and Analysis</a:t>
            </a:r>
            <a:r>
              <a:rPr lang="en-US" dirty="0"/>
              <a:t/>
            </a:r>
            <a:br>
              <a:rPr lang="en-US" dirty="0"/>
            </a:br>
            <a:endParaRPr dirty="0"/>
          </a:p>
        </p:txBody>
      </p:sp>
      <p:sp>
        <p:nvSpPr>
          <p:cNvPr id="146" name="Google Shape;146;p8"/>
          <p:cNvSpPr txBox="1">
            <a:spLocks noGrp="1"/>
          </p:cNvSpPr>
          <p:nvPr>
            <p:ph type="body" idx="1"/>
          </p:nvPr>
        </p:nvSpPr>
        <p:spPr>
          <a:xfrm>
            <a:off x="692469" y="1485107"/>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1200"/>
              </a:spcBef>
              <a:spcAft>
                <a:spcPts val="0"/>
              </a:spcAft>
              <a:buClr>
                <a:srgbClr val="46424D"/>
              </a:buClr>
              <a:buSzPts val="2400"/>
              <a:buFont typeface="Noto Sans Symbols"/>
              <a:buChar char="✧"/>
            </a:pPr>
            <a:r>
              <a:rPr lang="en-US" dirty="0" smtClean="0"/>
              <a:t>During </a:t>
            </a:r>
            <a:r>
              <a:rPr lang="en-US" dirty="0"/>
              <a:t>this phase, all the relevant information is collected from the customer to develop a product as per their expectation. Any ambiguities must be resolved in this phase only.</a:t>
            </a:r>
            <a:endParaRPr dirty="0"/>
          </a:p>
          <a:p>
            <a:pPr marL="342900" lvl="0" indent="-342900" algn="l" rtl="0">
              <a:spcBef>
                <a:spcPts val="1200"/>
              </a:spcBef>
              <a:spcAft>
                <a:spcPts val="0"/>
              </a:spcAft>
              <a:buClr>
                <a:srgbClr val="46424D"/>
              </a:buClr>
              <a:buSzPts val="2400"/>
              <a:buFont typeface="Noto Sans Symbols"/>
              <a:buChar char="✧"/>
            </a:pPr>
            <a:r>
              <a:rPr lang="en-US" dirty="0"/>
              <a:t>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a:t>
            </a:r>
            <a:endParaRPr dirty="0"/>
          </a:p>
        </p:txBody>
      </p:sp>
      <p:sp>
        <p:nvSpPr>
          <p:cNvPr id="147" name="Google Shape;147;p8"/>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Software Quality Assurance - From theory to implementation </a:t>
            </a:r>
            <a:endParaRPr dirty="0"/>
          </a:p>
        </p:txBody>
      </p:sp>
      <p:sp>
        <p:nvSpPr>
          <p:cNvPr id="148" name="Google Shape;148;p8"/>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670696" y="677410"/>
            <a:ext cx="8615130" cy="1143000"/>
          </a:xfrm>
          <a:prstGeom prst="rect">
            <a:avLst/>
          </a:prstGeom>
          <a:noFill/>
          <a:ln>
            <a:noFill/>
          </a:ln>
        </p:spPr>
        <p:txBody>
          <a:bodyPr spcFirstLastPara="1" wrap="square" lIns="91425" tIns="45700" rIns="91425" bIns="45700" anchor="t" anchorCtr="0">
            <a:noAutofit/>
          </a:bodyPr>
          <a:lstStyle/>
          <a:p>
            <a:r>
              <a:rPr lang="en-US" dirty="0"/>
              <a:t>Design/Define requirements</a:t>
            </a:r>
            <a:br>
              <a:rPr lang="en-US" dirty="0"/>
            </a:br>
            <a:endParaRPr dirty="0"/>
          </a:p>
        </p:txBody>
      </p:sp>
      <p:sp>
        <p:nvSpPr>
          <p:cNvPr id="154" name="Google Shape;154;p9"/>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1200"/>
              </a:spcBef>
              <a:spcAft>
                <a:spcPts val="0"/>
              </a:spcAft>
              <a:buClr>
                <a:srgbClr val="46424D"/>
              </a:buClr>
              <a:buSzPts val="2400"/>
              <a:buFont typeface="Noto Sans Symbols"/>
              <a:buChar char="✧"/>
            </a:pPr>
            <a:r>
              <a:rPr lang="en-US" dirty="0" smtClean="0"/>
              <a:t>In </a:t>
            </a:r>
            <a:r>
              <a:rPr lang="en-US" dirty="0"/>
              <a:t>this phase, the requirement gathered in the SRS document is used as an input and software architecture that is used for implementing system development is derived.</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342900" algn="l" rtl="0">
              <a:spcBef>
                <a:spcPts val="1200"/>
              </a:spcBef>
              <a:spcAft>
                <a:spcPts val="0"/>
              </a:spcAft>
              <a:buClr>
                <a:srgbClr val="46424D"/>
              </a:buClr>
              <a:buSzPts val="2400"/>
              <a:buFont typeface="Noto Sans Symbols"/>
              <a:buChar char="✧"/>
            </a:pPr>
            <a:r>
              <a:rPr lang="en-US" dirty="0"/>
              <a:t>Implementation or Coding</a:t>
            </a:r>
            <a:endParaRPr dirty="0"/>
          </a:p>
          <a:p>
            <a:pPr marL="342900" lvl="0" indent="-342900" algn="l" rtl="0">
              <a:spcBef>
                <a:spcPts val="1200"/>
              </a:spcBef>
              <a:spcAft>
                <a:spcPts val="0"/>
              </a:spcAft>
              <a:buClr>
                <a:srgbClr val="46424D"/>
              </a:buClr>
              <a:buSzPts val="2400"/>
              <a:buFont typeface="Noto Sans Symbols"/>
              <a:buChar char="✧"/>
            </a:pPr>
            <a:r>
              <a:rPr lang="en-US" dirty="0"/>
              <a:t>Implementation/Coding starts once the developer gets the Design document. The Software design is translated into source code. All the components of the software are implemented in this phase.</a:t>
            </a:r>
            <a:endParaRPr dirty="0"/>
          </a:p>
          <a:p>
            <a:pPr marL="342900" lvl="0" indent="-190500" algn="l" rtl="0">
              <a:spcBef>
                <a:spcPts val="1200"/>
              </a:spcBef>
              <a:spcAft>
                <a:spcPts val="0"/>
              </a:spcAft>
              <a:buClr>
                <a:srgbClr val="46424D"/>
              </a:buClr>
              <a:buSzPts val="2400"/>
              <a:buFont typeface="Noto Sans Symbols"/>
              <a:buNone/>
            </a:pPr>
            <a:endParaRPr dirty="0"/>
          </a:p>
          <a:p>
            <a:pPr marL="342900" lvl="0" indent="-190500" algn="l" rtl="0">
              <a:spcBef>
                <a:spcPts val="1200"/>
              </a:spcBef>
              <a:spcAft>
                <a:spcPts val="0"/>
              </a:spcAft>
              <a:buClr>
                <a:srgbClr val="46424D"/>
              </a:buClr>
              <a:buSzPts val="2400"/>
              <a:buFont typeface="Noto Sans Symbols"/>
              <a:buNone/>
            </a:pPr>
            <a:endParaRPr dirty="0"/>
          </a:p>
        </p:txBody>
      </p:sp>
      <p:sp>
        <p:nvSpPr>
          <p:cNvPr id="155" name="Google Shape;155;p9"/>
          <p:cNvSpPr txBox="1">
            <a:spLocks noGrp="1"/>
          </p:cNvSpPr>
          <p:nvPr>
            <p:ph type="ftr" idx="11"/>
          </p:nvPr>
        </p:nvSpPr>
        <p:spPr>
          <a:xfrm>
            <a:off x="3690461" y="6356351"/>
            <a:ext cx="3420428"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Quality Assurance - From theory to implementation </a:t>
            </a:r>
            <a:endParaRPr/>
          </a:p>
        </p:txBody>
      </p:sp>
      <p:sp>
        <p:nvSpPr>
          <p:cNvPr id="156" name="Google Shape;156;p9"/>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540068" y="913608"/>
            <a:ext cx="8615130" cy="1143000"/>
          </a:xfrm>
          <a:prstGeom prst="rect">
            <a:avLst/>
          </a:prstGeom>
          <a:noFill/>
          <a:ln>
            <a:noFill/>
          </a:ln>
        </p:spPr>
        <p:txBody>
          <a:bodyPr spcFirstLastPara="1" wrap="square" lIns="91425" tIns="45700" rIns="91425" bIns="45700" anchor="t" anchorCtr="0">
            <a:noAutofit/>
          </a:bodyPr>
          <a:lstStyle/>
          <a:p>
            <a:r>
              <a:rPr lang="en-US" dirty="0"/>
              <a:t>Testing</a:t>
            </a:r>
            <a:br>
              <a:rPr lang="en-US" dirty="0"/>
            </a:br>
            <a:endParaRPr dirty="0"/>
          </a:p>
        </p:txBody>
      </p:sp>
      <p:sp>
        <p:nvSpPr>
          <p:cNvPr id="162" name="Google Shape;162;p10"/>
          <p:cNvSpPr txBox="1">
            <a:spLocks noGrp="1"/>
          </p:cNvSpPr>
          <p:nvPr>
            <p:ph type="body" idx="1"/>
          </p:nvPr>
        </p:nvSpPr>
        <p:spPr>
          <a:xfrm>
            <a:off x="540068" y="1600201"/>
            <a:ext cx="9721215"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1200"/>
              </a:spcBef>
              <a:spcAft>
                <a:spcPts val="0"/>
              </a:spcAft>
              <a:buClr>
                <a:srgbClr val="46424D"/>
              </a:buClr>
              <a:buSzPts val="2400"/>
              <a:buFont typeface="Noto Sans Symbols"/>
              <a:buChar char="✧"/>
            </a:pPr>
            <a:r>
              <a:rPr lang="en-US" dirty="0" smtClean="0"/>
              <a:t>Testing </a:t>
            </a:r>
            <a:r>
              <a:rPr lang="en-US" dirty="0"/>
              <a:t>starts once the coding is complete and the modules are released for testing. In this phase, the developed software is tested thoroughly and any defects found are assigned to developers to get them fixed.</a:t>
            </a:r>
            <a:endParaRPr dirty="0"/>
          </a:p>
          <a:p>
            <a:pPr marL="342900" lvl="0" indent="-342900" algn="l" rtl="0">
              <a:spcBef>
                <a:spcPts val="1200"/>
              </a:spcBef>
              <a:spcAft>
                <a:spcPts val="0"/>
              </a:spcAft>
              <a:buClr>
                <a:srgbClr val="46424D"/>
              </a:buClr>
              <a:buSzPts val="2400"/>
              <a:buFont typeface="Noto Sans Symbols"/>
              <a:buChar char="✧"/>
            </a:pPr>
            <a:r>
              <a:rPr lang="en-US" dirty="0"/>
              <a:t>Retesting, regression testing is done until the point at which the software is as per the customer’s expectation. Testers refer SRS document to make sure that the software is as per the customer’s standard.</a:t>
            </a:r>
            <a:endParaRPr dirty="0"/>
          </a:p>
        </p:txBody>
      </p:sp>
      <p:sp>
        <p:nvSpPr>
          <p:cNvPr id="163" name="Google Shape;163;p10"/>
          <p:cNvSpPr txBox="1">
            <a:spLocks noGrp="1"/>
          </p:cNvSpPr>
          <p:nvPr>
            <p:ph type="ftr" idx="11"/>
          </p:nvPr>
        </p:nvSpPr>
        <p:spPr>
          <a:xfrm>
            <a:off x="6890860" y="5287058"/>
            <a:ext cx="3548539" cy="8391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Software Quality Assurance - From theory to implementation </a:t>
            </a:r>
            <a:endParaRPr dirty="0"/>
          </a:p>
        </p:txBody>
      </p:sp>
      <p:sp>
        <p:nvSpPr>
          <p:cNvPr id="164" name="Google Shape;164;p10"/>
          <p:cNvSpPr txBox="1">
            <a:spLocks noGrp="1"/>
          </p:cNvSpPr>
          <p:nvPr>
            <p:ph type="sldNum" idx="12"/>
          </p:nvPr>
        </p:nvSpPr>
        <p:spPr>
          <a:xfrm>
            <a:off x="7740968" y="6356351"/>
            <a:ext cx="2520315"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transition spd="med">
    <p:wipe dir="r"/>
  </p:transition>
</p:sld>
</file>

<file path=ppt/theme/theme1.xml><?xml version="1.0" encoding="utf-8"?>
<a:theme xmlns:a="http://schemas.openxmlformats.org/drawingml/2006/main" name="Cover and End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860</Words>
  <Application>Microsoft Office PowerPoint</Application>
  <PresentationFormat>Custom</PresentationFormat>
  <Paragraphs>122</Paragraphs>
  <Slides>22</Slides>
  <Notes>22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Noto Sans Symbols</vt:lpstr>
      <vt:lpstr>Cover and End Slide Master</vt:lpstr>
      <vt:lpstr>Contents Slide Master</vt:lpstr>
      <vt:lpstr>Section Break Slide Master</vt:lpstr>
      <vt:lpstr>PowerPoint Presentation</vt:lpstr>
      <vt:lpstr>PowerPoint Presentation</vt:lpstr>
      <vt:lpstr>Content</vt:lpstr>
      <vt:lpstr>SOFTWARE DEVELOPMENT LIFE CYCLE</vt:lpstr>
      <vt:lpstr>What is sdlc?</vt:lpstr>
      <vt:lpstr>Phases</vt:lpstr>
      <vt:lpstr>Requirement Gathering and Analysis </vt:lpstr>
      <vt:lpstr>Design/Define requirements </vt:lpstr>
      <vt:lpstr>Testing </vt:lpstr>
      <vt:lpstr>Deployment </vt:lpstr>
      <vt:lpstr>Maintenance </vt:lpstr>
      <vt:lpstr>CAPABILITY MATURITY MODEL INTEGRATION </vt:lpstr>
      <vt:lpstr>CMMI Capability Maturity Model Integration </vt:lpstr>
      <vt:lpstr>PowerPoint Presentation</vt:lpstr>
      <vt:lpstr>PowerPoint Presentation</vt:lpstr>
      <vt:lpstr>PowerPoint Presentation</vt:lpstr>
      <vt:lpstr>PowerPoint Presentation</vt:lpstr>
      <vt:lpstr>PowerPoint Presentation</vt:lpstr>
      <vt:lpstr>PowerPoint Presentation</vt:lpstr>
      <vt:lpstr>Review Question</vt:lpstr>
      <vt:lpstr>Online 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faculty</cp:lastModifiedBy>
  <cp:revision>7</cp:revision>
  <dcterms:created xsi:type="dcterms:W3CDTF">2016-12-05T23:26:54Z</dcterms:created>
  <dcterms:modified xsi:type="dcterms:W3CDTF">2021-02-24T07:26:58Z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3556737</vt:lpwstr>
  </property>
  <property fmtid="{D5CDD505-2E9C-101B-9397-08002B2CF9AE}" pid="3" name="NXPowerLiteSettings">
    <vt:lpwstr>C7000400038000</vt:lpwstr>
  </property>
  <property fmtid="{D5CDD505-2E9C-101B-9397-08002B2CF9AE}" pid="4" name="NXPowerLiteVersion">
    <vt:lpwstr>S8.2.1</vt:lpwstr>
  </property>
</Properties>
</file>