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262" r:id="rId5"/>
    <p:sldId id="296" r:id="rId6"/>
    <p:sldId id="311" r:id="rId7"/>
    <p:sldId id="297" r:id="rId8"/>
    <p:sldId id="299" r:id="rId9"/>
    <p:sldId id="300" r:id="rId10"/>
    <p:sldId id="312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4" r:id="rId22"/>
    <p:sldId id="313" r:id="rId23"/>
    <p:sldId id="295" r:id="rId24"/>
  </p:sldIdLst>
  <p:sldSz cx="1080135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>
      <p:cViewPr varScale="1">
        <p:scale>
          <a:sx n="87" d="100"/>
          <a:sy n="87" d="100"/>
        </p:scale>
        <p:origin x="1056" y="90"/>
      </p:cViewPr>
      <p:guideLst>
        <p:guide orient="horz" pos="1620"/>
        <p:guide pos="2880"/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5CE8C-061A-4B97-819B-6340B38D3883}" type="datetimeFigureOut">
              <a:rPr lang="zh-CN" altLang="en-US" smtClean="0"/>
              <a:pPr/>
              <a:t>2021/3/13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9C73-2676-45B6-B31F-37F59A2EE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2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940283"/>
            <a:ext cx="10801350" cy="69696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75" y="5637246"/>
            <a:ext cx="1080135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0801350" cy="68580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54664" y="836713"/>
            <a:ext cx="6846686" cy="14026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47850" y="2397761"/>
            <a:ext cx="59535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698350" y="4620142"/>
            <a:ext cx="5103000" cy="1401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51074" y="836713"/>
            <a:ext cx="2211300" cy="5088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25536" y="836713"/>
            <a:ext cx="2211300" cy="5088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836713"/>
            <a:ext cx="2211300" cy="5088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483577" y="836711"/>
            <a:ext cx="3891170" cy="1487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30553" y="4532364"/>
            <a:ext cx="3890971" cy="14889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483577" y="2420130"/>
            <a:ext cx="2041427" cy="3601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640402" y="2419365"/>
            <a:ext cx="1734344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8480097" y="836711"/>
            <a:ext cx="2041427" cy="3599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48681"/>
            <a:ext cx="1080135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16766"/>
            <a:ext cx="1080135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4254" y="1751815"/>
            <a:ext cx="7605102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59871" y="2308374"/>
            <a:ext cx="3644861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4139"/>
            <a:ext cx="1080135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18172" y="1508788"/>
            <a:ext cx="3366374" cy="4512503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400675" y="3004318"/>
            <a:ext cx="5400675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00675" y="3635754"/>
            <a:ext cx="5400675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3188955" y="932725"/>
            <a:ext cx="4423091" cy="4992555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9130" y="2908307"/>
            <a:ext cx="4423091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88955" y="3676394"/>
            <a:ext cx="4423091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4406902"/>
            <a:ext cx="918114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8" y="6356352"/>
            <a:ext cx="2520315" cy="365125"/>
          </a:xfrm>
          <a:prstGeom prst="rect">
            <a:avLst/>
          </a:prstGeom>
        </p:spPr>
        <p:txBody>
          <a:bodyPr/>
          <a:lstStyle/>
          <a:p>
            <a:fld id="{416EAF82-D27E-4705-876D-6CC09CCF3DDC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2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2"/>
            <a:ext cx="2520315" cy="365125"/>
          </a:xfrm>
          <a:prstGeom prst="rect">
            <a:avLst/>
          </a:prstGeom>
        </p:spPr>
        <p:txBody>
          <a:bodyPr/>
          <a:lstStyle/>
          <a:p>
            <a:fld id="{712DD6EA-D6B6-4888-B45E-C874E093F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8" y="1600202"/>
            <a:ext cx="972121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8" y="6356352"/>
            <a:ext cx="2520315" cy="365125"/>
          </a:xfrm>
          <a:prstGeom prst="rect">
            <a:avLst/>
          </a:prstGeom>
        </p:spPr>
        <p:txBody>
          <a:bodyPr/>
          <a:lstStyle/>
          <a:p>
            <a:fld id="{416EAF82-D27E-4705-876D-6CC09CCF3DDC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2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2"/>
            <a:ext cx="2520315" cy="365125"/>
          </a:xfrm>
          <a:prstGeom prst="rect">
            <a:avLst/>
          </a:prstGeom>
        </p:spPr>
        <p:txBody>
          <a:bodyPr/>
          <a:lstStyle/>
          <a:p>
            <a:fld id="{712DD6EA-D6B6-4888-B45E-C874E093F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44692"/>
            <a:ext cx="1080135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12778"/>
            <a:ext cx="1080135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48" y="740704"/>
            <a:ext cx="9951956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2048" y="1604797"/>
            <a:ext cx="9951956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48" y="644692"/>
            <a:ext cx="501850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2048" y="1508789"/>
            <a:ext cx="501850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0801350" cy="1412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50678" y="607921"/>
            <a:ext cx="1080135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83986"/>
            <a:ext cx="1080135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66926" y="1700810"/>
            <a:ext cx="1947727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13937" y="1700810"/>
            <a:ext cx="1947727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660948" y="1700810"/>
            <a:ext cx="1947727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107961" y="1700810"/>
            <a:ext cx="1947727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27442" y="0"/>
            <a:ext cx="7191509" cy="7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0800000">
            <a:off x="-27569" y="6123000"/>
            <a:ext cx="7191509" cy="735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12049" y="164638"/>
            <a:ext cx="1701189" cy="33855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627442" y="0"/>
            <a:ext cx="7191509" cy="7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43129" y="6123000"/>
            <a:ext cx="7191509" cy="735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12049" y="164638"/>
            <a:ext cx="1701189" cy="33855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27442" y="0"/>
            <a:ext cx="7191509" cy="7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43129" y="6123000"/>
            <a:ext cx="7191509" cy="735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12049" y="164638"/>
            <a:ext cx="1701189" cy="33855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types-of-software-testing/" TargetMode="External"/><Relationship Id="rId2" Type="http://schemas.openxmlformats.org/officeDocument/2006/relationships/hyperlink" Target="https://www.youtube.com/watch?v=TDynSmrzpXw&amp;list=PaLDC2A0C8D2EC934C7&amp;index=2&amp;t=0s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643314"/>
            <a:ext cx="10801350" cy="696967"/>
          </a:xfrm>
        </p:spPr>
        <p:txBody>
          <a:bodyPr/>
          <a:lstStyle/>
          <a:p>
            <a:pPr lvl="0"/>
            <a:r>
              <a:rPr lang="en-US" dirty="0" smtClean="0"/>
              <a:t>Software Quality Assurance 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42" y="5253205"/>
            <a:ext cx="10801350" cy="672075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smtClean="0"/>
              <a:t>Presented by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 err="1" smtClean="0"/>
              <a:t>Shumail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Zehra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12049" y="164638"/>
            <a:ext cx="1701189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-1143314" y="4471439"/>
            <a:ext cx="12759095" cy="6720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Software Testing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u="sng" dirty="0"/>
              <a:t>Unit testing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Focuses testing on the function or software module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Concentrates on the internal processing logic and data structures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Is simplified when a module is designed with high cohesion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Reduces the number of test cases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Allows errors to be more easily predicted and uncovered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Concentrates on critical modules and those with </a:t>
            </a:r>
            <a:r>
              <a:rPr lang="en-US" altLang="en-US" sz="2400" b="1" dirty="0"/>
              <a:t>high </a:t>
            </a:r>
            <a:r>
              <a:rPr lang="en-US" altLang="en-US" sz="2400" b="1" dirty="0" err="1"/>
              <a:t>cyclomatic</a:t>
            </a:r>
            <a:r>
              <a:rPr lang="en-US" altLang="en-US" sz="2400" b="1" dirty="0"/>
              <a:t> complexity</a:t>
            </a:r>
            <a:r>
              <a:rPr lang="en-US" altLang="en-US" sz="2400" dirty="0"/>
              <a:t> when testing resources are limited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6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600" b="1" u="sng" dirty="0" smtClean="0"/>
              <a:t>Validation testing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 smtClean="0"/>
              <a:t>Provides </a:t>
            </a:r>
            <a:r>
              <a:rPr lang="en-US" altLang="en-US" sz="2600" dirty="0"/>
              <a:t>final assurance that the software meets all functional, behavioral, and performance </a:t>
            </a:r>
            <a:r>
              <a:rPr lang="en-US" altLang="en-US" sz="2600" dirty="0" smtClean="0"/>
              <a:t>requirements</a:t>
            </a:r>
          </a:p>
          <a:p>
            <a:pPr marL="0" indent="0">
              <a:buNone/>
            </a:pP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altLang="en-US" sz="2600" b="1" u="sng" dirty="0"/>
              <a:t>Integration testing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Focuses on inputs and outputs, and how well the components fit together and work together</a:t>
            </a:r>
          </a:p>
          <a:p>
            <a:pPr lvl="1"/>
            <a:r>
              <a:rPr lang="en-US" altLang="en-US" sz="2600" dirty="0"/>
              <a:t>Defined as a systematic technique for constructing the software architecture</a:t>
            </a:r>
          </a:p>
          <a:p>
            <a:pPr lvl="2"/>
            <a:r>
              <a:rPr lang="en-US" altLang="en-US" sz="2600" dirty="0"/>
              <a:t>At the same time integration is occurring, conduct tests to uncover errors associated with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3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29" y="1643050"/>
            <a:ext cx="9017357" cy="4297679"/>
          </a:xfrm>
        </p:spPr>
        <p:txBody>
          <a:bodyPr>
            <a:normAutofit lnSpcReduction="10000"/>
          </a:bodyPr>
          <a:lstStyle/>
          <a:p>
            <a:r>
              <a:rPr lang="en-US" altLang="en-US" sz="2600" b="1" u="sng" dirty="0"/>
              <a:t>Regression </a:t>
            </a:r>
            <a:r>
              <a:rPr lang="en-US" altLang="en-US" sz="2600" b="1" u="sng" dirty="0" smtClean="0"/>
              <a:t>Testing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Each new addition or change to baselined software may cause problems with functions that previously worked flawlessly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Regression testing re-executes a small subset of tests that have already been conducted</a:t>
            </a:r>
          </a:p>
          <a:p>
            <a:pPr lvl="2">
              <a:lnSpc>
                <a:spcPct val="80000"/>
              </a:lnSpc>
            </a:pPr>
            <a:r>
              <a:rPr lang="en-US" altLang="en-US" sz="2600" dirty="0"/>
              <a:t>Ensures that changes have not propagated unintended side effects</a:t>
            </a:r>
          </a:p>
          <a:p>
            <a:pPr lvl="2">
              <a:lnSpc>
                <a:spcPct val="80000"/>
              </a:lnSpc>
            </a:pPr>
            <a:r>
              <a:rPr lang="en-US" altLang="en-US" sz="2600" dirty="0"/>
              <a:t>Helps to ensure that changes do not introduce unintended behavior or additional errors</a:t>
            </a:r>
          </a:p>
          <a:p>
            <a:pPr lvl="2">
              <a:lnSpc>
                <a:spcPct val="80000"/>
              </a:lnSpc>
            </a:pPr>
            <a:r>
              <a:rPr lang="en-US" altLang="en-US" sz="2600" dirty="0"/>
              <a:t>May be done manually or through the use of automated capture/playback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1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en-US" sz="2600" dirty="0"/>
              <a:t>Regression test suite contains three different classes of test cases</a:t>
            </a:r>
          </a:p>
          <a:p>
            <a:pPr lvl="2">
              <a:lnSpc>
                <a:spcPct val="80000"/>
              </a:lnSpc>
            </a:pPr>
            <a:r>
              <a:rPr lang="en-US" altLang="en-US" sz="2600" dirty="0"/>
              <a:t>A representative sample of tests that will exercise all software functions</a:t>
            </a:r>
          </a:p>
          <a:p>
            <a:pPr lvl="2">
              <a:lnSpc>
                <a:spcPct val="80000"/>
              </a:lnSpc>
            </a:pPr>
            <a:r>
              <a:rPr lang="en-US" altLang="en-US" sz="2600" dirty="0"/>
              <a:t>Additional tests that focus on software functions that are likely to be affected by the change</a:t>
            </a:r>
          </a:p>
          <a:p>
            <a:pPr lvl="2">
              <a:lnSpc>
                <a:spcPct val="80000"/>
              </a:lnSpc>
            </a:pPr>
            <a:r>
              <a:rPr lang="en-US" altLang="en-US" sz="2600" dirty="0"/>
              <a:t>Tests that focus on the actual software components that have been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6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u="sng" dirty="0"/>
              <a:t>Smoke </a:t>
            </a:r>
            <a:r>
              <a:rPr lang="en-US" altLang="en-US" sz="2400" b="1" u="sng" dirty="0" smtClean="0"/>
              <a:t>Testing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Taken from the world of hardware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Power is applied and a technician checks for sparks, smoke, or other dramatic signs of fundamental </a:t>
            </a:r>
            <a:r>
              <a:rPr lang="en-US" altLang="en-US" sz="2400" dirty="0" smtClean="0"/>
              <a:t>failure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Designed as a pacing mechanism for time-critical projects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Allows the software team to assess its project on a frequent basis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Includes the following activities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The software is compiled and linked into a </a:t>
            </a:r>
            <a:r>
              <a:rPr lang="en-US" altLang="en-US" sz="2400" dirty="0" smtClean="0"/>
              <a:t>build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683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en-US" sz="2400" dirty="0"/>
              <a:t>A series of breadth tests is designed to expose errors that will keep the build from properly performing its function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The goal is to uncover “show stopper” errors that have the highest likelihood of throwing the software project behind schedule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The build is integrated with other builds and the entire product is smoke tested daily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Daily testing gives managers and practitioners a realistic assessment of the progress of the integration testing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After a smoke test is completed, detailed test scripts are executed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			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7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29" y="1643050"/>
            <a:ext cx="9017357" cy="43205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u="sng" dirty="0"/>
              <a:t>Recovery testing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Tests for recovery from system faults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Forces the software to fail in a variety of ways and verifies that recovery is properly performed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Tests </a:t>
            </a:r>
            <a:r>
              <a:rPr lang="en-US" altLang="en-US" sz="2400" dirty="0" err="1"/>
              <a:t>reinitialization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checkpointing</a:t>
            </a:r>
            <a:r>
              <a:rPr lang="en-US" altLang="en-US" sz="2400" dirty="0"/>
              <a:t> mechanisms, data recovery, and restart for </a:t>
            </a:r>
            <a:r>
              <a:rPr lang="en-US" altLang="en-US" sz="2400" dirty="0" smtClean="0"/>
              <a:t>correctness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u="sng" dirty="0"/>
              <a:t>Security testing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Verifies that protection mechanisms built into a system will, in fact, protect it from improper </a:t>
            </a:r>
            <a:r>
              <a:rPr lang="en-US" altLang="en-US" sz="2400" dirty="0" smtClean="0"/>
              <a:t>access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054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909" y="2057402"/>
            <a:ext cx="9017357" cy="359359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u="sng" dirty="0" smtClean="0"/>
              <a:t>Stress testing</a:t>
            </a:r>
            <a:endParaRPr lang="en-US" altLang="en-US" sz="2400" b="1" u="sng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Executes a system in a manner that demands resources in abnormal quantity, frequency, or </a:t>
            </a:r>
            <a:r>
              <a:rPr lang="en-US" altLang="en-US" sz="2400" dirty="0" smtClean="0"/>
              <a:t>volume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u="sng" dirty="0"/>
              <a:t>Performance testing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Tests the run-time performance of software within the context of an integrated system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Often coupled with stress testing and usually requires both hardware and software instrumentation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Can uncover situations that lead to degradation and possible system failure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68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u="sng" dirty="0"/>
              <a:t>System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Verifies that all system elements (software, hardware, people, databases) mesh properly and that overall system function and performance is achieved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1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functional and non functional </a:t>
            </a:r>
            <a:r>
              <a:rPr lang="en-US" smtClean="0"/>
              <a:t>testing?</a:t>
            </a:r>
          </a:p>
          <a:p>
            <a:r>
              <a:rPr lang="en-US" dirty="0" smtClean="0"/>
              <a:t>What is the difference between Stress and Performance Testing? </a:t>
            </a:r>
          </a:p>
          <a:p>
            <a:r>
              <a:rPr lang="en-US" dirty="0" smtClean="0"/>
              <a:t>What does the term Regression explains?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06636" y="4095757"/>
            <a:ext cx="4423091" cy="384043"/>
          </a:xfrm>
        </p:spPr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https://www.youtube.com/watch?v=TDynSmrzpXw&amp;list=PaLDC2A0C8D2EC934C7&amp;index=2&amp;t=0s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https://www.softwaretestinghelp.com/types-of-software-testing/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Software Testing 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7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oftware-test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39" y="1428736"/>
            <a:ext cx="10013379" cy="464347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strategy for software testing integrates the design of software test cases into a well-planned series of steps that result in successful development of the </a:t>
            </a:r>
            <a:r>
              <a:rPr lang="en-US" altLang="en-US" sz="2400" dirty="0" smtClean="0"/>
              <a:t>software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 strategy provides a road map that describes the steps to be taken, when, and how much effort, time, and resources will be required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14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Testing begins at the component level and work outward toward the integration of the entire computer-based </a:t>
            </a:r>
            <a:r>
              <a:rPr lang="en-US" altLang="en-US" dirty="0" smtClean="0"/>
              <a:t>system</a:t>
            </a:r>
            <a:endParaRPr lang="en-US" altLang="en-US" dirty="0"/>
          </a:p>
          <a:p>
            <a:r>
              <a:rPr lang="en-US" altLang="en-US" dirty="0"/>
              <a:t>Different testing techniques are appropriate at different points in </a:t>
            </a:r>
            <a:r>
              <a:rPr lang="en-US" altLang="en-US" dirty="0" smtClean="0"/>
              <a:t>time</a:t>
            </a:r>
            <a:endParaRPr lang="en-US" altLang="en-US" dirty="0"/>
          </a:p>
          <a:p>
            <a:r>
              <a:rPr lang="en-US" altLang="en-US" dirty="0" smtClean="0"/>
              <a:t>Testing </a:t>
            </a:r>
            <a:r>
              <a:rPr lang="en-US" altLang="en-US" dirty="0"/>
              <a:t>and debugging are different activities, but debugging must be accommodated in any testing strategy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7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Verification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909" y="1874518"/>
            <a:ext cx="9017357" cy="3593591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Software testing is part of a broader group of activities called verification and validation that are involved in software quality </a:t>
            </a:r>
            <a:r>
              <a:rPr lang="en-US" altLang="en-US" sz="2400" dirty="0" smtClean="0"/>
              <a:t>assurance</a:t>
            </a:r>
          </a:p>
          <a:p>
            <a:endParaRPr lang="en-US" altLang="en-US" sz="2400" dirty="0"/>
          </a:p>
          <a:p>
            <a:r>
              <a:rPr lang="en-US" altLang="en-US" sz="2400" dirty="0"/>
              <a:t>Verification (Are the algorithms coded correctly?)</a:t>
            </a:r>
          </a:p>
          <a:p>
            <a:pPr lvl="1"/>
            <a:r>
              <a:rPr lang="en-US" altLang="en-US" sz="2400" dirty="0"/>
              <a:t>The set of activities that ensure that software correctly implements a specific function or </a:t>
            </a:r>
            <a:r>
              <a:rPr lang="en-US" altLang="en-US" sz="2400" dirty="0" smtClean="0"/>
              <a:t>algorithm</a:t>
            </a:r>
          </a:p>
          <a:p>
            <a:pPr marL="457200" lvl="1" indent="0">
              <a:buNone/>
            </a:pPr>
            <a:endParaRPr lang="en-US" alt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554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Validation (Does it meet user requirements?)</a:t>
            </a:r>
          </a:p>
          <a:p>
            <a:pPr lvl="1"/>
            <a:r>
              <a:rPr lang="en-US" altLang="en-US" sz="2400" dirty="0" smtClean="0"/>
              <a:t>The set of activities that ensure that the software that has been built is traceable to customer requirements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06" y="4286256"/>
            <a:ext cx="9369062" cy="1063341"/>
          </a:xfrm>
        </p:spPr>
        <p:txBody>
          <a:bodyPr>
            <a:noAutofit/>
          </a:bodyPr>
          <a:lstStyle/>
          <a:p>
            <a:r>
              <a:rPr lang="en-US" altLang="en-US" sz="6000" dirty="0" smtClean="0"/>
              <a:t>Some Software testing types</a:t>
            </a:r>
            <a:br>
              <a:rPr lang="en-US" altLang="en-US" sz="6000" dirty="0" smtClean="0"/>
            </a:b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2714620"/>
            <a:ext cx="9181148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405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751</Words>
  <Application>Microsoft Office PowerPoint</Application>
  <PresentationFormat>Custom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 Unicode MS</vt:lpstr>
      <vt:lpstr>맑은 고딕</vt:lpstr>
      <vt:lpstr>宋体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Software Testing </vt:lpstr>
      <vt:lpstr>PowerPoint Presentation</vt:lpstr>
      <vt:lpstr>PowerPoint Presentation</vt:lpstr>
      <vt:lpstr>PowerPoint Presentation</vt:lpstr>
      <vt:lpstr>Verification and Validation</vt:lpstr>
      <vt:lpstr>PowerPoint Presentation</vt:lpstr>
      <vt:lpstr>Some Software testing 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Questions</vt:lpstr>
      <vt:lpstr>Online Resources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faculty</cp:lastModifiedBy>
  <cp:revision>125</cp:revision>
  <dcterms:created xsi:type="dcterms:W3CDTF">2016-12-05T23:26:54Z</dcterms:created>
  <dcterms:modified xsi:type="dcterms:W3CDTF">2021-03-13T05:47:28Z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3556737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S8.2.1</vt:lpwstr>
  </property>
</Properties>
</file>