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9"/>
  </p:notesMasterIdLst>
  <p:sldIdLst>
    <p:sldId id="256" r:id="rId4"/>
    <p:sldId id="262" r:id="rId5"/>
    <p:sldId id="306" r:id="rId6"/>
    <p:sldId id="307" r:id="rId7"/>
    <p:sldId id="296" r:id="rId8"/>
    <p:sldId id="297" r:id="rId9"/>
    <p:sldId id="298" r:id="rId10"/>
    <p:sldId id="299" r:id="rId11"/>
    <p:sldId id="300" r:id="rId12"/>
    <p:sldId id="301" r:id="rId13"/>
    <p:sldId id="302" r:id="rId14"/>
    <p:sldId id="303" r:id="rId15"/>
    <p:sldId id="304" r:id="rId16"/>
    <p:sldId id="305" r:id="rId17"/>
    <p:sldId id="295" r:id="rId18"/>
  </p:sldIdLst>
  <p:sldSz cx="1080135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2160">
          <p15:clr>
            <a:srgbClr val="A4A3A4"/>
          </p15:clr>
        </p15:guide>
        <p15:guide id="4" pos="34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D8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47" autoAdjust="0"/>
    <p:restoredTop sz="94660"/>
  </p:normalViewPr>
  <p:slideViewPr>
    <p:cSldViewPr>
      <p:cViewPr varScale="1">
        <p:scale>
          <a:sx n="87" d="100"/>
          <a:sy n="87" d="100"/>
        </p:scale>
        <p:origin x="1056" y="90"/>
      </p:cViewPr>
      <p:guideLst>
        <p:guide orient="horz" pos="1620"/>
        <p:guide pos="2880"/>
        <p:guide orient="horz" pos="2160"/>
        <p:guide pos="34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05CE8C-061A-4B97-819B-6340B38D3883}" type="datetimeFigureOut">
              <a:rPr lang="zh-CN" altLang="en-US" smtClean="0"/>
              <a:pPr/>
              <a:t>2021/3/19</a:t>
            </a:fld>
            <a:endParaRPr lang="zh-CN" altLang="en-US"/>
          </a:p>
        </p:txBody>
      </p:sp>
      <p:sp>
        <p:nvSpPr>
          <p:cNvPr id="4" name="Slide Image Placeholder 3"/>
          <p:cNvSpPr>
            <a:spLocks noGrp="1" noRot="1" noChangeAspect="1"/>
          </p:cNvSpPr>
          <p:nvPr>
            <p:ph type="sldImg" idx="2"/>
          </p:nvPr>
        </p:nvSpPr>
        <p:spPr>
          <a:xfrm>
            <a:off x="728663" y="685800"/>
            <a:ext cx="540067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1D9C73-2676-45B6-B31F-37F59A2EE036}" type="slidenum">
              <a:rPr lang="zh-CN" altLang="en-US" smtClean="0"/>
              <a:pPr/>
              <a:t>‹#›</a:t>
            </a:fld>
            <a:endParaRPr lang="zh-CN" altLang="en-US"/>
          </a:p>
        </p:txBody>
      </p:sp>
    </p:spTree>
    <p:extLst>
      <p:ext uri="{BB962C8B-B14F-4D97-AF65-F5344CB8AC3E}">
        <p14:creationId xmlns:p14="http://schemas.microsoft.com/office/powerpoint/2010/main" val="195664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1D9C73-2676-45B6-B31F-37F59A2EE036}" type="slidenum">
              <a:rPr lang="zh-CN" altLang="en-US" smtClean="0"/>
              <a:pPr/>
              <a:t>1</a:t>
            </a:fld>
            <a:endParaRPr lang="zh-CN" altLang="en-US"/>
          </a:p>
        </p:txBody>
      </p:sp>
    </p:spTree>
    <p:extLst>
      <p:ext uri="{BB962C8B-B14F-4D97-AF65-F5344CB8AC3E}">
        <p14:creationId xmlns:p14="http://schemas.microsoft.com/office/powerpoint/2010/main" val="1251754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940283"/>
            <a:ext cx="10801350" cy="696967"/>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smtClean="0">
                <a:ea typeface="맑은 고딕" pitchFamily="50" charset="-127"/>
              </a:rPr>
              <a:t>title</a:t>
            </a:r>
            <a:endParaRPr lang="en-US" altLang="ko-KR" dirty="0"/>
          </a:p>
        </p:txBody>
      </p:sp>
      <p:sp>
        <p:nvSpPr>
          <p:cNvPr id="11" name="Text Placeholder 9"/>
          <p:cNvSpPr>
            <a:spLocks noGrp="1"/>
          </p:cNvSpPr>
          <p:nvPr>
            <p:ph type="body" sz="quarter" idx="11" hasCustomPrompt="1"/>
          </p:nvPr>
        </p:nvSpPr>
        <p:spPr>
          <a:xfrm>
            <a:off x="-175" y="5637246"/>
            <a:ext cx="10801350" cy="384043"/>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 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10801350" cy="6858000"/>
          </a:xfrm>
          <a:prstGeom prst="rect">
            <a:avLst/>
          </a:prstGeom>
          <a:noFill/>
        </p:spPr>
        <p:txBody>
          <a:bodyPr lIns="720000" anchor="ctr"/>
          <a:lstStyle>
            <a:lvl1pPr marL="0" indent="0" algn="l">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6313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tx2">
            <a:lumMod val="75000"/>
          </a:schemeClr>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3954664" y="836713"/>
            <a:ext cx="6846686" cy="140266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4847850" y="2397761"/>
            <a:ext cx="5953500" cy="2064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5698350" y="4620142"/>
            <a:ext cx="5103000" cy="140114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45812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4651074" y="836713"/>
            <a:ext cx="2211300" cy="50885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2325536" y="836713"/>
            <a:ext cx="2211300" cy="50885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0" y="836713"/>
            <a:ext cx="2211300" cy="50885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16533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4483577" y="836711"/>
            <a:ext cx="3891170" cy="14874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6630553" y="4532364"/>
            <a:ext cx="3890971" cy="148892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4483577" y="2420130"/>
            <a:ext cx="2041427" cy="360116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6640402" y="2419365"/>
            <a:ext cx="1734344" cy="201622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8" hasCustomPrompt="1"/>
          </p:nvPr>
        </p:nvSpPr>
        <p:spPr>
          <a:xfrm>
            <a:off x="8480097" y="836711"/>
            <a:ext cx="2041427" cy="359964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37589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548681"/>
            <a:ext cx="10801350" cy="768085"/>
          </a:xfrm>
          <a:prstGeom prst="rect">
            <a:avLst/>
          </a:prstGeom>
        </p:spPr>
        <p:txBody>
          <a:bodyPr anchor="ctr"/>
          <a:lstStyle>
            <a:lvl1pPr marL="0" indent="0" algn="ctr">
              <a:buNone/>
              <a:defRPr sz="1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316766"/>
            <a:ext cx="10801350" cy="384043"/>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4254" y="1751815"/>
            <a:ext cx="7605102" cy="4366084"/>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1159871" y="2308374"/>
            <a:ext cx="3644861" cy="30424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95607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634139"/>
            <a:ext cx="10801350" cy="768085"/>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18172" y="1508788"/>
            <a:ext cx="3366374" cy="4512503"/>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ayout">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400675" y="3004318"/>
            <a:ext cx="5400675" cy="631435"/>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5400675" y="3635754"/>
            <a:ext cx="5400675" cy="384043"/>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t="-18000" b="-18000"/>
          </a:stretch>
        </a:blipFill>
        <a:effectLst/>
      </p:bgPr>
    </p:bg>
    <p:spTree>
      <p:nvGrpSpPr>
        <p:cNvPr id="1" name=""/>
        <p:cNvGrpSpPr/>
        <p:nvPr/>
      </p:nvGrpSpPr>
      <p:grpSpPr>
        <a:xfrm>
          <a:off x="0" y="0"/>
          <a:ext cx="0" cy="0"/>
          <a:chOff x="0" y="0"/>
          <a:chExt cx="0" cy="0"/>
        </a:xfrm>
      </p:grpSpPr>
      <p:sp>
        <p:nvSpPr>
          <p:cNvPr id="2" name="Oval 1"/>
          <p:cNvSpPr/>
          <p:nvPr userDrawn="1"/>
        </p:nvSpPr>
        <p:spPr>
          <a:xfrm>
            <a:off x="3188955" y="932725"/>
            <a:ext cx="4423091" cy="4992555"/>
          </a:xfrm>
          <a:prstGeom prst="ellipse">
            <a:avLst/>
          </a:prstGeom>
          <a:solidFill>
            <a:schemeClr val="tx2">
              <a:lumMod val="75000"/>
              <a:alpha val="77000"/>
            </a:schemeClr>
          </a:solidFill>
          <a:ln w="857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3189130" y="2908307"/>
            <a:ext cx="4423091" cy="768084"/>
          </a:xfrm>
          <a:prstGeom prst="rect">
            <a:avLst/>
          </a:prstGeom>
        </p:spPr>
        <p:txBody>
          <a:bodyPr anchor="ctr"/>
          <a:lstStyle>
            <a:lvl1pPr marL="0" indent="0" algn="ctr">
              <a:buNone/>
              <a:defRPr sz="3600" b="1"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188955" y="3676394"/>
            <a:ext cx="4423091" cy="384043"/>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0068" y="274638"/>
            <a:ext cx="9721215"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540068" y="1600201"/>
            <a:ext cx="9721215"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40068" y="6356351"/>
            <a:ext cx="2520315" cy="365125"/>
          </a:xfrm>
          <a:prstGeom prst="rect">
            <a:avLst/>
          </a:prstGeom>
        </p:spPr>
        <p:txBody>
          <a:bodyPr/>
          <a:lstStyle/>
          <a:p>
            <a:fld id="{1D8BD707-D9CF-40AE-B4C6-C98DA3205C09}" type="datetimeFigureOut">
              <a:rPr lang="en-US" smtClean="0"/>
              <a:pPr/>
              <a:t>3/19/2021</a:t>
            </a:fld>
            <a:endParaRPr lang="en-US"/>
          </a:p>
        </p:txBody>
      </p:sp>
      <p:sp>
        <p:nvSpPr>
          <p:cNvPr id="5" name="Footer Placeholder 4"/>
          <p:cNvSpPr>
            <a:spLocks noGrp="1"/>
          </p:cNvSpPr>
          <p:nvPr>
            <p:ph type="ftr" sz="quarter" idx="11"/>
          </p:nvPr>
        </p:nvSpPr>
        <p:spPr>
          <a:xfrm>
            <a:off x="3690461" y="6356351"/>
            <a:ext cx="3420428"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740968" y="6356351"/>
            <a:ext cx="2520315"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40068" y="6356351"/>
            <a:ext cx="2520315" cy="365125"/>
          </a:xfrm>
          <a:prstGeom prst="rect">
            <a:avLst/>
          </a:prstGeom>
        </p:spPr>
        <p:txBody>
          <a:bodyPr/>
          <a:lstStyle/>
          <a:p>
            <a:fld id="{1D8BD707-D9CF-40AE-B4C6-C98DA3205C09}" type="datetimeFigureOut">
              <a:rPr lang="en-US" smtClean="0"/>
              <a:pPr/>
              <a:t>3/19/2021</a:t>
            </a:fld>
            <a:endParaRPr lang="en-US"/>
          </a:p>
        </p:txBody>
      </p:sp>
      <p:sp>
        <p:nvSpPr>
          <p:cNvPr id="3" name="Footer Placeholder 2"/>
          <p:cNvSpPr>
            <a:spLocks noGrp="1"/>
          </p:cNvSpPr>
          <p:nvPr>
            <p:ph type="ftr" sz="quarter" idx="11"/>
          </p:nvPr>
        </p:nvSpPr>
        <p:spPr>
          <a:xfrm>
            <a:off x="3690461" y="6356351"/>
            <a:ext cx="3420428"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7740968" y="6356351"/>
            <a:ext cx="2520315"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644692"/>
            <a:ext cx="10801350" cy="768085"/>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1412778"/>
            <a:ext cx="10801350" cy="384043"/>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12048" y="740704"/>
            <a:ext cx="9951956" cy="768085"/>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12048" y="1604797"/>
            <a:ext cx="9951956" cy="384043"/>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457713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12048" y="644692"/>
            <a:ext cx="5018508" cy="768085"/>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12048" y="1508789"/>
            <a:ext cx="5018508" cy="384043"/>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27735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0801350" cy="1412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50678" y="607921"/>
            <a:ext cx="10801350" cy="768085"/>
          </a:xfrm>
          <a:prstGeom prst="rect">
            <a:avLst/>
          </a:prstGeom>
        </p:spPr>
        <p:txBody>
          <a:bodyPr anchor="ctr"/>
          <a:lstStyle>
            <a:lvl1pPr marL="0" indent="0" algn="ctr">
              <a:buNone/>
              <a:defRPr sz="1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1183986"/>
            <a:ext cx="10801350" cy="384043"/>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766926" y="1700810"/>
            <a:ext cx="1947727" cy="2198492"/>
          </a:xfrm>
          <a:prstGeom prst="ellipse">
            <a:avLst/>
          </a:prstGeom>
          <a:solidFill>
            <a:schemeClr val="bg1">
              <a:lumMod val="95000"/>
            </a:schemeClr>
          </a:solidFill>
          <a:ln w="38100">
            <a:solidFill>
              <a:schemeClr val="tx2">
                <a:lumMod val="60000"/>
                <a:lumOff val="40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213937" y="1700810"/>
            <a:ext cx="1947727" cy="2198492"/>
          </a:xfrm>
          <a:prstGeom prst="ellipse">
            <a:avLst/>
          </a:prstGeom>
          <a:solidFill>
            <a:schemeClr val="bg1">
              <a:lumMod val="95000"/>
            </a:schemeClr>
          </a:solidFill>
          <a:ln w="38100">
            <a:solidFill>
              <a:schemeClr val="tx2">
                <a:lumMod val="60000"/>
                <a:lumOff val="40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5660948" y="1700810"/>
            <a:ext cx="1947727" cy="2198492"/>
          </a:xfrm>
          <a:prstGeom prst="ellipse">
            <a:avLst/>
          </a:prstGeom>
          <a:solidFill>
            <a:schemeClr val="bg1">
              <a:lumMod val="95000"/>
            </a:schemeClr>
          </a:solidFill>
          <a:ln w="38100">
            <a:solidFill>
              <a:schemeClr val="tx2">
                <a:lumMod val="60000"/>
                <a:lumOff val="40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8107961" y="1700810"/>
            <a:ext cx="1947727" cy="2198492"/>
          </a:xfrm>
          <a:prstGeom prst="ellipse">
            <a:avLst/>
          </a:prstGeom>
          <a:solidFill>
            <a:schemeClr val="bg1">
              <a:lumMod val="95000"/>
            </a:schemeClr>
          </a:solidFill>
          <a:ln w="38100">
            <a:solidFill>
              <a:schemeClr val="tx2">
                <a:lumMod val="60000"/>
                <a:lumOff val="40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502411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2.pn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3.xml"/><Relationship Id="rId1" Type="http://schemas.openxmlformats.org/officeDocument/2006/relationships/slideLayout" Target="../slideLayouts/slideLayout17.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6"/>
          <a:stretch>
            <a:fillRect/>
          </a:stretch>
        </p:blipFill>
        <p:spPr>
          <a:xfrm>
            <a:off x="3627442" y="0"/>
            <a:ext cx="7191509" cy="735000"/>
          </a:xfrm>
          <a:prstGeom prst="rect">
            <a:avLst/>
          </a:prstGeom>
        </p:spPr>
      </p:pic>
      <p:pic>
        <p:nvPicPr>
          <p:cNvPr id="3" name="Picture 2"/>
          <p:cNvPicPr>
            <a:picLocks noChangeAspect="1"/>
          </p:cNvPicPr>
          <p:nvPr userDrawn="1"/>
        </p:nvPicPr>
        <p:blipFill>
          <a:blip r:embed="rId6"/>
          <a:stretch>
            <a:fillRect/>
          </a:stretch>
        </p:blipFill>
        <p:spPr>
          <a:xfrm rot="10800000">
            <a:off x="-27569" y="6123000"/>
            <a:ext cx="7191509" cy="735000"/>
          </a:xfrm>
          <a:prstGeom prst="rect">
            <a:avLst/>
          </a:prstGeom>
        </p:spPr>
      </p:pic>
      <p:sp>
        <p:nvSpPr>
          <p:cNvPr id="4" name="TextBox 3"/>
          <p:cNvSpPr txBox="1"/>
          <p:nvPr userDrawn="1"/>
        </p:nvSpPr>
        <p:spPr>
          <a:xfrm>
            <a:off x="212049" y="164638"/>
            <a:ext cx="1701189" cy="338554"/>
          </a:xfrm>
          <a:prstGeom prst="rect">
            <a:avLst/>
          </a:prstGeom>
          <a:blipFill>
            <a:blip r:embed="rId7"/>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72" r:id="rId4"/>
  </p:sldLayoutIdLst>
  <p:timing>
    <p:tnLst>
      <p:par>
        <p:cTn id="1" dur="indefinite" restart="never" nodeType="tmRoot"/>
      </p:par>
    </p:tnLst>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4"/>
          <a:stretch>
            <a:fillRect/>
          </a:stretch>
        </p:blipFill>
        <p:spPr>
          <a:xfrm>
            <a:off x="3627442" y="0"/>
            <a:ext cx="7191509" cy="735000"/>
          </a:xfrm>
          <a:prstGeom prst="rect">
            <a:avLst/>
          </a:prstGeom>
        </p:spPr>
      </p:pic>
      <p:pic>
        <p:nvPicPr>
          <p:cNvPr id="3" name="Picture 2"/>
          <p:cNvPicPr>
            <a:picLocks noChangeAspect="1"/>
          </p:cNvPicPr>
          <p:nvPr userDrawn="1"/>
        </p:nvPicPr>
        <p:blipFill>
          <a:blip r:embed="rId14"/>
          <a:stretch>
            <a:fillRect/>
          </a:stretch>
        </p:blipFill>
        <p:spPr>
          <a:xfrm rot="10800000">
            <a:off x="-43129" y="6123000"/>
            <a:ext cx="7191509" cy="735000"/>
          </a:xfrm>
          <a:prstGeom prst="rect">
            <a:avLst/>
          </a:prstGeom>
        </p:spPr>
      </p:pic>
      <p:sp>
        <p:nvSpPr>
          <p:cNvPr id="4" name="TextBox 3"/>
          <p:cNvSpPr txBox="1"/>
          <p:nvPr userDrawn="1"/>
        </p:nvSpPr>
        <p:spPr>
          <a:xfrm>
            <a:off x="212049" y="164638"/>
            <a:ext cx="1701189" cy="338554"/>
          </a:xfrm>
          <a:prstGeom prst="rect">
            <a:avLst/>
          </a:prstGeom>
          <a:blipFill>
            <a:blip r:embed="rId15"/>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1" r:id="rId3"/>
    <p:sldLayoutId id="2147483660" r:id="rId4"/>
    <p:sldLayoutId id="2147483662" r:id="rId5"/>
    <p:sldLayoutId id="2147483655" r:id="rId6"/>
    <p:sldLayoutId id="2147483663" r:id="rId7"/>
    <p:sldLayoutId id="2147483664" r:id="rId8"/>
    <p:sldLayoutId id="2147483668" r:id="rId9"/>
    <p:sldLayoutId id="2147483665" r:id="rId10"/>
    <p:sldLayoutId id="2147483670" r:id="rId11"/>
    <p:sldLayoutId id="2147483656" r:id="rId1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stretch>
            <a:fillRect/>
          </a:stretch>
        </p:blipFill>
        <p:spPr>
          <a:xfrm>
            <a:off x="3627442" y="0"/>
            <a:ext cx="7191509" cy="735000"/>
          </a:xfrm>
          <a:prstGeom prst="rect">
            <a:avLst/>
          </a:prstGeom>
        </p:spPr>
      </p:pic>
      <p:pic>
        <p:nvPicPr>
          <p:cNvPr id="3" name="Picture 2"/>
          <p:cNvPicPr>
            <a:picLocks noChangeAspect="1"/>
          </p:cNvPicPr>
          <p:nvPr userDrawn="1"/>
        </p:nvPicPr>
        <p:blipFill>
          <a:blip r:embed="rId3"/>
          <a:stretch>
            <a:fillRect/>
          </a:stretch>
        </p:blipFill>
        <p:spPr>
          <a:xfrm rot="10800000">
            <a:off x="-43129" y="6123000"/>
            <a:ext cx="7191509" cy="735000"/>
          </a:xfrm>
          <a:prstGeom prst="rect">
            <a:avLst/>
          </a:prstGeom>
        </p:spPr>
      </p:pic>
      <p:sp>
        <p:nvSpPr>
          <p:cNvPr id="4" name="TextBox 3"/>
          <p:cNvSpPr txBox="1"/>
          <p:nvPr userDrawn="1"/>
        </p:nvSpPr>
        <p:spPr>
          <a:xfrm>
            <a:off x="212049" y="164638"/>
            <a:ext cx="1701189" cy="338554"/>
          </a:xfrm>
          <a:prstGeom prst="rect">
            <a:avLst/>
          </a:prstGeom>
          <a:blipFill>
            <a:blip r:embed="rId4"/>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An7HC1LolDM&amp;list=PLDC2A0C8D2EC934C7&amp;index=4&amp;t=0s" TargetMode="External"/><Relationship Id="rId2" Type="http://schemas.openxmlformats.org/officeDocument/2006/relationships/hyperlink" Target="https://www.youtube.com/watch?v=Dq5IYYqnnGQ&amp;list=PLDC2A0C8D2EC934C7&amp;index=25&amp;t=0s"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t="-18000" b="-18000"/>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3643314"/>
            <a:ext cx="10801350" cy="696967"/>
          </a:xfrm>
        </p:spPr>
        <p:txBody>
          <a:bodyPr/>
          <a:lstStyle/>
          <a:p>
            <a:pPr lvl="0"/>
            <a:r>
              <a:rPr lang="en-US" dirty="0" smtClean="0"/>
              <a:t>Software Quality Assurance </a:t>
            </a:r>
            <a:endParaRPr lang="en-US" altLang="ko-KR" sz="3600" dirty="0"/>
          </a:p>
        </p:txBody>
      </p:sp>
      <p:sp>
        <p:nvSpPr>
          <p:cNvPr id="4" name="Text Placeholder 3"/>
          <p:cNvSpPr>
            <a:spLocks noGrp="1"/>
          </p:cNvSpPr>
          <p:nvPr>
            <p:ph type="body" sz="quarter" idx="11"/>
          </p:nvPr>
        </p:nvSpPr>
        <p:spPr>
          <a:xfrm>
            <a:off x="4742" y="5253205"/>
            <a:ext cx="10801350" cy="672075"/>
          </a:xfrm>
        </p:spPr>
        <p:txBody>
          <a:bodyPr/>
          <a:lstStyle/>
          <a:p>
            <a:pPr>
              <a:spcBef>
                <a:spcPts val="0"/>
              </a:spcBef>
              <a:defRPr/>
            </a:pPr>
            <a:r>
              <a:rPr lang="en-US" altLang="ko-KR" dirty="0" smtClean="0"/>
              <a:t>Presented by</a:t>
            </a:r>
          </a:p>
          <a:p>
            <a:pPr>
              <a:spcBef>
                <a:spcPts val="0"/>
              </a:spcBef>
              <a:defRPr/>
            </a:pPr>
            <a:r>
              <a:rPr lang="en-US" altLang="ko-KR" smtClean="0"/>
              <a:t>Shumail Zehra</a:t>
            </a:r>
            <a:endParaRPr lang="en-US" altLang="ko-KR" dirty="0"/>
          </a:p>
        </p:txBody>
      </p:sp>
      <p:sp>
        <p:nvSpPr>
          <p:cNvPr id="5" name="TextBox 4"/>
          <p:cNvSpPr txBox="1"/>
          <p:nvPr/>
        </p:nvSpPr>
        <p:spPr>
          <a:xfrm>
            <a:off x="212049" y="164638"/>
            <a:ext cx="1701189" cy="338554"/>
          </a:xfrm>
          <a:prstGeom prst="rect">
            <a:avLst/>
          </a:prstGeom>
          <a:blipFill>
            <a:blip r:embed="rId4"/>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
        <p:nvSpPr>
          <p:cNvPr id="6" name="Text Placeholder 3"/>
          <p:cNvSpPr txBox="1">
            <a:spLocks/>
          </p:cNvSpPr>
          <p:nvPr/>
        </p:nvSpPr>
        <p:spPr>
          <a:xfrm>
            <a:off x="-1143314" y="4471439"/>
            <a:ext cx="12759095" cy="672075"/>
          </a:xfrm>
          <a:prstGeom prst="rect">
            <a:avLst/>
          </a:prstGeom>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 typeface="Arial" pitchFamily="34" charset="0"/>
              <a:buNone/>
              <a:tabLst/>
              <a:defRPr/>
            </a:pPr>
            <a:r>
              <a:rPr kumimoji="0" lang="en-US" altLang="ko-KR" sz="1400" b="1" i="0" u="none" strike="noStrike" kern="1200" cap="none" spc="0" normalizeH="0" baseline="0" noProof="0" dirty="0" smtClean="0">
                <a:ln>
                  <a:noFill/>
                </a:ln>
                <a:solidFill>
                  <a:schemeClr val="tx1">
                    <a:lumMod val="75000"/>
                    <a:lumOff val="25000"/>
                  </a:schemeClr>
                </a:solidFill>
                <a:effectLst/>
                <a:uLnTx/>
                <a:uFillTx/>
                <a:latin typeface="+mn-lt"/>
                <a:ea typeface="+mn-ea"/>
                <a:cs typeface="Arial" pitchFamily="34" charset="0"/>
              </a:rPr>
              <a:t>Software Testing </a:t>
            </a:r>
            <a:r>
              <a:rPr kumimoji="0" lang="en-US" altLang="ko-KR" sz="1400" b="1" i="0" u="none" strike="noStrike" kern="1200" cap="none" spc="0" normalizeH="0" baseline="0" noProof="0" smtClean="0">
                <a:ln>
                  <a:noFill/>
                </a:ln>
                <a:solidFill>
                  <a:schemeClr val="tx1">
                    <a:lumMod val="75000"/>
                    <a:lumOff val="25000"/>
                  </a:schemeClr>
                </a:solidFill>
                <a:effectLst/>
                <a:uLnTx/>
                <a:uFillTx/>
                <a:latin typeface="+mn-lt"/>
                <a:ea typeface="+mn-ea"/>
                <a:cs typeface="Arial" pitchFamily="34" charset="0"/>
              </a:rPr>
              <a:t>Life Cycle</a:t>
            </a:r>
            <a:endParaRPr kumimoji="0" lang="en-US" altLang="ko-KR" sz="1400" b="1" i="0" u="none" strike="noStrike" kern="1200" cap="none" spc="0" normalizeH="0" baseline="0" noProof="0" dirty="0">
              <a:ln>
                <a:noFill/>
              </a:ln>
              <a:solidFill>
                <a:schemeClr val="tx1">
                  <a:lumMod val="75000"/>
                  <a:lumOff val="25000"/>
                </a:schemeClr>
              </a:solidFill>
              <a:effectLst/>
              <a:uLnTx/>
              <a:uFillTx/>
              <a:latin typeface="+mn-lt"/>
              <a:ea typeface="+mn-ea"/>
              <a:cs typeface="Arial" pitchFamily="34" charset="0"/>
            </a:endParaRPr>
          </a:p>
        </p:txBody>
      </p:sp>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Test Environment Setup:</a:t>
            </a:r>
            <a:r>
              <a:rPr lang="en-US" dirty="0" smtClean="0"/>
              <a:t/>
            </a:r>
            <a:br>
              <a:rPr lang="en-US" dirty="0" smtClean="0"/>
            </a:br>
            <a:r>
              <a:rPr lang="en-US" dirty="0" smtClean="0"/>
              <a:t>Test environment setup is the vital part of the STLC. Basically test environment decides the conditions on which software is tested. This is independent activity and can be started along with test case development. In this process the testing team is not involved. either the developer or the customer creates the testing environment.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Test Execution:</a:t>
            </a:r>
            <a:r>
              <a:rPr lang="en-US" dirty="0" smtClean="0"/>
              <a:t/>
            </a:r>
            <a:br>
              <a:rPr lang="en-US" dirty="0" smtClean="0"/>
            </a:br>
            <a:r>
              <a:rPr lang="en-US" dirty="0" smtClean="0"/>
              <a:t>After the test case development and test environment setup test execution phase gets started. In this phase testing team start executing test cases based on prepared test cases in the earlier step.</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Test Reporting:</a:t>
            </a:r>
          </a:p>
          <a:p>
            <a:r>
              <a:rPr lang="en-US" dirty="0" smtClean="0"/>
              <a:t>After the test execution, now is the test reporting phase. In this phase all the activities in the STLC are to be documented.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lstStyle/>
          <a:p>
            <a:r>
              <a:rPr lang="en-US" dirty="0" smtClean="0"/>
              <a:t>Is STLC a part of STLC?</a:t>
            </a:r>
          </a:p>
          <a:p>
            <a:r>
              <a:rPr lang="en-US" dirty="0" smtClean="0"/>
              <a:t>In which phases of SDLC can we integrate STLC?</a:t>
            </a:r>
          </a:p>
          <a:p>
            <a:r>
              <a:rPr lang="en-US" dirty="0" smtClean="0"/>
              <a:t>How do you setup test environment? </a:t>
            </a:r>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Resources</a:t>
            </a:r>
            <a:endParaRPr lang="en-US" dirty="0"/>
          </a:p>
        </p:txBody>
      </p:sp>
      <p:sp>
        <p:nvSpPr>
          <p:cNvPr id="3" name="Content Placeholder 2"/>
          <p:cNvSpPr>
            <a:spLocks noGrp="1"/>
          </p:cNvSpPr>
          <p:nvPr>
            <p:ph idx="1"/>
          </p:nvPr>
        </p:nvSpPr>
        <p:spPr/>
        <p:txBody>
          <a:bodyPr/>
          <a:lstStyle/>
          <a:p>
            <a:r>
              <a:rPr lang="en-US" dirty="0" smtClean="0">
                <a:hlinkClick r:id="rId2"/>
              </a:rPr>
              <a:t>https://www.youtube.com/watch?v=Dq5IYYqnnGQ&amp;list=PLDC2A0C8D2EC934C7&amp;index=25&amp;t=0s</a:t>
            </a:r>
            <a:endParaRPr lang="en-US" dirty="0" smtClean="0"/>
          </a:p>
          <a:p>
            <a:endParaRPr lang="en-US" dirty="0" smtClean="0"/>
          </a:p>
          <a:p>
            <a:r>
              <a:rPr lang="en-US" dirty="0" smtClean="0">
                <a:hlinkClick r:id="rId3"/>
              </a:rPr>
              <a:t>https://www.youtube.com/watch?v=An7HC1LolDM&amp;list=PLDC2A0C8D2EC934C7&amp;index=4&amp;t=0s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4" name="Text Placeholder 3"/>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401306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Welcome!!</a:t>
            </a:r>
            <a:endParaRPr lang="ko-KR" altLang="en-US" dirty="0"/>
          </a:p>
        </p:txBody>
      </p:sp>
      <p:sp>
        <p:nvSpPr>
          <p:cNvPr id="3" name="Text Placeholder 2"/>
          <p:cNvSpPr>
            <a:spLocks noGrp="1"/>
          </p:cNvSpPr>
          <p:nvPr>
            <p:ph type="body" sz="quarter" idx="11"/>
          </p:nvPr>
        </p:nvSpPr>
        <p:spPr>
          <a:xfrm>
            <a:off x="3206636" y="4095757"/>
            <a:ext cx="4423091" cy="384043"/>
          </a:xfrm>
        </p:spPr>
        <p:txBody>
          <a:bodyPr/>
          <a:lstStyle/>
          <a:p>
            <a:pPr lvl="0"/>
            <a:endParaRPr lang="en-US" altLang="ko-KR" dirty="0"/>
          </a:p>
        </p:txBody>
      </p:sp>
    </p:spTree>
    <p:extLst>
      <p:ext uri="{BB962C8B-B14F-4D97-AF65-F5344CB8AC3E}">
        <p14:creationId xmlns:p14="http://schemas.microsoft.com/office/powerpoint/2010/main" val="61455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Software Testing Life Cycle</a:t>
            </a:r>
          </a:p>
          <a:p>
            <a:pPr lvl="1"/>
            <a:r>
              <a:rPr lang="en-US" dirty="0" smtClean="0"/>
              <a:t>Phases</a:t>
            </a:r>
          </a:p>
          <a:p>
            <a:r>
              <a:rPr lang="en-US" dirty="0" smtClean="0"/>
              <a:t>SDLC and STLC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SOFTWARE TESTING LIFE CYCLE</a:t>
            </a:r>
            <a:endParaRPr lang="en-US" dirty="0"/>
          </a:p>
        </p:txBody>
      </p:sp>
      <p:sp>
        <p:nvSpPr>
          <p:cNvPr id="3" name="Text Placeholder 2"/>
          <p:cNvSpPr>
            <a:spLocks noGrp="1"/>
          </p:cNvSpPr>
          <p:nvPr>
            <p:ph type="body" sz="quarter" idx="1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fontAlgn="base"/>
            <a:r>
              <a:rPr lang="en-US" sz="2800" b="1" dirty="0" smtClean="0"/>
              <a:t>Software Testing Life Cycle (STLC)</a:t>
            </a:r>
            <a:r>
              <a:rPr lang="en-US" sz="2800" dirty="0" smtClean="0"/>
              <a:t> is a sequence of different activities performed during the software testing process.</a:t>
            </a:r>
          </a:p>
          <a:p>
            <a:pPr fontAlgn="base"/>
            <a:r>
              <a:rPr lang="en-US" sz="2800" dirty="0" smtClean="0"/>
              <a:t>STLC is a fundamental part of Software Development Life Cycle (SDLC) but STLC consists of only the testing phases.</a:t>
            </a:r>
          </a:p>
          <a:p>
            <a:pPr fontAlgn="base"/>
            <a:r>
              <a:rPr lang="en-US" sz="2800" dirty="0" smtClean="0"/>
              <a:t>STLC starts as soon as requirements are defined or software requirement document is shared by stakeholders.</a:t>
            </a:r>
          </a:p>
          <a:p>
            <a:pPr fontAlgn="base"/>
            <a:r>
              <a:rPr lang="en-US" sz="2800" dirty="0" smtClean="0"/>
              <a:t>STLC yields a step-by-step process to ensure quality software.</a:t>
            </a:r>
          </a:p>
          <a:p>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050506" y="0"/>
            <a:ext cx="2430304" cy="1828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Requirement Analysis</a:t>
            </a:r>
            <a:endParaRPr lang="en-US" dirty="0"/>
          </a:p>
        </p:txBody>
      </p:sp>
      <p:sp>
        <p:nvSpPr>
          <p:cNvPr id="5" name="Oval 4"/>
          <p:cNvSpPr/>
          <p:nvPr/>
        </p:nvSpPr>
        <p:spPr>
          <a:xfrm>
            <a:off x="810101" y="1371600"/>
            <a:ext cx="2430304" cy="1828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Test Reporting</a:t>
            </a:r>
            <a:endParaRPr lang="en-US" dirty="0"/>
          </a:p>
        </p:txBody>
      </p:sp>
      <p:sp>
        <p:nvSpPr>
          <p:cNvPr id="6" name="Oval 5"/>
          <p:cNvSpPr/>
          <p:nvPr/>
        </p:nvSpPr>
        <p:spPr>
          <a:xfrm>
            <a:off x="810101" y="3962400"/>
            <a:ext cx="2430304" cy="1828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Test Execution</a:t>
            </a:r>
            <a:endParaRPr lang="en-US" dirty="0"/>
          </a:p>
        </p:txBody>
      </p:sp>
      <p:sp>
        <p:nvSpPr>
          <p:cNvPr id="7" name="Oval 6"/>
          <p:cNvSpPr/>
          <p:nvPr/>
        </p:nvSpPr>
        <p:spPr>
          <a:xfrm>
            <a:off x="7110889" y="1447800"/>
            <a:ext cx="2430304" cy="1828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Testing Planning</a:t>
            </a:r>
            <a:endParaRPr lang="en-US" dirty="0"/>
          </a:p>
        </p:txBody>
      </p:sp>
      <p:sp>
        <p:nvSpPr>
          <p:cNvPr id="8" name="Oval 7"/>
          <p:cNvSpPr/>
          <p:nvPr/>
        </p:nvSpPr>
        <p:spPr>
          <a:xfrm>
            <a:off x="7290911" y="3962400"/>
            <a:ext cx="2430304"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Case Development</a:t>
            </a:r>
            <a:endParaRPr lang="en-US" dirty="0"/>
          </a:p>
        </p:txBody>
      </p:sp>
      <p:sp>
        <p:nvSpPr>
          <p:cNvPr id="9" name="Oval 8"/>
          <p:cNvSpPr/>
          <p:nvPr/>
        </p:nvSpPr>
        <p:spPr>
          <a:xfrm>
            <a:off x="4140517" y="5029200"/>
            <a:ext cx="2430304" cy="1828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Test Environment Setup</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40068" y="2060848"/>
            <a:ext cx="9721215" cy="4065316"/>
          </a:xfrm>
        </p:spPr>
        <p:txBody>
          <a:bodyPr/>
          <a:lstStyle/>
          <a:p>
            <a:r>
              <a:rPr lang="en-US" b="1" dirty="0" smtClean="0"/>
              <a:t>Requirement Analysis:</a:t>
            </a:r>
            <a:r>
              <a:rPr lang="en-US" dirty="0" smtClean="0"/>
              <a:t/>
            </a:r>
            <a:br>
              <a:rPr lang="en-US" dirty="0" smtClean="0"/>
            </a:br>
            <a:r>
              <a:rPr lang="en-US" dirty="0" smtClean="0"/>
              <a:t>Requirement Analysis is the first step of Software Testing Life Cycle (STLC). In this phase quality </a:t>
            </a:r>
            <a:r>
              <a:rPr lang="en-US" dirty="0" smtClean="0"/>
              <a:t>assurance </a:t>
            </a:r>
            <a:r>
              <a:rPr lang="en-US" dirty="0" smtClean="0"/>
              <a:t>team understands the requirements like what is to be tested. If anything is missing or not understandable then quality assurance team meets with the stakeholders to better understand the detail </a:t>
            </a:r>
            <a:endParaRPr lang="en-US" dirty="0" smtClean="0"/>
          </a:p>
          <a:p>
            <a:pPr marL="0" indent="0">
              <a:buNone/>
            </a:pPr>
            <a:r>
              <a:rPr lang="en-US" dirty="0"/>
              <a:t> </a:t>
            </a:r>
            <a:r>
              <a:rPr lang="en-US" dirty="0" smtClean="0"/>
              <a:t> </a:t>
            </a:r>
            <a:r>
              <a:rPr lang="en-US" dirty="0" smtClean="0"/>
              <a:t>knowledge </a:t>
            </a:r>
            <a:r>
              <a:rPr lang="en-US" dirty="0" smtClean="0"/>
              <a:t>of requirement.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Test Planning:</a:t>
            </a:r>
            <a:r>
              <a:rPr lang="en-US" dirty="0" smtClean="0"/>
              <a:t/>
            </a:r>
            <a:br>
              <a:rPr lang="en-US" dirty="0" smtClean="0"/>
            </a:br>
            <a:r>
              <a:rPr lang="en-US" dirty="0" smtClean="0"/>
              <a:t>Test Planning is most efficient phase of software testing life cycle where all testing plans are defined. In this phase manager of the testing team calculates estimated effort and cost for the testing work. This phase gets started once the requirement gathering phase is completed.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Test Case Development:</a:t>
            </a:r>
            <a:r>
              <a:rPr lang="en-US" dirty="0" smtClean="0"/>
              <a:t/>
            </a:r>
            <a:br>
              <a:rPr lang="en-US" dirty="0" smtClean="0"/>
            </a:br>
            <a:r>
              <a:rPr lang="en-US" dirty="0" smtClean="0"/>
              <a:t>The test case development phase gets started once the test planning phase is completed. In this phase testing team note down the detailed test cases. Testing team also prepare the required test data for the testing. When the test cases are prepared then they are reviewed by quality assurance team.</a:t>
            </a:r>
            <a:endParaRPr lang="en-US" dirty="0"/>
          </a:p>
        </p:txBody>
      </p:sp>
    </p:spTree>
  </p:cSld>
  <p:clrMapOvr>
    <a:masterClrMapping/>
  </p:clrMapOvr>
</p:sld>
</file>

<file path=ppt/theme/theme1.xml><?xml version="1.0" encoding="utf-8"?>
<a:theme xmlns:a="http://schemas.openxmlformats.org/drawingml/2006/main" name="Cover and End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1576</TotalTime>
  <Words>130</Words>
  <Application>Microsoft Office PowerPoint</Application>
  <PresentationFormat>Custom</PresentationFormat>
  <Paragraphs>38</Paragraphs>
  <Slides>15</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15</vt:i4>
      </vt:variant>
    </vt:vector>
  </HeadingPairs>
  <TitlesOfParts>
    <vt:vector size="23" baseType="lpstr">
      <vt:lpstr>Arial Unicode MS</vt:lpstr>
      <vt:lpstr>맑은 고딕</vt:lpstr>
      <vt:lpstr>宋体</vt:lpstr>
      <vt:lpstr>Arial</vt:lpstr>
      <vt:lpstr>Calibri</vt:lpstr>
      <vt:lpstr>Cover and End Slide Master</vt:lpstr>
      <vt:lpstr>Contents Slide Master</vt:lpstr>
      <vt:lpstr>Section Break Slide Master</vt:lpstr>
      <vt:lpstr>PowerPoint Presentation</vt:lpstr>
      <vt:lpstr>PowerPoint Presentation</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Review Questions</vt:lpstr>
      <vt:lpstr>Online Resources</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Engr. Shumail Zehra</cp:lastModifiedBy>
  <cp:revision>123</cp:revision>
  <dcterms:created xsi:type="dcterms:W3CDTF">2016-12-05T23:26:54Z</dcterms:created>
  <dcterms:modified xsi:type="dcterms:W3CDTF">2021-03-19T07:46:34Z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3556737</vt:lpwstr>
  </property>
  <property fmtid="{D5CDD505-2E9C-101B-9397-08002B2CF9AE}" pid="3" name="NXPowerLiteSettings">
    <vt:lpwstr>C7000400038000</vt:lpwstr>
  </property>
  <property fmtid="{D5CDD505-2E9C-101B-9397-08002B2CF9AE}" pid="4" name="NXPowerLiteVersion">
    <vt:lpwstr>S8.2.1</vt:lpwstr>
  </property>
</Properties>
</file>