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62" r:id="rId5"/>
    <p:sldId id="306" r:id="rId6"/>
    <p:sldId id="296" r:id="rId7"/>
    <p:sldId id="297" r:id="rId8"/>
    <p:sldId id="298" r:id="rId9"/>
    <p:sldId id="299" r:id="rId10"/>
    <p:sldId id="308" r:id="rId11"/>
    <p:sldId id="300" r:id="rId12"/>
    <p:sldId id="301" r:id="rId13"/>
    <p:sldId id="302" r:id="rId14"/>
    <p:sldId id="303" r:id="rId15"/>
    <p:sldId id="307" r:id="rId16"/>
    <p:sldId id="309" r:id="rId17"/>
    <p:sldId id="305" r:id="rId18"/>
    <p:sldId id="304" r:id="rId19"/>
    <p:sldId id="295" r:id="rId20"/>
  </p:sldIdLst>
  <p:sldSz cx="1080135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94660"/>
  </p:normalViewPr>
  <p:slideViewPr>
    <p:cSldViewPr>
      <p:cViewPr varScale="1">
        <p:scale>
          <a:sx n="87" d="100"/>
          <a:sy n="87" d="100"/>
        </p:scale>
        <p:origin x="1056" y="90"/>
      </p:cViewPr>
      <p:guideLst>
        <p:guide orient="horz" pos="1620"/>
        <p:guide pos="2880"/>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5CE8C-061A-4B97-819B-6340B38D3883}" type="datetimeFigureOut">
              <a:rPr lang="zh-CN" altLang="en-US" smtClean="0"/>
              <a:pPr/>
              <a:t>2021/3/27</a:t>
            </a:fld>
            <a:endParaRPr lang="zh-CN" altLang="en-US"/>
          </a:p>
        </p:txBody>
      </p:sp>
      <p:sp>
        <p:nvSpPr>
          <p:cNvPr id="4" name="Slide Image Placeholder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1D9C73-2676-45B6-B31F-37F59A2EE036}" type="slidenum">
              <a:rPr lang="zh-CN" altLang="en-US" smtClean="0"/>
              <a:pPr/>
              <a:t>‹#›</a:t>
            </a:fld>
            <a:endParaRPr lang="zh-CN" altLang="en-US"/>
          </a:p>
        </p:txBody>
      </p:sp>
    </p:spTree>
    <p:extLst>
      <p:ext uri="{BB962C8B-B14F-4D97-AF65-F5344CB8AC3E}">
        <p14:creationId xmlns:p14="http://schemas.microsoft.com/office/powerpoint/2010/main" val="288696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940283"/>
            <a:ext cx="10801350" cy="696967"/>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smtClean="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75" y="5637246"/>
            <a:ext cx="10801350" cy="384043"/>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0801350" cy="141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50678" y="607921"/>
            <a:ext cx="10801350" cy="768085"/>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183986"/>
            <a:ext cx="1080135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766926"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213937"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5660948"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8107961" y="1700810"/>
            <a:ext cx="1947727"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10801350" cy="6858000"/>
          </a:xfrm>
          <a:prstGeom prst="rect">
            <a:avLst/>
          </a:prstGeom>
          <a:noFill/>
        </p:spPr>
        <p:txBody>
          <a:bodyPr lIns="72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13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954664" y="836713"/>
            <a:ext cx="6846686" cy="140266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847850" y="2397761"/>
            <a:ext cx="5953500" cy="206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5698350" y="4620142"/>
            <a:ext cx="5103000" cy="14011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651074" y="836713"/>
            <a:ext cx="2211300" cy="50885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25536" y="836713"/>
            <a:ext cx="2211300" cy="50885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836713"/>
            <a:ext cx="2211300" cy="50885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4483577" y="836711"/>
            <a:ext cx="3891170" cy="14874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6630553" y="4532364"/>
            <a:ext cx="3890971" cy="14889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4483577" y="2420130"/>
            <a:ext cx="2041427" cy="360116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6640402" y="2419365"/>
            <a:ext cx="1734344" cy="20162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8480097" y="836711"/>
            <a:ext cx="2041427" cy="35996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548681"/>
            <a:ext cx="10801350" cy="768085"/>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316766"/>
            <a:ext cx="1080135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254" y="1751815"/>
            <a:ext cx="7605102" cy="436608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1159871" y="2308374"/>
            <a:ext cx="3644861" cy="30424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634139"/>
            <a:ext cx="1080135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18172" y="1508788"/>
            <a:ext cx="3366374" cy="4512503"/>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400675" y="3004318"/>
            <a:ext cx="5400675" cy="63143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5400675" y="3635754"/>
            <a:ext cx="5400675"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3188955" y="932725"/>
            <a:ext cx="4423091" cy="4992555"/>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189130" y="2908307"/>
            <a:ext cx="4423091" cy="768084"/>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188955" y="3676394"/>
            <a:ext cx="4423091"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406901"/>
            <a:ext cx="9181148"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53232" y="2906713"/>
            <a:ext cx="9181148"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40068" y="6356351"/>
            <a:ext cx="2520315" cy="365125"/>
          </a:xfrm>
          <a:prstGeom prst="rect">
            <a:avLst/>
          </a:prstGeom>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a:xfrm>
            <a:off x="3690461" y="6356351"/>
            <a:ext cx="34204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740968" y="6356351"/>
            <a:ext cx="2520315"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0068" y="274638"/>
            <a:ext cx="972121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40068" y="1600201"/>
            <a:ext cx="9721215"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40068" y="6356351"/>
            <a:ext cx="2520315" cy="365125"/>
          </a:xfrm>
          <a:prstGeom prst="rect">
            <a:avLst/>
          </a:prstGeom>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a:xfrm>
            <a:off x="3690461" y="6356351"/>
            <a:ext cx="34204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740968" y="6356351"/>
            <a:ext cx="2520315"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40068" y="6356351"/>
            <a:ext cx="2520315" cy="365125"/>
          </a:xfrm>
          <a:prstGeom prst="rect">
            <a:avLst/>
          </a:prstGeom>
        </p:spPr>
        <p:txBody>
          <a:bodyPr/>
          <a:lstStyle/>
          <a:p>
            <a:fld id="{1D8BD707-D9CF-40AE-B4C6-C98DA3205C09}" type="datetimeFigureOut">
              <a:rPr lang="en-US" smtClean="0"/>
              <a:pPr/>
              <a:t>3/27/2021</a:t>
            </a:fld>
            <a:endParaRPr lang="en-US"/>
          </a:p>
        </p:txBody>
      </p:sp>
      <p:sp>
        <p:nvSpPr>
          <p:cNvPr id="3" name="Footer Placeholder 2"/>
          <p:cNvSpPr>
            <a:spLocks noGrp="1"/>
          </p:cNvSpPr>
          <p:nvPr>
            <p:ph type="ftr" sz="quarter" idx="11"/>
          </p:nvPr>
        </p:nvSpPr>
        <p:spPr>
          <a:xfrm>
            <a:off x="3690461" y="6356351"/>
            <a:ext cx="3420428"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7740968" y="6356351"/>
            <a:ext cx="2520315"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644692"/>
            <a:ext cx="1080135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412778"/>
            <a:ext cx="1080135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048" y="740704"/>
            <a:ext cx="9951956"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2048" y="1604797"/>
            <a:ext cx="9951956"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048" y="644692"/>
            <a:ext cx="5018508"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2048" y="1508789"/>
            <a:ext cx="5018508"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stretch>
            <a:fillRect/>
          </a:stretch>
        </p:blipFill>
        <p:spPr>
          <a:xfrm>
            <a:off x="3627442" y="0"/>
            <a:ext cx="7191509" cy="735000"/>
          </a:xfrm>
          <a:prstGeom prst="rect">
            <a:avLst/>
          </a:prstGeom>
        </p:spPr>
      </p:pic>
      <p:pic>
        <p:nvPicPr>
          <p:cNvPr id="3" name="Picture 2"/>
          <p:cNvPicPr>
            <a:picLocks noChangeAspect="1"/>
          </p:cNvPicPr>
          <p:nvPr userDrawn="1"/>
        </p:nvPicPr>
        <p:blipFill>
          <a:blip r:embed="rId7"/>
          <a:stretch>
            <a:fillRect/>
          </a:stretch>
        </p:blipFill>
        <p:spPr>
          <a:xfrm rot="10800000">
            <a:off x="-27569" y="6123000"/>
            <a:ext cx="7191509" cy="735000"/>
          </a:xfrm>
          <a:prstGeom prst="rect">
            <a:avLst/>
          </a:prstGeom>
        </p:spPr>
      </p:pic>
      <p:sp>
        <p:nvSpPr>
          <p:cNvPr id="4" name="TextBox 3"/>
          <p:cNvSpPr txBox="1"/>
          <p:nvPr userDrawn="1"/>
        </p:nvSpPr>
        <p:spPr>
          <a:xfrm>
            <a:off x="212049" y="164638"/>
            <a:ext cx="1701189" cy="338554"/>
          </a:xfrm>
          <a:prstGeom prst="rect">
            <a:avLst/>
          </a:prstGeom>
          <a:blipFill>
            <a:blip r:embed="rId8"/>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2" r:id="rId4"/>
    <p:sldLayoutId id="2147483673" r:id="rId5"/>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a:stretch>
            <a:fillRect/>
          </a:stretch>
        </p:blipFill>
        <p:spPr>
          <a:xfrm>
            <a:off x="3627442" y="0"/>
            <a:ext cx="7191509" cy="735000"/>
          </a:xfrm>
          <a:prstGeom prst="rect">
            <a:avLst/>
          </a:prstGeom>
        </p:spPr>
      </p:pic>
      <p:pic>
        <p:nvPicPr>
          <p:cNvPr id="3" name="Picture 2"/>
          <p:cNvPicPr>
            <a:picLocks noChangeAspect="1"/>
          </p:cNvPicPr>
          <p:nvPr userDrawn="1"/>
        </p:nvPicPr>
        <p:blipFill>
          <a:blip r:embed="rId14"/>
          <a:stretch>
            <a:fillRect/>
          </a:stretch>
        </p:blipFill>
        <p:spPr>
          <a:xfrm rot="10800000">
            <a:off x="-43129" y="6123000"/>
            <a:ext cx="7191509" cy="735000"/>
          </a:xfrm>
          <a:prstGeom prst="rect">
            <a:avLst/>
          </a:prstGeom>
        </p:spPr>
      </p:pic>
      <p:sp>
        <p:nvSpPr>
          <p:cNvPr id="4" name="TextBox 3"/>
          <p:cNvSpPr txBox="1"/>
          <p:nvPr userDrawn="1"/>
        </p:nvSpPr>
        <p:spPr>
          <a:xfrm>
            <a:off x="212049" y="164638"/>
            <a:ext cx="1701189" cy="338554"/>
          </a:xfrm>
          <a:prstGeom prst="rect">
            <a:avLst/>
          </a:prstGeom>
          <a:blipFill>
            <a:blip r:embed="rId15"/>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5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3627442" y="0"/>
            <a:ext cx="7191509" cy="735000"/>
          </a:xfrm>
          <a:prstGeom prst="rect">
            <a:avLst/>
          </a:prstGeom>
        </p:spPr>
      </p:pic>
      <p:pic>
        <p:nvPicPr>
          <p:cNvPr id="3" name="Picture 2"/>
          <p:cNvPicPr>
            <a:picLocks noChangeAspect="1"/>
          </p:cNvPicPr>
          <p:nvPr userDrawn="1"/>
        </p:nvPicPr>
        <p:blipFill>
          <a:blip r:embed="rId3"/>
          <a:stretch>
            <a:fillRect/>
          </a:stretch>
        </p:blipFill>
        <p:spPr>
          <a:xfrm rot="10800000">
            <a:off x="-43129" y="6123000"/>
            <a:ext cx="7191509" cy="735000"/>
          </a:xfrm>
          <a:prstGeom prst="rect">
            <a:avLst/>
          </a:prstGeom>
        </p:spPr>
      </p:pic>
      <p:sp>
        <p:nvSpPr>
          <p:cNvPr id="4" name="TextBox 3"/>
          <p:cNvSpPr txBox="1"/>
          <p:nvPr userDrawn="1"/>
        </p:nvSpPr>
        <p:spPr>
          <a:xfrm>
            <a:off x="212049" y="164638"/>
            <a:ext cx="1701189" cy="338554"/>
          </a:xfrm>
          <a:prstGeom prst="rect">
            <a:avLst/>
          </a:prstGeom>
          <a:blipFill>
            <a:blip r:embed="rId4"/>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wMN0pCyjQ9E&amp;list=PLDC2A0C8D2EC934C7&amp;index=12&amp;t=0s" TargetMode="External"/><Relationship Id="rId2" Type="http://schemas.openxmlformats.org/officeDocument/2006/relationships/hyperlink" Target="https://www.youtube.com/watch?v=BBmA5Qp6Ghk&amp;t=5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643314"/>
            <a:ext cx="10801350" cy="696967"/>
          </a:xfrm>
        </p:spPr>
        <p:txBody>
          <a:bodyPr/>
          <a:lstStyle/>
          <a:p>
            <a:pPr lvl="0"/>
            <a:r>
              <a:rPr lang="en-US" dirty="0" smtClean="0"/>
              <a:t>Software Quality Assurance </a:t>
            </a:r>
            <a:endParaRPr lang="en-US" altLang="ko-KR" sz="3600" dirty="0"/>
          </a:p>
        </p:txBody>
      </p:sp>
      <p:sp>
        <p:nvSpPr>
          <p:cNvPr id="4" name="Text Placeholder 3"/>
          <p:cNvSpPr>
            <a:spLocks noGrp="1"/>
          </p:cNvSpPr>
          <p:nvPr>
            <p:ph type="body" sz="quarter" idx="11"/>
          </p:nvPr>
        </p:nvSpPr>
        <p:spPr>
          <a:xfrm>
            <a:off x="4742" y="5253205"/>
            <a:ext cx="10801350" cy="672075"/>
          </a:xfrm>
        </p:spPr>
        <p:txBody>
          <a:bodyPr/>
          <a:lstStyle/>
          <a:p>
            <a:pPr>
              <a:spcBef>
                <a:spcPts val="0"/>
              </a:spcBef>
              <a:defRPr/>
            </a:pPr>
            <a:r>
              <a:rPr lang="en-US" altLang="ko-KR" dirty="0" smtClean="0"/>
              <a:t>Presented by</a:t>
            </a:r>
          </a:p>
          <a:p>
            <a:pPr>
              <a:spcBef>
                <a:spcPts val="0"/>
              </a:spcBef>
              <a:defRPr/>
            </a:pPr>
            <a:r>
              <a:rPr lang="en-US" altLang="ko-KR" smtClean="0"/>
              <a:t>Shumail Zahra</a:t>
            </a:r>
            <a:endParaRPr lang="en-US" altLang="ko-KR" dirty="0"/>
          </a:p>
        </p:txBody>
      </p:sp>
      <p:sp>
        <p:nvSpPr>
          <p:cNvPr id="5" name="TextBox 4"/>
          <p:cNvSpPr txBox="1"/>
          <p:nvPr/>
        </p:nvSpPr>
        <p:spPr>
          <a:xfrm>
            <a:off x="212049" y="164638"/>
            <a:ext cx="1701189"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6" name="Text Placeholder 3"/>
          <p:cNvSpPr txBox="1">
            <a:spLocks/>
          </p:cNvSpPr>
          <p:nvPr/>
        </p:nvSpPr>
        <p:spPr>
          <a:xfrm>
            <a:off x="-1143314" y="4471439"/>
            <a:ext cx="12759095" cy="672075"/>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 typeface="Arial" pitchFamily="34" charset="0"/>
              <a:buNone/>
              <a:tabLst/>
              <a:defRPr/>
            </a:pPr>
            <a:r>
              <a:rPr kumimoji="0" lang="en-US" altLang="ko-KR" sz="1400" b="1" i="0" u="none" strike="noStrike" kern="1200" cap="none" spc="0" normalizeH="0" baseline="0" noProof="0" dirty="0" smtClean="0">
                <a:ln>
                  <a:noFill/>
                </a:ln>
                <a:solidFill>
                  <a:schemeClr val="tx1">
                    <a:lumMod val="75000"/>
                    <a:lumOff val="25000"/>
                  </a:schemeClr>
                </a:solidFill>
                <a:effectLst/>
                <a:uLnTx/>
                <a:uFillTx/>
                <a:latin typeface="+mn-lt"/>
                <a:ea typeface="+mn-ea"/>
                <a:cs typeface="Arial" pitchFamily="34" charset="0"/>
              </a:rPr>
              <a:t>Test </a:t>
            </a:r>
            <a:r>
              <a:rPr kumimoji="0" lang="en-US" altLang="ko-KR" sz="1400" b="1" i="0" u="none" strike="noStrike" kern="1200" cap="none" spc="0" normalizeH="0" baseline="0" noProof="0" smtClean="0">
                <a:ln>
                  <a:noFill/>
                </a:ln>
                <a:solidFill>
                  <a:schemeClr val="tx1">
                    <a:lumMod val="75000"/>
                    <a:lumOff val="25000"/>
                  </a:schemeClr>
                </a:solidFill>
                <a:effectLst/>
                <a:uLnTx/>
                <a:uFillTx/>
                <a:latin typeface="+mn-lt"/>
                <a:ea typeface="+mn-ea"/>
                <a:cs typeface="Arial" pitchFamily="34" charset="0"/>
              </a:rPr>
              <a:t>Case Documentation</a:t>
            </a:r>
            <a:endParaRPr kumimoji="0" lang="en-US" altLang="ko-KR" sz="1400" b="1" i="0" u="none" strike="noStrike" kern="1200" cap="none" spc="0" normalizeH="0" baseline="0" noProof="0" dirty="0">
              <a:ln>
                <a:noFill/>
              </a:ln>
              <a:solidFill>
                <a:schemeClr val="tx1">
                  <a:lumMod val="75000"/>
                  <a:lumOff val="25000"/>
                </a:schemeClr>
              </a:solidFill>
              <a:effectLst/>
              <a:uLnTx/>
              <a:uFillTx/>
              <a:latin typeface="+mn-lt"/>
              <a:ea typeface="+mn-ea"/>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test case includes specific variables or conditions, using which a testing engineer can compare expected and actual results to determine whether a software product is functioning as per the requirements of the customer.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Check system behavior when valid email id and password is entered.</a:t>
            </a:r>
          </a:p>
          <a:p>
            <a:r>
              <a:rPr lang="en-US" dirty="0" smtClean="0"/>
              <a:t>Check system behavior when invalid email id and valid password is entered.</a:t>
            </a:r>
          </a:p>
          <a:p>
            <a:r>
              <a:rPr lang="en-US" dirty="0" smtClean="0"/>
              <a:t>Check system behavior when valid email id and invalid password is entered.</a:t>
            </a:r>
          </a:p>
          <a:p>
            <a:r>
              <a:rPr lang="en-US" dirty="0" smtClean="0"/>
              <a:t>Check system behavior when invalid email id and invalid password is entered.</a:t>
            </a:r>
          </a:p>
          <a:p>
            <a:r>
              <a:rPr lang="en-US" dirty="0" smtClean="0"/>
              <a:t>Check system behavior when email id and password are left blank and Sign in entered.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0" y="0"/>
            <a:ext cx="10801350" cy="6858000"/>
          </a:xfrm>
          <a:prstGeom prst="rect">
            <a:avLst/>
          </a:prstGeom>
          <a:noFill/>
          <a:ln w="9525">
            <a:noFill/>
            <a:miter lim="800000"/>
            <a:headEnd/>
            <a:tailEnd/>
          </a:ln>
          <a:effectLst/>
        </p:spPr>
      </p:pic>
      <p:cxnSp>
        <p:nvCxnSpPr>
          <p:cNvPr id="8" name="Straight Arrow Connector 7"/>
          <p:cNvCxnSpPr/>
          <p:nvPr/>
        </p:nvCxnSpPr>
        <p:spPr>
          <a:xfrm rot="10800000">
            <a:off x="4590574" y="762000"/>
            <a:ext cx="1620203"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5130641" y="304800"/>
            <a:ext cx="1890236" cy="369332"/>
          </a:xfrm>
          <a:prstGeom prst="rect">
            <a:avLst/>
          </a:prstGeom>
          <a:noFill/>
        </p:spPr>
        <p:txBody>
          <a:bodyPr wrap="square" rtlCol="0">
            <a:spAutoFit/>
          </a:bodyPr>
          <a:lstStyle/>
          <a:p>
            <a:r>
              <a:rPr lang="en-US" b="1" dirty="0" smtClean="0">
                <a:solidFill>
                  <a:srgbClr val="C00000"/>
                </a:solidFill>
              </a:rPr>
              <a:t>Test Scenario</a:t>
            </a:r>
            <a:endParaRPr lang="en-US" b="1" dirty="0">
              <a:solidFill>
                <a:srgbClr val="C00000"/>
              </a:solidFill>
            </a:endParaRPr>
          </a:p>
        </p:txBody>
      </p:sp>
      <p:cxnSp>
        <p:nvCxnSpPr>
          <p:cNvPr id="13" name="Straight Arrow Connector 12"/>
          <p:cNvCxnSpPr/>
          <p:nvPr/>
        </p:nvCxnSpPr>
        <p:spPr>
          <a:xfrm rot="10800000" flipV="1">
            <a:off x="3690461" y="914400"/>
            <a:ext cx="4770596" cy="1219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8101012" y="533400"/>
            <a:ext cx="2340293" cy="369332"/>
          </a:xfrm>
          <a:prstGeom prst="rect">
            <a:avLst/>
          </a:prstGeom>
          <a:noFill/>
        </p:spPr>
        <p:txBody>
          <a:bodyPr wrap="square" rtlCol="0">
            <a:spAutoFit/>
          </a:bodyPr>
          <a:lstStyle/>
          <a:p>
            <a:r>
              <a:rPr lang="en-US" b="1" dirty="0" smtClean="0">
                <a:solidFill>
                  <a:srgbClr val="C00000"/>
                </a:solidFill>
              </a:rPr>
              <a:t>Test Case</a:t>
            </a:r>
            <a:endParaRPr lang="en-US"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test cases</a:t>
            </a:r>
            <a:endParaRPr lang="en-US" dirty="0"/>
          </a:p>
        </p:txBody>
      </p:sp>
      <p:sp>
        <p:nvSpPr>
          <p:cNvPr id="3" name="Content Placeholder 2"/>
          <p:cNvSpPr>
            <a:spLocks noGrp="1"/>
          </p:cNvSpPr>
          <p:nvPr>
            <p:ph idx="1"/>
          </p:nvPr>
        </p:nvSpPr>
        <p:spPr/>
        <p:txBody>
          <a:bodyPr/>
          <a:lstStyle/>
          <a:p>
            <a:r>
              <a:rPr lang="en-US" dirty="0" smtClean="0"/>
              <a:t>Test cases clarify what needs to be done to test a system. It gives us the steps which we execute in a system, the input data values which we enter in the system along with the expected results when we execute a particular test case.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Test cases bring together the whole testing process. If the test cases are ready, they are really helpful to measure weather client expectations were fulfilled or not. When we execute test cases, we can get more defects which may be skipped in ad-hoc testing.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dirty="0" smtClean="0"/>
              <a:t>What do you understand by Test Scenarios? </a:t>
            </a:r>
          </a:p>
          <a:p>
            <a:r>
              <a:rPr lang="en-US" dirty="0" smtClean="0"/>
              <a:t>Are functionalities included in test cases or test scenarios? </a:t>
            </a:r>
          </a:p>
          <a:p>
            <a:r>
              <a:rPr lang="en-US" dirty="0" smtClean="0"/>
              <a:t>Why is documenting test important? </a:t>
            </a:r>
          </a:p>
          <a:p>
            <a:r>
              <a:rPr lang="en-US" dirty="0" smtClean="0"/>
              <a:t>How many test cases can be there in a test scenario?</a:t>
            </a:r>
          </a:p>
          <a:p>
            <a:endParaRPr lang="en-US" dirty="0" smtClean="0"/>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https://www.youtube.com/watch?v=BBmA5Qp6Ghk&amp;t=5s</a:t>
            </a:r>
            <a:endParaRPr lang="en-US" dirty="0" smtClean="0"/>
          </a:p>
          <a:p>
            <a:r>
              <a:rPr lang="en-US" dirty="0" smtClean="0">
                <a:hlinkClick r:id="rId3"/>
              </a:rPr>
              <a:t>https://www.youtube.com/watch?v=wMN0pCyjQ9E&amp;list=PLDC2A0C8D2EC934C7&amp;index=12&amp;t=0s</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4" name="Text Placeholder 3"/>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40130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Welcome!!</a:t>
            </a:r>
            <a:endParaRPr lang="ko-KR" altLang="en-US" dirty="0"/>
          </a:p>
        </p:txBody>
      </p:sp>
      <p:sp>
        <p:nvSpPr>
          <p:cNvPr id="3" name="Text Placeholder 2"/>
          <p:cNvSpPr>
            <a:spLocks noGrp="1"/>
          </p:cNvSpPr>
          <p:nvPr>
            <p:ph type="body" sz="quarter" idx="11"/>
          </p:nvPr>
        </p:nvSpPr>
        <p:spPr>
          <a:xfrm>
            <a:off x="3206636" y="4095757"/>
            <a:ext cx="4423091" cy="384043"/>
          </a:xfrm>
        </p:spPr>
        <p:txBody>
          <a:bodyPr/>
          <a:lstStyle/>
          <a:p>
            <a:pPr lvl="0"/>
            <a:endParaRPr lang="en-US" altLang="ko-KR"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a:t>
            </a:r>
            <a:endParaRPr lang="en-US" dirty="0"/>
          </a:p>
        </p:txBody>
      </p:sp>
      <p:sp>
        <p:nvSpPr>
          <p:cNvPr id="5" name="Content Placeholder 4"/>
          <p:cNvSpPr>
            <a:spLocks noGrp="1"/>
          </p:cNvSpPr>
          <p:nvPr>
            <p:ph idx="1"/>
          </p:nvPr>
        </p:nvSpPr>
        <p:spPr/>
        <p:txBody>
          <a:bodyPr/>
          <a:lstStyle/>
          <a:p>
            <a:r>
              <a:rPr lang="en-US" dirty="0" smtClean="0"/>
              <a:t>Test Scenario</a:t>
            </a:r>
          </a:p>
          <a:p>
            <a:r>
              <a:rPr lang="en-US" dirty="0" smtClean="0"/>
              <a:t>How to identify test scenarios</a:t>
            </a:r>
          </a:p>
          <a:p>
            <a:r>
              <a:rPr lang="en-US" dirty="0" smtClean="0"/>
              <a:t>Test Cases</a:t>
            </a:r>
          </a:p>
          <a:p>
            <a:r>
              <a:rPr lang="en-US" dirty="0" smtClean="0"/>
              <a:t>How to write test cases</a:t>
            </a:r>
          </a:p>
          <a:p>
            <a:r>
              <a:rPr lang="en-US" dirty="0" smtClean="0"/>
              <a:t>Importance of </a:t>
            </a:r>
            <a:r>
              <a:rPr lang="en-US" smtClean="0"/>
              <a:t>test cases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scenario</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a Test Scenario?</a:t>
            </a:r>
            <a:endParaRPr lang="en-US" dirty="0"/>
          </a:p>
        </p:txBody>
      </p:sp>
      <p:sp>
        <p:nvSpPr>
          <p:cNvPr id="3" name="Content Placeholder 2"/>
          <p:cNvSpPr>
            <a:spLocks noGrp="1"/>
          </p:cNvSpPr>
          <p:nvPr>
            <p:ph idx="1"/>
          </p:nvPr>
        </p:nvSpPr>
        <p:spPr/>
        <p:txBody>
          <a:bodyPr/>
          <a:lstStyle/>
          <a:p>
            <a:r>
              <a:rPr lang="en-US" dirty="0" smtClean="0"/>
              <a:t>A Test Scenario is defined as any functionality that can be tested. It is a collective set of test cases which helps the testing team to determine the positive and negative characteristics of the project.</a:t>
            </a:r>
          </a:p>
          <a:p>
            <a:r>
              <a:rPr lang="en-US" dirty="0" smtClean="0"/>
              <a:t>Test Scenario gives a high-level idea of what we need to test.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Example</a:t>
            </a:r>
            <a:endParaRPr lang="en-US" dirty="0"/>
          </a:p>
        </p:txBody>
      </p:sp>
      <p:sp>
        <p:nvSpPr>
          <p:cNvPr id="3" name="Content Placeholder 2"/>
          <p:cNvSpPr>
            <a:spLocks noGrp="1"/>
          </p:cNvSpPr>
          <p:nvPr>
            <p:ph idx="1"/>
          </p:nvPr>
        </p:nvSpPr>
        <p:spPr/>
        <p:txBody>
          <a:bodyPr/>
          <a:lstStyle/>
          <a:p>
            <a:r>
              <a:rPr lang="en-US" dirty="0" smtClean="0"/>
              <a:t>For an </a:t>
            </a:r>
            <a:r>
              <a:rPr lang="en-US" dirty="0" err="1" smtClean="0"/>
              <a:t>eCommerce</a:t>
            </a:r>
            <a:r>
              <a:rPr lang="en-US" dirty="0" smtClean="0"/>
              <a:t> Application, a few test scenarios would be</a:t>
            </a:r>
          </a:p>
          <a:p>
            <a:r>
              <a:rPr lang="en-US" b="1" dirty="0" smtClean="0"/>
              <a:t>Test Scenario 1: </a:t>
            </a:r>
            <a:r>
              <a:rPr lang="en-US" dirty="0" smtClean="0"/>
              <a:t>Check the Search Functionality</a:t>
            </a:r>
          </a:p>
          <a:p>
            <a:r>
              <a:rPr lang="en-US" b="1" dirty="0" smtClean="0"/>
              <a:t>Test Scenario 2: </a:t>
            </a:r>
            <a:r>
              <a:rPr lang="en-US" dirty="0" smtClean="0"/>
              <a:t>Check the Payments Functionality</a:t>
            </a:r>
          </a:p>
          <a:p>
            <a:r>
              <a:rPr lang="en-US" b="1" dirty="0" smtClean="0"/>
              <a:t>Test Scenario 3: </a:t>
            </a:r>
            <a:r>
              <a:rPr lang="en-US" dirty="0" smtClean="0"/>
              <a:t>Check the Login Functionality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cases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Test case writing is a major activity and considered as one of the most important parts of software testing. It is used by the testing team, development team as well as the management. </a:t>
            </a:r>
          </a:p>
          <a:p>
            <a:r>
              <a:rPr lang="en-US" dirty="0" smtClean="0"/>
              <a:t>A typical definition for test case is a ‘set of conditions under which a tester will determine whether an application or software system or one of its features is working as expected.’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a Test Case? </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TEST CASE</a:t>
            </a:r>
            <a:r>
              <a:rPr lang="en-US" dirty="0" smtClean="0"/>
              <a:t> is a set of actions executed to verify a particular feature or functionality of your software application. </a:t>
            </a:r>
          </a:p>
          <a:p>
            <a:r>
              <a:rPr lang="en-US" dirty="0" smtClean="0"/>
              <a:t>A Test Case contains test steps, test data, precondition, post condition developed for specific test scenario to verify any requirement. </a:t>
            </a:r>
          </a:p>
          <a:p>
            <a:pPr>
              <a:buNone/>
            </a:pP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407</Words>
  <Application>Microsoft Office PowerPoint</Application>
  <PresentationFormat>Custom</PresentationFormat>
  <Paragraphs>48</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 Unicode MS</vt:lpstr>
      <vt:lpstr>맑은 고딕</vt:lpstr>
      <vt:lpstr>宋体</vt:lpstr>
      <vt:lpstr>Arial</vt:lpstr>
      <vt:lpstr>Calibri</vt:lpstr>
      <vt:lpstr>Cover and End Slide Master</vt:lpstr>
      <vt:lpstr>Contents Slide Master</vt:lpstr>
      <vt:lpstr>Section Break Slide Master</vt:lpstr>
      <vt:lpstr>PowerPoint Presentation</vt:lpstr>
      <vt:lpstr>PowerPoint Presentation</vt:lpstr>
      <vt:lpstr>Content </vt:lpstr>
      <vt:lpstr>Test scenario</vt:lpstr>
      <vt:lpstr>What is a Test Scenario?</vt:lpstr>
      <vt:lpstr>Example</vt:lpstr>
      <vt:lpstr>Test cases</vt:lpstr>
      <vt:lpstr>PowerPoint Presentation</vt:lpstr>
      <vt:lpstr>What is a Test Case? </vt:lpstr>
      <vt:lpstr>PowerPoint Presentation</vt:lpstr>
      <vt:lpstr>Example</vt:lpstr>
      <vt:lpstr>PowerPoint Presentation</vt:lpstr>
      <vt:lpstr>Importance of test cases</vt:lpstr>
      <vt:lpstr>PowerPoint Presentation</vt:lpstr>
      <vt:lpstr>Review Questions</vt:lpstr>
      <vt:lpstr>Online Resources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Engr. Shumail Zehra</cp:lastModifiedBy>
  <cp:revision>131</cp:revision>
  <dcterms:created xsi:type="dcterms:W3CDTF">2016-12-05T23:26:54Z</dcterms:created>
  <dcterms:modified xsi:type="dcterms:W3CDTF">2021-03-27T07:45:58Z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3556737</vt:lpwstr>
  </property>
  <property fmtid="{D5CDD505-2E9C-101B-9397-08002B2CF9AE}" pid="3" name="NXPowerLiteSettings">
    <vt:lpwstr>C7000400038000</vt:lpwstr>
  </property>
  <property fmtid="{D5CDD505-2E9C-101B-9397-08002B2CF9AE}" pid="4" name="NXPowerLiteVersion">
    <vt:lpwstr>S8.2.1</vt:lpwstr>
  </property>
</Properties>
</file>