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9" r:id="rId5"/>
    <p:sldId id="271" r:id="rId6"/>
    <p:sldId id="268" r:id="rId7"/>
    <p:sldId id="292" r:id="rId8"/>
    <p:sldId id="287" r:id="rId9"/>
    <p:sldId id="293" r:id="rId10"/>
    <p:sldId id="294" r:id="rId11"/>
    <p:sldId id="270" r:id="rId12"/>
    <p:sldId id="273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755A6-0CB7-40FF-8E1B-A5B2A6D30DB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31000-B88F-4C95-A994-0A2D68A3470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1</a:t>
          </a:r>
        </a:p>
      </dgm:t>
    </dgm:pt>
    <dgm:pt modelId="{DAB08936-2F9A-4560-BAF8-EA7E42EB940B}" type="parTrans" cxnId="{1B9171D8-CA26-4C60-91CF-3713361684CC}">
      <dgm:prSet/>
      <dgm:spPr/>
      <dgm:t>
        <a:bodyPr/>
        <a:lstStyle/>
        <a:p>
          <a:endParaRPr lang="en-US"/>
        </a:p>
      </dgm:t>
    </dgm:pt>
    <dgm:pt modelId="{1E48CC1F-9FD6-4CC3-9B05-DD8DB5B58118}" type="sibTrans" cxnId="{1B9171D8-CA26-4C60-91CF-3713361684CC}">
      <dgm:prSet/>
      <dgm:spPr/>
      <dgm:t>
        <a:bodyPr/>
        <a:lstStyle/>
        <a:p>
          <a:endParaRPr lang="en-US"/>
        </a:p>
      </dgm:t>
    </dgm:pt>
    <dgm:pt modelId="{45B97DE9-03D8-4EEE-9A4E-D9BC70AE306D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Renewable Alternative Fuels and their Production, Storage, Utilization and Associated concerns.</a:t>
          </a:r>
        </a:p>
      </dgm:t>
    </dgm:pt>
    <dgm:pt modelId="{7618F3C5-66DE-4D1D-84B1-38E869C07764}" type="parTrans" cxnId="{D7C6F81C-FA64-4FBE-9D60-E8C751C8DD5C}">
      <dgm:prSet/>
      <dgm:spPr/>
      <dgm:t>
        <a:bodyPr/>
        <a:lstStyle/>
        <a:p>
          <a:endParaRPr lang="en-US"/>
        </a:p>
      </dgm:t>
    </dgm:pt>
    <dgm:pt modelId="{DB809070-73CC-46A6-A833-0854475C55FF}" type="sibTrans" cxnId="{D7C6F81C-FA64-4FBE-9D60-E8C751C8DD5C}">
      <dgm:prSet/>
      <dgm:spPr/>
      <dgm:t>
        <a:bodyPr/>
        <a:lstStyle/>
        <a:p>
          <a:endParaRPr lang="en-US"/>
        </a:p>
      </dgm:t>
    </dgm:pt>
    <dgm:pt modelId="{FF630AF9-54B7-423C-B73C-9C28BFB0491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2</a:t>
          </a:r>
        </a:p>
      </dgm:t>
    </dgm:pt>
    <dgm:pt modelId="{003D629D-F28D-41AC-A652-5369C12690B4}" type="parTrans" cxnId="{6BC4B648-7B3B-4370-A0AC-0EA610BCC72D}">
      <dgm:prSet/>
      <dgm:spPr/>
      <dgm:t>
        <a:bodyPr/>
        <a:lstStyle/>
        <a:p>
          <a:endParaRPr lang="en-US"/>
        </a:p>
      </dgm:t>
    </dgm:pt>
    <dgm:pt modelId="{1F6EFC75-042C-4967-84CC-F6ADCF926031}" type="sibTrans" cxnId="{6BC4B648-7B3B-4370-A0AC-0EA610BCC72D}">
      <dgm:prSet/>
      <dgm:spPr/>
      <dgm:t>
        <a:bodyPr/>
        <a:lstStyle/>
        <a:p>
          <a:endParaRPr lang="en-US"/>
        </a:p>
      </dgm:t>
    </dgm:pt>
    <dgm:pt modelId="{8CA99BCD-6141-4234-AD4E-70B2F33A0159}">
      <dgm:prSet phldrT="[Text]"/>
      <dgm:spPr/>
      <dgm:t>
        <a:bodyPr/>
        <a:lstStyle/>
        <a:p>
          <a:r>
            <a:rPr lang="en-US" dirty="0">
              <a:latin typeface="+mj-lt"/>
            </a:rPr>
            <a:t>Multi-objective Response Surface Methodology (RSM) based optimization for optimal performance and emission characteristics of SI and CI engines.</a:t>
          </a:r>
        </a:p>
      </dgm:t>
    </dgm:pt>
    <dgm:pt modelId="{7C3A25C8-4412-4505-BCDC-22185AD043E1}" type="parTrans" cxnId="{B9BE2B82-0332-406A-9665-7626413389CC}">
      <dgm:prSet/>
      <dgm:spPr/>
      <dgm:t>
        <a:bodyPr/>
        <a:lstStyle/>
        <a:p>
          <a:endParaRPr lang="en-US"/>
        </a:p>
      </dgm:t>
    </dgm:pt>
    <dgm:pt modelId="{36E4D9D4-3085-4EBE-9DB3-E966D1DE1382}" type="sibTrans" cxnId="{B9BE2B82-0332-406A-9665-7626413389CC}">
      <dgm:prSet/>
      <dgm:spPr/>
      <dgm:t>
        <a:bodyPr/>
        <a:lstStyle/>
        <a:p>
          <a:endParaRPr lang="en-US"/>
        </a:p>
      </dgm:t>
    </dgm:pt>
    <dgm:pt modelId="{18D50FAC-822C-4514-B287-4C47F2D0DCD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3</a:t>
          </a:r>
        </a:p>
      </dgm:t>
    </dgm:pt>
    <dgm:pt modelId="{7AB0BC91-525E-4B44-BD49-BEC2D427FE07}" type="parTrans" cxnId="{CF833545-8108-44AC-ABA9-EC9558E28443}">
      <dgm:prSet/>
      <dgm:spPr/>
      <dgm:t>
        <a:bodyPr/>
        <a:lstStyle/>
        <a:p>
          <a:endParaRPr lang="en-US"/>
        </a:p>
      </dgm:t>
    </dgm:pt>
    <dgm:pt modelId="{B1FD81E7-608D-4DA3-953C-5667C3619762}" type="sibTrans" cxnId="{CF833545-8108-44AC-ABA9-EC9558E28443}">
      <dgm:prSet/>
      <dgm:spPr/>
      <dgm:t>
        <a:bodyPr/>
        <a:lstStyle/>
        <a:p>
          <a:endParaRPr lang="en-US"/>
        </a:p>
      </dgm:t>
    </dgm:pt>
    <dgm:pt modelId="{1EC5522F-A65A-4222-B954-31BA00981807}">
      <dgm:prSet phldrT="[Text]"/>
      <dgm:spPr/>
      <dgm:t>
        <a:bodyPr/>
        <a:lstStyle/>
        <a:p>
          <a:r>
            <a:rPr lang="en-US" dirty="0">
              <a:latin typeface="+mj-lt"/>
            </a:rPr>
            <a:t>Enviro-Economic analysis of renewable alternative fuels in comparison to the conservative fuels.</a:t>
          </a:r>
        </a:p>
      </dgm:t>
    </dgm:pt>
    <dgm:pt modelId="{0AA3AEEC-F63B-4892-980C-CF223982CD77}" type="parTrans" cxnId="{8992A35C-FB9C-40BB-AFF1-0162BCACABBE}">
      <dgm:prSet/>
      <dgm:spPr/>
      <dgm:t>
        <a:bodyPr/>
        <a:lstStyle/>
        <a:p>
          <a:endParaRPr lang="en-US"/>
        </a:p>
      </dgm:t>
    </dgm:pt>
    <dgm:pt modelId="{26901F87-7214-42D9-AD35-9DAB57921BAF}" type="sibTrans" cxnId="{8992A35C-FB9C-40BB-AFF1-0162BCACABBE}">
      <dgm:prSet/>
      <dgm:spPr/>
      <dgm:t>
        <a:bodyPr/>
        <a:lstStyle/>
        <a:p>
          <a:endParaRPr lang="en-US"/>
        </a:p>
      </dgm:t>
    </dgm:pt>
    <dgm:pt modelId="{6DA2FC67-4799-432A-AD8C-7AA6BA6B35B3}" type="pres">
      <dgm:prSet presAssocID="{A06755A6-0CB7-40FF-8E1B-A5B2A6D30DBB}" presName="linearFlow" presStyleCnt="0">
        <dgm:presLayoutVars>
          <dgm:dir/>
          <dgm:animLvl val="lvl"/>
          <dgm:resizeHandles val="exact"/>
        </dgm:presLayoutVars>
      </dgm:prSet>
      <dgm:spPr/>
    </dgm:pt>
    <dgm:pt modelId="{BF93A4BE-E247-4CC7-B575-A2F403B0DFD1}" type="pres">
      <dgm:prSet presAssocID="{35B31000-B88F-4C95-A994-0A2D68A3470E}" presName="composite" presStyleCnt="0"/>
      <dgm:spPr/>
    </dgm:pt>
    <dgm:pt modelId="{F38BE8A7-DB50-4E02-9CA2-54FC9F791B51}" type="pres">
      <dgm:prSet presAssocID="{35B31000-B88F-4C95-A994-0A2D68A3470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2C905CC-4B4B-4E25-A256-9A510A474064}" type="pres">
      <dgm:prSet presAssocID="{35B31000-B88F-4C95-A994-0A2D68A3470E}" presName="descendantText" presStyleLbl="alignAcc1" presStyleIdx="0" presStyleCnt="3" custLinFactNeighborY="-895">
        <dgm:presLayoutVars>
          <dgm:bulletEnabled val="1"/>
        </dgm:presLayoutVars>
      </dgm:prSet>
      <dgm:spPr/>
    </dgm:pt>
    <dgm:pt modelId="{4186F114-D8B3-4F1C-9EF9-55266DB4B213}" type="pres">
      <dgm:prSet presAssocID="{1E48CC1F-9FD6-4CC3-9B05-DD8DB5B58118}" presName="sp" presStyleCnt="0"/>
      <dgm:spPr/>
    </dgm:pt>
    <dgm:pt modelId="{BA65A59C-3632-470C-A6B9-8192C0BD4BB4}" type="pres">
      <dgm:prSet presAssocID="{FF630AF9-54B7-423C-B73C-9C28BFB0491E}" presName="composite" presStyleCnt="0"/>
      <dgm:spPr/>
    </dgm:pt>
    <dgm:pt modelId="{679ADBF9-BE51-418D-98C8-273986291D93}" type="pres">
      <dgm:prSet presAssocID="{FF630AF9-54B7-423C-B73C-9C28BFB0491E}" presName="parentText" presStyleLbl="alignNode1" presStyleIdx="1" presStyleCnt="3" custLinFactNeighborX="3551" custLinFactNeighborY="-2447">
        <dgm:presLayoutVars>
          <dgm:chMax val="1"/>
          <dgm:bulletEnabled val="1"/>
        </dgm:presLayoutVars>
      </dgm:prSet>
      <dgm:spPr/>
    </dgm:pt>
    <dgm:pt modelId="{1355BF54-FF7C-45A9-B698-E989AFCC490A}" type="pres">
      <dgm:prSet presAssocID="{FF630AF9-54B7-423C-B73C-9C28BFB0491E}" presName="descendantText" presStyleLbl="alignAcc1" presStyleIdx="1" presStyleCnt="3" custLinFactNeighborX="2050" custLinFactNeighborY="-3067">
        <dgm:presLayoutVars>
          <dgm:bulletEnabled val="1"/>
        </dgm:presLayoutVars>
      </dgm:prSet>
      <dgm:spPr/>
    </dgm:pt>
    <dgm:pt modelId="{B13335B8-6201-413A-9E82-FD23D0D97A52}" type="pres">
      <dgm:prSet presAssocID="{1F6EFC75-042C-4967-84CC-F6ADCF926031}" presName="sp" presStyleCnt="0"/>
      <dgm:spPr/>
    </dgm:pt>
    <dgm:pt modelId="{17E9A3FC-505A-4690-8737-58902B2CC2EE}" type="pres">
      <dgm:prSet presAssocID="{18D50FAC-822C-4514-B287-4C47F2D0DCD5}" presName="composite" presStyleCnt="0"/>
      <dgm:spPr/>
    </dgm:pt>
    <dgm:pt modelId="{592B56E3-F84E-4B1C-9CAC-9886C833FB72}" type="pres">
      <dgm:prSet presAssocID="{18D50FAC-822C-4514-B287-4C47F2D0DCD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7F1CF2-0725-4420-880A-1EE5ACD7CA46}" type="pres">
      <dgm:prSet presAssocID="{18D50FAC-822C-4514-B287-4C47F2D0DCD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7C6F81C-FA64-4FBE-9D60-E8C751C8DD5C}" srcId="{35B31000-B88F-4C95-A994-0A2D68A3470E}" destId="{45B97DE9-03D8-4EEE-9A4E-D9BC70AE306D}" srcOrd="0" destOrd="0" parTransId="{7618F3C5-66DE-4D1D-84B1-38E869C07764}" sibTransId="{DB809070-73CC-46A6-A833-0854475C55FF}"/>
    <dgm:cxn modelId="{D070471F-2226-4956-B8CC-6112D6AF3109}" type="presOf" srcId="{8CA99BCD-6141-4234-AD4E-70B2F33A0159}" destId="{1355BF54-FF7C-45A9-B698-E989AFCC490A}" srcOrd="0" destOrd="0" presId="urn:microsoft.com/office/officeart/2005/8/layout/chevron2"/>
    <dgm:cxn modelId="{8992A35C-FB9C-40BB-AFF1-0162BCACABBE}" srcId="{18D50FAC-822C-4514-B287-4C47F2D0DCD5}" destId="{1EC5522F-A65A-4222-B954-31BA00981807}" srcOrd="0" destOrd="0" parTransId="{0AA3AEEC-F63B-4892-980C-CF223982CD77}" sibTransId="{26901F87-7214-42D9-AD35-9DAB57921BAF}"/>
    <dgm:cxn modelId="{CF833545-8108-44AC-ABA9-EC9558E28443}" srcId="{A06755A6-0CB7-40FF-8E1B-A5B2A6D30DBB}" destId="{18D50FAC-822C-4514-B287-4C47F2D0DCD5}" srcOrd="2" destOrd="0" parTransId="{7AB0BC91-525E-4B44-BD49-BEC2D427FE07}" sibTransId="{B1FD81E7-608D-4DA3-953C-5667C3619762}"/>
    <dgm:cxn modelId="{6BC4B648-7B3B-4370-A0AC-0EA610BCC72D}" srcId="{A06755A6-0CB7-40FF-8E1B-A5B2A6D30DBB}" destId="{FF630AF9-54B7-423C-B73C-9C28BFB0491E}" srcOrd="1" destOrd="0" parTransId="{003D629D-F28D-41AC-A652-5369C12690B4}" sibTransId="{1F6EFC75-042C-4967-84CC-F6ADCF926031}"/>
    <dgm:cxn modelId="{2E2D9775-AE3C-49CF-9910-0C3964A1B661}" type="presOf" srcId="{1EC5522F-A65A-4222-B954-31BA00981807}" destId="{577F1CF2-0725-4420-880A-1EE5ACD7CA46}" srcOrd="0" destOrd="0" presId="urn:microsoft.com/office/officeart/2005/8/layout/chevron2"/>
    <dgm:cxn modelId="{DBFD597A-8706-4DDE-8035-403DB9D8B6AB}" type="presOf" srcId="{FF630AF9-54B7-423C-B73C-9C28BFB0491E}" destId="{679ADBF9-BE51-418D-98C8-273986291D93}" srcOrd="0" destOrd="0" presId="urn:microsoft.com/office/officeart/2005/8/layout/chevron2"/>
    <dgm:cxn modelId="{F3B9AE7A-1612-40EC-85F3-753DAB37E17B}" type="presOf" srcId="{35B31000-B88F-4C95-A994-0A2D68A3470E}" destId="{F38BE8A7-DB50-4E02-9CA2-54FC9F791B51}" srcOrd="0" destOrd="0" presId="urn:microsoft.com/office/officeart/2005/8/layout/chevron2"/>
    <dgm:cxn modelId="{B9BE2B82-0332-406A-9665-7626413389CC}" srcId="{FF630AF9-54B7-423C-B73C-9C28BFB0491E}" destId="{8CA99BCD-6141-4234-AD4E-70B2F33A0159}" srcOrd="0" destOrd="0" parTransId="{7C3A25C8-4412-4505-BCDC-22185AD043E1}" sibTransId="{36E4D9D4-3085-4EBE-9DB3-E966D1DE1382}"/>
    <dgm:cxn modelId="{3762778B-5F9A-41B2-9149-0710DB1DB752}" type="presOf" srcId="{18D50FAC-822C-4514-B287-4C47F2D0DCD5}" destId="{592B56E3-F84E-4B1C-9CAC-9886C833FB72}" srcOrd="0" destOrd="0" presId="urn:microsoft.com/office/officeart/2005/8/layout/chevron2"/>
    <dgm:cxn modelId="{32709596-F13C-449F-BAC1-3C80B04D45A1}" type="presOf" srcId="{A06755A6-0CB7-40FF-8E1B-A5B2A6D30DBB}" destId="{6DA2FC67-4799-432A-AD8C-7AA6BA6B35B3}" srcOrd="0" destOrd="0" presId="urn:microsoft.com/office/officeart/2005/8/layout/chevron2"/>
    <dgm:cxn modelId="{38350399-27ED-472E-909F-FF0A94CE6C02}" type="presOf" srcId="{45B97DE9-03D8-4EEE-9A4E-D9BC70AE306D}" destId="{22C905CC-4B4B-4E25-A256-9A510A474064}" srcOrd="0" destOrd="0" presId="urn:microsoft.com/office/officeart/2005/8/layout/chevron2"/>
    <dgm:cxn modelId="{1B9171D8-CA26-4C60-91CF-3713361684CC}" srcId="{A06755A6-0CB7-40FF-8E1B-A5B2A6D30DBB}" destId="{35B31000-B88F-4C95-A994-0A2D68A3470E}" srcOrd="0" destOrd="0" parTransId="{DAB08936-2F9A-4560-BAF8-EA7E42EB940B}" sibTransId="{1E48CC1F-9FD6-4CC3-9B05-DD8DB5B58118}"/>
    <dgm:cxn modelId="{EF7DA169-38D2-4ED2-A8C0-468B6EE77E00}" type="presParOf" srcId="{6DA2FC67-4799-432A-AD8C-7AA6BA6B35B3}" destId="{BF93A4BE-E247-4CC7-B575-A2F403B0DFD1}" srcOrd="0" destOrd="0" presId="urn:microsoft.com/office/officeart/2005/8/layout/chevron2"/>
    <dgm:cxn modelId="{A52FFF32-CE0D-4137-98E5-5A22C1A09234}" type="presParOf" srcId="{BF93A4BE-E247-4CC7-B575-A2F403B0DFD1}" destId="{F38BE8A7-DB50-4E02-9CA2-54FC9F791B51}" srcOrd="0" destOrd="0" presId="urn:microsoft.com/office/officeart/2005/8/layout/chevron2"/>
    <dgm:cxn modelId="{69870BAD-839E-4D27-92FB-4A80D40A5E29}" type="presParOf" srcId="{BF93A4BE-E247-4CC7-B575-A2F403B0DFD1}" destId="{22C905CC-4B4B-4E25-A256-9A510A474064}" srcOrd="1" destOrd="0" presId="urn:microsoft.com/office/officeart/2005/8/layout/chevron2"/>
    <dgm:cxn modelId="{716D9B12-DEBD-424C-B9C0-9E8B2D78B838}" type="presParOf" srcId="{6DA2FC67-4799-432A-AD8C-7AA6BA6B35B3}" destId="{4186F114-D8B3-4F1C-9EF9-55266DB4B213}" srcOrd="1" destOrd="0" presId="urn:microsoft.com/office/officeart/2005/8/layout/chevron2"/>
    <dgm:cxn modelId="{51E38269-F804-40F8-9BA7-908FA86EFD1E}" type="presParOf" srcId="{6DA2FC67-4799-432A-AD8C-7AA6BA6B35B3}" destId="{BA65A59C-3632-470C-A6B9-8192C0BD4BB4}" srcOrd="2" destOrd="0" presId="urn:microsoft.com/office/officeart/2005/8/layout/chevron2"/>
    <dgm:cxn modelId="{5C9E5423-0E14-4A82-BF15-FE3A3983B7DD}" type="presParOf" srcId="{BA65A59C-3632-470C-A6B9-8192C0BD4BB4}" destId="{679ADBF9-BE51-418D-98C8-273986291D93}" srcOrd="0" destOrd="0" presId="urn:microsoft.com/office/officeart/2005/8/layout/chevron2"/>
    <dgm:cxn modelId="{2953B7AD-28E0-4BFF-90E8-AB88F15C12B8}" type="presParOf" srcId="{BA65A59C-3632-470C-A6B9-8192C0BD4BB4}" destId="{1355BF54-FF7C-45A9-B698-E989AFCC490A}" srcOrd="1" destOrd="0" presId="urn:microsoft.com/office/officeart/2005/8/layout/chevron2"/>
    <dgm:cxn modelId="{A77F85F9-1A4F-42BF-94FD-3336141BD3FF}" type="presParOf" srcId="{6DA2FC67-4799-432A-AD8C-7AA6BA6B35B3}" destId="{B13335B8-6201-413A-9E82-FD23D0D97A52}" srcOrd="3" destOrd="0" presId="urn:microsoft.com/office/officeart/2005/8/layout/chevron2"/>
    <dgm:cxn modelId="{5FE160A5-D324-41E3-8B33-91F158667013}" type="presParOf" srcId="{6DA2FC67-4799-432A-AD8C-7AA6BA6B35B3}" destId="{17E9A3FC-505A-4690-8737-58902B2CC2EE}" srcOrd="4" destOrd="0" presId="urn:microsoft.com/office/officeart/2005/8/layout/chevron2"/>
    <dgm:cxn modelId="{7CB0A6B8-C8C3-4FDE-96EF-977B2E7538B5}" type="presParOf" srcId="{17E9A3FC-505A-4690-8737-58902B2CC2EE}" destId="{592B56E3-F84E-4B1C-9CAC-9886C833FB72}" srcOrd="0" destOrd="0" presId="urn:microsoft.com/office/officeart/2005/8/layout/chevron2"/>
    <dgm:cxn modelId="{B01BD287-EF0C-4230-90F0-AC0CFA04F632}" type="presParOf" srcId="{17E9A3FC-505A-4690-8737-58902B2CC2EE}" destId="{577F1CF2-0725-4420-880A-1EE5ACD7CA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BE8A7-DB50-4E02-9CA2-54FC9F791B51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+mj-lt"/>
            </a:rPr>
            <a:t>1</a:t>
          </a:r>
        </a:p>
      </dsp:txBody>
      <dsp:txXfrm rot="-5400000">
        <a:off x="1" y="679096"/>
        <a:ext cx="1352020" cy="579438"/>
      </dsp:txXfrm>
    </dsp:sp>
    <dsp:sp modelId="{22C905CC-4B4B-4E25-A256-9A510A474064}">
      <dsp:nvSpPr>
        <dsp:cNvPr id="0" name=""/>
        <dsp:cNvSpPr/>
      </dsp:nvSpPr>
      <dsp:spPr>
        <a:xfrm rot="5400000">
          <a:off x="4112286" y="-2760265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j-lt"/>
            </a:rPr>
            <a:t>Renewable Alternative Fuels and their Production, Storage, Utilization and Associated concerns.</a:t>
          </a:r>
        </a:p>
      </dsp:txBody>
      <dsp:txXfrm rot="-5400000">
        <a:off x="1352020" y="61287"/>
        <a:ext cx="6714693" cy="1132875"/>
      </dsp:txXfrm>
    </dsp:sp>
    <dsp:sp modelId="{679ADBF9-BE51-418D-98C8-273986291D93}">
      <dsp:nvSpPr>
        <dsp:cNvPr id="0" name=""/>
        <dsp:cNvSpPr/>
      </dsp:nvSpPr>
      <dsp:spPr>
        <a:xfrm rot="5400000">
          <a:off x="-241708" y="1986060"/>
          <a:ext cx="1931458" cy="135202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+mj-lt"/>
            </a:rPr>
            <a:t>2</a:t>
          </a:r>
        </a:p>
      </dsp:txBody>
      <dsp:txXfrm rot="-5400000">
        <a:off x="48011" y="2372351"/>
        <a:ext cx="1352020" cy="579438"/>
      </dsp:txXfrm>
    </dsp:sp>
    <dsp:sp modelId="{1355BF54-FF7C-45A9-B698-E989AFCC490A}">
      <dsp:nvSpPr>
        <dsp:cNvPr id="0" name=""/>
        <dsp:cNvSpPr/>
      </dsp:nvSpPr>
      <dsp:spPr>
        <a:xfrm rot="5400000">
          <a:off x="4112286" y="-1055165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j-lt"/>
            </a:rPr>
            <a:t>Multi-objective Response Surface Methodology (RSM) based optimization for optimal performance and emission characteristics of SI and CI engines.</a:t>
          </a:r>
        </a:p>
      </dsp:txBody>
      <dsp:txXfrm rot="-5400000">
        <a:off x="1352020" y="1766387"/>
        <a:ext cx="6714693" cy="1132875"/>
      </dsp:txXfrm>
    </dsp:sp>
    <dsp:sp modelId="{592B56E3-F84E-4B1C-9CAC-9886C833FB72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+mj-lt"/>
            </a:rPr>
            <a:t>3</a:t>
          </a:r>
        </a:p>
      </dsp:txBody>
      <dsp:txXfrm rot="-5400000">
        <a:off x="1" y="4160131"/>
        <a:ext cx="1352020" cy="579438"/>
      </dsp:txXfrm>
    </dsp:sp>
    <dsp:sp modelId="{577F1CF2-0725-4420-880A-1EE5ACD7CA46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j-lt"/>
            </a:rPr>
            <a:t>Enviro-Economic analysis of renewable alternative fuels in comparison to the conservative fuels.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3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E1D12FB-8829-7AAA-EAF0-63DB8DC23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769218" y="941045"/>
            <a:ext cx="10809170" cy="2396515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50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Admission Interview for Ph.D. Studies at Khalifa University</a:t>
            </a:r>
            <a:br>
              <a:rPr lang="en-US" sz="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 flipV="1">
            <a:off x="847023" y="3166711"/>
            <a:ext cx="10653561" cy="96252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37F176-4613-76FE-899D-91FD6A1F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307" y="3884860"/>
            <a:ext cx="6282088" cy="882001"/>
          </a:xfrm>
        </p:spPr>
        <p:txBody>
          <a:bodyPr/>
          <a:lstStyle/>
          <a:p>
            <a:r>
              <a:rPr lang="en-US" dirty="0"/>
              <a:t>AHSAN HANIF</a:t>
            </a:r>
            <a:br>
              <a:rPr lang="en-US" dirty="0"/>
            </a:br>
            <a:r>
              <a:rPr lang="en-US" dirty="0"/>
              <a:t>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-12124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878321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Ahsan Hanif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ahsanhanif1000@gmail.com</a:t>
            </a:r>
          </a:p>
          <a:p>
            <a:pPr marL="0" marR="5080" indent="0"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+92-316-487-9620</a:t>
            </a: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aphic 12" descr="Phone icon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19" y="924025"/>
            <a:ext cx="4529550" cy="721896"/>
          </a:xfrm>
        </p:spPr>
        <p:txBody>
          <a:bodyPr/>
          <a:lstStyle/>
          <a:p>
            <a:r>
              <a:rPr lang="en-US" dirty="0"/>
              <a:t>CONTENT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4" y="1769168"/>
            <a:ext cx="4531709" cy="5206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Academic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1713834"/>
            <a:ext cx="576000" cy="576000"/>
          </a:xfrm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3044476"/>
            <a:ext cx="576000" cy="576001"/>
          </a:xfrm>
        </p:spPr>
      </p:pic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79713" y="3717875"/>
            <a:ext cx="576000" cy="576001"/>
          </a:xfrm>
        </p:spPr>
      </p:pic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B7644F9-1C22-9294-6787-8196B912E0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4"/>
          <a:stretch/>
        </p:blipFill>
        <p:spPr>
          <a:xfrm>
            <a:off x="0" y="2627701"/>
            <a:ext cx="5178392" cy="2945326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A062C94B-22B0-97CF-BCC9-879ED29B4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79713" y="2371077"/>
            <a:ext cx="576000" cy="576001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ABDAB75-CBC4-7A2C-57D2-18207FC5FE6C}"/>
              </a:ext>
            </a:extLst>
          </p:cNvPr>
          <p:cNvSpPr txBox="1">
            <a:spLocks/>
          </p:cNvSpPr>
          <p:nvPr/>
        </p:nvSpPr>
        <p:spPr bwMode="ltGray">
          <a:xfrm>
            <a:off x="7115693" y="2398744"/>
            <a:ext cx="4531709" cy="52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Research Interests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F81C907-85A7-4409-F594-B71B206A7FB4}"/>
              </a:ext>
            </a:extLst>
          </p:cNvPr>
          <p:cNvSpPr txBox="1">
            <a:spLocks/>
          </p:cNvSpPr>
          <p:nvPr/>
        </p:nvSpPr>
        <p:spPr bwMode="ltGray">
          <a:xfrm>
            <a:off x="7126089" y="3072143"/>
            <a:ext cx="4531709" cy="52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Research Works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70D2144-1B2E-1A0F-F2F3-90FFE3BFF772}"/>
              </a:ext>
            </a:extLst>
          </p:cNvPr>
          <p:cNvSpPr txBox="1">
            <a:spLocks/>
          </p:cNvSpPr>
          <p:nvPr/>
        </p:nvSpPr>
        <p:spPr bwMode="ltGray">
          <a:xfrm>
            <a:off x="7115692" y="3763692"/>
            <a:ext cx="4531709" cy="52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Future Goals</a:t>
            </a:r>
          </a:p>
        </p:txBody>
      </p:sp>
      <p:pic>
        <p:nvPicPr>
          <p:cNvPr id="25" name="Picture Placeholder 18" descr="Check icon">
            <a:extLst>
              <a:ext uri="{FF2B5EF4-FFF2-40B4-BE49-F238E27FC236}">
                <a16:creationId xmlns:a16="http://schemas.microsoft.com/office/drawing/2014/main" id="{57CE6272-727D-46C2-B877-59BEE737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79713" y="4347449"/>
            <a:ext cx="576000" cy="576001"/>
          </a:xfrm>
          <a:prstGeom prst="rect">
            <a:avLst/>
          </a:prstGeom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FC7A71-2161-0DB7-77EF-CE5D3D43A637}"/>
              </a:ext>
            </a:extLst>
          </p:cNvPr>
          <p:cNvSpPr txBox="1">
            <a:spLocks/>
          </p:cNvSpPr>
          <p:nvPr/>
        </p:nvSpPr>
        <p:spPr bwMode="ltGray">
          <a:xfrm>
            <a:off x="7126089" y="4393268"/>
            <a:ext cx="4531709" cy="52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Motivation for Khalifa University</a:t>
            </a:r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People discuss something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360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260684" y="261205"/>
            <a:ext cx="10515600" cy="105661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Academic Background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1268381" y="5033963"/>
            <a:ext cx="3044857" cy="738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Matriculation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[2013-2015]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Percentage: 94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4745830" y="5628583"/>
            <a:ext cx="3044857" cy="738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B.Sc. Mechanical Engineering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[2017-2021]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CGPA: 3.924/4.0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white">
          <a:xfrm>
            <a:off x="7878762" y="5033963"/>
            <a:ext cx="3276918" cy="738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Intermediate (Pre-Engineering) [2015-2017]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Percentage: 94.27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 flipV="1">
            <a:off x="367971" y="1108858"/>
            <a:ext cx="5900287" cy="98795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796BD8E-C65C-E89E-2C4B-C2CC3CA2CA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2412" y="2196083"/>
            <a:ext cx="2467789" cy="2467789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1C9CE0F-E026-35DC-CBEA-87BDED7B241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F5D082A-2C71-404A-C3BD-E227BEC896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" b="2461"/>
          <a:stretch>
            <a:fillRect/>
          </a:stretch>
        </p:blipFill>
        <p:spPr>
          <a:xfrm>
            <a:off x="4334001" y="1764407"/>
            <a:ext cx="3527036" cy="3527036"/>
          </a:xfr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80510" y="8145"/>
            <a:ext cx="10406193" cy="11935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Research Interests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 flipV="1">
            <a:off x="398966" y="893834"/>
            <a:ext cx="4798675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5B8C5D-376C-CA93-33CC-41A275B55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56050"/>
              </p:ext>
            </p:extLst>
          </p:nvPr>
        </p:nvGraphicFramePr>
        <p:xfrm>
          <a:off x="1217114" y="12097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-450528"/>
            <a:ext cx="12189600" cy="730852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8082" y="-3427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Research Works: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 flipV="1">
            <a:off x="78362" y="529408"/>
            <a:ext cx="4422517" cy="47074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DA776-356B-AE21-440B-F8115811875A}"/>
              </a:ext>
            </a:extLst>
          </p:cNvPr>
          <p:cNvSpPr txBox="1"/>
          <p:nvPr/>
        </p:nvSpPr>
        <p:spPr>
          <a:xfrm>
            <a:off x="78364" y="782320"/>
            <a:ext cx="11839316" cy="550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Core Challenges and Prospects of Methanol Utilization, Prediction and Optimization for Sustainable Environment [Book Chapter]</a:t>
            </a:r>
          </a:p>
          <a:p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IntechOpen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                                                                             </a:t>
            </a: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October 2023</a:t>
            </a:r>
            <a:endParaRPr lang="en-US" sz="2800" b="1" i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j-lt"/>
            </a:endParaRPr>
          </a:p>
          <a:p>
            <a:endParaRPr lang="en-US" sz="2800" b="1" i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en-US" sz="28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Key Points:</a:t>
            </a:r>
            <a:endParaRPr lang="en-US" sz="2800" i="1" u="sng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core challenges that are currently occurring for methanol utilization, as a renewable alternative fuel, in SI engines were targeted.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detailed analysis of such challenges was performed for their clear and detailed understanding.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desired solutions for these challenges were derived and highlighted in the mentioned chapter.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Several prediction and optimization techniques were defined for the deriving the optimal conditions for SI engines while utilizing methanol as an alternative fuel.</a:t>
            </a:r>
          </a:p>
        </p:txBody>
      </p: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-430887"/>
            <a:ext cx="12189600" cy="7288887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-1200" y="-288840"/>
            <a:ext cx="10515600" cy="98280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Research Works (Cont.):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 flipV="1">
            <a:off x="88522" y="385782"/>
            <a:ext cx="6444358" cy="189275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DA776-356B-AE21-440B-F8115811875A}"/>
              </a:ext>
            </a:extLst>
          </p:cNvPr>
          <p:cNvSpPr txBox="1"/>
          <p:nvPr/>
        </p:nvSpPr>
        <p:spPr>
          <a:xfrm>
            <a:off x="-1200" y="686693"/>
            <a:ext cx="12035274" cy="6059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Multi-objective RSM-based optimization of Diesel-Diethyl Ether blends in Diesel Engine to achieve Sustainable development goals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[Research Article]</a:t>
            </a:r>
          </a:p>
          <a:p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Energy Conversion and Management: X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                                                  </a:t>
            </a: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[Under Review]</a:t>
            </a:r>
            <a:endParaRPr lang="en-US" sz="2800" b="1" i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j-lt"/>
            </a:endParaRPr>
          </a:p>
          <a:p>
            <a:r>
              <a:rPr lang="en-US" sz="28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Key Points:</a:t>
            </a:r>
            <a:endParaRPr lang="en-US" sz="2800" i="1" u="sng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Two engine parameters i.e., Engine Speed and Diesel Diethyl Ether blends were targeted.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combined impact of the above mentioned parameters was observed on the performance and emission characteristics using ANOVA and 3D surface plots.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RSM based optimization has been performed for the evaluation of optimal conditions for the utilization of Diesel Diethyl Ether blends in CI engines.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achievement of Sustainable Development Goals (SDG 12: Responsible Consumption) was highlighted as a major objective of this study.</a:t>
            </a:r>
          </a:p>
        </p:txBody>
      </p:sp>
    </p:spTree>
    <p:extLst>
      <p:ext uri="{BB962C8B-B14F-4D97-AF65-F5344CB8AC3E}">
        <p14:creationId xmlns:p14="http://schemas.microsoft.com/office/powerpoint/2010/main" val="11678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-430887"/>
            <a:ext cx="12189600" cy="7288887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-1200" y="-288840"/>
            <a:ext cx="10515600" cy="98280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Research Works (Cont.):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 flipV="1">
            <a:off x="88522" y="385782"/>
            <a:ext cx="6444358" cy="203497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DA776-356B-AE21-440B-F8115811875A}"/>
              </a:ext>
            </a:extLst>
          </p:cNvPr>
          <p:cNvSpPr txBox="1"/>
          <p:nvPr/>
        </p:nvSpPr>
        <p:spPr>
          <a:xfrm>
            <a:off x="-1200" y="686693"/>
            <a:ext cx="12035274" cy="618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Multi-objective optimization-based enviro-economic evaluation of hydroxy-diesel mixture in Compression-Ignition Engine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[Research Article]</a:t>
            </a:r>
          </a:p>
          <a:p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Heliyon                                               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                                                  </a:t>
            </a: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[Under Review]</a:t>
            </a:r>
            <a:endParaRPr lang="en-US" sz="2800" b="1" i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j-lt"/>
            </a:endParaRPr>
          </a:p>
          <a:p>
            <a:r>
              <a:rPr lang="en-US" sz="28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Key Points:</a:t>
            </a:r>
            <a:endParaRPr lang="en-US" sz="2800" i="1" u="sng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Two engine parameters i.e., Engine Speed and Diesel Hydroxy gas blends were targeted.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combined impact of the above mentioned parameters was observed on the performance and emission characteristics using ANOVA and 3D surface plots.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RSM based optimization has been performed for the evaluation of optimal conditions for the utilization of Diesel Hydroxy gas blends in CI engines.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Enviro-economic analysis for Diesel Hydroxy gas has been performed.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The achievement of Sustainable Development Goals (SDG 13: Climate Action and SDG 15: Life on Land) was highlighted as a major objective of this study.</a:t>
            </a:r>
          </a:p>
        </p:txBody>
      </p:sp>
    </p:spTree>
    <p:extLst>
      <p:ext uri="{BB962C8B-B14F-4D97-AF65-F5344CB8AC3E}">
        <p14:creationId xmlns:p14="http://schemas.microsoft.com/office/powerpoint/2010/main" val="136722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98753" y="1690689"/>
            <a:ext cx="3063484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  <a:spcAft>
                <a:spcPts val="1500"/>
              </a:spcAft>
            </a:pPr>
            <a:r>
              <a:rPr lang="en-US" sz="1900" b="1" dirty="0">
                <a:solidFill>
                  <a:schemeClr val="bg1"/>
                </a:solidFill>
              </a:rPr>
              <a:t>Research on material sciences, computational engineering, data science, or management and policy.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  <a:spcAft>
                <a:spcPts val="1500"/>
              </a:spcAft>
            </a:pPr>
            <a:r>
              <a:rPr lang="en-US" sz="1900" b="1" dirty="0">
                <a:solidFill>
                  <a:schemeClr val="bg1"/>
                </a:solidFill>
              </a:rPr>
              <a:t>Postgraduate research on techno-economic aspects  of modern energy conversion and storage technologies.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23392" y="2309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Future Goals</a:t>
            </a:r>
            <a:endParaRPr lang="en-US" sz="4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7" y="1702825"/>
            <a:ext cx="3079382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Environmentalist by nature and passionate for promotion and development of green energy solutions globally.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sz="19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69001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  <a:spcAft>
                <a:spcPts val="1500"/>
              </a:spcAft>
            </a:pPr>
            <a:r>
              <a:rPr lang="en-US" sz="1900" b="1" dirty="0">
                <a:solidFill>
                  <a:schemeClr val="bg1"/>
                </a:solidFill>
              </a:rPr>
              <a:t>Participation in energy industry enabling clean energy production for developing and under-developed countries.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  <a:spcAft>
                <a:spcPts val="1500"/>
              </a:spcAft>
            </a:pPr>
            <a:r>
              <a:rPr lang="en-US" sz="1900" b="1" dirty="0">
                <a:solidFill>
                  <a:schemeClr val="bg1"/>
                </a:solidFill>
              </a:rPr>
              <a:t>Professional career as a research scientist in energy related research and development at a state-of-the-art research facility.</a:t>
            </a: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558265" y="1302158"/>
            <a:ext cx="3445844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-457200"/>
            <a:ext cx="12189600" cy="73152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68" y="-20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Motivation for Khalifa University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476176" y="1544286"/>
            <a:ext cx="10845592" cy="44907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reputed and high ranked university (QS rank 181,  28</a:t>
            </a:r>
            <a:r>
              <a:rPr lang="en-US" sz="240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Asia, 1</a:t>
            </a:r>
            <a:r>
              <a:rPr lang="en-US" sz="240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UAE)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facilities and significant research output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Impressive student-faculty ratio of 8:1 and cultural diversity because of students from different nationalities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funded graduate study opportunities for international students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UAE Energy Strategy 2050 (44% clean energy in the energy mix)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chance to act upon my passion for renewable energy development and promotion</a:t>
            </a:r>
          </a:p>
          <a:p>
            <a:pPr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 career prospects in research and development in clean energy sector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400" b="1" i="1" spc="-5" dirty="0">
              <a:solidFill>
                <a:schemeClr val="accent1">
                  <a:lumMod val="40000"/>
                  <a:lumOff val="60000"/>
                </a:schemeClr>
              </a:solidFill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274212" y="822961"/>
            <a:ext cx="8534508" cy="27958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171</TotalTime>
  <Words>675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</vt:lpstr>
      <vt:lpstr>Calibri</vt:lpstr>
      <vt:lpstr>Gill Sans MT</vt:lpstr>
      <vt:lpstr>Times New Roman</vt:lpstr>
      <vt:lpstr>Wingdings</vt:lpstr>
      <vt:lpstr>Office Theme</vt:lpstr>
      <vt:lpstr>Admission Interview for Ph.D. Studies at Khalifa University </vt:lpstr>
      <vt:lpstr>CONTENT OUTLINE</vt:lpstr>
      <vt:lpstr>Academic Background</vt:lpstr>
      <vt:lpstr>Research Interests</vt:lpstr>
      <vt:lpstr>Research Works:</vt:lpstr>
      <vt:lpstr>Research Works (Cont.):</vt:lpstr>
      <vt:lpstr>Research Works (Cont.):</vt:lpstr>
      <vt:lpstr>Future Goals</vt:lpstr>
      <vt:lpstr>Motivation for Khalifa University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Interview for Ph.D. Studies at Khalifa University</dc:title>
  <dc:creator>Ahsan Hanif</dc:creator>
  <cp:lastModifiedBy>Ahsan Hanif</cp:lastModifiedBy>
  <cp:revision>5</cp:revision>
  <dcterms:created xsi:type="dcterms:W3CDTF">2023-11-23T17:19:37Z</dcterms:created>
  <dcterms:modified xsi:type="dcterms:W3CDTF">2023-11-23T20:11:28Z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