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83" r:id="rId3"/>
    <p:sldId id="304" r:id="rId4"/>
    <p:sldId id="305" r:id="rId5"/>
    <p:sldId id="306" r:id="rId6"/>
    <p:sldId id="307" r:id="rId7"/>
    <p:sldId id="308" r:id="rId8"/>
    <p:sldId id="309" r:id="rId9"/>
    <p:sldId id="311" r:id="rId10"/>
    <p:sldId id="310" r:id="rId11"/>
    <p:sldId id="312" r:id="rId12"/>
    <p:sldId id="313" r:id="rId13"/>
    <p:sldId id="314" r:id="rId14"/>
    <p:sldId id="31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506A9-1DC8-47CB-858A-A5D277013CF2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E9E8B-7617-46B9-8B62-12DE3F2FE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4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D1F5-1C2A-4AD4-BD40-D046CD831587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C6FADFE-2DEB-4B1F-8D0F-461129209D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D1F5-1C2A-4AD4-BD40-D046CD831587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ADFE-2DEB-4B1F-8D0F-461129209D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D1F5-1C2A-4AD4-BD40-D046CD831587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ADFE-2DEB-4B1F-8D0F-461129209D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D1F5-1C2A-4AD4-BD40-D046CD831587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ADFE-2DEB-4B1F-8D0F-461129209D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D1F5-1C2A-4AD4-BD40-D046CD831587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6FADFE-2DEB-4B1F-8D0F-461129209D0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D1F5-1C2A-4AD4-BD40-D046CD831587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ADFE-2DEB-4B1F-8D0F-461129209D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D1F5-1C2A-4AD4-BD40-D046CD831587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ADFE-2DEB-4B1F-8D0F-461129209D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D1F5-1C2A-4AD4-BD40-D046CD831587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ADFE-2DEB-4B1F-8D0F-461129209D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D1F5-1C2A-4AD4-BD40-D046CD831587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ADFE-2DEB-4B1F-8D0F-461129209D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D1F5-1C2A-4AD4-BD40-D046CD831587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ADFE-2DEB-4B1F-8D0F-461129209D0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D1F5-1C2A-4AD4-BD40-D046CD831587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C6FADFE-2DEB-4B1F-8D0F-461129209D0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08FD1F5-1C2A-4AD4-BD40-D046CD831587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C6FADFE-2DEB-4B1F-8D0F-461129209D0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stackoverflow.com/questions/456713/why-do-i-get-unresolved-external-symbol-errors-when-using-templat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Object Oriented Programing in C++</a:t>
            </a:r>
            <a:b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 </a:t>
            </a:r>
            <a:r>
              <a:rPr lang="en-US" sz="32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</a:t>
            </a:r>
            <a:r>
              <a:rPr lang="en-US" sz="320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cap="non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 Functions and Classes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1676400"/>
          </a:xfrm>
        </p:spPr>
        <p:txBody>
          <a:bodyPr>
            <a:normAutofit lnSpcReduction="10000"/>
          </a:bodyPr>
          <a:lstStyle/>
          <a:p>
            <a:pPr lvl="0"/>
            <a:r>
              <a:rPr lang="en-US" cap="none" dirty="0">
                <a:solidFill>
                  <a:srgbClr val="D1282E"/>
                </a:solidFill>
              </a:rPr>
              <a:t>Lab instructor: </a:t>
            </a:r>
          </a:p>
          <a:p>
            <a:pPr lvl="0"/>
            <a:r>
              <a:rPr lang="en-US" cap="none" dirty="0">
                <a:solidFill>
                  <a:srgbClr val="D1282E"/>
                </a:solidFill>
              </a:rPr>
              <a:t>	Syed </a:t>
            </a:r>
            <a:r>
              <a:rPr lang="en-US" cap="none" dirty="0" err="1">
                <a:solidFill>
                  <a:srgbClr val="D1282E"/>
                </a:solidFill>
              </a:rPr>
              <a:t>Usman</a:t>
            </a:r>
            <a:r>
              <a:rPr lang="en-US" cap="none" dirty="0">
                <a:solidFill>
                  <a:srgbClr val="D1282E"/>
                </a:solidFill>
              </a:rPr>
              <a:t> Ahmed</a:t>
            </a:r>
          </a:p>
          <a:p>
            <a:pPr lvl="0"/>
            <a:r>
              <a:rPr lang="en-US" cap="none" dirty="0">
                <a:solidFill>
                  <a:srgbClr val="D1282E"/>
                </a:solidFill>
              </a:rPr>
              <a:t>Email: </a:t>
            </a:r>
          </a:p>
          <a:p>
            <a:pPr lvl="0"/>
            <a:r>
              <a:rPr lang="en-US" cap="none" dirty="0">
                <a:solidFill>
                  <a:srgbClr val="D1282E"/>
                </a:solidFill>
              </a:rPr>
              <a:t>	syed.usman2012@gmail.com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9" r="6471"/>
          <a:stretch/>
        </p:blipFill>
        <p:spPr bwMode="auto">
          <a:xfrm>
            <a:off x="5791200" y="4090554"/>
            <a:ext cx="3200400" cy="263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804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457200"/>
            <a:ext cx="5791200" cy="1371600"/>
          </a:xfrm>
        </p:spPr>
        <p:txBody>
          <a:bodyPr/>
          <a:lstStyle/>
          <a:p>
            <a:r>
              <a:rPr lang="en-US" cap="none" dirty="0" smtClean="0">
                <a:latin typeface="Times New Roman" pitchFamily="18" charset="0"/>
                <a:cs typeface="Times New Roman" pitchFamily="18" charset="0"/>
              </a:rPr>
              <a:t>Main program </a:t>
            </a:r>
            <a:endParaRPr lang="en-US" cap="none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51" y="1002856"/>
            <a:ext cx="7951749" cy="4559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91150"/>
            <a:ext cx="59436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001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5791200" cy="1371600"/>
          </a:xfrm>
        </p:spPr>
        <p:txBody>
          <a:bodyPr/>
          <a:lstStyle/>
          <a:p>
            <a:r>
              <a:rPr lang="en-US" cap="none" dirty="0" smtClean="0">
                <a:latin typeface="Times New Roman" pitchFamily="18" charset="0"/>
                <a:cs typeface="Times New Roman" pitchFamily="18" charset="0"/>
              </a:rPr>
              <a:t>Main program </a:t>
            </a:r>
            <a:endParaRPr lang="en-US" cap="none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1988"/>
            <a:ext cx="7010400" cy="5545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1524000" y="1676400"/>
            <a:ext cx="1905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85800" y="1981200"/>
            <a:ext cx="609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43000" y="3962400"/>
            <a:ext cx="15621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96000" y="4572000"/>
            <a:ext cx="914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133600" y="5943600"/>
            <a:ext cx="11811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7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5791200" cy="1371600"/>
          </a:xfrm>
        </p:spPr>
        <p:txBody>
          <a:bodyPr/>
          <a:lstStyle/>
          <a:p>
            <a:r>
              <a:rPr lang="en-US" cap="none" dirty="0" smtClean="0">
                <a:latin typeface="Times New Roman" pitchFamily="18" charset="0"/>
                <a:cs typeface="Times New Roman" pitchFamily="18" charset="0"/>
              </a:rPr>
              <a:t>Main program: Output </a:t>
            </a:r>
            <a:endParaRPr lang="en-US" cap="none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0325"/>
            <a:ext cx="6172200" cy="43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264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01000" cy="1371600"/>
          </a:xfrm>
        </p:spPr>
        <p:txBody>
          <a:bodyPr>
            <a:normAutofit/>
          </a:bodyPr>
          <a:lstStyle/>
          <a:p>
            <a:r>
              <a:rPr lang="en-US" cap="none" dirty="0" smtClean="0">
                <a:latin typeface="Times New Roman" pitchFamily="18" charset="0"/>
                <a:cs typeface="Times New Roman" pitchFamily="18" charset="0"/>
              </a:rPr>
              <a:t>Non-type parameters for class templates</a:t>
            </a:r>
            <a:endParaRPr lang="en-US" cap="non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b="0" dirty="0"/>
              <a:t>It is also possible to use </a:t>
            </a:r>
            <a:r>
              <a:rPr lang="en-US" sz="2800" b="0" dirty="0" smtClean="0"/>
              <a:t>non-type </a:t>
            </a:r>
            <a:r>
              <a:rPr lang="en-US" sz="2800" b="0" dirty="0"/>
              <a:t>template parameters or </a:t>
            </a:r>
            <a:r>
              <a:rPr lang="en-US" sz="2800" b="0" dirty="0" smtClean="0"/>
              <a:t>non-type </a:t>
            </a:r>
            <a:r>
              <a:rPr lang="en-US" sz="2800" b="0" dirty="0"/>
              <a:t>parameters, which can have default arguments and are treated as </a:t>
            </a:r>
            <a:r>
              <a:rPr lang="en-US" sz="2800" b="0" dirty="0" err="1"/>
              <a:t>consts</a:t>
            </a:r>
            <a:r>
              <a:rPr lang="en-US" sz="2800" b="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800" b="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800" b="0" dirty="0" smtClean="0"/>
              <a:t>Such a stack will be declared as:</a:t>
            </a:r>
            <a:endParaRPr lang="en-US" sz="2800" b="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57600"/>
            <a:ext cx="6999889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800600"/>
            <a:ext cx="741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108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01000" cy="1371600"/>
          </a:xfrm>
        </p:spPr>
        <p:txBody>
          <a:bodyPr>
            <a:normAutofit/>
          </a:bodyPr>
          <a:lstStyle/>
          <a:p>
            <a:r>
              <a:rPr lang="en-US" cap="none" dirty="0" smtClean="0">
                <a:latin typeface="Times New Roman" pitchFamily="18" charset="0"/>
                <a:cs typeface="Times New Roman" pitchFamily="18" charset="0"/>
              </a:rPr>
              <a:t>Default types for class templates</a:t>
            </a:r>
            <a:endParaRPr lang="en-US" cap="non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b="0" dirty="0" smtClean="0"/>
              <a:t>Type </a:t>
            </a:r>
            <a:r>
              <a:rPr lang="en-US" sz="2800" b="0" dirty="0"/>
              <a:t>parameter can specify a default </a:t>
            </a:r>
            <a:r>
              <a:rPr lang="en-US" sz="2800" b="0" dirty="0" smtClean="0"/>
              <a:t>type.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800" b="0" dirty="0"/>
          </a:p>
          <a:p>
            <a:pPr marL="342900" indent="-342900">
              <a:buFont typeface="Arial" pitchFamily="34" charset="0"/>
              <a:buChar char="•"/>
            </a:pPr>
            <a:endParaRPr lang="en-US" sz="2800" b="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800" b="0" dirty="0" smtClean="0"/>
              <a:t>Such a stack will be declared as:</a:t>
            </a:r>
            <a:endParaRPr lang="en-US" sz="2800" b="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66987"/>
            <a:ext cx="6471138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124325"/>
            <a:ext cx="5192078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204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924800" cy="761682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Times New Roman" pitchFamily="18" charset="0"/>
                <a:cs typeface="Times New Roman" pitchFamily="18" charset="0"/>
              </a:rPr>
              <a:t> C++ </a:t>
            </a:r>
            <a:r>
              <a:rPr lang="en-US" cap="none" dirty="0" smtClean="0">
                <a:latin typeface="Times New Roman" pitchFamily="18" charset="0"/>
                <a:cs typeface="Times New Roman" pitchFamily="18" charset="0"/>
              </a:rPr>
              <a:t>Templates</a:t>
            </a:r>
            <a:endParaRPr lang="en-US" cap="non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b="0" dirty="0">
                <a:latin typeface="Times New Roman" pitchFamily="18" charset="0"/>
                <a:cs typeface="Times New Roman" pitchFamily="18" charset="0"/>
              </a:rPr>
              <a:t>Approaches for functions that implement identical tasks for different data types</a:t>
            </a:r>
          </a:p>
          <a:p>
            <a:pPr marL="800100" lvl="1" indent="-342900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Naïve Approach 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Create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unique functions with unique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names  for          	each combination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data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types.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Function Overloading</a:t>
            </a:r>
          </a:p>
          <a:p>
            <a:pPr lvl="1" indent="0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same name for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different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functions,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distinguished by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their parameter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lists</a:t>
            </a:r>
          </a:p>
          <a:p>
            <a:pPr marL="800100" lvl="1" indent="-342900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Function Template</a:t>
            </a:r>
          </a:p>
          <a:p>
            <a:pPr lvl="1" indent="0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method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that allows the compiler to generate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multiple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versions of a function by allowing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parameterized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data types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03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409700"/>
            <a:ext cx="6667500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68240"/>
            <a:ext cx="8686800" cy="922360"/>
          </a:xfrm>
        </p:spPr>
        <p:txBody>
          <a:bodyPr>
            <a:normAutofit/>
          </a:bodyPr>
          <a:lstStyle/>
          <a:p>
            <a:r>
              <a:rPr lang="en-US" cap="none" dirty="0" smtClean="0">
                <a:latin typeface="Times New Roman" pitchFamily="18" charset="0"/>
                <a:cs typeface="Times New Roman" pitchFamily="18" charset="0"/>
              </a:rPr>
              <a:t>Template Function: Simple Example</a:t>
            </a:r>
            <a:endParaRPr lang="en-US" cap="none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815" y="5687349"/>
            <a:ext cx="3491615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196936"/>
            <a:ext cx="7237318" cy="613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76400" y="5638800"/>
            <a:ext cx="7237318" cy="11229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43600" y="2438400"/>
            <a:ext cx="2791030" cy="1219200"/>
          </a:xfrm>
          <a:prstGeom prst="ellipse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Declaring a </a:t>
            </a:r>
            <a:r>
              <a:rPr lang="en-US" dirty="0" err="1" smtClean="0"/>
              <a:t>templated</a:t>
            </a:r>
            <a:r>
              <a:rPr lang="en-US" dirty="0" smtClean="0"/>
              <a:t> data type.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881915" y="3657600"/>
            <a:ext cx="557315" cy="195354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74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534400" cy="990600"/>
          </a:xfrm>
        </p:spPr>
        <p:txBody>
          <a:bodyPr>
            <a:normAutofit/>
          </a:bodyPr>
          <a:lstStyle/>
          <a:p>
            <a:r>
              <a:rPr lang="en-US" cap="none" dirty="0" smtClean="0">
                <a:latin typeface="Times New Roman" pitchFamily="18" charset="0"/>
                <a:cs typeface="Times New Roman" pitchFamily="18" charset="0"/>
              </a:rPr>
              <a:t>Template Function: Second Example</a:t>
            </a:r>
            <a:endParaRPr lang="en-US" cap="none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5112864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257675"/>
            <a:ext cx="610552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648200" y="1905000"/>
            <a:ext cx="4114800" cy="3200400"/>
            <a:chOff x="4648200" y="1905000"/>
            <a:chExt cx="4114800" cy="3200400"/>
          </a:xfrm>
        </p:grpSpPr>
        <p:sp>
          <p:nvSpPr>
            <p:cNvPr id="3" name="Rectangle 2"/>
            <p:cNvSpPr/>
            <p:nvPr/>
          </p:nvSpPr>
          <p:spPr>
            <a:xfrm>
              <a:off x="4953000" y="2809875"/>
              <a:ext cx="3810000" cy="229552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What happens if we change</a:t>
              </a:r>
            </a:p>
            <a:p>
              <a:pPr algn="ctr"/>
              <a:r>
                <a:rPr lang="en-US" dirty="0" smtClean="0"/>
                <a:t> </a:t>
              </a:r>
            </a:p>
            <a:p>
              <a:pPr algn="ctr"/>
              <a:r>
                <a:rPr lang="en-US" b="1" dirty="0">
                  <a:solidFill>
                    <a:srgbClr val="00B0F0"/>
                  </a:solidFill>
                </a:rPr>
                <a:t>void print(T </a:t>
              </a:r>
              <a:r>
                <a:rPr lang="en-US" b="1" dirty="0" smtClean="0">
                  <a:solidFill>
                    <a:srgbClr val="00B0F0"/>
                  </a:solidFill>
                </a:rPr>
                <a:t>data</a:t>
              </a:r>
              <a:r>
                <a:rPr lang="en-US" b="1" dirty="0">
                  <a:solidFill>
                    <a:srgbClr val="00B0F0"/>
                  </a:solidFill>
                </a:rPr>
                <a:t>, </a:t>
              </a:r>
              <a:r>
                <a:rPr lang="en-US" b="1" dirty="0" err="1">
                  <a:solidFill>
                    <a:srgbClr val="00B0F0"/>
                  </a:solidFill>
                </a:rPr>
                <a:t>int</a:t>
              </a:r>
              <a:r>
                <a:rPr lang="en-US" b="1" dirty="0">
                  <a:solidFill>
                    <a:srgbClr val="00B0F0"/>
                  </a:solidFill>
                </a:rPr>
                <a:t> count</a:t>
              </a:r>
              <a:r>
                <a:rPr lang="en-US" b="1" dirty="0" smtClean="0">
                  <a:solidFill>
                    <a:srgbClr val="00B0F0"/>
                  </a:solidFill>
                </a:rPr>
                <a:t>);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to</a:t>
              </a:r>
            </a:p>
            <a:p>
              <a:pPr algn="ctr"/>
              <a:r>
                <a:rPr lang="en-US" b="1" dirty="0">
                  <a:solidFill>
                    <a:srgbClr val="00B0F0"/>
                  </a:solidFill>
                </a:rPr>
                <a:t>void print(T &amp;data, </a:t>
              </a:r>
              <a:r>
                <a:rPr lang="en-US" b="1" dirty="0" err="1">
                  <a:solidFill>
                    <a:srgbClr val="00B0F0"/>
                  </a:solidFill>
                </a:rPr>
                <a:t>int</a:t>
              </a:r>
              <a:r>
                <a:rPr lang="en-US" b="1" dirty="0">
                  <a:solidFill>
                    <a:srgbClr val="00B0F0"/>
                  </a:solidFill>
                </a:rPr>
                <a:t> count</a:t>
              </a:r>
              <a:r>
                <a:rPr lang="en-US" b="1" dirty="0" smtClean="0">
                  <a:solidFill>
                    <a:srgbClr val="00B0F0"/>
                  </a:solidFill>
                </a:rPr>
                <a:t>);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or</a:t>
              </a:r>
            </a:p>
            <a:p>
              <a:pPr algn="ctr"/>
              <a:r>
                <a:rPr lang="en-US" b="1" dirty="0">
                  <a:solidFill>
                    <a:srgbClr val="00B0F0"/>
                  </a:solidFill>
                </a:rPr>
                <a:t>void print(T </a:t>
              </a:r>
              <a:r>
                <a:rPr lang="en-US" b="1" dirty="0" smtClean="0">
                  <a:solidFill>
                    <a:srgbClr val="00B0F0"/>
                  </a:solidFill>
                </a:rPr>
                <a:t>*data</a:t>
              </a:r>
              <a:r>
                <a:rPr lang="en-US" b="1" dirty="0">
                  <a:solidFill>
                    <a:srgbClr val="00B0F0"/>
                  </a:solidFill>
                </a:rPr>
                <a:t>, </a:t>
              </a:r>
              <a:r>
                <a:rPr lang="en-US" b="1" dirty="0" err="1">
                  <a:solidFill>
                    <a:srgbClr val="00B0F0"/>
                  </a:solidFill>
                </a:rPr>
                <a:t>int</a:t>
              </a:r>
              <a:r>
                <a:rPr lang="en-US" b="1" dirty="0">
                  <a:solidFill>
                    <a:srgbClr val="00B0F0"/>
                  </a:solidFill>
                </a:rPr>
                <a:t> count</a:t>
              </a:r>
              <a:r>
                <a:rPr lang="en-US" b="1" dirty="0" smtClean="0">
                  <a:solidFill>
                    <a:srgbClr val="00B0F0"/>
                  </a:solidFill>
                </a:rPr>
                <a:t>);</a:t>
              </a:r>
            </a:p>
            <a:p>
              <a:pPr algn="ctr"/>
              <a:endParaRPr lang="en-US" b="1" dirty="0">
                <a:solidFill>
                  <a:srgbClr val="00B0F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3" idx="0"/>
            </p:cNvCxnSpPr>
            <p:nvPr/>
          </p:nvCxnSpPr>
          <p:spPr>
            <a:xfrm flipH="1" flipV="1">
              <a:off x="4648200" y="1905000"/>
              <a:ext cx="2209800" cy="90487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592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72400" cy="990600"/>
          </a:xfrm>
        </p:spPr>
        <p:txBody>
          <a:bodyPr/>
          <a:lstStyle/>
          <a:p>
            <a:r>
              <a:rPr lang="en-US" cap="none" dirty="0" smtClean="0">
                <a:latin typeface="Times New Roman" pitchFamily="18" charset="0"/>
                <a:cs typeface="Times New Roman" pitchFamily="18" charset="0"/>
              </a:rPr>
              <a:t>What compiler does at the backend?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077200" cy="5410200"/>
          </a:xfrm>
        </p:spPr>
        <p:txBody>
          <a:bodyPr>
            <a:normAutofit/>
          </a:bodyPr>
          <a:lstStyle/>
          <a:p>
            <a:pPr marL="342900" indent="-342900" algn="just" fontAlgn="base">
              <a:spcAft>
                <a:spcPct val="0"/>
              </a:spcAft>
              <a:buClr>
                <a:schemeClr val="tx1"/>
              </a:buClr>
              <a:buFontTx/>
              <a:buChar char="•"/>
            </a:pPr>
            <a:r>
              <a:rPr lang="en-US" sz="2400" b="0" dirty="0"/>
              <a:t>When the compiler detects a </a:t>
            </a:r>
            <a:r>
              <a:rPr lang="en-US" sz="2400" b="0" dirty="0" smtClean="0"/>
              <a:t>print function </a:t>
            </a:r>
            <a:r>
              <a:rPr lang="en-US" sz="2400" b="0" dirty="0"/>
              <a:t>in the client </a:t>
            </a:r>
            <a:r>
              <a:rPr lang="en-US" sz="2400" b="0" dirty="0" smtClean="0"/>
              <a:t>program, </a:t>
            </a:r>
            <a:r>
              <a:rPr lang="en-US" sz="2400" b="0" dirty="0"/>
              <a:t>the compiler </a:t>
            </a:r>
            <a:r>
              <a:rPr lang="en-US" sz="2400" b="0" dirty="0" smtClean="0"/>
              <a:t>looks for a </a:t>
            </a:r>
            <a:r>
              <a:rPr lang="en-US" sz="2400" b="0" dirty="0"/>
              <a:t>definition of function </a:t>
            </a:r>
            <a:r>
              <a:rPr lang="en-US" sz="2400" b="0" dirty="0" smtClean="0"/>
              <a:t>print </a:t>
            </a:r>
            <a:r>
              <a:rPr lang="en-US" sz="2400" b="0" dirty="0"/>
              <a:t>that best matches the function call</a:t>
            </a:r>
            <a:r>
              <a:rPr lang="en-US" sz="2400" b="0" dirty="0" smtClean="0"/>
              <a:t>. </a:t>
            </a:r>
          </a:p>
          <a:p>
            <a:pPr algn="just" fontAlgn="base">
              <a:spcAft>
                <a:spcPct val="0"/>
              </a:spcAft>
              <a:buClr>
                <a:schemeClr val="tx1"/>
              </a:buClr>
            </a:pPr>
            <a:endParaRPr lang="en-US" sz="2400" b="0" dirty="0" smtClean="0"/>
          </a:p>
          <a:p>
            <a:pPr marL="342900" indent="-342900" algn="just" fontAlgn="base">
              <a:spcAft>
                <a:spcPct val="0"/>
              </a:spcAft>
              <a:buClr>
                <a:schemeClr val="tx1"/>
              </a:buClr>
              <a:buFontTx/>
              <a:buChar char="•"/>
            </a:pPr>
            <a:r>
              <a:rPr lang="en-US" sz="2400" b="0" dirty="0"/>
              <a:t>In this case, the only </a:t>
            </a:r>
            <a:r>
              <a:rPr lang="en-US" sz="2400" b="0" dirty="0" smtClean="0"/>
              <a:t>print </a:t>
            </a:r>
            <a:r>
              <a:rPr lang="en-US" sz="2400" b="0" dirty="0"/>
              <a:t>function with the appropriate number of parameters is the </a:t>
            </a:r>
            <a:r>
              <a:rPr lang="en-US" sz="2400" b="0" dirty="0" smtClean="0"/>
              <a:t>print </a:t>
            </a:r>
            <a:r>
              <a:rPr lang="en-US" sz="2400" b="0" dirty="0"/>
              <a:t>function </a:t>
            </a:r>
            <a:r>
              <a:rPr lang="en-US" sz="2400" b="0" dirty="0" smtClean="0"/>
              <a:t>template.</a:t>
            </a:r>
          </a:p>
          <a:p>
            <a:pPr algn="just" fontAlgn="base">
              <a:spcAft>
                <a:spcPct val="0"/>
              </a:spcAft>
              <a:buClr>
                <a:schemeClr val="tx1"/>
              </a:buClr>
            </a:pPr>
            <a:endParaRPr lang="en-US" sz="2400" b="0" dirty="0" smtClean="0"/>
          </a:p>
          <a:p>
            <a:pPr marL="342900" indent="-342900" algn="just" fontAlgn="base">
              <a:spcAft>
                <a:spcPct val="0"/>
              </a:spcAft>
              <a:buClr>
                <a:schemeClr val="tx1"/>
              </a:buClr>
              <a:buFontTx/>
              <a:buChar char="•"/>
            </a:pPr>
            <a:r>
              <a:rPr lang="en-US" sz="2400" b="0" dirty="0"/>
              <a:t>The compiler compares the type of print function's first argument (</a:t>
            </a:r>
            <a:r>
              <a:rPr lang="en-US" sz="2400" b="0" dirty="0" err="1"/>
              <a:t>int</a:t>
            </a:r>
            <a:r>
              <a:rPr lang="en-US" sz="2400" b="0" dirty="0"/>
              <a:t> *) to the print function template's first parameter (</a:t>
            </a:r>
            <a:r>
              <a:rPr lang="en-US" sz="2400" b="0" dirty="0" err="1"/>
              <a:t>const</a:t>
            </a:r>
            <a:r>
              <a:rPr lang="en-US" sz="2400" b="0" dirty="0"/>
              <a:t> </a:t>
            </a:r>
            <a:r>
              <a:rPr lang="en-US" sz="2400" b="0" dirty="0" smtClean="0"/>
              <a:t>T *) </a:t>
            </a:r>
            <a:r>
              <a:rPr lang="en-US" sz="2400" b="0" dirty="0"/>
              <a:t>and deduces that replacing the type parameter T with </a:t>
            </a:r>
            <a:r>
              <a:rPr lang="en-US" sz="2400" b="0" dirty="0" err="1"/>
              <a:t>int</a:t>
            </a:r>
            <a:r>
              <a:rPr lang="en-US" sz="2400" b="0" dirty="0"/>
              <a:t> would make the argument match the parameter. </a:t>
            </a:r>
          </a:p>
        </p:txBody>
      </p:sp>
    </p:spTree>
    <p:extLst>
      <p:ext uri="{BB962C8B-B14F-4D97-AF65-F5344CB8AC3E}">
        <p14:creationId xmlns:p14="http://schemas.microsoft.com/office/powerpoint/2010/main" val="103814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990600"/>
          </a:xfrm>
        </p:spPr>
        <p:txBody>
          <a:bodyPr/>
          <a:lstStyle/>
          <a:p>
            <a:r>
              <a:rPr lang="en-US" cap="none" dirty="0" smtClean="0">
                <a:latin typeface="Times New Roman" pitchFamily="18" charset="0"/>
                <a:cs typeface="Times New Roman" pitchFamily="18" charset="0"/>
              </a:rPr>
              <a:t>What compiler does at the backend?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077200" cy="5410200"/>
          </a:xfrm>
        </p:spPr>
        <p:txBody>
          <a:bodyPr>
            <a:normAutofit lnSpcReduction="10000"/>
          </a:bodyPr>
          <a:lstStyle/>
          <a:p>
            <a:pPr marL="342900" indent="-342900" algn="just" fontAlgn="base">
              <a:spcAft>
                <a:spcPct val="0"/>
              </a:spcAft>
              <a:buClr>
                <a:schemeClr val="tx1"/>
              </a:buClr>
              <a:buFontTx/>
              <a:buChar char="•"/>
            </a:pPr>
            <a:r>
              <a:rPr lang="en-US" sz="2400" b="0" dirty="0"/>
              <a:t>The compiler substitutes </a:t>
            </a:r>
            <a:r>
              <a:rPr lang="en-US" sz="2400" b="0" dirty="0" err="1"/>
              <a:t>int</a:t>
            </a:r>
            <a:r>
              <a:rPr lang="en-US" sz="2400" b="0" dirty="0"/>
              <a:t> for T throughout the template definition and compiles a print specialization that can display an array of </a:t>
            </a:r>
            <a:r>
              <a:rPr lang="en-US" sz="2400" b="0" dirty="0" err="1"/>
              <a:t>int</a:t>
            </a:r>
            <a:r>
              <a:rPr lang="en-US" sz="2400" b="0" dirty="0"/>
              <a:t> values. </a:t>
            </a:r>
            <a:endParaRPr lang="en-US" sz="2400" b="0" dirty="0" smtClean="0"/>
          </a:p>
          <a:p>
            <a:pPr marL="342900" indent="-342900" algn="just" fontAlgn="base">
              <a:spcAft>
                <a:spcPct val="0"/>
              </a:spcAft>
              <a:buClr>
                <a:schemeClr val="tx1"/>
              </a:buClr>
              <a:buFontTx/>
              <a:buChar char="•"/>
            </a:pPr>
            <a:endParaRPr lang="en-US" sz="2400" b="0" dirty="0"/>
          </a:p>
          <a:p>
            <a:pPr marL="342900" indent="-342900" algn="just" fontAlgn="base">
              <a:spcAft>
                <a:spcPct val="0"/>
              </a:spcAft>
              <a:buClr>
                <a:schemeClr val="tx1"/>
              </a:buClr>
              <a:buFontTx/>
              <a:buChar char="•"/>
            </a:pPr>
            <a:r>
              <a:rPr lang="en-US" sz="2400" b="0" dirty="0"/>
              <a:t>Hence compiler creates three </a:t>
            </a:r>
            <a:r>
              <a:rPr lang="en-US" sz="2400" b="0" dirty="0" smtClean="0"/>
              <a:t>print specializations, one </a:t>
            </a:r>
            <a:r>
              <a:rPr lang="en-US" sz="2400" b="0" dirty="0"/>
              <a:t>that expects an </a:t>
            </a:r>
            <a:r>
              <a:rPr lang="en-US" sz="2400" b="0" dirty="0" err="1"/>
              <a:t>int</a:t>
            </a:r>
            <a:r>
              <a:rPr lang="en-US" sz="2400" b="0" dirty="0"/>
              <a:t> array, one that expects a double array and one that expects a char array. </a:t>
            </a:r>
            <a:endParaRPr lang="en-US" sz="2400" b="0" dirty="0" smtClean="0"/>
          </a:p>
          <a:p>
            <a:pPr marL="342900" indent="-342900" algn="just" fontAlgn="base">
              <a:spcAft>
                <a:spcPct val="0"/>
              </a:spcAft>
              <a:buClr>
                <a:schemeClr val="tx1"/>
              </a:buClr>
              <a:buFontTx/>
              <a:buChar char="•"/>
            </a:pPr>
            <a:endParaRPr lang="en-US" sz="2400" b="0" dirty="0"/>
          </a:p>
          <a:p>
            <a:pPr marL="342900" indent="-342900" algn="just" fontAlgn="base">
              <a:spcAft>
                <a:spcPct val="0"/>
              </a:spcAft>
              <a:buClr>
                <a:schemeClr val="tx1"/>
              </a:buClr>
              <a:buFontTx/>
              <a:buChar char="•"/>
            </a:pPr>
            <a:r>
              <a:rPr lang="en-US" sz="2400" dirty="0" smtClean="0"/>
              <a:t>Drawback of  using templates:</a:t>
            </a:r>
          </a:p>
          <a:p>
            <a:pPr algn="just" fontAlgn="base">
              <a:spcAft>
                <a:spcPct val="0"/>
              </a:spcAft>
              <a:buClr>
                <a:schemeClr val="tx1"/>
              </a:buClr>
            </a:pPr>
            <a:r>
              <a:rPr lang="en-US" sz="2400" b="0" dirty="0" smtClean="0"/>
              <a:t>Multiple </a:t>
            </a:r>
            <a:r>
              <a:rPr lang="en-US" sz="2400" b="0" dirty="0"/>
              <a:t>function-template specializations and class-template specializations are instantiated in a program (at compile time), despite the fact that the template is written only once. These copies can consume considerable memory. </a:t>
            </a:r>
          </a:p>
        </p:txBody>
      </p:sp>
    </p:spTree>
    <p:extLst>
      <p:ext uri="{BB962C8B-B14F-4D97-AF65-F5344CB8AC3E}">
        <p14:creationId xmlns:p14="http://schemas.microsoft.com/office/powerpoint/2010/main" val="136525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795" y="-152400"/>
            <a:ext cx="5791200" cy="1371600"/>
          </a:xfrm>
        </p:spPr>
        <p:txBody>
          <a:bodyPr/>
          <a:lstStyle/>
          <a:p>
            <a:r>
              <a:rPr lang="en-US" cap="none" dirty="0" smtClean="0">
                <a:latin typeface="Times New Roman" pitchFamily="18" charset="0"/>
                <a:cs typeface="Times New Roman" pitchFamily="18" charset="0"/>
              </a:rPr>
              <a:t>Template class: Example</a:t>
            </a:r>
            <a:endParaRPr lang="en-US" cap="non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95" y="1447800"/>
            <a:ext cx="8464605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544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Times New Roman" pitchFamily="18" charset="0"/>
                <a:cs typeface="Times New Roman" pitchFamily="18" charset="0"/>
              </a:rPr>
              <a:t>Template class: Example</a:t>
            </a:r>
            <a:endParaRPr lang="en-US" cap="none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1676400"/>
            <a:ext cx="8623702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6019800" y="2057400"/>
            <a:ext cx="2438400" cy="1219200"/>
          </a:xfrm>
          <a:prstGeom prst="ellipse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NOTE:</a:t>
            </a:r>
          </a:p>
          <a:p>
            <a:pPr algn="ctr"/>
            <a:r>
              <a:rPr lang="en-US" dirty="0" smtClean="0"/>
              <a:t>Place this code in header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91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6796585" cy="1371600"/>
          </a:xfrm>
        </p:spPr>
        <p:txBody>
          <a:bodyPr/>
          <a:lstStyle/>
          <a:p>
            <a:r>
              <a:rPr lang="en-US" cap="none" dirty="0" smtClean="0">
                <a:latin typeface="Times New Roman" pitchFamily="18" charset="0"/>
                <a:cs typeface="Times New Roman" pitchFamily="18" charset="0"/>
              </a:rPr>
              <a:t>Template </a:t>
            </a:r>
            <a:r>
              <a:rPr lang="en-US" cap="none" dirty="0">
                <a:latin typeface="Times New Roman" pitchFamily="18" charset="0"/>
                <a:cs typeface="Times New Roman" pitchFamily="18" charset="0"/>
              </a:rPr>
              <a:t>class: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4373563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Placing implementation in .</a:t>
            </a:r>
            <a:r>
              <a:rPr lang="en-US" sz="2800" b="0" dirty="0" err="1" smtClean="0">
                <a:latin typeface="Times New Roman" pitchFamily="18" charset="0"/>
                <a:cs typeface="Times New Roman" pitchFamily="18" charset="0"/>
              </a:rPr>
              <a:t>cpp</a:t>
            </a: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 file results in compilation error.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0" dirty="0" smtClean="0">
                <a:latin typeface="Times New Roman" pitchFamily="18" charset="0"/>
                <a:cs typeface="Times New Roman" pitchFamily="18" charset="0"/>
              </a:rPr>
              <a:t>For details check this link: </a:t>
            </a:r>
            <a:r>
              <a:rPr lang="en-US" b="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http://stackoverflow.com/questions/456713/why-do-i-get-unresolved-external-symbol-errors-when-using-templates</a:t>
            </a:r>
            <a:endParaRPr lang="en-US" b="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30" y="3600450"/>
            <a:ext cx="870585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6034585" y="3886200"/>
            <a:ext cx="2438400" cy="1219200"/>
          </a:xfrm>
          <a:prstGeom prst="ellipse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NOTE:</a:t>
            </a:r>
          </a:p>
          <a:p>
            <a:pPr algn="ctr"/>
            <a:r>
              <a:rPr lang="en-US" dirty="0" smtClean="0"/>
              <a:t>Place this code in header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10855</TotalTime>
  <Words>393</Words>
  <Application>Microsoft Office PowerPoint</Application>
  <PresentationFormat>On-screen Show (4:3)</PresentationFormat>
  <Paragraphs>57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Essential</vt:lpstr>
      <vt:lpstr>Data Structures and Object Oriented Programing in C++  LAB # 8 Template Functions and Classes</vt:lpstr>
      <vt:lpstr> C++ Templates</vt:lpstr>
      <vt:lpstr>Template Function: Simple Example</vt:lpstr>
      <vt:lpstr>Template Function: Second Example</vt:lpstr>
      <vt:lpstr>What compiler does at the backend?</vt:lpstr>
      <vt:lpstr>What compiler does at the backend?</vt:lpstr>
      <vt:lpstr>Template class: Example</vt:lpstr>
      <vt:lpstr>Template class: Example</vt:lpstr>
      <vt:lpstr>Template class: Example</vt:lpstr>
      <vt:lpstr>Main program </vt:lpstr>
      <vt:lpstr>Main program </vt:lpstr>
      <vt:lpstr>Main program: Output </vt:lpstr>
      <vt:lpstr>Non-type parameters for class templates</vt:lpstr>
      <vt:lpstr>Default types for class templates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 Usman Ahmed</dc:creator>
  <cp:lastModifiedBy>Syed Usman Ahmed</cp:lastModifiedBy>
  <cp:revision>163</cp:revision>
  <dcterms:created xsi:type="dcterms:W3CDTF">2013-09-04T09:40:30Z</dcterms:created>
  <dcterms:modified xsi:type="dcterms:W3CDTF">2013-11-19T03:09:16Z</dcterms:modified>
</cp:coreProperties>
</file>