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72" r:id="rId6"/>
    <p:sldId id="286" r:id="rId7"/>
    <p:sldId id="268" r:id="rId8"/>
    <p:sldId id="273" r:id="rId9"/>
    <p:sldId id="275" r:id="rId10"/>
    <p:sldId id="274" r:id="rId11"/>
    <p:sldId id="276" r:id="rId12"/>
    <p:sldId id="277" r:id="rId13"/>
    <p:sldId id="278" r:id="rId14"/>
    <p:sldId id="283" r:id="rId15"/>
    <p:sldId id="279" r:id="rId16"/>
    <p:sldId id="280" r:id="rId17"/>
    <p:sldId id="281" r:id="rId18"/>
    <p:sldId id="282" r:id="rId19"/>
    <p:sldId id="284" r:id="rId20"/>
    <p:sldId id="285" r:id="rId21"/>
    <p:sldId id="259" r:id="rId22"/>
    <p:sldId id="262"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618"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03-Nov-18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03-Nov-18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CFB7CEC7-36B8-45EA-9CB7-3D48B3D78458}" type="datetime1">
              <a:rPr lang="en-US" smtClean="0"/>
              <a:t>03-Nov-18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6C41E98-78C9-42D0-8284-B95B793FE1F4}" type="datetime1">
              <a:rPr lang="en-US" smtClean="0"/>
              <a:t>03-Nov-18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9E49E45-8E6B-4FF4-876A-0C5B24171511}" type="datetime1">
              <a:rPr lang="en-US" smtClean="0"/>
              <a:t>03-Nov-18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7E59D3E-9F07-4CE9-A64D-C4BEB5DD52B9}" type="datetime1">
              <a:rPr lang="en-US" smtClean="0"/>
              <a:t>03-Nov-18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845787-6D39-4D1D-BEBF-AA5463A46499}" type="datetime1">
              <a:rPr lang="en-US" smtClean="0"/>
              <a:t>03-Nov-18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56458D-7F51-4395-83A2-BAC88EC194F2}" type="datetime1">
              <a:rPr lang="en-US" smtClean="0"/>
              <a:t>03-Nov-18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66BE289-7E7C-4D0F-9E2F-ED9C200D01EA}" type="datetime1">
              <a:rPr lang="en-US" smtClean="0"/>
              <a:t>03-Nov-18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478866-4CFA-418F-860D-E9714826F061}" type="datetime1">
              <a:rPr lang="en-US" smtClean="0"/>
              <a:t>03-Nov-18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1E1E6-C95D-416E-AE66-80F1825F643F}" type="datetime1">
              <a:rPr lang="en-US" smtClean="0"/>
              <a:t>03-Nov-18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B05892A-0CDA-402D-B68D-D04150540D89}" type="datetime1">
              <a:rPr lang="en-US" smtClean="0"/>
              <a:t>03-Nov-18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D16595F9-3C56-4037-A9F1-9144387A1AF8}" type="datetime1">
              <a:rPr lang="en-US" smtClean="0"/>
              <a:t>03-Nov-18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8579B650-503B-4BE6-A06F-A717C3AE2BCC}" type="datetime1">
              <a:rPr lang="en-US" smtClean="0"/>
              <a:t>03-Nov-18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nvensense.com/mems/gyro/mpu6050.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Gesture-based Robot Control</a:t>
            </a:r>
          </a:p>
        </p:txBody>
      </p:sp>
      <p:sp>
        <p:nvSpPr>
          <p:cNvPr id="5" name="Subtitle 4"/>
          <p:cNvSpPr>
            <a:spLocks noGrp="1"/>
          </p:cNvSpPr>
          <p:nvPr>
            <p:ph type="subTitle" idx="1"/>
          </p:nvPr>
        </p:nvSpPr>
        <p:spPr>
          <a:xfrm>
            <a:off x="1625176" y="2616200"/>
            <a:ext cx="9041236" cy="1803400"/>
          </a:xfrm>
        </p:spPr>
        <p:txBody>
          <a:bodyPr>
            <a:normAutofit/>
          </a:bodyPr>
          <a:lstStyle/>
          <a:p>
            <a:r>
              <a:rPr lang="en-US" sz="2400" b="1" dirty="0"/>
              <a:t>COURSE: </a:t>
            </a:r>
            <a:r>
              <a:rPr lang="en-US" sz="2400" dirty="0"/>
              <a:t>ROB202-INTRODUCTION TO ROBOTICS Lab</a:t>
            </a:r>
          </a:p>
          <a:p>
            <a:r>
              <a:rPr lang="en-US" sz="2400" b="1" dirty="0"/>
              <a:t>Teachers:  </a:t>
            </a:r>
            <a:r>
              <a:rPr lang="en-US" sz="2400" dirty="0"/>
              <a:t>Dr. </a:t>
            </a:r>
            <a:r>
              <a:rPr lang="en-US" sz="2400" dirty="0" err="1"/>
              <a:t>Shugata</a:t>
            </a:r>
            <a:r>
              <a:rPr lang="en-US" sz="2400" dirty="0"/>
              <a:t> </a:t>
            </a:r>
            <a:r>
              <a:rPr lang="en-US" sz="2400" dirty="0" err="1"/>
              <a:t>ahmed</a:t>
            </a:r>
            <a:r>
              <a:rPr lang="en-US" sz="2400" dirty="0"/>
              <a:t>, lecturer, </a:t>
            </a:r>
            <a:r>
              <a:rPr lang="en-US" sz="2400" dirty="0" err="1"/>
              <a:t>rme</a:t>
            </a:r>
            <a:endParaRPr lang="en-US" sz="2400" dirty="0"/>
          </a:p>
          <a:p>
            <a:r>
              <a:rPr lang="en-US" sz="2400" dirty="0"/>
              <a:t>	      Abhishek Kumar Ghosh, lecturer, RME </a:t>
            </a:r>
          </a:p>
        </p:txBody>
      </p:sp>
      <p:sp>
        <p:nvSpPr>
          <p:cNvPr id="3" name="TextBox 2">
            <a:extLst>
              <a:ext uri="{FF2B5EF4-FFF2-40B4-BE49-F238E27FC236}">
                <a16:creationId xmlns:a16="http://schemas.microsoft.com/office/drawing/2014/main" id="{5509AB54-EC6B-40F3-B3F2-8E195C5027B9}"/>
              </a:ext>
            </a:extLst>
          </p:cNvPr>
          <p:cNvSpPr txBox="1"/>
          <p:nvPr/>
        </p:nvSpPr>
        <p:spPr>
          <a:xfrm>
            <a:off x="1625175" y="3994148"/>
            <a:ext cx="8938473" cy="1692771"/>
          </a:xfrm>
          <a:prstGeom prst="rect">
            <a:avLst/>
          </a:prstGeom>
          <a:noFill/>
        </p:spPr>
        <p:txBody>
          <a:bodyPr wrap="square" rtlCol="0">
            <a:spAutoFit/>
          </a:bodyPr>
          <a:lstStyle/>
          <a:p>
            <a:r>
              <a:rPr lang="en-US" b="1" dirty="0">
                <a:solidFill>
                  <a:schemeClr val="accent2">
                    <a:lumMod val="60000"/>
                    <a:lumOff val="40000"/>
                  </a:schemeClr>
                </a:solidFill>
              </a:rPr>
              <a:t>Group 3</a:t>
            </a:r>
          </a:p>
          <a:p>
            <a:r>
              <a:rPr lang="en-US" sz="1600" dirty="0">
                <a:solidFill>
                  <a:schemeClr val="accent2">
                    <a:lumMod val="60000"/>
                    <a:lumOff val="40000"/>
                  </a:schemeClr>
                </a:solidFill>
              </a:rPr>
              <a:t>Raiyaan Abdullah (AE-092-004)              			</a:t>
            </a:r>
          </a:p>
          <a:p>
            <a:r>
              <a:rPr lang="en-US" sz="1600" dirty="0">
                <a:solidFill>
                  <a:schemeClr val="accent2">
                    <a:lumMod val="60000"/>
                    <a:lumOff val="40000"/>
                  </a:schemeClr>
                </a:solidFill>
              </a:rPr>
              <a:t>Md. Abdullah Al Noman (SH-092-014)			</a:t>
            </a:r>
          </a:p>
          <a:p>
            <a:r>
              <a:rPr lang="en-US" sz="1600" dirty="0" err="1">
                <a:solidFill>
                  <a:schemeClr val="accent2">
                    <a:lumMod val="60000"/>
                    <a:lumOff val="40000"/>
                  </a:schemeClr>
                </a:solidFill>
              </a:rPr>
              <a:t>Swakshar</a:t>
            </a:r>
            <a:r>
              <a:rPr lang="en-US" sz="1600" dirty="0">
                <a:solidFill>
                  <a:schemeClr val="accent2">
                    <a:lumMod val="60000"/>
                    <a:lumOff val="40000"/>
                  </a:schemeClr>
                </a:solidFill>
              </a:rPr>
              <a:t> Deb (JH-092-017)                  			</a:t>
            </a:r>
          </a:p>
          <a:p>
            <a:r>
              <a:rPr lang="en-US" sz="1600" dirty="0">
                <a:solidFill>
                  <a:schemeClr val="accent2">
                    <a:lumMod val="60000"/>
                    <a:lumOff val="40000"/>
                  </a:schemeClr>
                </a:solidFill>
              </a:rPr>
              <a:t>Ahsan Imran (AE-092-018)</a:t>
            </a:r>
          </a:p>
          <a:p>
            <a:r>
              <a:rPr lang="en-US" sz="1600" dirty="0">
                <a:solidFill>
                  <a:schemeClr val="accent2">
                    <a:lumMod val="60000"/>
                    <a:lumOff val="40000"/>
                  </a:schemeClr>
                </a:solidFill>
              </a:rPr>
              <a:t>Abdullah Al Mamun (FH-092-031)</a:t>
            </a:r>
          </a:p>
        </p:txBody>
      </p:sp>
      <p:sp>
        <p:nvSpPr>
          <p:cNvPr id="4" name="Slide Number Placeholder 3">
            <a:extLst>
              <a:ext uri="{FF2B5EF4-FFF2-40B4-BE49-F238E27FC236}">
                <a16:creationId xmlns:a16="http://schemas.microsoft.com/office/drawing/2014/main" id="{C33872AD-C997-4CD7-92E8-42276C772795}"/>
              </a:ext>
            </a:extLst>
          </p:cNvPr>
          <p:cNvSpPr>
            <a:spLocks noGrp="1"/>
          </p:cNvSpPr>
          <p:nvPr>
            <p:ph type="sldNum" sz="quarter" idx="12"/>
          </p:nvPr>
        </p:nvSpPr>
        <p:spPr/>
        <p:txBody>
          <a:bodyPr/>
          <a:lstStyle/>
          <a:p>
            <a:fld id="{C014DD1E-5D91-48A3-AD6D-45FBA980D106}" type="slidenum">
              <a:rPr lang="en-US" smtClean="0"/>
              <a:t>1</a:t>
            </a:fld>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MPU 6050</a:t>
            </a:r>
          </a:p>
        </p:txBody>
      </p:sp>
      <p:sp>
        <p:nvSpPr>
          <p:cNvPr id="14" name="Content Placeholder 13"/>
          <p:cNvSpPr>
            <a:spLocks noGrp="1"/>
          </p:cNvSpPr>
          <p:nvPr>
            <p:ph idx="1"/>
          </p:nvPr>
        </p:nvSpPr>
        <p:spPr>
          <a:xfrm>
            <a:off x="1218883" y="1701796"/>
            <a:ext cx="10360501" cy="4699003"/>
          </a:xfrm>
        </p:spPr>
        <p:txBody>
          <a:bodyPr>
            <a:normAutofit/>
          </a:bodyPr>
          <a:lstStyle/>
          <a:p>
            <a:pPr marL="0" indent="0">
              <a:buNone/>
            </a:pPr>
            <a:r>
              <a:rPr lang="en-US" sz="1800" dirty="0"/>
              <a:t>We need to establish the following connections between MPU6050 and Arduino Nano, the </a:t>
            </a:r>
            <a:r>
              <a:rPr lang="en-US" sz="1800" dirty="0" err="1"/>
              <a:t>communite</a:t>
            </a:r>
            <a:r>
              <a:rPr lang="en-US" sz="1800" dirty="0"/>
              <a:t> using the I2C bus which comprises of the pins SDA (Serial Data) and SCL (Serial Clock):</a:t>
            </a:r>
          </a:p>
          <a:p>
            <a:pPr marL="0" indent="0">
              <a:buNone/>
            </a:pPr>
            <a:r>
              <a:rPr lang="en-US" sz="1200" dirty="0">
                <a:solidFill>
                  <a:schemeClr val="accent1">
                    <a:lumMod val="20000"/>
                    <a:lumOff val="80000"/>
                  </a:schemeClr>
                </a:solidFill>
              </a:rPr>
              <a:t>(Arduino Nano -&gt; MPU6050)</a:t>
            </a:r>
          </a:p>
          <a:p>
            <a:pPr marL="0" indent="0">
              <a:lnSpc>
                <a:spcPct val="100000"/>
              </a:lnSpc>
              <a:buNone/>
            </a:pPr>
            <a:r>
              <a:rPr lang="en-US" sz="1200" dirty="0"/>
              <a:t>A4 -&gt; SDA</a:t>
            </a:r>
          </a:p>
          <a:p>
            <a:pPr marL="0" indent="0">
              <a:lnSpc>
                <a:spcPct val="100000"/>
              </a:lnSpc>
              <a:buNone/>
            </a:pPr>
            <a:r>
              <a:rPr lang="en-US" sz="1200" dirty="0"/>
              <a:t>A5 -&gt; SCA</a:t>
            </a:r>
          </a:p>
          <a:p>
            <a:pPr marL="0" indent="0">
              <a:buNone/>
            </a:pPr>
            <a:r>
              <a:rPr lang="en-US" sz="1400" dirty="0"/>
              <a:t>We connect the VCC and GND from the common paths.</a:t>
            </a:r>
          </a:p>
          <a:p>
            <a:pPr marL="0" indent="0">
              <a:buNone/>
            </a:pPr>
            <a:endParaRPr lang="en-US" sz="1400" dirty="0"/>
          </a:p>
          <a:p>
            <a:pPr marL="0" indent="0">
              <a:buNone/>
            </a:pPr>
            <a:endParaRPr lang="en-US" sz="1400" dirty="0"/>
          </a:p>
          <a:p>
            <a:pPr marL="0" indent="0">
              <a:buNone/>
            </a:pPr>
            <a:endParaRPr lang="en-US" sz="2400" dirty="0"/>
          </a:p>
          <a:p>
            <a:pPr marL="0" indent="0">
              <a:buNone/>
            </a:pPr>
            <a:endParaRPr lang="en-US" sz="200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10</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B4EB3A9-8D89-4766-A1BE-06E256C15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13" y="2895600"/>
            <a:ext cx="4557509" cy="2998361"/>
          </a:xfrm>
          <a:prstGeom prst="rect">
            <a:avLst/>
          </a:prstGeom>
        </p:spPr>
      </p:pic>
    </p:spTree>
    <p:extLst>
      <p:ext uri="{BB962C8B-B14F-4D97-AF65-F5344CB8AC3E}">
        <p14:creationId xmlns:p14="http://schemas.microsoft.com/office/powerpoint/2010/main" val="146259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MPU 6050 connection</a:t>
            </a:r>
          </a:p>
        </p:txBody>
      </p:sp>
      <p:sp>
        <p:nvSpPr>
          <p:cNvPr id="14" name="Content Placeholder 13"/>
          <p:cNvSpPr>
            <a:spLocks noGrp="1"/>
          </p:cNvSpPr>
          <p:nvPr>
            <p:ph idx="1"/>
          </p:nvPr>
        </p:nvSpPr>
        <p:spPr>
          <a:xfrm>
            <a:off x="1218883" y="1701796"/>
            <a:ext cx="10360501" cy="4699003"/>
          </a:xfrm>
        </p:spPr>
        <p:txBody>
          <a:bodyPr>
            <a:normAutofit/>
          </a:bodyPr>
          <a:lstStyle/>
          <a:p>
            <a:r>
              <a:rPr lang="en-US" sz="1600" dirty="0"/>
              <a:t>The </a:t>
            </a:r>
            <a:r>
              <a:rPr lang="en-US" sz="1600" dirty="0">
                <a:hlinkClick r:id="rId2"/>
              </a:rPr>
              <a:t>MPU-6050</a:t>
            </a:r>
            <a:r>
              <a:rPr lang="en-US" sz="1600" dirty="0"/>
              <a:t> is the world’s first integrated 6-axis </a:t>
            </a:r>
            <a:r>
              <a:rPr lang="en-US" sz="1600" dirty="0" err="1"/>
              <a:t>MotionTracking</a:t>
            </a:r>
            <a:r>
              <a:rPr lang="en-US" sz="1600" dirty="0"/>
              <a:t> device</a:t>
            </a:r>
          </a:p>
          <a:p>
            <a:r>
              <a:rPr lang="en-US" sz="1600" dirty="0"/>
              <a:t>It combines a 3-axis gyroscope, 3-axis accelerometer, and a Digital Motion Processor™ (DMP) all in a small 4x4x0.9mm package. </a:t>
            </a:r>
          </a:p>
          <a:p>
            <a:r>
              <a:rPr lang="en-US" sz="1600" dirty="0"/>
              <a:t>It uses a standard I2C bus for data transmission. </a:t>
            </a:r>
            <a:r>
              <a:rPr lang="en-US" sz="1400" dirty="0"/>
              <a:t>With it’s I2C bus, it can accepts inputs from an external 3-axis compass to provide a complete 9-axis </a:t>
            </a:r>
            <a:r>
              <a:rPr lang="en-US" sz="1400" dirty="0" err="1"/>
              <a:t>MotionFusion</a:t>
            </a:r>
            <a:r>
              <a:rPr lang="en-US" sz="1400" dirty="0"/>
              <a:t> output. </a:t>
            </a:r>
          </a:p>
          <a:p>
            <a:pPr marL="0" indent="0">
              <a:buNone/>
            </a:pPr>
            <a:endParaRPr lang="en-US" sz="1400" dirty="0"/>
          </a:p>
          <a:p>
            <a:pPr marL="0" indent="0">
              <a:buNone/>
            </a:pPr>
            <a:endParaRPr lang="en-US" sz="1400" dirty="0"/>
          </a:p>
          <a:p>
            <a:pPr marL="0" indent="0">
              <a:buNone/>
            </a:pPr>
            <a:endParaRPr lang="en-US" sz="2400" dirty="0"/>
          </a:p>
          <a:p>
            <a:pPr marL="0" indent="0">
              <a:buNone/>
            </a:pPr>
            <a:endParaRPr lang="en-US" sz="200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11</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Image result for mpu6050">
            <a:extLst>
              <a:ext uri="{FF2B5EF4-FFF2-40B4-BE49-F238E27FC236}">
                <a16:creationId xmlns:a16="http://schemas.microsoft.com/office/drawing/2014/main" id="{99029B99-E1E6-4048-BEA0-A65B40EF90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9584" y="4290191"/>
            <a:ext cx="2069656" cy="206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Accelerometers</a:t>
            </a:r>
          </a:p>
        </p:txBody>
      </p:sp>
      <p:sp>
        <p:nvSpPr>
          <p:cNvPr id="14" name="Content Placeholder 13"/>
          <p:cNvSpPr>
            <a:spLocks noGrp="1"/>
          </p:cNvSpPr>
          <p:nvPr>
            <p:ph idx="1"/>
          </p:nvPr>
        </p:nvSpPr>
        <p:spPr>
          <a:xfrm>
            <a:off x="1218883" y="1701796"/>
            <a:ext cx="10360501" cy="4699003"/>
          </a:xfrm>
        </p:spPr>
        <p:txBody>
          <a:bodyPr>
            <a:normAutofit/>
          </a:bodyPr>
          <a:lstStyle/>
          <a:p>
            <a:pPr marL="0" indent="0">
              <a:buNone/>
            </a:pPr>
            <a:r>
              <a:rPr lang="en-US" sz="1400" dirty="0"/>
              <a:t>We will be using the accelerometer of the MPU6050. </a:t>
            </a:r>
          </a:p>
          <a:p>
            <a:pPr marL="0" indent="0">
              <a:buNone/>
            </a:pPr>
            <a:endParaRPr lang="en-US" sz="1400" dirty="0"/>
          </a:p>
          <a:p>
            <a:pPr marL="0" indent="0">
              <a:buNone/>
            </a:pPr>
            <a:endParaRPr lang="en-US" sz="2400" dirty="0"/>
          </a:p>
          <a:p>
            <a:pPr marL="0" indent="0">
              <a:buNone/>
            </a:pPr>
            <a:endParaRPr lang="en-US" sz="200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12</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3">
            <a:extLst>
              <a:ext uri="{FF2B5EF4-FFF2-40B4-BE49-F238E27FC236}">
                <a16:creationId xmlns:a16="http://schemas.microsoft.com/office/drawing/2014/main" id="{08B9CF69-DB0B-4707-B75F-EF6520593CAA}"/>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2228" y="2114297"/>
            <a:ext cx="3414816" cy="2404431"/>
          </a:xfrm>
          <a:prstGeom prst="rect">
            <a:avLst/>
          </a:prstGeom>
        </p:spPr>
      </p:pic>
      <p:sp>
        <p:nvSpPr>
          <p:cNvPr id="8" name="TextBox 4">
            <a:extLst>
              <a:ext uri="{FF2B5EF4-FFF2-40B4-BE49-F238E27FC236}">
                <a16:creationId xmlns:a16="http://schemas.microsoft.com/office/drawing/2014/main" id="{36BC7766-FB0E-42F0-AF62-73E89E51299A}"/>
              </a:ext>
            </a:extLst>
          </p:cNvPr>
          <p:cNvSpPr txBox="1"/>
          <p:nvPr/>
        </p:nvSpPr>
        <p:spPr>
          <a:xfrm>
            <a:off x="1279641" y="4640344"/>
            <a:ext cx="5096933" cy="15388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a:t>Proof mass deflection is measured as a change in capacitance between the proof mass and sensing plates</a:t>
            </a:r>
          </a:p>
          <a:p>
            <a:pPr marL="342900" indent="-342900">
              <a:buFont typeface="Arial" panose="020B0604020202020204" pitchFamily="34" charset="0"/>
              <a:buChar char="•"/>
            </a:pPr>
            <a:r>
              <a:rPr lang="en-US" sz="1600" dirty="0"/>
              <a:t>Internal circuitry converts the tiny capacitance to a voltage signal  which is  digitized and output</a:t>
            </a:r>
          </a:p>
          <a:p>
            <a:endParaRPr lang="en-US" sz="1200" dirty="0"/>
          </a:p>
        </p:txBody>
      </p:sp>
      <p:pic>
        <p:nvPicPr>
          <p:cNvPr id="9" name="Picture 8">
            <a:extLst>
              <a:ext uri="{FF2B5EF4-FFF2-40B4-BE49-F238E27FC236}">
                <a16:creationId xmlns:a16="http://schemas.microsoft.com/office/drawing/2014/main" id="{F00C5748-ADE7-48E2-8AEA-9D6DE174F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2" y="2355457"/>
            <a:ext cx="2223497" cy="2127862"/>
          </a:xfrm>
          <a:prstGeom prst="rect">
            <a:avLst/>
          </a:prstGeom>
        </p:spPr>
      </p:pic>
      <p:sp>
        <p:nvSpPr>
          <p:cNvPr id="10" name="TextBox 6">
            <a:extLst>
              <a:ext uri="{FF2B5EF4-FFF2-40B4-BE49-F238E27FC236}">
                <a16:creationId xmlns:a16="http://schemas.microsoft.com/office/drawing/2014/main" id="{8BEB7F17-2246-414D-85CC-009C24697AB0}"/>
              </a:ext>
            </a:extLst>
          </p:cNvPr>
          <p:cNvSpPr txBox="1"/>
          <p:nvPr/>
        </p:nvSpPr>
        <p:spPr>
          <a:xfrm>
            <a:off x="6810171" y="4584917"/>
            <a:ext cx="3780041"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Each accelerometer has a zero-g voltage level, you can find it in spec </a:t>
            </a:r>
          </a:p>
          <a:p>
            <a:pPr marL="285750" indent="-285750">
              <a:buFont typeface="Arial" panose="020B0604020202020204" pitchFamily="34" charset="0"/>
              <a:buChar char="•"/>
            </a:pPr>
            <a:r>
              <a:rPr lang="en-US" sz="1600" dirty="0"/>
              <a:t>Accelerometers also have a sensitivity, usually expressed in mV/g</a:t>
            </a:r>
          </a:p>
          <a:p>
            <a:pPr marL="285750" indent="-285750">
              <a:buFont typeface="Arial" panose="020B0604020202020204" pitchFamily="34" charset="0"/>
              <a:buChar char="•"/>
            </a:pPr>
            <a:r>
              <a:rPr lang="en-US" sz="1600" dirty="0"/>
              <a:t>Divide the zero-g level corrected reading by the sensitivity to produce the final reading</a:t>
            </a:r>
          </a:p>
        </p:txBody>
      </p:sp>
    </p:spTree>
    <p:extLst>
      <p:ext uri="{BB962C8B-B14F-4D97-AF65-F5344CB8AC3E}">
        <p14:creationId xmlns:p14="http://schemas.microsoft.com/office/powerpoint/2010/main" val="60487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Accelerometers</a:t>
            </a:r>
          </a:p>
        </p:txBody>
      </p:sp>
      <p:sp>
        <p:nvSpPr>
          <p:cNvPr id="14" name="Content Placeholder 13"/>
          <p:cNvSpPr>
            <a:spLocks noGrp="1"/>
          </p:cNvSpPr>
          <p:nvPr>
            <p:ph idx="1"/>
          </p:nvPr>
        </p:nvSpPr>
        <p:spPr>
          <a:xfrm>
            <a:off x="1218883" y="1701796"/>
            <a:ext cx="10360501" cy="4699003"/>
          </a:xfrm>
        </p:spPr>
        <p:txBody>
          <a:bodyPr>
            <a:normAutofit/>
          </a:bodyPr>
          <a:lstStyle/>
          <a:p>
            <a:pPr marL="0" indent="0">
              <a:buNone/>
            </a:pPr>
            <a:endParaRPr lang="en-US" sz="1400" dirty="0"/>
          </a:p>
          <a:p>
            <a:pPr marL="0" indent="0">
              <a:buNone/>
            </a:pPr>
            <a:endParaRPr lang="en-US" sz="2400" dirty="0"/>
          </a:p>
          <a:p>
            <a:pPr marL="0" indent="0">
              <a:buNone/>
            </a:pPr>
            <a:endParaRPr lang="en-US" sz="200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13</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4">
            <a:extLst>
              <a:ext uri="{FF2B5EF4-FFF2-40B4-BE49-F238E27FC236}">
                <a16:creationId xmlns:a16="http://schemas.microsoft.com/office/drawing/2014/main" id="{36BC7766-FB0E-42F0-AF62-73E89E51299A}"/>
              </a:ext>
            </a:extLst>
          </p:cNvPr>
          <p:cNvSpPr txBox="1"/>
          <p:nvPr/>
        </p:nvSpPr>
        <p:spPr>
          <a:xfrm>
            <a:off x="1279641" y="2142857"/>
            <a:ext cx="5500571"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Computing orientation from an accelerometer relies on a constant gravitational pull of 1g (9.8 m/s^2) downwards</a:t>
            </a:r>
          </a:p>
          <a:p>
            <a:pPr marL="285750" indent="-285750">
              <a:buFont typeface="Arial" panose="020B0604020202020204" pitchFamily="34" charset="0"/>
              <a:buChar char="•"/>
            </a:pPr>
            <a:r>
              <a:rPr lang="en-US" sz="1600" dirty="0"/>
              <a:t>If no additional forces act on the accelerometer (a risky assumption), the magnitude of the acceleration is 1g, and the sensor’s rotation can be computed from the position of the acceleration vector  </a:t>
            </a:r>
          </a:p>
          <a:p>
            <a:pPr marL="285750" indent="-285750">
              <a:buFont typeface="Arial" panose="020B0604020202020204" pitchFamily="34" charset="0"/>
              <a:buChar char="•"/>
            </a:pPr>
            <a:r>
              <a:rPr lang="en-US" sz="1600" dirty="0"/>
              <a:t>If the Z-axis is aligned along the gravitational acceleration vector, it is impossible to compute rotation around the Z-axis from the accelerometer.</a:t>
            </a:r>
          </a:p>
          <a:p>
            <a:pPr marL="285750" indent="-285750">
              <a:buFont typeface="Arial" panose="020B0604020202020204" pitchFamily="34" charset="0"/>
              <a:buChar char="•"/>
            </a:pPr>
            <a:r>
              <a:rPr lang="en-US" sz="1600" dirty="0"/>
              <a:t>Digital accelerometers give information using a serial protocol like I2C , SPI or USART; analog accelerometers output a voltage level within a predefined range</a:t>
            </a:r>
          </a:p>
          <a:p>
            <a:endParaRPr lang="en-US" sz="1600" dirty="0"/>
          </a:p>
        </p:txBody>
      </p:sp>
      <p:pic>
        <p:nvPicPr>
          <p:cNvPr id="11" name="Picture 10">
            <a:extLst>
              <a:ext uri="{FF2B5EF4-FFF2-40B4-BE49-F238E27FC236}">
                <a16:creationId xmlns:a16="http://schemas.microsoft.com/office/drawing/2014/main" id="{D3915031-2B16-490E-91F7-558C9464F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612" y="2590800"/>
            <a:ext cx="2946114" cy="2819400"/>
          </a:xfrm>
          <a:prstGeom prst="rect">
            <a:avLst/>
          </a:prstGeom>
        </p:spPr>
      </p:pic>
    </p:spTree>
    <p:extLst>
      <p:ext uri="{BB962C8B-B14F-4D97-AF65-F5344CB8AC3E}">
        <p14:creationId xmlns:p14="http://schemas.microsoft.com/office/powerpoint/2010/main" val="50197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Accelerometers</a:t>
            </a:r>
          </a:p>
        </p:txBody>
      </p:sp>
      <p:sp>
        <p:nvSpPr>
          <p:cNvPr id="14" name="Content Placeholder 13"/>
          <p:cNvSpPr>
            <a:spLocks noGrp="1"/>
          </p:cNvSpPr>
          <p:nvPr>
            <p:ph idx="1"/>
          </p:nvPr>
        </p:nvSpPr>
        <p:spPr>
          <a:xfrm>
            <a:off x="1218883" y="1701796"/>
            <a:ext cx="10360501" cy="4699003"/>
          </a:xfrm>
        </p:spPr>
        <p:txBody>
          <a:bodyPr>
            <a:normAutofit/>
          </a:bodyPr>
          <a:lstStyle/>
          <a:p>
            <a:pPr marL="0" indent="0">
              <a:buNone/>
            </a:pPr>
            <a:r>
              <a:rPr lang="en-US" sz="2000" dirty="0"/>
              <a:t>In Arduino we use the </a:t>
            </a:r>
            <a:r>
              <a:rPr lang="en-US" sz="2000" dirty="0" err="1"/>
              <a:t>Wire.h</a:t>
            </a:r>
            <a:r>
              <a:rPr lang="en-US" sz="2000" dirty="0"/>
              <a:t> library to get the Accelerometer readings of the MPU 6050. The values are read as 8 bytes. They have a </a:t>
            </a:r>
            <a:r>
              <a:rPr lang="en-US" sz="2000" dirty="0" err="1"/>
              <a:t>minVal</a:t>
            </a:r>
            <a:r>
              <a:rPr lang="en-US" sz="2000" dirty="0"/>
              <a:t> of 265 and </a:t>
            </a:r>
            <a:r>
              <a:rPr lang="en-US" sz="2000" dirty="0" err="1"/>
              <a:t>maxVal</a:t>
            </a:r>
            <a:r>
              <a:rPr lang="en-US" sz="2000" dirty="0"/>
              <a:t> of 402. They are mapped to be between -90 and 90. The atan2(</a:t>
            </a:r>
            <a:r>
              <a:rPr lang="en-US" sz="2000" dirty="0" err="1"/>
              <a:t>x,y</a:t>
            </a:r>
            <a:r>
              <a:rPr lang="en-US" sz="2000" dirty="0"/>
              <a:t>) function computes the arctangent of the negative values of and returns the value in the range [-pi, +pi] radians. We add Pi to the values to make them positive and convert them back to degrees. This is how we get the angle of orientation of hand.</a:t>
            </a:r>
            <a:endParaRPr lang="en-US" sz="1200" dirty="0"/>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14</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7475098-7DFC-470A-9187-C8D169A82A04}"/>
              </a:ext>
            </a:extLst>
          </p:cNvPr>
          <p:cNvPicPr>
            <a:picLocks noChangeAspect="1"/>
          </p:cNvPicPr>
          <p:nvPr/>
        </p:nvPicPr>
        <p:blipFill>
          <a:blip r:embed="rId2"/>
          <a:stretch>
            <a:fillRect/>
          </a:stretch>
        </p:blipFill>
        <p:spPr>
          <a:xfrm>
            <a:off x="3982791" y="3801374"/>
            <a:ext cx="4223242" cy="2411532"/>
          </a:xfrm>
          <a:prstGeom prst="rect">
            <a:avLst/>
          </a:prstGeom>
        </p:spPr>
      </p:pic>
    </p:spTree>
    <p:extLst>
      <p:ext uri="{BB962C8B-B14F-4D97-AF65-F5344CB8AC3E}">
        <p14:creationId xmlns:p14="http://schemas.microsoft.com/office/powerpoint/2010/main" val="29408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800" dirty="0">
                <a:solidFill>
                  <a:srgbClr val="009999"/>
                </a:solidFill>
              </a:rPr>
              <a:t>Data communication between Bluetooth and Arduino</a:t>
            </a:r>
          </a:p>
        </p:txBody>
      </p:sp>
      <p:sp>
        <p:nvSpPr>
          <p:cNvPr id="14" name="Content Placeholder 13"/>
          <p:cNvSpPr>
            <a:spLocks noGrp="1"/>
          </p:cNvSpPr>
          <p:nvPr>
            <p:ph idx="1"/>
          </p:nvPr>
        </p:nvSpPr>
        <p:spPr>
          <a:xfrm>
            <a:off x="1218883" y="1701796"/>
            <a:ext cx="4875529" cy="4699003"/>
          </a:xfrm>
        </p:spPr>
        <p:txBody>
          <a:bodyPr>
            <a:normAutofit/>
          </a:bodyPr>
          <a:lstStyle/>
          <a:p>
            <a:pPr marL="0" indent="0">
              <a:buNone/>
            </a:pPr>
            <a:r>
              <a:rPr lang="en-US" sz="2000" dirty="0"/>
              <a:t>First we need to  the connect the Bluetooth and Arduino Nano:</a:t>
            </a:r>
          </a:p>
          <a:p>
            <a:pPr marL="0" indent="0">
              <a:buNone/>
            </a:pPr>
            <a:r>
              <a:rPr lang="en-US" sz="1400" dirty="0">
                <a:solidFill>
                  <a:schemeClr val="accent1">
                    <a:lumMod val="20000"/>
                    <a:lumOff val="80000"/>
                  </a:schemeClr>
                </a:solidFill>
              </a:rPr>
              <a:t>(Arduino Nano -&gt; Bluetooth)</a:t>
            </a:r>
          </a:p>
          <a:p>
            <a:pPr marL="0" indent="0">
              <a:lnSpc>
                <a:spcPct val="100000"/>
              </a:lnSpc>
              <a:buNone/>
            </a:pPr>
            <a:r>
              <a:rPr lang="en-US" sz="1400" dirty="0"/>
              <a:t>TX -&gt; RX</a:t>
            </a:r>
          </a:p>
          <a:p>
            <a:pPr marL="0" indent="0">
              <a:lnSpc>
                <a:spcPct val="100000"/>
              </a:lnSpc>
              <a:buNone/>
            </a:pPr>
            <a:r>
              <a:rPr lang="en-US" sz="1400" dirty="0"/>
              <a:t>RX -&gt; TX</a:t>
            </a:r>
          </a:p>
          <a:p>
            <a:pPr marL="0" indent="0">
              <a:buNone/>
            </a:pPr>
            <a:r>
              <a:rPr lang="en-US" sz="2000" dirty="0"/>
              <a:t>Both will be powered from the common +5V and GND paths.</a:t>
            </a:r>
          </a:p>
          <a:p>
            <a:pPr marL="0" indent="0">
              <a:buNone/>
            </a:pPr>
            <a:endParaRPr lang="en-US" sz="2000" dirty="0"/>
          </a:p>
          <a:p>
            <a:pPr marL="0" indent="0">
              <a:buNone/>
            </a:pPr>
            <a:endParaRPr lang="en-US" sz="2000" dirty="0"/>
          </a:p>
          <a:p>
            <a:pPr marL="0" indent="0">
              <a:buNone/>
            </a:pPr>
            <a:endParaRPr lang="en-US" sz="1200" dirty="0"/>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15</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DDF97043-C3D8-4F6A-8B22-0F820FDC3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965" y="1807749"/>
            <a:ext cx="5052460" cy="3323987"/>
          </a:xfrm>
          <a:prstGeom prst="rect">
            <a:avLst/>
          </a:prstGeom>
        </p:spPr>
      </p:pic>
    </p:spTree>
    <p:extLst>
      <p:ext uri="{BB962C8B-B14F-4D97-AF65-F5344CB8AC3E}">
        <p14:creationId xmlns:p14="http://schemas.microsoft.com/office/powerpoint/2010/main" val="48900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800" dirty="0">
                <a:solidFill>
                  <a:srgbClr val="009999"/>
                </a:solidFill>
              </a:rPr>
              <a:t>Data communication between Bluetooth and Arduino</a:t>
            </a:r>
          </a:p>
        </p:txBody>
      </p:sp>
      <p:sp>
        <p:nvSpPr>
          <p:cNvPr id="14" name="Content Placeholder 13"/>
          <p:cNvSpPr>
            <a:spLocks noGrp="1"/>
          </p:cNvSpPr>
          <p:nvPr>
            <p:ph idx="1"/>
          </p:nvPr>
        </p:nvSpPr>
        <p:spPr>
          <a:xfrm>
            <a:off x="1218883" y="1701796"/>
            <a:ext cx="6018529" cy="4699003"/>
          </a:xfrm>
        </p:spPr>
        <p:txBody>
          <a:bodyPr>
            <a:normAutofit/>
          </a:bodyPr>
          <a:lstStyle/>
          <a:p>
            <a:pPr marL="0" indent="0">
              <a:buNone/>
            </a:pPr>
            <a:r>
              <a:rPr lang="en-US" sz="2000" dirty="0"/>
              <a:t>Communication between Bluetooth and Arduino happens using the Serial monitor in 38400 baud rate.</a:t>
            </a:r>
          </a:p>
          <a:p>
            <a:pPr marL="0" indent="0">
              <a:buNone/>
            </a:pPr>
            <a:r>
              <a:rPr lang="en-US" sz="2000" b="1" dirty="0"/>
              <a:t>Master</a:t>
            </a:r>
            <a:br>
              <a:rPr lang="en-US" sz="2000" dirty="0"/>
            </a:br>
            <a:r>
              <a:rPr lang="en-US" sz="2000" dirty="0"/>
              <a:t>The Arduino Nano attached to the master module simply measures the angle from MPU6050 and sends a corresponding data using </a:t>
            </a:r>
            <a:r>
              <a:rPr lang="en-US" sz="2000" dirty="0" err="1"/>
              <a:t>Serial.write</a:t>
            </a:r>
            <a:r>
              <a:rPr lang="en-US" sz="2000" dirty="0"/>
              <a:t>() command.</a:t>
            </a:r>
          </a:p>
          <a:p>
            <a:pPr marL="0" indent="0">
              <a:buNone/>
            </a:pPr>
            <a:endParaRPr lang="en-US" sz="2000" dirty="0"/>
          </a:p>
          <a:p>
            <a:pPr marL="0" indent="0">
              <a:buNone/>
            </a:pPr>
            <a:r>
              <a:rPr lang="en-US" sz="2000" b="1" dirty="0"/>
              <a:t>Slave</a:t>
            </a:r>
            <a:br>
              <a:rPr lang="en-US" sz="2000" dirty="0"/>
            </a:br>
            <a:r>
              <a:rPr lang="en-US" sz="2000" dirty="0"/>
              <a:t>The Arduino Nano attached to the slave module checks if the serial data is available using </a:t>
            </a:r>
            <a:r>
              <a:rPr lang="en-US" sz="2000" dirty="0" err="1"/>
              <a:t>Serial.available</a:t>
            </a:r>
            <a:r>
              <a:rPr lang="en-US" sz="2000" dirty="0"/>
              <a:t>() and reads using </a:t>
            </a:r>
            <a:r>
              <a:rPr lang="en-US" sz="2000" dirty="0" err="1"/>
              <a:t>Serial.read</a:t>
            </a:r>
            <a:r>
              <a:rPr lang="en-US" sz="2000" dirty="0"/>
              <a:t>()</a:t>
            </a:r>
          </a:p>
          <a:p>
            <a:pPr marL="0" indent="0">
              <a:buNone/>
            </a:pPr>
            <a:endParaRPr lang="en-US" sz="2000" dirty="0"/>
          </a:p>
          <a:p>
            <a:pPr marL="0" indent="0">
              <a:buNone/>
            </a:pPr>
            <a:endParaRPr lang="en-US" sz="1200" dirty="0"/>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16</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9D309CD0-38AA-4E44-98C6-8C45C26D3771}"/>
              </a:ext>
            </a:extLst>
          </p:cNvPr>
          <p:cNvPicPr>
            <a:picLocks noChangeAspect="1"/>
          </p:cNvPicPr>
          <p:nvPr/>
        </p:nvPicPr>
        <p:blipFill>
          <a:blip r:embed="rId2"/>
          <a:stretch>
            <a:fillRect/>
          </a:stretch>
        </p:blipFill>
        <p:spPr>
          <a:xfrm>
            <a:off x="8065180" y="2590800"/>
            <a:ext cx="3006336" cy="1156283"/>
          </a:xfrm>
          <a:prstGeom prst="rect">
            <a:avLst/>
          </a:prstGeom>
        </p:spPr>
      </p:pic>
      <p:pic>
        <p:nvPicPr>
          <p:cNvPr id="6" name="Picture 5">
            <a:extLst>
              <a:ext uri="{FF2B5EF4-FFF2-40B4-BE49-F238E27FC236}">
                <a16:creationId xmlns:a16="http://schemas.microsoft.com/office/drawing/2014/main" id="{7DAB6F82-1572-40F2-85F6-6B3CE550AA1C}"/>
              </a:ext>
            </a:extLst>
          </p:cNvPr>
          <p:cNvPicPr>
            <a:picLocks noChangeAspect="1"/>
          </p:cNvPicPr>
          <p:nvPr/>
        </p:nvPicPr>
        <p:blipFill>
          <a:blip r:embed="rId3"/>
          <a:stretch>
            <a:fillRect/>
          </a:stretch>
        </p:blipFill>
        <p:spPr>
          <a:xfrm>
            <a:off x="8065180" y="3886200"/>
            <a:ext cx="2590476" cy="1990476"/>
          </a:xfrm>
          <a:prstGeom prst="rect">
            <a:avLst/>
          </a:prstGeom>
        </p:spPr>
      </p:pic>
    </p:spTree>
    <p:extLst>
      <p:ext uri="{BB962C8B-B14F-4D97-AF65-F5344CB8AC3E}">
        <p14:creationId xmlns:p14="http://schemas.microsoft.com/office/powerpoint/2010/main" val="131644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800" dirty="0">
                <a:solidFill>
                  <a:srgbClr val="009999"/>
                </a:solidFill>
              </a:rPr>
              <a:t>Motor Commands</a:t>
            </a:r>
          </a:p>
        </p:txBody>
      </p:sp>
      <p:sp>
        <p:nvSpPr>
          <p:cNvPr id="14" name="Content Placeholder 13"/>
          <p:cNvSpPr>
            <a:spLocks noGrp="1"/>
          </p:cNvSpPr>
          <p:nvPr>
            <p:ph idx="1"/>
          </p:nvPr>
        </p:nvSpPr>
        <p:spPr>
          <a:xfrm>
            <a:off x="1218883" y="1701796"/>
            <a:ext cx="8990329" cy="4699003"/>
          </a:xfrm>
        </p:spPr>
        <p:txBody>
          <a:bodyPr>
            <a:normAutofit/>
          </a:bodyPr>
          <a:lstStyle/>
          <a:p>
            <a:pPr marL="0" indent="0">
              <a:lnSpc>
                <a:spcPct val="150000"/>
              </a:lnSpc>
              <a:buNone/>
            </a:pPr>
            <a:r>
              <a:rPr lang="en-US" sz="2000" dirty="0"/>
              <a:t>The Slave Bluetooth will take the corresponding serial data of the angle from the Master and give it to the Arduino Nano. The Arduino Nano will generate motor commands according to the data. So the bot will move.</a:t>
            </a:r>
          </a:p>
          <a:p>
            <a:pPr marL="0" indent="0">
              <a:buNone/>
            </a:pPr>
            <a:endParaRPr lang="en-US" sz="2000" dirty="0"/>
          </a:p>
          <a:p>
            <a:pPr marL="0" indent="0">
              <a:buNone/>
            </a:pPr>
            <a:endParaRPr lang="en-US" sz="1200" dirty="0"/>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17</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218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381000"/>
            <a:ext cx="8938472" cy="914399"/>
          </a:xfrm>
        </p:spPr>
        <p:txBody>
          <a:bodyPr/>
          <a:lstStyle/>
          <a:p>
            <a:r>
              <a:rPr lang="en-US" dirty="0"/>
              <a:t>Overall flow chart</a:t>
            </a:r>
          </a:p>
        </p:txBody>
      </p:sp>
      <p:sp>
        <p:nvSpPr>
          <p:cNvPr id="2" name="Slide Number Placeholder 1">
            <a:extLst>
              <a:ext uri="{FF2B5EF4-FFF2-40B4-BE49-F238E27FC236}">
                <a16:creationId xmlns:a16="http://schemas.microsoft.com/office/drawing/2014/main" id="{977244C0-754D-44C6-B619-9E9C9D0116E1}"/>
              </a:ext>
            </a:extLst>
          </p:cNvPr>
          <p:cNvSpPr>
            <a:spLocks noGrp="1"/>
          </p:cNvSpPr>
          <p:nvPr>
            <p:ph type="sldNum" sz="quarter" idx="12"/>
          </p:nvPr>
        </p:nvSpPr>
        <p:spPr/>
        <p:txBody>
          <a:bodyPr/>
          <a:lstStyle/>
          <a:p>
            <a:fld id="{C014DD1E-5D91-48A3-AD6D-45FBA980D106}" type="slidenum">
              <a:rPr lang="en-US" smtClean="0"/>
              <a:t>18</a:t>
            </a:fld>
            <a:endParaRPr lang="en-US"/>
          </a:p>
        </p:txBody>
      </p:sp>
      <p:pic>
        <p:nvPicPr>
          <p:cNvPr id="3" name="Picture 2">
            <a:extLst>
              <a:ext uri="{FF2B5EF4-FFF2-40B4-BE49-F238E27FC236}">
                <a16:creationId xmlns:a16="http://schemas.microsoft.com/office/drawing/2014/main" id="{C7087902-E604-4A51-8CBD-C6F11ACAEFC9}"/>
              </a:ext>
            </a:extLst>
          </p:cNvPr>
          <p:cNvPicPr>
            <a:picLocks noChangeAspect="1"/>
          </p:cNvPicPr>
          <p:nvPr/>
        </p:nvPicPr>
        <p:blipFill>
          <a:blip r:embed="rId2"/>
          <a:stretch>
            <a:fillRect/>
          </a:stretch>
        </p:blipFill>
        <p:spPr>
          <a:xfrm>
            <a:off x="1342593" y="1524000"/>
            <a:ext cx="9247619" cy="3761905"/>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160" y="-76200"/>
            <a:ext cx="10360501" cy="2494327"/>
          </a:xfrm>
        </p:spPr>
        <p:txBody>
          <a:bodyPr>
            <a:normAutofit/>
          </a:bodyPr>
          <a:lstStyle/>
          <a:p>
            <a:pPr algn="ctr"/>
            <a:r>
              <a:rPr lang="en-US" sz="7200" dirty="0"/>
              <a:t>THANK YOU</a:t>
            </a:r>
            <a:br>
              <a:rPr lang="en-US" sz="7200" dirty="0"/>
            </a:br>
            <a:r>
              <a:rPr lang="en-US" sz="6000" dirty="0"/>
              <a:t>FOR LISTENING</a:t>
            </a:r>
            <a:endParaRPr lang="en-US" sz="7200" dirty="0"/>
          </a:p>
        </p:txBody>
      </p:sp>
      <p:sp>
        <p:nvSpPr>
          <p:cNvPr id="2" name="Slide Number Placeholder 1">
            <a:extLst>
              <a:ext uri="{FF2B5EF4-FFF2-40B4-BE49-F238E27FC236}">
                <a16:creationId xmlns:a16="http://schemas.microsoft.com/office/drawing/2014/main" id="{6A3AD91A-7C9C-4DF1-B2D1-18D3A08C78B1}"/>
              </a:ext>
            </a:extLst>
          </p:cNvPr>
          <p:cNvSpPr>
            <a:spLocks noGrp="1"/>
          </p:cNvSpPr>
          <p:nvPr>
            <p:ph type="sldNum" sz="quarter" idx="12"/>
          </p:nvPr>
        </p:nvSpPr>
        <p:spPr/>
        <p:txBody>
          <a:bodyPr/>
          <a:lstStyle/>
          <a:p>
            <a:fld id="{C014DD1E-5D91-48A3-AD6D-45FBA980D106}" type="slidenum">
              <a:rPr lang="en-US" smtClean="0"/>
              <a:t>19</a:t>
            </a:fld>
            <a:endParaRPr lang="en-US"/>
          </a:p>
        </p:txBody>
      </p:sp>
      <p:pic>
        <p:nvPicPr>
          <p:cNvPr id="5" name="Picture 4">
            <a:extLst>
              <a:ext uri="{FF2B5EF4-FFF2-40B4-BE49-F238E27FC236}">
                <a16:creationId xmlns:a16="http://schemas.microsoft.com/office/drawing/2014/main" id="{5B230484-E883-44C1-9536-EF65F23FA5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1772" y="2674309"/>
            <a:ext cx="4705278" cy="3528959"/>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rgbClr val="009999"/>
                </a:solidFill>
              </a:rPr>
              <a:t>Overview of the project</a:t>
            </a:r>
          </a:p>
        </p:txBody>
      </p:sp>
      <p:sp>
        <p:nvSpPr>
          <p:cNvPr id="10" name="Content Placeholder 9"/>
          <p:cNvSpPr>
            <a:spLocks noGrp="1"/>
          </p:cNvSpPr>
          <p:nvPr>
            <p:ph sz="half" idx="2"/>
          </p:nvPr>
        </p:nvSpPr>
        <p:spPr>
          <a:xfrm>
            <a:off x="1218883" y="1752600"/>
            <a:ext cx="9904729" cy="3454400"/>
          </a:xfrm>
        </p:spPr>
        <p:txBody>
          <a:bodyPr/>
          <a:lstStyle/>
          <a:p>
            <a:pPr marL="0" indent="0">
              <a:buNone/>
            </a:pPr>
            <a:r>
              <a:rPr lang="en-US" sz="2000" dirty="0"/>
              <a:t>In this project, we will control a mobile robot through the use of hand gestures. It compromises of mainly a bot and a </a:t>
            </a:r>
            <a:r>
              <a:rPr lang="en-US" sz="2000" dirty="0" err="1"/>
              <a:t>handglove</a:t>
            </a:r>
            <a:r>
              <a:rPr lang="en-US" sz="2000" dirty="0"/>
              <a:t> with necessary circuitry. </a:t>
            </a:r>
          </a:p>
          <a:p>
            <a:pPr marL="0" indent="0">
              <a:buNone/>
            </a:pPr>
            <a:r>
              <a:rPr lang="en-US" sz="2000" dirty="0"/>
              <a:t>The bot will move forward or backward, or rotate left or right according to the direction we incline our hand. </a:t>
            </a:r>
          </a:p>
          <a:p>
            <a:pPr marL="0" indent="0">
              <a:buNone/>
            </a:pPr>
            <a:endParaRPr lang="en-US" sz="2000" dirty="0"/>
          </a:p>
          <a:p>
            <a:pPr marL="0" indent="0">
              <a:buNone/>
            </a:pPr>
            <a:r>
              <a:rPr lang="en-US" sz="2000" dirty="0"/>
              <a:t>This will be achieved through the communication of two HC-05 Bluetooth modules which are configured as master and slave. The degree of inclination of the hand will be detected by </a:t>
            </a:r>
            <a:r>
              <a:rPr lang="en-US" sz="2000" b="1" dirty="0"/>
              <a:t>MPU-6050 sensor </a:t>
            </a:r>
            <a:r>
              <a:rPr lang="en-US" sz="2000" dirty="0"/>
              <a:t>which contains an MEMS accelerometer. Arduino </a:t>
            </a:r>
            <a:r>
              <a:rPr lang="en-US" sz="2000" dirty="0" err="1"/>
              <a:t>nano</a:t>
            </a:r>
            <a:r>
              <a:rPr lang="en-US" sz="2000" dirty="0"/>
              <a:t> boards are used as the microcontrollers.</a:t>
            </a:r>
          </a:p>
        </p:txBody>
      </p:sp>
      <p:sp>
        <p:nvSpPr>
          <p:cNvPr id="2" name="Slide Number Placeholder 1">
            <a:extLst>
              <a:ext uri="{FF2B5EF4-FFF2-40B4-BE49-F238E27FC236}">
                <a16:creationId xmlns:a16="http://schemas.microsoft.com/office/drawing/2014/main" id="{33CC4E66-96A1-4D04-82C6-06CDF473343D}"/>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418619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88E4-15C3-48E7-B44D-A86D0CF380E6}"/>
              </a:ext>
            </a:extLst>
          </p:cNvPr>
          <p:cNvSpPr>
            <a:spLocks noGrp="1"/>
          </p:cNvSpPr>
          <p:nvPr>
            <p:ph type="title"/>
          </p:nvPr>
        </p:nvSpPr>
        <p:spPr/>
        <p:txBody>
          <a:bodyPr/>
          <a:lstStyle/>
          <a:p>
            <a:r>
              <a:rPr lang="en-US" dirty="0">
                <a:solidFill>
                  <a:srgbClr val="009999"/>
                </a:solidFill>
              </a:rPr>
              <a:t>Application of gesture-based controls</a:t>
            </a:r>
            <a:endParaRPr lang="en-US" dirty="0"/>
          </a:p>
        </p:txBody>
      </p:sp>
      <p:sp>
        <p:nvSpPr>
          <p:cNvPr id="3" name="Content Placeholder 2">
            <a:extLst>
              <a:ext uri="{FF2B5EF4-FFF2-40B4-BE49-F238E27FC236}">
                <a16:creationId xmlns:a16="http://schemas.microsoft.com/office/drawing/2014/main" id="{E91639C0-0704-4744-A9EF-57D9BE101695}"/>
              </a:ext>
            </a:extLst>
          </p:cNvPr>
          <p:cNvSpPr>
            <a:spLocks noGrp="1"/>
          </p:cNvSpPr>
          <p:nvPr>
            <p:ph idx="1"/>
          </p:nvPr>
        </p:nvSpPr>
        <p:spPr/>
        <p:txBody>
          <a:bodyPr>
            <a:normAutofit/>
          </a:bodyPr>
          <a:lstStyle/>
          <a:p>
            <a:pPr fontAlgn="base"/>
            <a:r>
              <a:rPr lang="en-US" sz="2400" dirty="0"/>
              <a:t>These robots are used in military applications to operate robots.</a:t>
            </a:r>
          </a:p>
          <a:p>
            <a:pPr fontAlgn="base"/>
            <a:r>
              <a:rPr lang="en-US" sz="2400" dirty="0"/>
              <a:t>These robots are used in medical applications for the purpose of surgery.</a:t>
            </a:r>
          </a:p>
          <a:p>
            <a:pPr fontAlgn="base"/>
            <a:r>
              <a:rPr lang="en-US" sz="2400" dirty="0"/>
              <a:t>These robotics are used in the construction field.</a:t>
            </a:r>
          </a:p>
          <a:p>
            <a:pPr fontAlgn="base"/>
            <a:r>
              <a:rPr lang="en-US" sz="2400" dirty="0"/>
              <a:t>These robotics are used in industries to control </a:t>
            </a:r>
            <a:r>
              <a:rPr lang="en-US" sz="2400" dirty="0" err="1"/>
              <a:t>trolly</a:t>
            </a:r>
            <a:r>
              <a:rPr lang="en-US" sz="2400" dirty="0"/>
              <a:t> and lift.</a:t>
            </a:r>
          </a:p>
          <a:p>
            <a:pPr marL="0" indent="0">
              <a:buNone/>
            </a:pPr>
            <a:r>
              <a:rPr lang="en-US" sz="2400" dirty="0"/>
              <a:t>Overall, it is suitable for situations where it is tough to control the robot using a complex command interface.</a:t>
            </a:r>
          </a:p>
        </p:txBody>
      </p:sp>
      <p:sp>
        <p:nvSpPr>
          <p:cNvPr id="4" name="Slide Number Placeholder 3">
            <a:extLst>
              <a:ext uri="{FF2B5EF4-FFF2-40B4-BE49-F238E27FC236}">
                <a16:creationId xmlns:a16="http://schemas.microsoft.com/office/drawing/2014/main" id="{DBFB09BB-ADED-4C62-9CA6-1406E6729B4E}"/>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51532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Pairing two </a:t>
            </a:r>
            <a:r>
              <a:rPr lang="en-US" dirty="0" err="1">
                <a:solidFill>
                  <a:srgbClr val="009999"/>
                </a:solidFill>
              </a:rPr>
              <a:t>Bluetooths</a:t>
            </a:r>
            <a:endParaRPr lang="en-US" dirty="0">
              <a:solidFill>
                <a:srgbClr val="009999"/>
              </a:solidFill>
            </a:endParaRPr>
          </a:p>
        </p:txBody>
      </p:sp>
      <p:sp>
        <p:nvSpPr>
          <p:cNvPr id="14" name="Content Placeholder 13"/>
          <p:cNvSpPr>
            <a:spLocks noGrp="1"/>
          </p:cNvSpPr>
          <p:nvPr>
            <p:ph idx="1"/>
          </p:nvPr>
        </p:nvSpPr>
        <p:spPr/>
        <p:txBody>
          <a:bodyPr>
            <a:normAutofit/>
          </a:bodyPr>
          <a:lstStyle/>
          <a:p>
            <a:pPr marL="0" indent="0">
              <a:buNone/>
            </a:pPr>
            <a:r>
              <a:rPr lang="en-US" sz="2400" dirty="0"/>
              <a:t>The model of the Bluetooth modules used in this project is HC-05. We need to pair two of these as master and slave. This is achieved by entering the AT command mode.</a:t>
            </a: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4</a:t>
            </a:fld>
            <a:endParaRPr lang="en-US"/>
          </a:p>
        </p:txBody>
      </p:sp>
      <p:pic>
        <p:nvPicPr>
          <p:cNvPr id="4" name="Picture 3">
            <a:extLst>
              <a:ext uri="{FF2B5EF4-FFF2-40B4-BE49-F238E27FC236}">
                <a16:creationId xmlns:a16="http://schemas.microsoft.com/office/drawing/2014/main" id="{B92013FE-8D24-4232-91EA-BE14B1DD3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787" y="3517631"/>
            <a:ext cx="6191250" cy="2838450"/>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AT Command</a:t>
            </a:r>
          </a:p>
        </p:txBody>
      </p:sp>
      <p:sp>
        <p:nvSpPr>
          <p:cNvPr id="14" name="Content Placeholder 13"/>
          <p:cNvSpPr>
            <a:spLocks noGrp="1"/>
          </p:cNvSpPr>
          <p:nvPr>
            <p:ph idx="1"/>
          </p:nvPr>
        </p:nvSpPr>
        <p:spPr/>
        <p:txBody>
          <a:bodyPr>
            <a:normAutofit/>
          </a:bodyPr>
          <a:lstStyle/>
          <a:p>
            <a:pPr marL="0" indent="0">
              <a:buNone/>
            </a:pPr>
            <a:r>
              <a:rPr lang="en-US" sz="2400" dirty="0"/>
              <a:t>We can change certain properties of the Bluetooth module once we enter AT command. In order to enter AT Command, first we upload the following blank code to Arduino Nano: </a:t>
            </a:r>
          </a:p>
          <a:p>
            <a:pPr marL="0" indent="0">
              <a:buNone/>
            </a:pPr>
            <a:endParaRPr lang="en-US" sz="2400" dirty="0"/>
          </a:p>
          <a:p>
            <a:pPr marL="0" indent="0">
              <a:buNone/>
            </a:pPr>
            <a:endParaRPr lang="en-US" sz="2000" dirty="0">
              <a:solidFill>
                <a:schemeClr val="tx2">
                  <a:lumMod val="60000"/>
                  <a:lumOff val="40000"/>
                </a:schemeClr>
              </a:solidFill>
            </a:endParaRPr>
          </a:p>
          <a:p>
            <a:pPr marL="0" indent="0">
              <a:buNone/>
            </a:pPr>
            <a:endParaRPr lang="en-US" sz="2400" dirty="0"/>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5</a:t>
            </a:fld>
            <a:endParaRPr lang="en-US"/>
          </a:p>
        </p:txBody>
      </p:sp>
      <p:pic>
        <p:nvPicPr>
          <p:cNvPr id="3" name="Picture 2">
            <a:extLst>
              <a:ext uri="{FF2B5EF4-FFF2-40B4-BE49-F238E27FC236}">
                <a16:creationId xmlns:a16="http://schemas.microsoft.com/office/drawing/2014/main" id="{9EF57C76-0255-41A8-9E31-CB8C625E5BEF}"/>
              </a:ext>
            </a:extLst>
          </p:cNvPr>
          <p:cNvPicPr>
            <a:picLocks noChangeAspect="1"/>
          </p:cNvPicPr>
          <p:nvPr/>
        </p:nvPicPr>
        <p:blipFill>
          <a:blip r:embed="rId2"/>
          <a:stretch>
            <a:fillRect/>
          </a:stretch>
        </p:blipFill>
        <p:spPr>
          <a:xfrm>
            <a:off x="3656012" y="3200400"/>
            <a:ext cx="4415224" cy="2314432"/>
          </a:xfrm>
          <a:prstGeom prst="rect">
            <a:avLst/>
          </a:prstGeom>
        </p:spPr>
      </p:pic>
    </p:spTree>
    <p:extLst>
      <p:ext uri="{BB962C8B-B14F-4D97-AF65-F5344CB8AC3E}">
        <p14:creationId xmlns:p14="http://schemas.microsoft.com/office/powerpoint/2010/main" val="336061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AT Command</a:t>
            </a:r>
          </a:p>
        </p:txBody>
      </p:sp>
      <p:sp>
        <p:nvSpPr>
          <p:cNvPr id="14" name="Content Placeholder 13"/>
          <p:cNvSpPr>
            <a:spLocks noGrp="1"/>
          </p:cNvSpPr>
          <p:nvPr>
            <p:ph idx="1"/>
          </p:nvPr>
        </p:nvSpPr>
        <p:spPr/>
        <p:txBody>
          <a:bodyPr>
            <a:normAutofit/>
          </a:bodyPr>
          <a:lstStyle/>
          <a:p>
            <a:pPr marL="0" indent="0">
              <a:buNone/>
            </a:pPr>
            <a:r>
              <a:rPr lang="en-US" sz="2400" dirty="0"/>
              <a:t>We can change certain properties of the Bluetooth module once we enter AT command. In order to enter AT Command, first we upload the following blank code to Arduino Nano: </a:t>
            </a:r>
          </a:p>
          <a:p>
            <a:pPr marL="0" indent="0">
              <a:buNone/>
            </a:pPr>
            <a:endParaRPr lang="en-US" sz="2400" dirty="0"/>
          </a:p>
          <a:p>
            <a:pPr marL="0" indent="0">
              <a:buNone/>
            </a:pPr>
            <a:endParaRPr lang="en-US" sz="2000" dirty="0">
              <a:solidFill>
                <a:schemeClr val="tx2">
                  <a:lumMod val="60000"/>
                  <a:lumOff val="40000"/>
                </a:schemeClr>
              </a:solidFill>
            </a:endParaRPr>
          </a:p>
          <a:p>
            <a:pPr marL="0" indent="0">
              <a:buNone/>
            </a:pPr>
            <a:endParaRPr lang="en-US" sz="2400" dirty="0"/>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6</a:t>
            </a:fld>
            <a:endParaRPr lang="en-US"/>
          </a:p>
        </p:txBody>
      </p:sp>
      <p:pic>
        <p:nvPicPr>
          <p:cNvPr id="3" name="Picture 2">
            <a:extLst>
              <a:ext uri="{FF2B5EF4-FFF2-40B4-BE49-F238E27FC236}">
                <a16:creationId xmlns:a16="http://schemas.microsoft.com/office/drawing/2014/main" id="{9EF57C76-0255-41A8-9E31-CB8C625E5BEF}"/>
              </a:ext>
            </a:extLst>
          </p:cNvPr>
          <p:cNvPicPr>
            <a:picLocks noChangeAspect="1"/>
          </p:cNvPicPr>
          <p:nvPr/>
        </p:nvPicPr>
        <p:blipFill>
          <a:blip r:embed="rId2"/>
          <a:stretch>
            <a:fillRect/>
          </a:stretch>
        </p:blipFill>
        <p:spPr>
          <a:xfrm>
            <a:off x="3656012" y="3200400"/>
            <a:ext cx="4415224" cy="2314432"/>
          </a:xfrm>
          <a:prstGeom prst="rect">
            <a:avLst/>
          </a:prstGeom>
        </p:spPr>
      </p:pic>
    </p:spTree>
    <p:extLst>
      <p:ext uri="{BB962C8B-B14F-4D97-AF65-F5344CB8AC3E}">
        <p14:creationId xmlns:p14="http://schemas.microsoft.com/office/powerpoint/2010/main" val="386738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AT Command</a:t>
            </a:r>
          </a:p>
        </p:txBody>
      </p:sp>
      <p:sp>
        <p:nvSpPr>
          <p:cNvPr id="14" name="Content Placeholder 13"/>
          <p:cNvSpPr>
            <a:spLocks noGrp="1"/>
          </p:cNvSpPr>
          <p:nvPr>
            <p:ph idx="1"/>
          </p:nvPr>
        </p:nvSpPr>
        <p:spPr/>
        <p:txBody>
          <a:bodyPr>
            <a:normAutofit/>
          </a:bodyPr>
          <a:lstStyle/>
          <a:p>
            <a:pPr marL="0" indent="0">
              <a:buNone/>
            </a:pPr>
            <a:r>
              <a:rPr lang="en-US" sz="2400" dirty="0"/>
              <a:t>Then we establish the following connections between Bluetooth and Arduino Nano:</a:t>
            </a:r>
          </a:p>
          <a:p>
            <a:pPr marL="0" indent="0">
              <a:buNone/>
            </a:pPr>
            <a:r>
              <a:rPr lang="en-US" sz="1600" dirty="0">
                <a:solidFill>
                  <a:schemeClr val="accent1">
                    <a:lumMod val="20000"/>
                    <a:lumOff val="80000"/>
                  </a:schemeClr>
                </a:solidFill>
              </a:rPr>
              <a:t>(Arduino Nano -&gt; Bluetooth)</a:t>
            </a:r>
          </a:p>
          <a:p>
            <a:pPr marL="0" indent="0">
              <a:lnSpc>
                <a:spcPct val="100000"/>
              </a:lnSpc>
              <a:buNone/>
            </a:pPr>
            <a:r>
              <a:rPr lang="en-US" sz="1600" dirty="0"/>
              <a:t>RX -&gt; RX</a:t>
            </a:r>
          </a:p>
          <a:p>
            <a:pPr marL="0" indent="0">
              <a:lnSpc>
                <a:spcPct val="100000"/>
              </a:lnSpc>
              <a:buNone/>
            </a:pPr>
            <a:r>
              <a:rPr lang="en-US" sz="1600" dirty="0"/>
              <a:t>TX -&gt; TX</a:t>
            </a:r>
          </a:p>
          <a:p>
            <a:pPr marL="0" indent="0">
              <a:lnSpc>
                <a:spcPct val="100000"/>
              </a:lnSpc>
              <a:buNone/>
            </a:pPr>
            <a:r>
              <a:rPr lang="en-US" sz="1600" dirty="0"/>
              <a:t>GND -&gt; GND</a:t>
            </a:r>
          </a:p>
          <a:p>
            <a:pPr marL="0" indent="0">
              <a:lnSpc>
                <a:spcPct val="100000"/>
              </a:lnSpc>
              <a:buNone/>
            </a:pPr>
            <a:r>
              <a:rPr lang="en-US" sz="1600" dirty="0"/>
              <a:t>+5V -&gt; VCC</a:t>
            </a:r>
          </a:p>
          <a:p>
            <a:pPr marL="0" indent="0">
              <a:lnSpc>
                <a:spcPct val="100000"/>
              </a:lnSpc>
              <a:buNone/>
            </a:pPr>
            <a:r>
              <a:rPr lang="en-US" sz="1600" dirty="0"/>
              <a:t>+3.3V -&gt; EN</a:t>
            </a:r>
          </a:p>
          <a:p>
            <a:pPr marL="0" indent="0">
              <a:buNone/>
            </a:pPr>
            <a:endParaRPr lang="en-US" sz="200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7</a:t>
            </a:fld>
            <a:endParaRPr lang="en-US"/>
          </a:p>
        </p:txBody>
      </p:sp>
      <p:pic>
        <p:nvPicPr>
          <p:cNvPr id="8" name="Picture 7">
            <a:extLst>
              <a:ext uri="{FF2B5EF4-FFF2-40B4-BE49-F238E27FC236}">
                <a16:creationId xmlns:a16="http://schemas.microsoft.com/office/drawing/2014/main" id="{CA0484E0-7B9B-46B4-B2F5-38B31B56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612" y="2321289"/>
            <a:ext cx="5841025" cy="3842780"/>
          </a:xfrm>
          <a:prstGeom prst="rect">
            <a:avLst/>
          </a:prstGeom>
        </p:spPr>
      </p:pic>
    </p:spTree>
    <p:extLst>
      <p:ext uri="{BB962C8B-B14F-4D97-AF65-F5344CB8AC3E}">
        <p14:creationId xmlns:p14="http://schemas.microsoft.com/office/powerpoint/2010/main" val="150063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AT Command</a:t>
            </a:r>
          </a:p>
        </p:txBody>
      </p:sp>
      <p:sp>
        <p:nvSpPr>
          <p:cNvPr id="14" name="Content Placeholder 13"/>
          <p:cNvSpPr>
            <a:spLocks noGrp="1"/>
          </p:cNvSpPr>
          <p:nvPr>
            <p:ph idx="1"/>
          </p:nvPr>
        </p:nvSpPr>
        <p:spPr>
          <a:xfrm>
            <a:off x="1218883" y="1701797"/>
            <a:ext cx="10360501" cy="4462272"/>
          </a:xfrm>
        </p:spPr>
        <p:txBody>
          <a:bodyPr>
            <a:normAutofit/>
          </a:bodyPr>
          <a:lstStyle/>
          <a:p>
            <a:pPr marL="0" indent="0">
              <a:buNone/>
            </a:pPr>
            <a:r>
              <a:rPr lang="en-US" sz="2400" dirty="0"/>
              <a:t>Then selecting the necessary COM port we open the serial monitor in Arduino IDE and type AT. It is to be noted that baud rate is 38400 and “Both NL &amp; CR” is selected. If the returned message is “OK” then we have successfully entered the AT command mode.</a:t>
            </a:r>
          </a:p>
          <a:p>
            <a:pPr marL="0" indent="0">
              <a:buNone/>
            </a:pPr>
            <a:endParaRPr lang="en-US" sz="200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8</a:t>
            </a:fld>
            <a:endParaRPr lang="en-US"/>
          </a:p>
        </p:txBody>
      </p:sp>
      <p:pic>
        <p:nvPicPr>
          <p:cNvPr id="4" name="Picture 3">
            <a:extLst>
              <a:ext uri="{FF2B5EF4-FFF2-40B4-BE49-F238E27FC236}">
                <a16:creationId xmlns:a16="http://schemas.microsoft.com/office/drawing/2014/main" id="{50541C3E-8A10-48E1-825C-3DB753EDC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65" y="3414319"/>
            <a:ext cx="3671370" cy="2749750"/>
          </a:xfrm>
          <a:prstGeom prst="rect">
            <a:avLst/>
          </a:prstGeom>
        </p:spPr>
      </p:pic>
    </p:spTree>
    <p:extLst>
      <p:ext uri="{BB962C8B-B14F-4D97-AF65-F5344CB8AC3E}">
        <p14:creationId xmlns:p14="http://schemas.microsoft.com/office/powerpoint/2010/main" val="359181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009999"/>
                </a:solidFill>
              </a:rPr>
              <a:t>Configuring the master and slave</a:t>
            </a:r>
          </a:p>
        </p:txBody>
      </p:sp>
      <p:sp>
        <p:nvSpPr>
          <p:cNvPr id="14" name="Content Placeholder 13"/>
          <p:cNvSpPr>
            <a:spLocks noGrp="1"/>
          </p:cNvSpPr>
          <p:nvPr>
            <p:ph idx="1"/>
          </p:nvPr>
        </p:nvSpPr>
        <p:spPr>
          <a:xfrm>
            <a:off x="1218883" y="1701796"/>
            <a:ext cx="10360501" cy="4699003"/>
          </a:xfrm>
        </p:spPr>
        <p:txBody>
          <a:bodyPr>
            <a:normAutofit/>
          </a:bodyPr>
          <a:lstStyle/>
          <a:p>
            <a:pPr marL="0" indent="0">
              <a:buNone/>
            </a:pPr>
            <a:r>
              <a:rPr lang="en-US" sz="1400" dirty="0"/>
              <a:t>Once we are inside the AT Command, the following commands need to be entered. </a:t>
            </a:r>
          </a:p>
          <a:p>
            <a:pPr marL="0" indent="0">
              <a:buNone/>
            </a:pPr>
            <a:r>
              <a:rPr lang="en-US" sz="1400" b="1" dirty="0"/>
              <a:t>Slave</a:t>
            </a:r>
          </a:p>
          <a:p>
            <a:pPr marL="0" indent="0">
              <a:buNone/>
            </a:pPr>
            <a:r>
              <a:rPr lang="en-US" sz="1400" dirty="0"/>
              <a:t>The Bluetooth acts as slave in default. We need to know the address </a:t>
            </a:r>
          </a:p>
          <a:p>
            <a:pPr marL="0" indent="0">
              <a:buNone/>
            </a:pPr>
            <a:r>
              <a:rPr lang="en-US" sz="1400" dirty="0"/>
              <a:t>of the slave module.</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And thus the </a:t>
            </a:r>
            <a:r>
              <a:rPr lang="en-US" sz="1400" dirty="0" err="1"/>
              <a:t>bluetooths</a:t>
            </a:r>
            <a:r>
              <a:rPr lang="en-US" sz="1400" dirty="0"/>
              <a:t> are paired and ready for use.</a:t>
            </a:r>
          </a:p>
          <a:p>
            <a:pPr marL="0" indent="0">
              <a:buNone/>
            </a:pPr>
            <a:endParaRPr lang="en-US" sz="2400" dirty="0"/>
          </a:p>
          <a:p>
            <a:pPr marL="0" indent="0">
              <a:buNone/>
            </a:pPr>
            <a:endParaRPr lang="en-US" sz="200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76E6F25-F5B3-436B-B4D8-2C2DF8D517E2}"/>
              </a:ext>
            </a:extLst>
          </p:cNvPr>
          <p:cNvSpPr>
            <a:spLocks noGrp="1"/>
          </p:cNvSpPr>
          <p:nvPr>
            <p:ph type="sldNum" sz="quarter" idx="12"/>
          </p:nvPr>
        </p:nvSpPr>
        <p:spPr/>
        <p:txBody>
          <a:bodyPr/>
          <a:lstStyle/>
          <a:p>
            <a:fld id="{C014DD1E-5D91-48A3-AD6D-45FBA980D106}" type="slidenum">
              <a:rPr lang="en-US" smtClean="0"/>
              <a:t>9</a:t>
            </a:fld>
            <a:endParaRPr lang="en-US"/>
          </a:p>
        </p:txBody>
      </p:sp>
      <p:sp>
        <p:nvSpPr>
          <p:cNvPr id="3" name="AutoShape 2" descr="Slave Configuration HC-05 Bluetooth Module Arduino">
            <a:extLst>
              <a:ext uri="{FF2B5EF4-FFF2-40B4-BE49-F238E27FC236}">
                <a16:creationId xmlns:a16="http://schemas.microsoft.com/office/drawing/2014/main" id="{C4687847-3EF1-4340-B2DE-52A0E9E4AF5E}"/>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54B9818-2AB5-4475-93AD-E89E13CB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3276600"/>
            <a:ext cx="3886200" cy="2515431"/>
          </a:xfrm>
          <a:prstGeom prst="rect">
            <a:avLst/>
          </a:prstGeom>
        </p:spPr>
      </p:pic>
      <p:sp>
        <p:nvSpPr>
          <p:cNvPr id="9" name="TextBox 8">
            <a:extLst>
              <a:ext uri="{FF2B5EF4-FFF2-40B4-BE49-F238E27FC236}">
                <a16:creationId xmlns:a16="http://schemas.microsoft.com/office/drawing/2014/main" id="{A333624A-7E28-4657-953C-53B8704B3512}"/>
              </a:ext>
            </a:extLst>
          </p:cNvPr>
          <p:cNvSpPr txBox="1"/>
          <p:nvPr/>
        </p:nvSpPr>
        <p:spPr>
          <a:xfrm>
            <a:off x="6428306" y="2096548"/>
            <a:ext cx="5076305" cy="1028423"/>
          </a:xfrm>
          <a:prstGeom prst="rect">
            <a:avLst/>
          </a:prstGeom>
          <a:noFill/>
        </p:spPr>
        <p:txBody>
          <a:bodyPr wrap="square" rtlCol="0">
            <a:spAutoFit/>
          </a:bodyPr>
          <a:lstStyle/>
          <a:p>
            <a:pPr>
              <a:lnSpc>
                <a:spcPct val="150000"/>
              </a:lnSpc>
            </a:pPr>
            <a:r>
              <a:rPr lang="en-US" sz="1400" b="1" dirty="0"/>
              <a:t>Master</a:t>
            </a:r>
          </a:p>
          <a:p>
            <a:pPr>
              <a:lnSpc>
                <a:spcPct val="150000"/>
              </a:lnSpc>
            </a:pPr>
            <a:r>
              <a:rPr lang="en-US" sz="1400" dirty="0"/>
              <a:t>Once we enter the address of the slave. We need to bind the master and slave using the address by the following commands:</a:t>
            </a:r>
          </a:p>
        </p:txBody>
      </p:sp>
      <p:pic>
        <p:nvPicPr>
          <p:cNvPr id="11" name="Picture 10">
            <a:extLst>
              <a:ext uri="{FF2B5EF4-FFF2-40B4-BE49-F238E27FC236}">
                <a16:creationId xmlns:a16="http://schemas.microsoft.com/office/drawing/2014/main" id="{0065C03F-3EB1-4150-8785-EAD563A3E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266" y="3276055"/>
            <a:ext cx="4296546" cy="2515432"/>
          </a:xfrm>
          <a:prstGeom prst="rect">
            <a:avLst/>
          </a:prstGeom>
        </p:spPr>
      </p:pic>
    </p:spTree>
    <p:extLst>
      <p:ext uri="{BB962C8B-B14F-4D97-AF65-F5344CB8AC3E}">
        <p14:creationId xmlns:p14="http://schemas.microsoft.com/office/powerpoint/2010/main" val="72427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270</TotalTime>
  <Words>994</Words>
  <Application>Microsoft Office PowerPoint</Application>
  <PresentationFormat>Custom</PresentationFormat>
  <Paragraphs>119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Tech 16x9</vt:lpstr>
      <vt:lpstr>Gesture-based Robot Control</vt:lpstr>
      <vt:lpstr>Overview of the project</vt:lpstr>
      <vt:lpstr>Application of gesture-based controls</vt:lpstr>
      <vt:lpstr>Pairing two Bluetooths</vt:lpstr>
      <vt:lpstr>AT Command</vt:lpstr>
      <vt:lpstr>AT Command</vt:lpstr>
      <vt:lpstr>AT Command</vt:lpstr>
      <vt:lpstr>AT Command</vt:lpstr>
      <vt:lpstr>Configuring the master and slave</vt:lpstr>
      <vt:lpstr>MPU 6050</vt:lpstr>
      <vt:lpstr>MPU 6050 connection</vt:lpstr>
      <vt:lpstr>Accelerometers</vt:lpstr>
      <vt:lpstr>Accelerometers</vt:lpstr>
      <vt:lpstr>Accelerometers</vt:lpstr>
      <vt:lpstr>Data communication between Bluetooth and Arduino</vt:lpstr>
      <vt:lpstr>Data communication between Bluetooth and Arduino</vt:lpstr>
      <vt:lpstr>Motor Commands</vt:lpstr>
      <vt:lpstr>Overall flow chart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Gesture-based Robot Control</dc:title>
  <dc:creator>Raiyaan Abdullah</dc:creator>
  <cp:lastModifiedBy>Raiyaan Abdullah</cp:lastModifiedBy>
  <cp:revision>27</cp:revision>
  <dcterms:created xsi:type="dcterms:W3CDTF">2018-11-03T12:11:26Z</dcterms:created>
  <dcterms:modified xsi:type="dcterms:W3CDTF">2018-11-03T16:50:09Z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