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
      <p:font typeface="Montserrat Medium" panose="000006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lv3YXeuhiH5ijQ1AuSKKALM1W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16"/>
          <p:cNvSpPr txBox="1">
            <a:spLocks noGrp="1"/>
          </p:cNvSpPr>
          <p:nvPr>
            <p:ph type="ctrTitle"/>
          </p:nvPr>
        </p:nvSpPr>
        <p:spPr>
          <a:xfrm>
            <a:off x="457200" y="1224892"/>
            <a:ext cx="4487400" cy="2262600"/>
          </a:xfrm>
          <a:prstGeom prst="rect">
            <a:avLst/>
          </a:prstGeom>
          <a:noFill/>
          <a:ln>
            <a:noFill/>
          </a:ln>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16"/>
          <p:cNvSpPr txBox="1">
            <a:spLocks noGrp="1"/>
          </p:cNvSpPr>
          <p:nvPr>
            <p:ph type="subTitle" idx="1"/>
          </p:nvPr>
        </p:nvSpPr>
        <p:spPr>
          <a:xfrm>
            <a:off x="457200" y="3487508"/>
            <a:ext cx="4487400" cy="431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25"/>
          <p:cNvSpPr txBox="1">
            <a:spLocks noGrp="1"/>
          </p:cNvSpPr>
          <p:nvPr>
            <p:ph type="title"/>
          </p:nvPr>
        </p:nvSpPr>
        <p:spPr>
          <a:xfrm>
            <a:off x="720000" y="367423"/>
            <a:ext cx="7704000" cy="841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36" name="Google Shape;36;p25"/>
          <p:cNvSpPr txBox="1">
            <a:spLocks noGrp="1"/>
          </p:cNvSpPr>
          <p:nvPr>
            <p:ph type="subTitle" idx="1"/>
          </p:nvPr>
        </p:nvSpPr>
        <p:spPr>
          <a:xfrm>
            <a:off x="2241550" y="1348750"/>
            <a:ext cx="4661100" cy="168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
        <p:cNvGrpSpPr/>
        <p:nvPr/>
      </p:nvGrpSpPr>
      <p:grpSpPr>
        <a:xfrm>
          <a:off x="0" y="0"/>
          <a:ext cx="0" cy="0"/>
          <a:chOff x="0" y="0"/>
          <a:chExt cx="0" cy="0"/>
        </a:xfrm>
      </p:grpSpPr>
      <p:sp>
        <p:nvSpPr>
          <p:cNvPr id="38" name="Google Shape;38;p26"/>
          <p:cNvSpPr txBox="1">
            <a:spLocks noGrp="1"/>
          </p:cNvSpPr>
          <p:nvPr>
            <p:ph type="title"/>
          </p:nvPr>
        </p:nvSpPr>
        <p:spPr>
          <a:xfrm>
            <a:off x="720000" y="2285400"/>
            <a:ext cx="77040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
        <p:cNvGrpSpPr/>
        <p:nvPr/>
      </p:nvGrpSpPr>
      <p:grpSpPr>
        <a:xfrm>
          <a:off x="0" y="0"/>
          <a:ext cx="0" cy="0"/>
          <a:chOff x="0" y="0"/>
          <a:chExt cx="0" cy="0"/>
        </a:xfrm>
      </p:grpSpPr>
      <p:sp>
        <p:nvSpPr>
          <p:cNvPr id="40" name="Google Shape;40;p27"/>
          <p:cNvSpPr txBox="1">
            <a:spLocks noGrp="1"/>
          </p:cNvSpPr>
          <p:nvPr>
            <p:ph type="title" hasCustomPrompt="1"/>
          </p:nvPr>
        </p:nvSpPr>
        <p:spPr>
          <a:xfrm>
            <a:off x="1284000" y="1558475"/>
            <a:ext cx="6576000" cy="1511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41" name="Google Shape;41;p27"/>
          <p:cNvSpPr txBox="1">
            <a:spLocks noGrp="1"/>
          </p:cNvSpPr>
          <p:nvPr>
            <p:ph type="subTitle" idx="1"/>
          </p:nvPr>
        </p:nvSpPr>
        <p:spPr>
          <a:xfrm>
            <a:off x="1284000" y="3069625"/>
            <a:ext cx="65760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6"/>
        </a:solidFill>
        <a:effectLst/>
      </p:bgPr>
    </p:bg>
    <p:spTree>
      <p:nvGrpSpPr>
        <p:cNvPr id="1" name="Shape 11"/>
        <p:cNvGrpSpPr/>
        <p:nvPr/>
      </p:nvGrpSpPr>
      <p:grpSpPr>
        <a:xfrm>
          <a:off x="0" y="0"/>
          <a:ext cx="0" cy="0"/>
          <a:chOff x="0" y="0"/>
          <a:chExt cx="0" cy="0"/>
        </a:xfrm>
      </p:grpSpPr>
      <p:sp>
        <p:nvSpPr>
          <p:cNvPr id="12" name="Google Shape;12;p17"/>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
    <p:spTree>
      <p:nvGrpSpPr>
        <p:cNvPr id="1" name="Shape 13"/>
        <p:cNvGrpSpPr/>
        <p:nvPr/>
      </p:nvGrpSpPr>
      <p:grpSpPr>
        <a:xfrm>
          <a:off x="0" y="0"/>
          <a:ext cx="0" cy="0"/>
          <a:chOff x="0" y="0"/>
          <a:chExt cx="0" cy="0"/>
        </a:xfrm>
      </p:grpSpPr>
      <p:sp>
        <p:nvSpPr>
          <p:cNvPr id="14" name="Google Shape;14;g374067a836c_0_13"/>
          <p:cNvSpPr txBox="1">
            <a:spLocks noGrp="1"/>
          </p:cNvSpPr>
          <p:nvPr>
            <p:ph type="title"/>
          </p:nvPr>
        </p:nvSpPr>
        <p:spPr>
          <a:xfrm>
            <a:off x="1048350" y="323850"/>
            <a:ext cx="7047300" cy="48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Arial"/>
              <a:buNone/>
              <a:defRPr>
                <a:latin typeface="Arial"/>
                <a:ea typeface="Arial"/>
                <a:cs typeface="Arial"/>
                <a:sym typeface="Arial"/>
              </a:defRPr>
            </a:lvl1pPr>
            <a:lvl2pPr lvl="1" algn="ctr">
              <a:lnSpc>
                <a:spcPct val="100000"/>
              </a:lnSpc>
              <a:spcBef>
                <a:spcPts val="0"/>
              </a:spcBef>
              <a:spcAft>
                <a:spcPts val="0"/>
              </a:spcAft>
              <a:buSzPts val="2400"/>
              <a:buFont typeface="Arial"/>
              <a:buNone/>
              <a:defRPr>
                <a:latin typeface="Arial"/>
                <a:ea typeface="Arial"/>
                <a:cs typeface="Arial"/>
                <a:sym typeface="Arial"/>
              </a:defRPr>
            </a:lvl2pPr>
            <a:lvl3pPr lvl="2" algn="ctr">
              <a:lnSpc>
                <a:spcPct val="100000"/>
              </a:lnSpc>
              <a:spcBef>
                <a:spcPts val="0"/>
              </a:spcBef>
              <a:spcAft>
                <a:spcPts val="0"/>
              </a:spcAft>
              <a:buSzPts val="2400"/>
              <a:buFont typeface="Arial"/>
              <a:buNone/>
              <a:defRPr>
                <a:latin typeface="Arial"/>
                <a:ea typeface="Arial"/>
                <a:cs typeface="Arial"/>
                <a:sym typeface="Arial"/>
              </a:defRPr>
            </a:lvl3pPr>
            <a:lvl4pPr lvl="3" algn="ctr">
              <a:lnSpc>
                <a:spcPct val="100000"/>
              </a:lnSpc>
              <a:spcBef>
                <a:spcPts val="0"/>
              </a:spcBef>
              <a:spcAft>
                <a:spcPts val="0"/>
              </a:spcAft>
              <a:buSzPts val="2400"/>
              <a:buFont typeface="Arial"/>
              <a:buNone/>
              <a:defRPr>
                <a:latin typeface="Arial"/>
                <a:ea typeface="Arial"/>
                <a:cs typeface="Arial"/>
                <a:sym typeface="Arial"/>
              </a:defRPr>
            </a:lvl4pPr>
            <a:lvl5pPr lvl="4" algn="ctr">
              <a:lnSpc>
                <a:spcPct val="100000"/>
              </a:lnSpc>
              <a:spcBef>
                <a:spcPts val="0"/>
              </a:spcBef>
              <a:spcAft>
                <a:spcPts val="0"/>
              </a:spcAft>
              <a:buSzPts val="2400"/>
              <a:buFont typeface="Arial"/>
              <a:buNone/>
              <a:defRPr>
                <a:latin typeface="Arial"/>
                <a:ea typeface="Arial"/>
                <a:cs typeface="Arial"/>
                <a:sym typeface="Arial"/>
              </a:defRPr>
            </a:lvl5pPr>
            <a:lvl6pPr lvl="5" algn="ctr">
              <a:lnSpc>
                <a:spcPct val="100000"/>
              </a:lnSpc>
              <a:spcBef>
                <a:spcPts val="0"/>
              </a:spcBef>
              <a:spcAft>
                <a:spcPts val="0"/>
              </a:spcAft>
              <a:buSzPts val="2400"/>
              <a:buFont typeface="Arial"/>
              <a:buNone/>
              <a:defRPr>
                <a:latin typeface="Arial"/>
                <a:ea typeface="Arial"/>
                <a:cs typeface="Arial"/>
                <a:sym typeface="Arial"/>
              </a:defRPr>
            </a:lvl6pPr>
            <a:lvl7pPr lvl="6" algn="ctr">
              <a:lnSpc>
                <a:spcPct val="100000"/>
              </a:lnSpc>
              <a:spcBef>
                <a:spcPts val="0"/>
              </a:spcBef>
              <a:spcAft>
                <a:spcPts val="0"/>
              </a:spcAft>
              <a:buSzPts val="2400"/>
              <a:buFont typeface="Arial"/>
              <a:buNone/>
              <a:defRPr>
                <a:latin typeface="Arial"/>
                <a:ea typeface="Arial"/>
                <a:cs typeface="Arial"/>
                <a:sym typeface="Arial"/>
              </a:defRPr>
            </a:lvl7pPr>
            <a:lvl8pPr lvl="7" algn="ctr">
              <a:lnSpc>
                <a:spcPct val="100000"/>
              </a:lnSpc>
              <a:spcBef>
                <a:spcPts val="0"/>
              </a:spcBef>
              <a:spcAft>
                <a:spcPts val="0"/>
              </a:spcAft>
              <a:buSzPts val="2400"/>
              <a:buFont typeface="Arial"/>
              <a:buNone/>
              <a:defRPr>
                <a:latin typeface="Arial"/>
                <a:ea typeface="Arial"/>
                <a:cs typeface="Arial"/>
                <a:sym typeface="Arial"/>
              </a:defRPr>
            </a:lvl8pPr>
            <a:lvl9pPr lvl="8" algn="ctr">
              <a:lnSpc>
                <a:spcPct val="100000"/>
              </a:lnSpc>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20"/>
          <p:cNvSpPr txBox="1">
            <a:spLocks noGrp="1"/>
          </p:cNvSpPr>
          <p:nvPr>
            <p:ph type="title"/>
          </p:nvPr>
        </p:nvSpPr>
        <p:spPr>
          <a:xfrm>
            <a:off x="720000" y="2179625"/>
            <a:ext cx="7704000" cy="841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8" name="Google Shape;18;p20"/>
          <p:cNvSpPr txBox="1">
            <a:spLocks noGrp="1"/>
          </p:cNvSpPr>
          <p:nvPr>
            <p:ph type="title" idx="2"/>
          </p:nvPr>
        </p:nvSpPr>
        <p:spPr>
          <a:xfrm>
            <a:off x="2996550" y="1337825"/>
            <a:ext cx="31509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
        <p:nvSpPr>
          <p:cNvPr id="19" name="Google Shape;19;p20"/>
          <p:cNvSpPr txBox="1">
            <a:spLocks noGrp="1"/>
          </p:cNvSpPr>
          <p:nvPr>
            <p:ph type="subTitle" idx="1"/>
          </p:nvPr>
        </p:nvSpPr>
        <p:spPr>
          <a:xfrm>
            <a:off x="2391925" y="3132175"/>
            <a:ext cx="43602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2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a:lvl2pPr>
            <a:lvl3pPr marL="1371600" lvl="2" indent="-304800" algn="l">
              <a:lnSpc>
                <a:spcPct val="115000"/>
              </a:lnSpc>
              <a:spcBef>
                <a:spcPts val="0"/>
              </a:spcBef>
              <a:spcAft>
                <a:spcPts val="0"/>
              </a:spcAft>
              <a:buSzPts val="1200"/>
              <a:buChar char="■"/>
              <a:defRPr/>
            </a:lvl3pPr>
            <a:lvl4pPr marL="1828800" lvl="3" indent="-304800" algn="l">
              <a:lnSpc>
                <a:spcPct val="115000"/>
              </a:lnSpc>
              <a:spcBef>
                <a:spcPts val="0"/>
              </a:spcBef>
              <a:spcAft>
                <a:spcPts val="0"/>
              </a:spcAft>
              <a:buSzPts val="1200"/>
              <a:buChar char="●"/>
              <a:defRPr/>
            </a:lvl4pPr>
            <a:lvl5pPr marL="2286000" lvl="4" indent="-304800" algn="l">
              <a:lnSpc>
                <a:spcPct val="115000"/>
              </a:lnSpc>
              <a:spcBef>
                <a:spcPts val="0"/>
              </a:spcBef>
              <a:spcAft>
                <a:spcPts val="0"/>
              </a:spcAft>
              <a:buSzPts val="1200"/>
              <a:buChar char="○"/>
              <a:defRPr/>
            </a:lvl5pPr>
            <a:lvl6pPr marL="2743200" lvl="5" indent="-304800" algn="l">
              <a:lnSpc>
                <a:spcPct val="115000"/>
              </a:lnSpc>
              <a:spcBef>
                <a:spcPts val="0"/>
              </a:spcBef>
              <a:spcAft>
                <a:spcPts val="0"/>
              </a:spcAft>
              <a:buSzPts val="1200"/>
              <a:buChar char="■"/>
              <a:defRPr/>
            </a:lvl6pPr>
            <a:lvl7pPr marL="3200400" lvl="6" indent="-304800" algn="l">
              <a:lnSpc>
                <a:spcPct val="115000"/>
              </a:lnSpc>
              <a:spcBef>
                <a:spcPts val="0"/>
              </a:spcBef>
              <a:spcAft>
                <a:spcPts val="0"/>
              </a:spcAft>
              <a:buSzPts val="1200"/>
              <a:buChar char="●"/>
              <a:defRPr/>
            </a:lvl7pPr>
            <a:lvl8pPr marL="3657600" lvl="7" indent="-304800" algn="l">
              <a:lnSpc>
                <a:spcPct val="115000"/>
              </a:lnSpc>
              <a:spcBef>
                <a:spcPts val="0"/>
              </a:spcBef>
              <a:spcAft>
                <a:spcPts val="0"/>
              </a:spcAft>
              <a:buSzPts val="1200"/>
              <a:buChar char="○"/>
              <a:defRPr/>
            </a:lvl8pPr>
            <a:lvl9pPr marL="4114800" lvl="8" indent="-304800" algn="l">
              <a:lnSpc>
                <a:spcPct val="115000"/>
              </a:lnSpc>
              <a:spcBef>
                <a:spcPts val="0"/>
              </a:spcBef>
              <a:spcAft>
                <a:spcPts val="0"/>
              </a:spcAft>
              <a:buSzPts val="1200"/>
              <a:buChar char="■"/>
              <a:defRPr/>
            </a:lvl9pPr>
          </a:lstStyle>
          <a:p>
            <a:endParaRPr/>
          </a:p>
        </p:txBody>
      </p:sp>
      <p:sp>
        <p:nvSpPr>
          <p:cNvPr id="22" name="Google Shape;22;p21"/>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22"/>
          <p:cNvSpPr txBox="1">
            <a:spLocks noGrp="1"/>
          </p:cNvSpPr>
          <p:nvPr>
            <p:ph type="subTitle" idx="1"/>
          </p:nvPr>
        </p:nvSpPr>
        <p:spPr>
          <a:xfrm>
            <a:off x="1181425" y="2303125"/>
            <a:ext cx="2907600" cy="713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5" name="Google Shape;25;p22"/>
          <p:cNvSpPr txBox="1">
            <a:spLocks noGrp="1"/>
          </p:cNvSpPr>
          <p:nvPr>
            <p:ph type="subTitle" idx="2"/>
          </p:nvPr>
        </p:nvSpPr>
        <p:spPr>
          <a:xfrm>
            <a:off x="4836300" y="2303125"/>
            <a:ext cx="2907600" cy="713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1pPr>
            <a:lvl2pPr lvl="1"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2pPr>
            <a:lvl3pPr lvl="2"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3pPr>
            <a:lvl4pPr lvl="3"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4pPr>
            <a:lvl5pPr lvl="4"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5pPr>
            <a:lvl6pPr lvl="5"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6pPr>
            <a:lvl7pPr lvl="6"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7pPr>
            <a:lvl8pPr lvl="7"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8pPr>
            <a:lvl9pPr lvl="8" algn="ctr">
              <a:lnSpc>
                <a:spcPct val="100000"/>
              </a:lnSpc>
              <a:spcBef>
                <a:spcPts val="0"/>
              </a:spcBef>
              <a:spcAft>
                <a:spcPts val="0"/>
              </a:spcAft>
              <a:buClr>
                <a:schemeClr val="dk1"/>
              </a:buClr>
              <a:buSzPts val="2400"/>
              <a:buFont typeface="Montserrat"/>
              <a:buNone/>
              <a:defRPr sz="2400" b="1">
                <a:solidFill>
                  <a:schemeClr val="dk1"/>
                </a:solidFill>
                <a:latin typeface="Montserrat"/>
                <a:ea typeface="Montserrat"/>
                <a:cs typeface="Montserrat"/>
                <a:sym typeface="Montserrat"/>
              </a:defRPr>
            </a:lvl9pPr>
          </a:lstStyle>
          <a:p>
            <a:endParaRPr/>
          </a:p>
        </p:txBody>
      </p:sp>
      <p:sp>
        <p:nvSpPr>
          <p:cNvPr id="26" name="Google Shape;26;p22"/>
          <p:cNvSpPr txBox="1">
            <a:spLocks noGrp="1"/>
          </p:cNvSpPr>
          <p:nvPr>
            <p:ph type="subTitle" idx="3"/>
          </p:nvPr>
        </p:nvSpPr>
        <p:spPr>
          <a:xfrm>
            <a:off x="1181425" y="2917150"/>
            <a:ext cx="29076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7" name="Google Shape;27;p22"/>
          <p:cNvSpPr txBox="1">
            <a:spLocks noGrp="1"/>
          </p:cNvSpPr>
          <p:nvPr>
            <p:ph type="subTitle" idx="4"/>
          </p:nvPr>
        </p:nvSpPr>
        <p:spPr>
          <a:xfrm>
            <a:off x="4836300" y="2917150"/>
            <a:ext cx="2907600" cy="713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8" name="Google Shape;28;p22"/>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3"/>
          <p:cNvSpPr txBox="1">
            <a:spLocks noGrp="1"/>
          </p:cNvSpPr>
          <p:nvPr>
            <p:ph type="body" idx="1"/>
          </p:nvPr>
        </p:nvSpPr>
        <p:spPr>
          <a:xfrm>
            <a:off x="720000" y="1152475"/>
            <a:ext cx="33222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a:lvl2pPr>
            <a:lvl3pPr marL="1371600" lvl="2" indent="-304800" algn="l">
              <a:lnSpc>
                <a:spcPct val="115000"/>
              </a:lnSpc>
              <a:spcBef>
                <a:spcPts val="0"/>
              </a:spcBef>
              <a:spcAft>
                <a:spcPts val="0"/>
              </a:spcAft>
              <a:buSzPts val="1200"/>
              <a:buChar char="■"/>
              <a:defRPr/>
            </a:lvl3pPr>
            <a:lvl4pPr marL="1828800" lvl="3" indent="-304800" algn="l">
              <a:lnSpc>
                <a:spcPct val="115000"/>
              </a:lnSpc>
              <a:spcBef>
                <a:spcPts val="0"/>
              </a:spcBef>
              <a:spcAft>
                <a:spcPts val="0"/>
              </a:spcAft>
              <a:buSzPts val="1200"/>
              <a:buChar char="●"/>
              <a:defRPr/>
            </a:lvl4pPr>
            <a:lvl5pPr marL="2286000" lvl="4" indent="-304800" algn="l">
              <a:lnSpc>
                <a:spcPct val="115000"/>
              </a:lnSpc>
              <a:spcBef>
                <a:spcPts val="0"/>
              </a:spcBef>
              <a:spcAft>
                <a:spcPts val="0"/>
              </a:spcAft>
              <a:buSzPts val="1200"/>
              <a:buChar char="○"/>
              <a:defRPr/>
            </a:lvl5pPr>
            <a:lvl6pPr marL="2743200" lvl="5" indent="-304800" algn="l">
              <a:lnSpc>
                <a:spcPct val="115000"/>
              </a:lnSpc>
              <a:spcBef>
                <a:spcPts val="0"/>
              </a:spcBef>
              <a:spcAft>
                <a:spcPts val="0"/>
              </a:spcAft>
              <a:buSzPts val="1200"/>
              <a:buChar char="■"/>
              <a:defRPr/>
            </a:lvl6pPr>
            <a:lvl7pPr marL="3200400" lvl="6" indent="-304800" algn="l">
              <a:lnSpc>
                <a:spcPct val="115000"/>
              </a:lnSpc>
              <a:spcBef>
                <a:spcPts val="0"/>
              </a:spcBef>
              <a:spcAft>
                <a:spcPts val="0"/>
              </a:spcAft>
              <a:buSzPts val="1200"/>
              <a:buChar char="●"/>
              <a:defRPr/>
            </a:lvl7pPr>
            <a:lvl8pPr marL="3657600" lvl="7" indent="-304800" algn="l">
              <a:lnSpc>
                <a:spcPct val="115000"/>
              </a:lnSpc>
              <a:spcBef>
                <a:spcPts val="0"/>
              </a:spcBef>
              <a:spcAft>
                <a:spcPts val="0"/>
              </a:spcAft>
              <a:buSzPts val="1200"/>
              <a:buChar char="○"/>
              <a:defRPr/>
            </a:lvl8pPr>
            <a:lvl9pPr marL="4114800" lvl="8" indent="-304800" algn="l">
              <a:lnSpc>
                <a:spcPct val="115000"/>
              </a:lnSpc>
              <a:spcBef>
                <a:spcPts val="0"/>
              </a:spcBef>
              <a:spcAft>
                <a:spcPts val="0"/>
              </a:spcAft>
              <a:buSzPts val="1200"/>
              <a:buChar char="■"/>
              <a:defRPr/>
            </a:lvl9pPr>
          </a:lstStyle>
          <a:p>
            <a:endParaRPr/>
          </a:p>
        </p:txBody>
      </p:sp>
      <p:sp>
        <p:nvSpPr>
          <p:cNvPr id="31" name="Google Shape;31;p23"/>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400"/>
              <a:buNone/>
              <a:defRPr sz="2400">
                <a:solidFill>
                  <a:schemeClr val="dk1"/>
                </a:solidFill>
              </a:defRPr>
            </a:lvl1pPr>
            <a:lvl2pPr lvl="1" algn="ctr">
              <a:lnSpc>
                <a:spcPct val="100000"/>
              </a:lnSpc>
              <a:spcBef>
                <a:spcPts val="0"/>
              </a:spcBef>
              <a:spcAft>
                <a:spcPts val="0"/>
              </a:spcAft>
              <a:buClr>
                <a:schemeClr val="dk1"/>
              </a:buClr>
              <a:buSzPts val="2400"/>
              <a:buNone/>
              <a:defRPr sz="2400">
                <a:solidFill>
                  <a:schemeClr val="dk1"/>
                </a:solidFill>
              </a:defRPr>
            </a:lvl2pPr>
            <a:lvl3pPr lvl="2" algn="ctr">
              <a:lnSpc>
                <a:spcPct val="100000"/>
              </a:lnSpc>
              <a:spcBef>
                <a:spcPts val="0"/>
              </a:spcBef>
              <a:spcAft>
                <a:spcPts val="0"/>
              </a:spcAft>
              <a:buClr>
                <a:schemeClr val="dk1"/>
              </a:buClr>
              <a:buSzPts val="2400"/>
              <a:buNone/>
              <a:defRPr sz="2400">
                <a:solidFill>
                  <a:schemeClr val="dk1"/>
                </a:solidFill>
              </a:defRPr>
            </a:lvl3pPr>
            <a:lvl4pPr lvl="3" algn="ctr">
              <a:lnSpc>
                <a:spcPct val="100000"/>
              </a:lnSpc>
              <a:spcBef>
                <a:spcPts val="0"/>
              </a:spcBef>
              <a:spcAft>
                <a:spcPts val="0"/>
              </a:spcAft>
              <a:buClr>
                <a:schemeClr val="dk1"/>
              </a:buClr>
              <a:buSzPts val="2400"/>
              <a:buNone/>
              <a:defRPr sz="2400">
                <a:solidFill>
                  <a:schemeClr val="dk1"/>
                </a:solidFill>
              </a:defRPr>
            </a:lvl4pPr>
            <a:lvl5pPr lvl="4" algn="ctr">
              <a:lnSpc>
                <a:spcPct val="100000"/>
              </a:lnSpc>
              <a:spcBef>
                <a:spcPts val="0"/>
              </a:spcBef>
              <a:spcAft>
                <a:spcPts val="0"/>
              </a:spcAft>
              <a:buClr>
                <a:schemeClr val="dk1"/>
              </a:buClr>
              <a:buSzPts val="2400"/>
              <a:buNone/>
              <a:defRPr sz="2400">
                <a:solidFill>
                  <a:schemeClr val="dk1"/>
                </a:solidFill>
              </a:defRPr>
            </a:lvl5pPr>
            <a:lvl6pPr lvl="5" algn="ctr">
              <a:lnSpc>
                <a:spcPct val="100000"/>
              </a:lnSpc>
              <a:spcBef>
                <a:spcPts val="0"/>
              </a:spcBef>
              <a:spcAft>
                <a:spcPts val="0"/>
              </a:spcAft>
              <a:buClr>
                <a:schemeClr val="dk1"/>
              </a:buClr>
              <a:buSzPts val="2400"/>
              <a:buNone/>
              <a:defRPr sz="2400">
                <a:solidFill>
                  <a:schemeClr val="dk1"/>
                </a:solidFill>
              </a:defRPr>
            </a:lvl6pPr>
            <a:lvl7pPr lvl="6" algn="ctr">
              <a:lnSpc>
                <a:spcPct val="100000"/>
              </a:lnSpc>
              <a:spcBef>
                <a:spcPts val="0"/>
              </a:spcBef>
              <a:spcAft>
                <a:spcPts val="0"/>
              </a:spcAft>
              <a:buClr>
                <a:schemeClr val="dk1"/>
              </a:buClr>
              <a:buSzPts val="2400"/>
              <a:buNone/>
              <a:defRPr sz="2400">
                <a:solidFill>
                  <a:schemeClr val="dk1"/>
                </a:solidFill>
              </a:defRPr>
            </a:lvl7pPr>
            <a:lvl8pPr lvl="7" algn="ctr">
              <a:lnSpc>
                <a:spcPct val="100000"/>
              </a:lnSpc>
              <a:spcBef>
                <a:spcPts val="0"/>
              </a:spcBef>
              <a:spcAft>
                <a:spcPts val="0"/>
              </a:spcAft>
              <a:buClr>
                <a:schemeClr val="dk1"/>
              </a:buClr>
              <a:buSzPts val="2400"/>
              <a:buNone/>
              <a:defRPr sz="2400">
                <a:solidFill>
                  <a:schemeClr val="dk1"/>
                </a:solidFill>
              </a:defRPr>
            </a:lvl8pPr>
            <a:lvl9pPr lvl="8" algn="ctr">
              <a:lnSpc>
                <a:spcPct val="100000"/>
              </a:lnSpc>
              <a:spcBef>
                <a:spcPts val="0"/>
              </a:spcBef>
              <a:spcAft>
                <a:spcPts val="0"/>
              </a:spcAft>
              <a:buClr>
                <a:schemeClr val="dk1"/>
              </a:buClr>
              <a:buSzPts val="2400"/>
              <a:buNone/>
              <a:defRPr sz="24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4"/>
          <p:cNvSpPr txBox="1">
            <a:spLocks noGrp="1"/>
          </p:cNvSpPr>
          <p:nvPr>
            <p:ph type="title"/>
          </p:nvPr>
        </p:nvSpPr>
        <p:spPr>
          <a:xfrm>
            <a:off x="1388100" y="1307100"/>
            <a:ext cx="6367800" cy="2529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2400"/>
              <a:buFont typeface="Montserrat"/>
              <a:buNone/>
              <a:defRPr sz="2400" b="1" i="0" u="none" strike="noStrike" cap="none">
                <a:solidFill>
                  <a:schemeClr val="dk1"/>
                </a:solidFill>
                <a:latin typeface="Montserrat"/>
                <a:ea typeface="Montserrat"/>
                <a:cs typeface="Montserrat"/>
                <a:sym typeface="Montserrat"/>
              </a:defRPr>
            </a:lvl9pPr>
          </a:lstStyle>
          <a:p>
            <a:endParaRPr/>
          </a:p>
        </p:txBody>
      </p:sp>
      <p:sp>
        <p:nvSpPr>
          <p:cNvPr id="7" name="Google Shape;7;p15"/>
          <p:cNvSpPr txBox="1">
            <a:spLocks noGrp="1"/>
          </p:cNvSpPr>
          <p:nvPr>
            <p:ph type="body" idx="1"/>
          </p:nvPr>
        </p:nvSpPr>
        <p:spPr>
          <a:xfrm>
            <a:off x="715100" y="1096600"/>
            <a:ext cx="7713600" cy="35118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1pPr>
            <a:lvl2pPr marL="914400" marR="0" lvl="1"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2pPr>
            <a:lvl3pPr marL="1371600" marR="0" lvl="2"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3pPr>
            <a:lvl4pPr marL="1828800" marR="0" lvl="3"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4pPr>
            <a:lvl5pPr marL="2286000" marR="0" lvl="4"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5pPr>
            <a:lvl6pPr marL="2743200" marR="0" lvl="5"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6pPr>
            <a:lvl7pPr marL="3200400" marR="0" lvl="6"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7pPr>
            <a:lvl8pPr marL="3657600" marR="0" lvl="7"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8pPr>
            <a:lvl9pPr marL="4114800" marR="0" lvl="8" indent="-304800" algn="l" rtl="0">
              <a:lnSpc>
                <a:spcPct val="100000"/>
              </a:lnSpc>
              <a:spcBef>
                <a:spcPts val="0"/>
              </a:spcBef>
              <a:spcAft>
                <a:spcPts val="0"/>
              </a:spcAft>
              <a:buClr>
                <a:schemeClr val="dk1"/>
              </a:buClr>
              <a:buSzPts val="1200"/>
              <a:buFont typeface="Montserrat Medium"/>
              <a:buChar char="■"/>
              <a:defRPr sz="1200" b="0" i="0" u="none" strike="noStrike" cap="none">
                <a:solidFill>
                  <a:schemeClr val="dk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nayakganesh007/google-ads-sales-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5"/>
        <p:cNvGrpSpPr/>
        <p:nvPr/>
      </p:nvGrpSpPr>
      <p:grpSpPr>
        <a:xfrm>
          <a:off x="0" y="0"/>
          <a:ext cx="0" cy="0"/>
          <a:chOff x="0" y="0"/>
          <a:chExt cx="0" cy="0"/>
        </a:xfrm>
      </p:grpSpPr>
      <p:sp>
        <p:nvSpPr>
          <p:cNvPr id="46" name="Google Shape;46;p1"/>
          <p:cNvSpPr txBox="1">
            <a:spLocks noGrp="1"/>
          </p:cNvSpPr>
          <p:nvPr>
            <p:ph type="ctrTitle"/>
          </p:nvPr>
        </p:nvSpPr>
        <p:spPr>
          <a:xfrm>
            <a:off x="457200" y="1440450"/>
            <a:ext cx="5660400" cy="2262600"/>
          </a:xfrm>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SzPts val="5200"/>
              <a:buNone/>
            </a:pPr>
            <a:r>
              <a:rPr lang="en"/>
              <a:t>Google Ads Campaign Performance Analysis</a:t>
            </a:r>
            <a:endParaRPr/>
          </a:p>
        </p:txBody>
      </p:sp>
      <p:sp>
        <p:nvSpPr>
          <p:cNvPr id="47" name="Google Shape;47;p1"/>
          <p:cNvSpPr txBox="1">
            <a:spLocks noGrp="1"/>
          </p:cNvSpPr>
          <p:nvPr>
            <p:ph type="subTitle" idx="1"/>
          </p:nvPr>
        </p:nvSpPr>
        <p:spPr>
          <a:xfrm>
            <a:off x="457200" y="3703058"/>
            <a:ext cx="4487400" cy="431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200"/>
              <a:buNone/>
            </a:pPr>
            <a:r>
              <a:rPr lang="en"/>
              <a:t>By Ahsan Mubarak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0"/>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Final insight and Recommendation</a:t>
            </a:r>
            <a:endParaRPr/>
          </a:p>
          <a:p>
            <a:pPr marL="0" lvl="0" indent="0" algn="ctr" rtl="0">
              <a:lnSpc>
                <a:spcPct val="100000"/>
              </a:lnSpc>
              <a:spcBef>
                <a:spcPts val="0"/>
              </a:spcBef>
              <a:spcAft>
                <a:spcPts val="0"/>
              </a:spcAft>
              <a:buClr>
                <a:schemeClr val="dk1"/>
              </a:buClr>
              <a:buSzPts val="1100"/>
              <a:buFont typeface="Arial"/>
              <a:buNone/>
            </a:pPr>
            <a:endParaRPr/>
          </a:p>
        </p:txBody>
      </p:sp>
      <p:sp>
        <p:nvSpPr>
          <p:cNvPr id="107" name="Google Shape;107;p10"/>
          <p:cNvSpPr txBox="1"/>
          <p:nvPr/>
        </p:nvSpPr>
        <p:spPr>
          <a:xfrm>
            <a:off x="452550" y="973075"/>
            <a:ext cx="8238900" cy="3879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dirty="0">
                <a:solidFill>
                  <a:schemeClr val="dk1"/>
                </a:solidFill>
                <a:latin typeface="Montserrat"/>
                <a:ea typeface="Montserrat"/>
                <a:cs typeface="Montserrat"/>
                <a:sym typeface="Montserrat"/>
              </a:rPr>
              <a:t>Recommendation</a:t>
            </a:r>
            <a:endParaRPr sz="1600" b="1" dirty="0">
              <a:solidFill>
                <a:schemeClr val="dk1"/>
              </a:solidFill>
              <a:latin typeface="Montserrat"/>
              <a:ea typeface="Montserrat"/>
              <a:cs typeface="Montserrat"/>
              <a:sym typeface="Montserrat"/>
            </a:endParaRPr>
          </a:p>
          <a:p>
            <a:pPr marL="0" lvl="0" indent="0" algn="l" rtl="0">
              <a:spcBef>
                <a:spcPts val="0"/>
              </a:spcBef>
              <a:spcAft>
                <a:spcPts val="0"/>
              </a:spcAft>
              <a:buNone/>
            </a:pPr>
            <a:endParaRPr sz="1600" dirty="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AutoNum type="arabicPeriod"/>
            </a:pPr>
            <a:r>
              <a:rPr lang="en" sz="1600" dirty="0">
                <a:solidFill>
                  <a:schemeClr val="dk1"/>
                </a:solidFill>
                <a:latin typeface="Montserrat Medium"/>
                <a:ea typeface="Montserrat Medium"/>
                <a:cs typeface="Montserrat Medium"/>
                <a:sym typeface="Montserrat Medium"/>
              </a:rPr>
              <a:t>Boost CTR</a:t>
            </a:r>
            <a:endParaRPr sz="1600" dirty="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dirty="0">
                <a:solidFill>
                  <a:schemeClr val="dk1"/>
                </a:solidFill>
                <a:latin typeface="Montserrat Medium"/>
                <a:ea typeface="Montserrat Medium"/>
                <a:cs typeface="Montserrat Medium"/>
                <a:sym typeface="Montserrat Medium"/>
              </a:rPr>
              <a:t>Test different headlines, visuals, and ad formats.</a:t>
            </a:r>
            <a:endParaRPr sz="1600" dirty="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dirty="0">
                <a:solidFill>
                  <a:schemeClr val="dk1"/>
                </a:solidFill>
                <a:latin typeface="Montserrat Medium"/>
                <a:ea typeface="Montserrat Medium"/>
                <a:cs typeface="Montserrat Medium"/>
                <a:sym typeface="Montserrat Medium"/>
              </a:rPr>
              <a:t>Refine audience targeting to reach more relevant users.</a:t>
            </a:r>
            <a:endParaRPr sz="1600" dirty="0">
              <a:solidFill>
                <a:schemeClr val="dk1"/>
              </a:solidFill>
              <a:latin typeface="Montserrat Medium"/>
              <a:ea typeface="Montserrat Medium"/>
              <a:cs typeface="Montserrat Medium"/>
              <a:sym typeface="Montserrat Medium"/>
            </a:endParaRPr>
          </a:p>
          <a:p>
            <a:pPr marL="914400" lvl="0" indent="0" algn="l" rtl="0">
              <a:spcBef>
                <a:spcPts val="0"/>
              </a:spcBef>
              <a:spcAft>
                <a:spcPts val="0"/>
              </a:spcAft>
              <a:buNone/>
            </a:pPr>
            <a:endParaRPr sz="1600" dirty="0">
              <a:solidFill>
                <a:schemeClr val="dk1"/>
              </a:solidFill>
              <a:latin typeface="Montserrat Medium"/>
              <a:ea typeface="Montserrat Medium"/>
              <a:cs typeface="Montserrat Medium"/>
              <a:sym typeface="Montserrat Medium"/>
            </a:endParaRPr>
          </a:p>
          <a:p>
            <a:pPr marL="127000" lvl="0" algn="l" rtl="0">
              <a:spcBef>
                <a:spcPts val="0"/>
              </a:spcBef>
              <a:spcAft>
                <a:spcPts val="0"/>
              </a:spcAft>
              <a:buClr>
                <a:schemeClr val="dk1"/>
              </a:buClr>
              <a:buSzPts val="1600"/>
            </a:pPr>
            <a:r>
              <a:rPr lang="en" sz="1600" dirty="0">
                <a:solidFill>
                  <a:schemeClr val="dk1"/>
                </a:solidFill>
                <a:latin typeface="Montserrat Medium"/>
                <a:ea typeface="Montserrat Medium"/>
                <a:cs typeface="Montserrat Medium"/>
                <a:sym typeface="Montserrat Medium"/>
              </a:rPr>
              <a:t>2.   Optimize Click → Lead</a:t>
            </a:r>
            <a:endParaRPr sz="1600" dirty="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dirty="0">
                <a:solidFill>
                  <a:schemeClr val="dk1"/>
                </a:solidFill>
                <a:latin typeface="Montserrat Medium"/>
                <a:ea typeface="Montserrat Medium"/>
                <a:cs typeface="Montserrat Medium"/>
                <a:sym typeface="Montserrat Medium"/>
              </a:rPr>
              <a:t>Shorten the form.</a:t>
            </a:r>
            <a:endParaRPr sz="1600" dirty="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dirty="0">
                <a:solidFill>
                  <a:schemeClr val="dk1"/>
                </a:solidFill>
                <a:latin typeface="Montserrat Medium"/>
                <a:ea typeface="Montserrat Medium"/>
                <a:cs typeface="Montserrat Medium"/>
                <a:sym typeface="Montserrat Medium"/>
              </a:rPr>
              <a:t>Add trust elements (testimonials, guarantees, etc.).</a:t>
            </a:r>
            <a:endParaRPr sz="1600" dirty="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dirty="0">
                <a:solidFill>
                  <a:schemeClr val="dk1"/>
                </a:solidFill>
                <a:latin typeface="Montserrat Medium"/>
                <a:ea typeface="Montserrat Medium"/>
                <a:cs typeface="Montserrat Medium"/>
                <a:sym typeface="Montserrat Medium"/>
              </a:rPr>
              <a:t>Make sure the landing page matches the ad content.</a:t>
            </a:r>
            <a:endParaRPr sz="1600" dirty="0">
              <a:solidFill>
                <a:schemeClr val="dk1"/>
              </a:solidFill>
              <a:latin typeface="Montserrat Medium"/>
              <a:ea typeface="Montserrat Medium"/>
              <a:cs typeface="Montserrat Medium"/>
              <a:sym typeface="Montserrat Medium"/>
            </a:endParaRPr>
          </a:p>
          <a:p>
            <a:pPr marL="457200" lvl="0" indent="0" algn="l" rtl="0">
              <a:spcBef>
                <a:spcPts val="0"/>
              </a:spcBef>
              <a:spcAft>
                <a:spcPts val="0"/>
              </a:spcAft>
              <a:buNone/>
            </a:pPr>
            <a:endParaRPr sz="1600" dirty="0">
              <a:solidFill>
                <a:schemeClr val="dk1"/>
              </a:solidFill>
              <a:latin typeface="Montserrat Medium"/>
              <a:ea typeface="Montserrat Medium"/>
              <a:cs typeface="Montserrat Medium"/>
              <a:sym typeface="Montserrat Medium"/>
            </a:endParaRPr>
          </a:p>
          <a:p>
            <a:pPr marL="127000" lvl="0" algn="l" rtl="0">
              <a:spcBef>
                <a:spcPts val="0"/>
              </a:spcBef>
              <a:spcAft>
                <a:spcPts val="0"/>
              </a:spcAft>
              <a:buClr>
                <a:schemeClr val="dk1"/>
              </a:buClr>
              <a:buSzPts val="1600"/>
            </a:pPr>
            <a:r>
              <a:rPr lang="en" sz="1600" dirty="0">
                <a:solidFill>
                  <a:schemeClr val="dk1"/>
                </a:solidFill>
                <a:latin typeface="Montserrat Medium"/>
                <a:ea typeface="Montserrat Medium"/>
                <a:cs typeface="Montserrat Medium"/>
                <a:sym typeface="Montserrat Medium"/>
              </a:rPr>
              <a:t>3.   Scale high-ROI ads</a:t>
            </a:r>
            <a:endParaRPr sz="1600" dirty="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dirty="0">
                <a:solidFill>
                  <a:schemeClr val="dk1"/>
                </a:solidFill>
                <a:latin typeface="Montserrat Medium"/>
                <a:ea typeface="Montserrat Medium"/>
                <a:cs typeface="Montserrat Medium"/>
                <a:sym typeface="Montserrat Medium"/>
              </a:rPr>
              <a:t>Allocate more budget to A2660, A2585, and A3459.</a:t>
            </a:r>
            <a:endParaRPr sz="1600" dirty="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r>
              <a:rPr lang="en" sz="1600" dirty="0">
                <a:solidFill>
                  <a:schemeClr val="dk1"/>
                </a:solidFill>
                <a:latin typeface="Montserrat Medium"/>
                <a:ea typeface="Montserrat Medium"/>
                <a:cs typeface="Montserrat Medium"/>
                <a:sym typeface="Montserrat Medium"/>
              </a:rPr>
              <a:t> </a:t>
            </a:r>
            <a:endParaRPr sz="1600" dirty="0">
              <a:solidFill>
                <a:schemeClr val="dk1"/>
              </a:solidFill>
              <a:latin typeface="Montserrat Medium"/>
              <a:ea typeface="Montserrat Medium"/>
              <a:cs typeface="Montserrat Medium"/>
              <a:sym typeface="Montserrat Medium"/>
            </a:endParaRPr>
          </a:p>
          <a:p>
            <a:pPr marL="457200" lvl="0" indent="0" algn="l" rtl="0">
              <a:spcBef>
                <a:spcPts val="0"/>
              </a:spcBef>
              <a:spcAft>
                <a:spcPts val="0"/>
              </a:spcAft>
              <a:buNone/>
            </a:pPr>
            <a:endParaRPr sz="1600" b="1" dirty="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p2"/>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Business Context and Objective</a:t>
            </a:r>
            <a:endParaRPr/>
          </a:p>
        </p:txBody>
      </p:sp>
      <p:sp>
        <p:nvSpPr>
          <p:cNvPr id="53" name="Google Shape;53;p2"/>
          <p:cNvSpPr txBox="1"/>
          <p:nvPr/>
        </p:nvSpPr>
        <p:spPr>
          <a:xfrm>
            <a:off x="671250" y="973075"/>
            <a:ext cx="7801500" cy="3983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latin typeface="Montserrat"/>
                <a:ea typeface="Montserrat"/>
                <a:cs typeface="Montserrat"/>
                <a:sym typeface="Montserrat"/>
              </a:rPr>
              <a:t>Context:</a:t>
            </a:r>
            <a:br>
              <a:rPr lang="en" sz="1600">
                <a:solidFill>
                  <a:schemeClr val="dk1"/>
                </a:solidFill>
                <a:latin typeface="Montserrat Medium"/>
                <a:ea typeface="Montserrat Medium"/>
                <a:cs typeface="Montserrat Medium"/>
                <a:sym typeface="Montserrat Medium"/>
              </a:rPr>
            </a:br>
            <a:r>
              <a:rPr lang="en" sz="1600">
                <a:solidFill>
                  <a:schemeClr val="dk1"/>
                </a:solidFill>
                <a:latin typeface="Montserrat Medium"/>
                <a:ea typeface="Montserrat Medium"/>
                <a:cs typeface="Montserrat Medium"/>
                <a:sym typeface="Montserrat Medium"/>
              </a:rPr>
              <a:t>In digital marketing, companies spend a lot of money on ads to reach the right audience. Google Ads is one of the most used platforms because it can reach millions of people fast. But not every impression or click gives value. Metrics like CTR, CR, and ROI are important to know if the campaign is really working. Understanding how users move from impressions to clicks, leads, and finally conversions is key to optimize ad spend.</a:t>
            </a:r>
            <a:endParaRPr sz="1600" b="1">
              <a:solidFill>
                <a:schemeClr val="dk1"/>
              </a:solidFill>
              <a:latin typeface="Montserrat"/>
              <a:ea typeface="Montserrat"/>
              <a:cs typeface="Montserrat"/>
              <a:sym typeface="Montserrat"/>
            </a:endParaRPr>
          </a:p>
          <a:p>
            <a:pPr marL="0" lvl="0" indent="0" algn="l" rtl="0">
              <a:lnSpc>
                <a:spcPct val="115000"/>
              </a:lnSpc>
              <a:spcBef>
                <a:spcPts val="1200"/>
              </a:spcBef>
              <a:spcAft>
                <a:spcPts val="1200"/>
              </a:spcAft>
              <a:buNone/>
            </a:pPr>
            <a:r>
              <a:rPr lang="en" sz="1600" b="1">
                <a:solidFill>
                  <a:schemeClr val="dk1"/>
                </a:solidFill>
                <a:latin typeface="Montserrat"/>
                <a:ea typeface="Montserrat"/>
                <a:cs typeface="Montserrat"/>
                <a:sym typeface="Montserrat"/>
              </a:rPr>
              <a:t>Objective:</a:t>
            </a:r>
            <a:br>
              <a:rPr lang="en" sz="1600" b="1">
                <a:solidFill>
                  <a:schemeClr val="dk1"/>
                </a:solidFill>
                <a:latin typeface="Montserrat"/>
                <a:ea typeface="Montserrat"/>
                <a:cs typeface="Montserrat"/>
                <a:sym typeface="Montserrat"/>
              </a:rPr>
            </a:br>
            <a:r>
              <a:rPr lang="en" sz="1600">
                <a:solidFill>
                  <a:schemeClr val="dk1"/>
                </a:solidFill>
                <a:latin typeface="Montserrat Medium"/>
                <a:ea typeface="Montserrat Medium"/>
                <a:cs typeface="Montserrat Medium"/>
                <a:sym typeface="Montserrat Medium"/>
              </a:rPr>
              <a:t> The aim of this analysis is to evaluate the performance of Google Ads campaigns based on CTR, CR, ROI, and funnel stages. By doing this, we can identify which part of the funnel has the biggest drop, and how to improve efficiency. </a:t>
            </a:r>
            <a:endParaRPr sz="1600">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Dataset Overview</a:t>
            </a:r>
            <a:endParaRPr/>
          </a:p>
        </p:txBody>
      </p:sp>
      <p:sp>
        <p:nvSpPr>
          <p:cNvPr id="59" name="Google Shape;59;p3"/>
          <p:cNvSpPr txBox="1"/>
          <p:nvPr/>
        </p:nvSpPr>
        <p:spPr>
          <a:xfrm>
            <a:off x="219900" y="973075"/>
            <a:ext cx="8704200" cy="346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000000"/>
                </a:solidFill>
                <a:latin typeface="Montserrat Medium"/>
                <a:ea typeface="Montserrat Medium"/>
                <a:cs typeface="Montserrat Medium"/>
                <a:sym typeface="Montserrat Medium"/>
              </a:rPr>
              <a:t>Dataset: Google Ads Campaign Data</a:t>
            </a:r>
            <a:endParaRPr sz="1600">
              <a:solidFill>
                <a:srgbClr val="000000"/>
              </a:solidFill>
              <a:latin typeface="Montserrat Medium"/>
              <a:ea typeface="Montserrat Medium"/>
              <a:cs typeface="Montserrat Medium"/>
              <a:sym typeface="Montserrat Medium"/>
            </a:endParaRPr>
          </a:p>
          <a:p>
            <a:pPr marL="0" lvl="0" indent="0" algn="l" rtl="0">
              <a:spcBef>
                <a:spcPts val="0"/>
              </a:spcBef>
              <a:spcAft>
                <a:spcPts val="0"/>
              </a:spcAft>
              <a:buNone/>
            </a:pPr>
            <a:r>
              <a:rPr lang="en" sz="1600">
                <a:solidFill>
                  <a:srgbClr val="000000"/>
                </a:solidFill>
                <a:latin typeface="Montserrat Medium"/>
                <a:ea typeface="Montserrat Medium"/>
                <a:cs typeface="Montserrat Medium"/>
                <a:sym typeface="Montserrat Medium"/>
              </a:rPr>
              <a:t>Source:</a:t>
            </a:r>
            <a:r>
              <a:rPr lang="en" sz="1600">
                <a:latin typeface="Montserrat Medium"/>
                <a:ea typeface="Montserrat Medium"/>
                <a:cs typeface="Montserrat Medium"/>
                <a:sym typeface="Montserrat Medium"/>
              </a:rPr>
              <a:t> </a:t>
            </a:r>
            <a:r>
              <a:rPr lang="en" sz="1600" u="sng">
                <a:solidFill>
                  <a:srgbClr val="20BEFF"/>
                </a:solidFill>
                <a:latin typeface="Montserrat Medium"/>
                <a:ea typeface="Montserrat Medium"/>
                <a:cs typeface="Montserrat Medium"/>
                <a:sym typeface="Montserrat Medium"/>
                <a:hlinkClick r:id="rId3">
                  <a:extLst>
                    <a:ext uri="{A12FA001-AC4F-418D-AE19-62706E023703}">
                      <ahyp:hlinkClr xmlns:ahyp="http://schemas.microsoft.com/office/drawing/2018/hyperlinkcolor" val="tx"/>
                    </a:ext>
                  </a:extLst>
                </a:hlinkClick>
              </a:rPr>
              <a:t>Kaggle - Google Ads Campaign Data</a:t>
            </a:r>
            <a:endParaRPr sz="1600">
              <a:solidFill>
                <a:srgbClr val="9AA0A6"/>
              </a:solidFill>
              <a:latin typeface="Montserrat Medium"/>
              <a:ea typeface="Montserrat Medium"/>
              <a:cs typeface="Montserrat Medium"/>
              <a:sym typeface="Montserrat Medium"/>
            </a:endParaRPr>
          </a:p>
          <a:p>
            <a:pPr marL="0" lvl="0" indent="0" algn="l" rtl="0">
              <a:lnSpc>
                <a:spcPct val="115000"/>
              </a:lnSpc>
              <a:spcBef>
                <a:spcPts val="1200"/>
              </a:spcBef>
              <a:spcAft>
                <a:spcPts val="0"/>
              </a:spcAft>
              <a:buNone/>
            </a:pPr>
            <a:r>
              <a:rPr lang="en" sz="1600">
                <a:solidFill>
                  <a:schemeClr val="dk1"/>
                </a:solidFill>
                <a:latin typeface="Montserrat Medium"/>
                <a:ea typeface="Montserrat Medium"/>
                <a:cs typeface="Montserrat Medium"/>
                <a:sym typeface="Montserrat Medium"/>
              </a:rPr>
              <a:t>This dataset contains simulated Google Ads campaign data promoting data analytics courses and services.</a:t>
            </a:r>
            <a:endParaRPr sz="1600">
              <a:solidFill>
                <a:schemeClr val="dk1"/>
              </a:solidFill>
              <a:latin typeface="Montserrat Medium"/>
              <a:ea typeface="Montserrat Medium"/>
              <a:cs typeface="Montserrat Medium"/>
              <a:sym typeface="Montserrat Medium"/>
            </a:endParaRPr>
          </a:p>
          <a:p>
            <a:pPr marL="0" lvl="0" indent="0" algn="l" rtl="0">
              <a:lnSpc>
                <a:spcPct val="115000"/>
              </a:lnSpc>
              <a:spcBef>
                <a:spcPts val="1200"/>
              </a:spcBef>
              <a:spcAft>
                <a:spcPts val="0"/>
              </a:spcAft>
              <a:buNone/>
            </a:pPr>
            <a:r>
              <a:rPr lang="en" sz="1600">
                <a:solidFill>
                  <a:srgbClr val="000000"/>
                </a:solidFill>
                <a:latin typeface="Montserrat Medium"/>
                <a:ea typeface="Montserrat Medium"/>
                <a:cs typeface="Montserrat Medium"/>
                <a:sym typeface="Montserrat Medium"/>
              </a:rPr>
              <a:t>This dataset includes:</a:t>
            </a:r>
            <a:endParaRPr sz="1600">
              <a:solidFill>
                <a:srgbClr val="000000"/>
              </a:solidFill>
              <a:latin typeface="Montserrat Medium"/>
              <a:ea typeface="Montserrat Medium"/>
              <a:cs typeface="Montserrat Medium"/>
              <a:sym typeface="Montserrat Medium"/>
            </a:endParaRPr>
          </a:p>
          <a:p>
            <a:pPr marL="457200" lvl="0" indent="-330200" algn="l" rtl="0">
              <a:spcBef>
                <a:spcPts val="120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Clicks</a:t>
            </a:r>
            <a:endParaRPr sz="1600">
              <a:latin typeface="Montserrat Medium"/>
              <a:ea typeface="Montserrat Medium"/>
              <a:cs typeface="Montserrat Medium"/>
              <a:sym typeface="Montserrat Medium"/>
            </a:endParaRPr>
          </a:p>
          <a:p>
            <a:pPr marL="457200" lvl="0" indent="-330200" algn="l" rtl="0">
              <a:spcBef>
                <a:spcPts val="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Impression</a:t>
            </a:r>
            <a:endParaRPr sz="1600">
              <a:latin typeface="Montserrat Medium"/>
              <a:ea typeface="Montserrat Medium"/>
              <a:cs typeface="Montserrat Medium"/>
              <a:sym typeface="Montserrat Medium"/>
            </a:endParaRPr>
          </a:p>
          <a:p>
            <a:pPr marL="457200" lvl="0" indent="-330200" algn="l" rtl="0">
              <a:spcBef>
                <a:spcPts val="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Coasts</a:t>
            </a:r>
            <a:endParaRPr sz="1600">
              <a:latin typeface="Montserrat Medium"/>
              <a:ea typeface="Montserrat Medium"/>
              <a:cs typeface="Montserrat Medium"/>
              <a:sym typeface="Montserrat Medium"/>
            </a:endParaRPr>
          </a:p>
          <a:p>
            <a:pPr marL="457200" lvl="0" indent="-330200" algn="l" rtl="0">
              <a:spcBef>
                <a:spcPts val="0"/>
              </a:spcBef>
              <a:spcAft>
                <a:spcPts val="0"/>
              </a:spcAft>
              <a:buClr>
                <a:srgbClr val="000000"/>
              </a:buClr>
              <a:buSzPts val="1600"/>
              <a:buFont typeface="Montserrat Medium"/>
              <a:buChar char="●"/>
            </a:pPr>
            <a:r>
              <a:rPr lang="en" sz="1600">
                <a:latin typeface="Montserrat Medium"/>
                <a:ea typeface="Montserrat Medium"/>
                <a:cs typeface="Montserrat Medium"/>
                <a:sym typeface="Montserrat Medium"/>
              </a:rPr>
              <a:t>Leads</a:t>
            </a:r>
            <a:endParaRPr sz="1600">
              <a:latin typeface="Montserrat Medium"/>
              <a:ea typeface="Montserrat Medium"/>
              <a:cs typeface="Montserrat Medium"/>
              <a:sym typeface="Montserrat Medium"/>
            </a:endParaRPr>
          </a:p>
          <a:p>
            <a:pPr marL="457200" lvl="0" indent="-330200" algn="l" rtl="0">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Conversions</a:t>
            </a:r>
            <a:endParaRPr sz="1600">
              <a:latin typeface="Montserrat Medium"/>
              <a:ea typeface="Montserrat Medium"/>
              <a:cs typeface="Montserrat Medium"/>
              <a:sym typeface="Montserrat Medium"/>
            </a:endParaRPr>
          </a:p>
          <a:p>
            <a:pPr marL="457200" lvl="0" indent="-330200" algn="l" rtl="0">
              <a:spcBef>
                <a:spcPts val="0"/>
              </a:spcBef>
              <a:spcAft>
                <a:spcPts val="0"/>
              </a:spcAft>
              <a:buSzPts val="1600"/>
              <a:buFont typeface="Montserrat Medium"/>
              <a:buChar char="●"/>
            </a:pPr>
            <a:r>
              <a:rPr lang="en" sz="1600">
                <a:latin typeface="Montserrat Medium"/>
                <a:ea typeface="Montserrat Medium"/>
                <a:cs typeface="Montserrat Medium"/>
                <a:sym typeface="Montserrat Medium"/>
              </a:rPr>
              <a:t>Conversions Rate</a:t>
            </a:r>
            <a:endParaRPr sz="1600">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Overall CTR and CR</a:t>
            </a:r>
            <a:endParaRPr/>
          </a:p>
        </p:txBody>
      </p:sp>
      <p:sp>
        <p:nvSpPr>
          <p:cNvPr id="65" name="Google Shape;65;p6"/>
          <p:cNvSpPr txBox="1"/>
          <p:nvPr/>
        </p:nvSpPr>
        <p:spPr>
          <a:xfrm>
            <a:off x="452550" y="2305950"/>
            <a:ext cx="82389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Insight</a:t>
            </a: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Overall CTR 3.19%, Based on the Google Ads benchmark CTR of 3.19%, this campaign is slightly above the general standard, but still needs evaluation and optimization to perform better in the next run.</a:t>
            </a:r>
            <a:endParaRPr sz="1600">
              <a:solidFill>
                <a:schemeClr val="dk1"/>
              </a:solidFill>
              <a:latin typeface="Montserrat Medium"/>
              <a:ea typeface="Montserrat Medium"/>
              <a:cs typeface="Montserrat Medium"/>
              <a:sym typeface="Montserrat Medium"/>
            </a:endParaRPr>
          </a:p>
          <a:p>
            <a:pPr marL="45720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Overall CR 4.94%, it’s close to 5%, which is already good for a website/e-commerce. This shows the campaign has good audience segmentation.</a:t>
            </a:r>
            <a:endParaRPr sz="1600">
              <a:solidFill>
                <a:schemeClr val="dk1"/>
              </a:solidFill>
              <a:latin typeface="Montserrat Medium"/>
              <a:ea typeface="Montserrat Medium"/>
              <a:cs typeface="Montserrat Medium"/>
              <a:sym typeface="Montserrat Medium"/>
            </a:endParaRPr>
          </a:p>
        </p:txBody>
      </p:sp>
      <p:pic>
        <p:nvPicPr>
          <p:cNvPr id="66" name="Google Shape;66;p6" title="Cuplikan layar 2025-08-18 092614.png"/>
          <p:cNvPicPr preferRelativeResize="0"/>
          <p:nvPr/>
        </p:nvPicPr>
        <p:blipFill>
          <a:blip r:embed="rId3">
            <a:alphaModFix/>
          </a:blip>
          <a:stretch>
            <a:fillRect/>
          </a:stretch>
        </p:blipFill>
        <p:spPr>
          <a:xfrm>
            <a:off x="452550" y="973075"/>
            <a:ext cx="3641350" cy="133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5"/>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CR and CTR per Device</a:t>
            </a:r>
            <a:endParaRPr/>
          </a:p>
        </p:txBody>
      </p:sp>
      <p:pic>
        <p:nvPicPr>
          <p:cNvPr id="72" name="Google Shape;72;p5" title="Cuplikan layar 2025-08-18 071544.png"/>
          <p:cNvPicPr preferRelativeResize="0"/>
          <p:nvPr/>
        </p:nvPicPr>
        <p:blipFill>
          <a:blip r:embed="rId3">
            <a:alphaModFix/>
          </a:blip>
          <a:stretch>
            <a:fillRect/>
          </a:stretch>
        </p:blipFill>
        <p:spPr>
          <a:xfrm>
            <a:off x="452550" y="1059613"/>
            <a:ext cx="4400550" cy="3256925"/>
          </a:xfrm>
          <a:prstGeom prst="rect">
            <a:avLst/>
          </a:prstGeom>
          <a:noFill/>
          <a:ln>
            <a:noFill/>
          </a:ln>
        </p:spPr>
      </p:pic>
      <p:sp>
        <p:nvSpPr>
          <p:cNvPr id="73" name="Google Shape;73;p5"/>
          <p:cNvSpPr txBox="1"/>
          <p:nvPr/>
        </p:nvSpPr>
        <p:spPr>
          <a:xfrm>
            <a:off x="4853100" y="1241188"/>
            <a:ext cx="40698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Insight</a:t>
            </a: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CTR is around 3%</a:t>
            </a:r>
            <a:endParaRPr sz="1600">
              <a:solidFill>
                <a:schemeClr val="dk1"/>
              </a:solidFill>
              <a:latin typeface="Montserrat Medium"/>
              <a:ea typeface="Montserrat Medium"/>
              <a:cs typeface="Montserrat Medium"/>
              <a:sym typeface="Montserrat Medium"/>
            </a:endParaRPr>
          </a:p>
          <a:p>
            <a:pPr marL="45720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CR is around 4-5%</a:t>
            </a:r>
            <a:endParaRPr sz="1600">
              <a:solidFill>
                <a:schemeClr val="dk1"/>
              </a:solidFill>
              <a:latin typeface="Montserrat Medium"/>
              <a:ea typeface="Montserrat Medium"/>
              <a:cs typeface="Montserrat Medium"/>
              <a:sym typeface="Montserrat Medium"/>
            </a:endParaRPr>
          </a:p>
          <a:p>
            <a:pPr marL="45720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Mobile is the highest CR and CTR device </a:t>
            </a:r>
            <a:endParaRPr sz="1600">
              <a:solidFill>
                <a:schemeClr val="dk1"/>
              </a:solidFill>
              <a:latin typeface="Montserrat Medium"/>
              <a:ea typeface="Montserrat Medium"/>
              <a:cs typeface="Montserrat Medium"/>
              <a:sym typeface="Montserrat Medium"/>
            </a:endParaRPr>
          </a:p>
          <a:p>
            <a:pPr marL="45720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Ad quality and landing page performance are consistent and well-optimized across all devices.</a:t>
            </a:r>
            <a:endParaRPr sz="16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CR and CTR Overtime</a:t>
            </a:r>
            <a:endParaRPr/>
          </a:p>
        </p:txBody>
      </p:sp>
      <p:pic>
        <p:nvPicPr>
          <p:cNvPr id="79" name="Google Shape;79;p4" title="Cuplikan layar 2025-08-18 071447.png"/>
          <p:cNvPicPr preferRelativeResize="0"/>
          <p:nvPr/>
        </p:nvPicPr>
        <p:blipFill>
          <a:blip r:embed="rId3">
            <a:alphaModFix/>
          </a:blip>
          <a:stretch>
            <a:fillRect/>
          </a:stretch>
        </p:blipFill>
        <p:spPr>
          <a:xfrm>
            <a:off x="590850" y="973075"/>
            <a:ext cx="7962301" cy="2284800"/>
          </a:xfrm>
          <a:prstGeom prst="rect">
            <a:avLst/>
          </a:prstGeom>
          <a:noFill/>
          <a:ln>
            <a:noFill/>
          </a:ln>
        </p:spPr>
      </p:pic>
      <p:sp>
        <p:nvSpPr>
          <p:cNvPr id="80" name="Google Shape;80;p4"/>
          <p:cNvSpPr txBox="1"/>
          <p:nvPr/>
        </p:nvSpPr>
        <p:spPr>
          <a:xfrm>
            <a:off x="565800" y="3257875"/>
            <a:ext cx="80124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Insight</a:t>
            </a: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CR stays stable around 4,6%-5,2% with small fluctuations </a:t>
            </a:r>
            <a:endParaRPr sz="1600">
              <a:solidFill>
                <a:schemeClr val="dk1"/>
              </a:solidFill>
              <a:latin typeface="Montserrat Medium"/>
              <a:ea typeface="Montserrat Medium"/>
              <a:cs typeface="Montserrat Medium"/>
              <a:sym typeface="Montserrat Medium"/>
            </a:endParaRPr>
          </a:p>
          <a:p>
            <a:pPr marL="45720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CTR is lower at 3.1%-3.4%, also stable </a:t>
            </a:r>
            <a:endParaRPr sz="1600">
              <a:solidFill>
                <a:schemeClr val="dk1"/>
              </a:solidFill>
              <a:latin typeface="Montserrat Medium"/>
              <a:ea typeface="Montserrat Medium"/>
              <a:cs typeface="Montserrat Medium"/>
              <a:sym typeface="Montserrat Medium"/>
            </a:endParaRPr>
          </a:p>
          <a:p>
            <a:pPr marL="45720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A higher CTR doesn’t always mean a higher CR, which could mean that clicks are not always from high-quality traffic.</a:t>
            </a:r>
            <a:endParaRPr sz="16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7"/>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2000"/>
              <a:t>Campaign Funnel: From Impressions to Conversions</a:t>
            </a:r>
            <a:endParaRPr sz="2000"/>
          </a:p>
        </p:txBody>
      </p:sp>
      <p:pic>
        <p:nvPicPr>
          <p:cNvPr id="86" name="Google Shape;86;p7" title="Cuplikan layar 2025-08-18 071531.png"/>
          <p:cNvPicPr preferRelativeResize="0"/>
          <p:nvPr/>
        </p:nvPicPr>
        <p:blipFill>
          <a:blip r:embed="rId3">
            <a:alphaModFix/>
          </a:blip>
          <a:stretch>
            <a:fillRect/>
          </a:stretch>
        </p:blipFill>
        <p:spPr>
          <a:xfrm>
            <a:off x="452550" y="973075"/>
            <a:ext cx="3593700" cy="3751650"/>
          </a:xfrm>
          <a:prstGeom prst="rect">
            <a:avLst/>
          </a:prstGeom>
          <a:noFill/>
          <a:ln>
            <a:noFill/>
          </a:ln>
        </p:spPr>
      </p:pic>
      <p:sp>
        <p:nvSpPr>
          <p:cNvPr id="87" name="Google Shape;87;p7"/>
          <p:cNvSpPr txBox="1"/>
          <p:nvPr/>
        </p:nvSpPr>
        <p:spPr>
          <a:xfrm>
            <a:off x="4046250" y="877825"/>
            <a:ext cx="4826700" cy="4780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Montserrat Medium"/>
                <a:ea typeface="Montserrat Medium"/>
                <a:cs typeface="Montserrat Medium"/>
                <a:sym typeface="Montserrat Medium"/>
              </a:rPr>
              <a:t>Insight</a:t>
            </a:r>
            <a:endParaRPr sz="1500">
              <a:solidFill>
                <a:schemeClr val="dk1"/>
              </a:solidFill>
              <a:latin typeface="Montserrat Medium"/>
              <a:ea typeface="Montserrat Medium"/>
              <a:cs typeface="Montserrat Medium"/>
              <a:sym typeface="Montserrat Medium"/>
            </a:endParaRPr>
          </a:p>
          <a:p>
            <a:pPr marL="457200" lvl="0" indent="-323850" algn="l" rtl="0">
              <a:lnSpc>
                <a:spcPct val="115000"/>
              </a:lnSpc>
              <a:spcBef>
                <a:spcPts val="1200"/>
              </a:spcBef>
              <a:spcAft>
                <a:spcPts val="0"/>
              </a:spcAft>
              <a:buClr>
                <a:schemeClr val="dk1"/>
              </a:buClr>
              <a:buSzPts val="1500"/>
              <a:buFont typeface="Montserrat Medium"/>
              <a:buChar char="●"/>
            </a:pPr>
            <a:r>
              <a:rPr lang="en" sz="1500">
                <a:solidFill>
                  <a:schemeClr val="dk1"/>
                </a:solidFill>
                <a:latin typeface="Montserrat Medium"/>
                <a:ea typeface="Montserrat Medium"/>
                <a:cs typeface="Montserrat Medium"/>
                <a:sym typeface="Montserrat Medium"/>
              </a:rPr>
              <a:t>CTR (Clicks / Impressions) ≈ 3.07%, Out of everyone who sees the ad, only 3% click on it</a:t>
            </a:r>
            <a:endParaRPr sz="1500">
              <a:solidFill>
                <a:schemeClr val="dk1"/>
              </a:solidFill>
              <a:latin typeface="Montserrat Medium"/>
              <a:ea typeface="Montserrat Medium"/>
              <a:cs typeface="Montserrat Medium"/>
              <a:sym typeface="Montserrat Medium"/>
            </a:endParaRPr>
          </a:p>
          <a:p>
            <a:pPr marL="457200" lvl="0" indent="-323850" algn="l" rtl="0">
              <a:lnSpc>
                <a:spcPct val="115000"/>
              </a:lnSpc>
              <a:spcBef>
                <a:spcPts val="0"/>
              </a:spcBef>
              <a:spcAft>
                <a:spcPts val="0"/>
              </a:spcAft>
              <a:buClr>
                <a:schemeClr val="dk1"/>
              </a:buClr>
              <a:buSzPts val="1500"/>
              <a:buFont typeface="Montserrat Medium"/>
              <a:buChar char="●"/>
            </a:pPr>
            <a:r>
              <a:rPr lang="en" sz="1500">
                <a:solidFill>
                  <a:schemeClr val="dk1"/>
                </a:solidFill>
                <a:latin typeface="Montserrat Medium"/>
                <a:ea typeface="Montserrat Medium"/>
                <a:cs typeface="Montserrat Medium"/>
                <a:sym typeface="Montserrat Medium"/>
              </a:rPr>
              <a:t>CTR (Clicks / Impressions) ≈ 3.07%, Out of everyone who sees the ad, only 3% click on it</a:t>
            </a:r>
            <a:endParaRPr sz="1500">
              <a:solidFill>
                <a:schemeClr val="dk1"/>
              </a:solidFill>
              <a:latin typeface="Montserrat Medium"/>
              <a:ea typeface="Montserrat Medium"/>
              <a:cs typeface="Montserrat Medium"/>
              <a:sym typeface="Montserrat Medium"/>
            </a:endParaRPr>
          </a:p>
          <a:p>
            <a:pPr marL="457200" lvl="0" indent="-323850" algn="l" rtl="0">
              <a:lnSpc>
                <a:spcPct val="115000"/>
              </a:lnSpc>
              <a:spcBef>
                <a:spcPts val="0"/>
              </a:spcBef>
              <a:spcAft>
                <a:spcPts val="0"/>
              </a:spcAft>
              <a:buClr>
                <a:schemeClr val="dk1"/>
              </a:buClr>
              <a:buSzPts val="1500"/>
              <a:buFont typeface="Montserrat Medium"/>
              <a:buChar char="●"/>
            </a:pPr>
            <a:r>
              <a:rPr lang="en" sz="1500">
                <a:solidFill>
                  <a:schemeClr val="dk1"/>
                </a:solidFill>
                <a:latin typeface="Montserrat Medium"/>
                <a:ea typeface="Montserrat Medium"/>
                <a:cs typeface="Montserrat Medium"/>
                <a:sym typeface="Montserrat Medium"/>
              </a:rPr>
              <a:t>Lead Rate (Leads / Clicks) ≈ 14.4%, Out of those who click, only 14% become leads</a:t>
            </a:r>
            <a:endParaRPr sz="1500">
              <a:solidFill>
                <a:schemeClr val="dk1"/>
              </a:solidFill>
              <a:latin typeface="Montserrat Medium"/>
              <a:ea typeface="Montserrat Medium"/>
              <a:cs typeface="Montserrat Medium"/>
              <a:sym typeface="Montserrat Medium"/>
            </a:endParaRPr>
          </a:p>
          <a:p>
            <a:pPr marL="457200" lvl="0" indent="-323850" algn="l" rtl="0">
              <a:lnSpc>
                <a:spcPct val="115000"/>
              </a:lnSpc>
              <a:spcBef>
                <a:spcPts val="0"/>
              </a:spcBef>
              <a:spcAft>
                <a:spcPts val="0"/>
              </a:spcAft>
              <a:buClr>
                <a:schemeClr val="dk1"/>
              </a:buClr>
              <a:buSzPts val="1500"/>
              <a:buFont typeface="Montserrat Medium"/>
              <a:buChar char="●"/>
            </a:pPr>
            <a:r>
              <a:rPr lang="en" sz="1500">
                <a:solidFill>
                  <a:schemeClr val="dk1"/>
                </a:solidFill>
                <a:latin typeface="Montserrat Medium"/>
                <a:ea typeface="Montserrat Medium"/>
                <a:cs typeface="Montserrat Medium"/>
                <a:sym typeface="Montserrat Medium"/>
              </a:rPr>
              <a:t>Closing Rate (Conversions / Leads) ≈ 32.5%, Out of leads, about one-third convert</a:t>
            </a:r>
            <a:endParaRPr sz="15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most critical stage: Impressions, Clicks. CTR is still on the low side, meaning the main issue is in the ad appeal (headline, visuals, or targeting).</a:t>
            </a:r>
            <a:endParaRPr sz="1600">
              <a:solidFill>
                <a:schemeClr val="dk1"/>
              </a:solidFill>
              <a:latin typeface="Montserrat Medium"/>
              <a:ea typeface="Montserrat Medium"/>
              <a:cs typeface="Montserrat Medium"/>
              <a:sym typeface="Montserrat Medium"/>
            </a:endParaRPr>
          </a:p>
          <a:p>
            <a:pPr marL="457200" lvl="0" indent="0" algn="l" rtl="0">
              <a:lnSpc>
                <a:spcPct val="115000"/>
              </a:lnSpc>
              <a:spcBef>
                <a:spcPts val="1500"/>
              </a:spcBef>
              <a:spcAft>
                <a:spcPts val="1500"/>
              </a:spcAft>
              <a:buNone/>
            </a:pPr>
            <a:endParaRPr sz="15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1"/>
        <p:cNvGrpSpPr/>
        <p:nvPr/>
      </p:nvGrpSpPr>
      <p:grpSpPr>
        <a:xfrm>
          <a:off x="0" y="0"/>
          <a:ext cx="0" cy="0"/>
          <a:chOff x="0" y="0"/>
          <a:chExt cx="0" cy="0"/>
        </a:xfrm>
      </p:grpSpPr>
      <p:sp>
        <p:nvSpPr>
          <p:cNvPr id="92" name="Google Shape;92;p8"/>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Top Ads by ROI</a:t>
            </a:r>
            <a:endParaRPr/>
          </a:p>
        </p:txBody>
      </p:sp>
      <p:pic>
        <p:nvPicPr>
          <p:cNvPr id="93" name="Google Shape;93;p8" title="Cuplikan layar 2025-08-18 071625.png"/>
          <p:cNvPicPr preferRelativeResize="0"/>
          <p:nvPr/>
        </p:nvPicPr>
        <p:blipFill>
          <a:blip r:embed="rId3">
            <a:alphaModFix/>
          </a:blip>
          <a:stretch>
            <a:fillRect/>
          </a:stretch>
        </p:blipFill>
        <p:spPr>
          <a:xfrm>
            <a:off x="319200" y="1335025"/>
            <a:ext cx="4031850" cy="3681250"/>
          </a:xfrm>
          <a:prstGeom prst="rect">
            <a:avLst/>
          </a:prstGeom>
          <a:noFill/>
          <a:ln>
            <a:noFill/>
          </a:ln>
        </p:spPr>
      </p:pic>
      <p:sp>
        <p:nvSpPr>
          <p:cNvPr id="94" name="Google Shape;94;p8"/>
          <p:cNvSpPr txBox="1"/>
          <p:nvPr/>
        </p:nvSpPr>
        <p:spPr>
          <a:xfrm>
            <a:off x="4527150" y="1335025"/>
            <a:ext cx="4164300" cy="215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Montserrat Medium"/>
                <a:ea typeface="Montserrat Medium"/>
                <a:cs typeface="Montserrat Medium"/>
                <a:sym typeface="Montserrat Medium"/>
              </a:rPr>
              <a:t>Insight</a:t>
            </a: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Ad A2660 has the highest ROI (10.05%), followed by A2585 (9.99%) and A3459 (9.96%)</a:t>
            </a:r>
            <a:endParaRPr sz="1600">
              <a:solidFill>
                <a:schemeClr val="dk1"/>
              </a:solidFill>
              <a:latin typeface="Montserrat Medium"/>
              <a:ea typeface="Montserrat Medium"/>
              <a:cs typeface="Montserrat Medium"/>
              <a:sym typeface="Montserrat Medium"/>
            </a:endParaRPr>
          </a:p>
          <a:p>
            <a:pPr marL="45720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a:p>
            <a:pPr marL="457200" lvl="0" indent="-330200" algn="l" rtl="0">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ROI differences among the top 10 ads are very small (&lt;0.3%)</a:t>
            </a:r>
            <a:endParaRPr sz="1050">
              <a:solidFill>
                <a:schemeClr val="dk1"/>
              </a:solidFill>
              <a:latin typeface="Montserrat Medium"/>
              <a:ea typeface="Montserrat Medium"/>
              <a:cs typeface="Montserrat Medium"/>
              <a:sym typeface="Montserrat Medium"/>
            </a:endParaRPr>
          </a:p>
          <a:p>
            <a:pPr marL="0" lvl="0" indent="0" algn="l" rtl="0">
              <a:spcBef>
                <a:spcPts val="0"/>
              </a:spcBef>
              <a:spcAft>
                <a:spcPts val="0"/>
              </a:spcAft>
              <a:buNone/>
            </a:pPr>
            <a:endParaRPr sz="1600">
              <a:solidFill>
                <a:schemeClr val="dk1"/>
              </a:solidFill>
              <a:latin typeface="Montserrat Medium"/>
              <a:ea typeface="Montserrat Medium"/>
              <a:cs typeface="Montserrat Medium"/>
              <a:sym typeface="Montserrat Medium"/>
            </a:endParaRPr>
          </a:p>
        </p:txBody>
      </p:sp>
      <p:pic>
        <p:nvPicPr>
          <p:cNvPr id="95" name="Google Shape;95;p8"/>
          <p:cNvPicPr preferRelativeResize="0"/>
          <p:nvPr/>
        </p:nvPicPr>
        <p:blipFill>
          <a:blip r:embed="rId4">
            <a:alphaModFix/>
          </a:blip>
          <a:stretch>
            <a:fillRect/>
          </a:stretch>
        </p:blipFill>
        <p:spPr>
          <a:xfrm>
            <a:off x="452550" y="612725"/>
            <a:ext cx="952500" cy="722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9"/>
          <p:cNvSpPr txBox="1">
            <a:spLocks noGrp="1"/>
          </p:cNvSpPr>
          <p:nvPr>
            <p:ph type="title"/>
          </p:nvPr>
        </p:nvSpPr>
        <p:spPr>
          <a:xfrm>
            <a:off x="452550" y="411475"/>
            <a:ext cx="8238900" cy="56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Final insight and Recommendation</a:t>
            </a:r>
            <a:endParaRPr/>
          </a:p>
        </p:txBody>
      </p:sp>
      <p:sp>
        <p:nvSpPr>
          <p:cNvPr id="101" name="Google Shape;101;p9"/>
          <p:cNvSpPr txBox="1"/>
          <p:nvPr/>
        </p:nvSpPr>
        <p:spPr>
          <a:xfrm>
            <a:off x="452550" y="973075"/>
            <a:ext cx="8238900" cy="3712500"/>
          </a:xfrm>
          <a:prstGeom prst="rect">
            <a:avLst/>
          </a:prstGeom>
          <a:noFill/>
          <a:ln>
            <a:noFill/>
          </a:ln>
        </p:spPr>
        <p:txBody>
          <a:bodyPr spcFirstLastPara="1" wrap="square" lIns="91425" tIns="91425" rIns="91425" bIns="91425" anchor="t" anchorCtr="0">
            <a:spAutoFit/>
          </a:bodyPr>
          <a:lstStyle/>
          <a:p>
            <a:pPr marL="0" lvl="0" indent="0" algn="l" rtl="0">
              <a:lnSpc>
                <a:spcPct val="170000"/>
              </a:lnSpc>
              <a:spcBef>
                <a:spcPts val="0"/>
              </a:spcBef>
              <a:spcAft>
                <a:spcPts val="0"/>
              </a:spcAft>
              <a:buNone/>
            </a:pPr>
            <a:r>
              <a:rPr lang="en" sz="1600" b="1">
                <a:solidFill>
                  <a:schemeClr val="dk1"/>
                </a:solidFill>
                <a:latin typeface="Montserrat"/>
                <a:ea typeface="Montserrat"/>
                <a:cs typeface="Montserrat"/>
                <a:sym typeface="Montserrat"/>
              </a:rPr>
              <a:t>Final Insight</a:t>
            </a:r>
            <a:endParaRPr sz="1600" b="1">
              <a:solidFill>
                <a:schemeClr val="dk1"/>
              </a:solidFill>
              <a:latin typeface="Montserrat"/>
              <a:ea typeface="Montserrat"/>
              <a:cs typeface="Montserrat"/>
              <a:sym typeface="Montserrat"/>
            </a:endParaRPr>
          </a:p>
          <a:p>
            <a:pPr marL="0" lvl="0" indent="0" algn="l" rtl="0">
              <a:lnSpc>
                <a:spcPct val="170000"/>
              </a:lnSpc>
              <a:spcBef>
                <a:spcPts val="900"/>
              </a:spcBef>
              <a:spcAft>
                <a:spcPts val="0"/>
              </a:spcAft>
              <a:buNone/>
            </a:pPr>
            <a:r>
              <a:rPr lang="en" sz="1600">
                <a:solidFill>
                  <a:schemeClr val="dk1"/>
                </a:solidFill>
                <a:latin typeface="Montserrat Medium"/>
                <a:ea typeface="Montserrat Medium"/>
                <a:cs typeface="Montserrat Medium"/>
                <a:sym typeface="Montserrat Medium"/>
              </a:rPr>
              <a:t>Based on analysis:</a:t>
            </a: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120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CR is already good, but CTR could be improved to unlock more conversions.</a:t>
            </a: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Mobile drives the highest CR.</a:t>
            </a: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ROI is spread evenly among the top 10 ads, meaning no single ad dominates.</a:t>
            </a:r>
            <a:endParaRPr sz="1600">
              <a:solidFill>
                <a:schemeClr val="dk1"/>
              </a:solidFill>
              <a:latin typeface="Montserrat Medium"/>
              <a:ea typeface="Montserrat Medium"/>
              <a:cs typeface="Montserrat Medium"/>
              <a:sym typeface="Montserrat Medium"/>
            </a:endParaRPr>
          </a:p>
          <a:p>
            <a:pPr marL="457200" lvl="0" indent="-330200" algn="l" rtl="0">
              <a:lnSpc>
                <a:spcPct val="115000"/>
              </a:lnSpc>
              <a:spcBef>
                <a:spcPts val="0"/>
              </a:spcBef>
              <a:spcAft>
                <a:spcPts val="0"/>
              </a:spcAft>
              <a:buClr>
                <a:schemeClr val="dk1"/>
              </a:buClr>
              <a:buSzPts val="1600"/>
              <a:buFont typeface="Montserrat Medium"/>
              <a:buChar char="●"/>
            </a:pPr>
            <a:r>
              <a:rPr lang="en" sz="1600">
                <a:solidFill>
                  <a:schemeClr val="dk1"/>
                </a:solidFill>
                <a:latin typeface="Montserrat Medium"/>
                <a:ea typeface="Montserrat Medium"/>
                <a:cs typeface="Montserrat Medium"/>
                <a:sym typeface="Montserrat Medium"/>
              </a:rPr>
              <a:t>The biggest weakness is in the first funnel stage (Impressions → Clicks), while the last stage (Leads → Conversions) performs strongly.</a:t>
            </a:r>
            <a:endParaRPr sz="1600">
              <a:solidFill>
                <a:schemeClr val="dk1"/>
              </a:solidFill>
              <a:latin typeface="Montserrat Medium"/>
              <a:ea typeface="Montserrat Medium"/>
              <a:cs typeface="Montserrat Medium"/>
              <a:sym typeface="Montserrat Medium"/>
            </a:endParaRPr>
          </a:p>
          <a:p>
            <a:pPr marL="457200" lvl="0" indent="0" algn="l" rtl="0">
              <a:spcBef>
                <a:spcPts val="1500"/>
              </a:spcBef>
              <a:spcAft>
                <a:spcPts val="0"/>
              </a:spcAft>
              <a:buNone/>
            </a:pPr>
            <a:endParaRPr sz="1600">
              <a:solidFill>
                <a:schemeClr val="dk1"/>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name="Circular Diagram Infographics by Slidesgo">
  <a:themeElements>
    <a:clrScheme name="Simple Light">
      <a:dk1>
        <a:srgbClr val="000000"/>
      </a:dk1>
      <a:lt1>
        <a:srgbClr val="FFFFFF"/>
      </a:lt1>
      <a:dk2>
        <a:srgbClr val="39A4DA"/>
      </a:dk2>
      <a:lt2>
        <a:srgbClr val="44C4E1"/>
      </a:lt2>
      <a:accent1>
        <a:srgbClr val="C1E5DB"/>
      </a:accent1>
      <a:accent2>
        <a:srgbClr val="FAF2CB"/>
      </a:accent2>
      <a:accent3>
        <a:srgbClr val="FFC952"/>
      </a:accent3>
      <a:accent4>
        <a:srgbClr val="FF7072"/>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On-screen Show (16:9)</PresentationFormat>
  <Paragraphs>71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vt:lpstr>
      <vt:lpstr>Montserrat Medium</vt:lpstr>
      <vt:lpstr>Arial</vt:lpstr>
      <vt:lpstr>Circular Diagram Infographics by Slidesgo</vt:lpstr>
      <vt:lpstr>Google Ads Campaign Performance Analysis</vt:lpstr>
      <vt:lpstr>Business Context and Objective</vt:lpstr>
      <vt:lpstr>Dataset Overview</vt:lpstr>
      <vt:lpstr>Overall CTR and CR</vt:lpstr>
      <vt:lpstr>CR and CTR per Device</vt:lpstr>
      <vt:lpstr>CR and CTR Overtime</vt:lpstr>
      <vt:lpstr>Campaign Funnel: From Impressions to Conversions</vt:lpstr>
      <vt:lpstr>Top Ads by ROI</vt:lpstr>
      <vt:lpstr>Final insight and Recommendation</vt:lpstr>
      <vt:lpstr>Final insight and Recommendation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ahsan mubarak</cp:lastModifiedBy>
  <cp:revision>1</cp:revision>
  <dcterms:modified xsi:type="dcterms:W3CDTF">2025-08-20T13:56:58Z</dcterms:modified>
</cp:coreProperties>
</file>