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l2lN1AJGiASG7FDQVToBdBle5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11" Type="http://schemas.openxmlformats.org/officeDocument/2006/relationships/slide" Target="slides/slide7.xml"/><Relationship Id="rId22" Type="http://schemas.openxmlformats.org/officeDocument/2006/relationships/font" Target="fonts/MontserratMedium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MontserratMedium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33a3fef7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733a3fef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ctrTitle"/>
          </p:nvPr>
        </p:nvSpPr>
        <p:spPr>
          <a:xfrm>
            <a:off x="457200" y="1224892"/>
            <a:ext cx="4487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6"/>
          <p:cNvSpPr txBox="1"/>
          <p:nvPr>
            <p:ph idx="1" type="subTitle"/>
          </p:nvPr>
        </p:nvSpPr>
        <p:spPr>
          <a:xfrm>
            <a:off x="457200" y="3487508"/>
            <a:ext cx="448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25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27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74067a836c_0_13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20"/>
          <p:cNvSpPr txBox="1"/>
          <p:nvPr>
            <p:ph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uom190346a/e-commerce-customer-behavior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457200" y="1224900"/>
            <a:ext cx="5429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Identifying and Profiling High-CLV Customers in E-Commerce</a:t>
            </a:r>
            <a:endParaRPr sz="4000"/>
          </a:p>
        </p:txBody>
      </p:sp>
      <p:sp>
        <p:nvSpPr>
          <p:cNvPr id="47" name="Google Shape;47;p1"/>
          <p:cNvSpPr txBox="1"/>
          <p:nvPr>
            <p:ph idx="1" type="subTitle"/>
          </p:nvPr>
        </p:nvSpPr>
        <p:spPr>
          <a:xfrm>
            <a:off x="457200" y="3487508"/>
            <a:ext cx="4487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By Ahsan Mubarak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33a3fef73_0_3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Insight and Recommendation</a:t>
            </a:r>
            <a:endParaRPr/>
          </a:p>
        </p:txBody>
      </p:sp>
      <p:sp>
        <p:nvSpPr>
          <p:cNvPr id="108" name="Google Shape;108;g3733a3fef73_0_37"/>
          <p:cNvSpPr txBox="1"/>
          <p:nvPr/>
        </p:nvSpPr>
        <p:spPr>
          <a:xfrm>
            <a:off x="452550" y="973075"/>
            <a:ext cx="82389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Focusing on San Francisco, New York, and Los Angeles for customer retention and expansion efforts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Promoting Gold membership upgrades through targeted campaigns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AutoNum type="arabicPeriod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Enhancing the overall customer experience to boost satisfaction and long-term loyalty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 focusing on these segments and strategies, the business can improve retention and maximize lifetime value across key regions.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Context and Objective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671250" y="973075"/>
            <a:ext cx="7801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the highly competitive world of e-commerce, Customer Lifetime Value (CLV) is one of the most important KPIs for assessing customer performance. Customers with high-CLV have the potential to contribute significantly to long-term revenue. That’s why it’s crucial for companies to identify and profile high-CLV customers to create more targeted sales strategies.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aim of this analysis is to identify and profile high-CLV customers on e-commerce platforms. By gaining a deeper understanding of who these high-CLV customers are, companies can make more direct and informed decisions regarding sales strategies, pricing, and campaign segmentation.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219900" y="973075"/>
            <a:ext cx="87042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Dataset: 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E-commerce Customer Behavior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Source: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600" u="sng">
                <a:solidFill>
                  <a:srgbClr val="008ABC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 - E-commerce Customer Behavior</a:t>
            </a:r>
            <a:endParaRPr sz="1600">
              <a:solidFill>
                <a:srgbClr val="9AA0A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dataset provides a detailed view of customer behavior on an e-commerce platform. Each row represents a unique customer, including their transaction history and interaction patterns.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dataset includes: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Customer 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ID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Total Spend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Item Purchased</a:t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Membership Type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Satisfaction Level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Char char="●"/>
            </a:pP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City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CLV Category Distribution </a:t>
            </a:r>
            <a:endParaRPr/>
          </a:p>
        </p:txBody>
      </p:sp>
      <p:pic>
        <p:nvPicPr>
          <p:cNvPr id="65" name="Google Shape;65;p8" title="Cuplikan layar 2025-08-06 1649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50" y="1312425"/>
            <a:ext cx="4743449" cy="33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/>
        </p:nvSpPr>
        <p:spPr>
          <a:xfrm>
            <a:off x="4979700" y="1312425"/>
            <a:ext cx="416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CLV values are tightly clustered between 86 and 89, indicating limited variation across customers. This suggests segmentation based on small behavioral differences.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Revenue Distribution by CLV Category</a:t>
            </a:r>
            <a:endParaRPr/>
          </a:p>
        </p:txBody>
      </p:sp>
      <p:pic>
        <p:nvPicPr>
          <p:cNvPr id="72" name="Google Shape;72;p4" title="Cuplikan layar 2025-08-06 1648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25" y="1841250"/>
            <a:ext cx="4998625" cy="30736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/>
        </p:nvSpPr>
        <p:spPr>
          <a:xfrm>
            <a:off x="5265450" y="1528500"/>
            <a:ext cx="2678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High-CLV contributed 41% for </a:t>
            </a: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revenue</a:t>
            </a: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or around $120.000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Medium 26% </a:t>
            </a: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around</a:t>
            </a: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$76.000 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Low and very low 32% around $94.000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4" name="Google Shape;74;p4" title="Cuplikan layar 2025-08-06 16495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00" y="1087302"/>
            <a:ext cx="1652474" cy="7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CLV Category by Membership Type</a:t>
            </a:r>
            <a:endParaRPr/>
          </a:p>
        </p:txBody>
      </p:sp>
      <p:pic>
        <p:nvPicPr>
          <p:cNvPr id="80" name="Google Shape;80;p5" title="Cuplikan layar 2025-08-06 1704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50" y="1593600"/>
            <a:ext cx="5530941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 txBox="1"/>
          <p:nvPr/>
        </p:nvSpPr>
        <p:spPr>
          <a:xfrm>
            <a:off x="5341500" y="1395825"/>
            <a:ext cx="3802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 High-CLV customers are Gold members, highlighting a strong link between membership tier and customer value. 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Among Medium-CLV customers, 76% hold Silver memberships, while only 24% are in Gold.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Location-based CLV Distribution</a:t>
            </a:r>
            <a:endParaRPr/>
          </a:p>
        </p:txBody>
      </p:sp>
      <p:pic>
        <p:nvPicPr>
          <p:cNvPr id="87" name="Google Shape;87;p6" title="Cuplikan layar 2025-08-06 1649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51" y="1338450"/>
            <a:ext cx="5263725" cy="32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/>
        </p:nvSpPr>
        <p:spPr>
          <a:xfrm>
            <a:off x="5497575" y="1167000"/>
            <a:ext cx="3646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San Francisco: 100% of customers High-CLV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 Angeles: 91% Medium-CLV, only 9% High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New York: Mixed, 60% Medium and 40% High 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San Francisco shows strong customer potential. New York and Los Angeles also show growth opportunities if targeted properly.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Customer Satisfaction by CLV Category</a:t>
            </a:r>
            <a:endParaRPr/>
          </a:p>
        </p:txBody>
      </p:sp>
      <p:pic>
        <p:nvPicPr>
          <p:cNvPr id="94" name="Google Shape;94;p7" title="Cuplikan layar 2025-08-06 1703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991925"/>
            <a:ext cx="5208299" cy="30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 title="Cuplikan layar 2025-08-06 1650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162155"/>
            <a:ext cx="1461975" cy="82977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5322600" y="1162150"/>
            <a:ext cx="3821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Insight</a:t>
            </a: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 High-CLV customers report being satisfied with the service.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Meanwhile, Medium-CLV customers are split: 58% are satisfied, while 42% are neutral.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 satisfaction plays a critical role in driving value. Improving satisfaction could directly impact loyalty and revenue.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Insight and Recommendation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452550" y="973075"/>
            <a:ext cx="8238900" cy="2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 Insight:</a:t>
            </a:r>
            <a:endParaRPr b="1"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analysis shows that high-value customers tend to be: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Gold members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Satisfied with service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Char char="●"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Located in San Francisco</a:t>
            </a:r>
            <a:endParaRPr sz="16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lar Diagram Infographics by Slidesgo">
  <a:themeElements>
    <a:clrScheme name="Simple Light">
      <a:dk1>
        <a:srgbClr val="000000"/>
      </a:dk1>
      <a:lt1>
        <a:srgbClr val="FFFFFF"/>
      </a:lt1>
      <a:dk2>
        <a:srgbClr val="39A4DA"/>
      </a:dk2>
      <a:lt2>
        <a:srgbClr val="44C4E1"/>
      </a:lt2>
      <a:accent1>
        <a:srgbClr val="C1E5DB"/>
      </a:accent1>
      <a:accent2>
        <a:srgbClr val="FAF2CB"/>
      </a:accent2>
      <a:accent3>
        <a:srgbClr val="FFC952"/>
      </a:accent3>
      <a:accent4>
        <a:srgbClr val="FF7072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