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ontserrat" panose="00000500000000000000" pitchFamily="2" charset="0"/>
      <p:regular r:id="rId12"/>
      <p:bold r:id="rId13"/>
      <p:italic r:id="rId14"/>
      <p:boldItalic r:id="rId15"/>
    </p:embeddedFont>
    <p:embeddedFont>
      <p:font typeface="Montserrat Medium" panose="000006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eK6o+h+EGy7TyK78MekACUKRs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730026819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37300268196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730026819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37300268196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6"/>
          <p:cNvSpPr txBox="1">
            <a:spLocks noGrp="1"/>
          </p:cNvSpPr>
          <p:nvPr>
            <p:ph type="ctrTitle"/>
          </p:nvPr>
        </p:nvSpPr>
        <p:spPr>
          <a:xfrm>
            <a:off x="457200" y="1224892"/>
            <a:ext cx="4487400" cy="2262600"/>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16"/>
          <p:cNvSpPr txBox="1">
            <a:spLocks noGrp="1"/>
          </p:cNvSpPr>
          <p:nvPr>
            <p:ph type="subTitle" idx="1"/>
          </p:nvPr>
        </p:nvSpPr>
        <p:spPr>
          <a:xfrm>
            <a:off x="457200" y="3487508"/>
            <a:ext cx="4487400" cy="431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720000" y="367423"/>
            <a:ext cx="7704000" cy="84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6" name="Google Shape;36;p25"/>
          <p:cNvSpPr txBox="1">
            <a:spLocks noGrp="1"/>
          </p:cNvSpPr>
          <p:nvPr>
            <p:ph type="subTitle" idx="1"/>
          </p:nvPr>
        </p:nvSpPr>
        <p:spPr>
          <a:xfrm>
            <a:off x="2241550" y="1348750"/>
            <a:ext cx="4661100" cy="168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720000" y="2285400"/>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9"/>
        <p:cNvGrpSpPr/>
        <p:nvPr/>
      </p:nvGrpSpPr>
      <p:grpSpPr>
        <a:xfrm>
          <a:off x="0" y="0"/>
          <a:ext cx="0" cy="0"/>
          <a:chOff x="0" y="0"/>
          <a:chExt cx="0" cy="0"/>
        </a:xfrm>
      </p:grpSpPr>
      <p:sp>
        <p:nvSpPr>
          <p:cNvPr id="40" name="Google Shape;40;p27"/>
          <p:cNvSpPr txBox="1">
            <a:spLocks noGrp="1"/>
          </p:cNvSpPr>
          <p:nvPr>
            <p:ph type="title" hasCustomPrompt="1"/>
          </p:nvPr>
        </p:nvSpPr>
        <p:spPr>
          <a:xfrm>
            <a:off x="1284000" y="1558475"/>
            <a:ext cx="6576000" cy="151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1" name="Google Shape;41;p27"/>
          <p:cNvSpPr txBox="1">
            <a:spLocks noGrp="1"/>
          </p:cNvSpPr>
          <p:nvPr>
            <p:ph type="subTitle" idx="1"/>
          </p:nvPr>
        </p:nvSpPr>
        <p:spPr>
          <a:xfrm>
            <a:off x="1284000" y="3069625"/>
            <a:ext cx="65760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13"/>
        <p:cNvGrpSpPr/>
        <p:nvPr/>
      </p:nvGrpSpPr>
      <p:grpSpPr>
        <a:xfrm>
          <a:off x="0" y="0"/>
          <a:ext cx="0" cy="0"/>
          <a:chOff x="0" y="0"/>
          <a:chExt cx="0" cy="0"/>
        </a:xfrm>
      </p:grpSpPr>
      <p:sp>
        <p:nvSpPr>
          <p:cNvPr id="14" name="Google Shape;14;g374067a836c_0_13"/>
          <p:cNvSpPr txBox="1">
            <a:spLocks noGrp="1"/>
          </p:cNvSpPr>
          <p:nvPr>
            <p:ph type="title"/>
          </p:nvPr>
        </p:nvSpPr>
        <p:spPr>
          <a:xfrm>
            <a:off x="1048350" y="323850"/>
            <a:ext cx="7047300" cy="48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Arial"/>
              <a:buNone/>
              <a:defRPr>
                <a:latin typeface="Arial"/>
                <a:ea typeface="Arial"/>
                <a:cs typeface="Arial"/>
                <a:sym typeface="Arial"/>
              </a:defRPr>
            </a:lvl1pPr>
            <a:lvl2pPr lvl="1" algn="ctr">
              <a:lnSpc>
                <a:spcPct val="100000"/>
              </a:lnSpc>
              <a:spcBef>
                <a:spcPts val="0"/>
              </a:spcBef>
              <a:spcAft>
                <a:spcPts val="0"/>
              </a:spcAft>
              <a:buSzPts val="2400"/>
              <a:buFont typeface="Arial"/>
              <a:buNone/>
              <a:defRPr>
                <a:latin typeface="Arial"/>
                <a:ea typeface="Arial"/>
                <a:cs typeface="Arial"/>
                <a:sym typeface="Arial"/>
              </a:defRPr>
            </a:lvl2pPr>
            <a:lvl3pPr lvl="2" algn="ctr">
              <a:lnSpc>
                <a:spcPct val="100000"/>
              </a:lnSpc>
              <a:spcBef>
                <a:spcPts val="0"/>
              </a:spcBef>
              <a:spcAft>
                <a:spcPts val="0"/>
              </a:spcAft>
              <a:buSzPts val="2400"/>
              <a:buFont typeface="Arial"/>
              <a:buNone/>
              <a:defRPr>
                <a:latin typeface="Arial"/>
                <a:ea typeface="Arial"/>
                <a:cs typeface="Arial"/>
                <a:sym typeface="Arial"/>
              </a:defRPr>
            </a:lvl3pPr>
            <a:lvl4pPr lvl="3" algn="ctr">
              <a:lnSpc>
                <a:spcPct val="100000"/>
              </a:lnSpc>
              <a:spcBef>
                <a:spcPts val="0"/>
              </a:spcBef>
              <a:spcAft>
                <a:spcPts val="0"/>
              </a:spcAft>
              <a:buSzPts val="2400"/>
              <a:buFont typeface="Arial"/>
              <a:buNone/>
              <a:defRPr>
                <a:latin typeface="Arial"/>
                <a:ea typeface="Arial"/>
                <a:cs typeface="Arial"/>
                <a:sym typeface="Arial"/>
              </a:defRPr>
            </a:lvl4pPr>
            <a:lvl5pPr lvl="4" algn="ctr">
              <a:lnSpc>
                <a:spcPct val="100000"/>
              </a:lnSpc>
              <a:spcBef>
                <a:spcPts val="0"/>
              </a:spcBef>
              <a:spcAft>
                <a:spcPts val="0"/>
              </a:spcAft>
              <a:buSzPts val="2400"/>
              <a:buFont typeface="Arial"/>
              <a:buNone/>
              <a:defRPr>
                <a:latin typeface="Arial"/>
                <a:ea typeface="Arial"/>
                <a:cs typeface="Arial"/>
                <a:sym typeface="Arial"/>
              </a:defRPr>
            </a:lvl5pPr>
            <a:lvl6pPr lvl="5" algn="ctr">
              <a:lnSpc>
                <a:spcPct val="100000"/>
              </a:lnSpc>
              <a:spcBef>
                <a:spcPts val="0"/>
              </a:spcBef>
              <a:spcAft>
                <a:spcPts val="0"/>
              </a:spcAft>
              <a:buSzPts val="2400"/>
              <a:buFont typeface="Arial"/>
              <a:buNone/>
              <a:defRPr>
                <a:latin typeface="Arial"/>
                <a:ea typeface="Arial"/>
                <a:cs typeface="Arial"/>
                <a:sym typeface="Arial"/>
              </a:defRPr>
            </a:lvl6pPr>
            <a:lvl7pPr lvl="6" algn="ctr">
              <a:lnSpc>
                <a:spcPct val="100000"/>
              </a:lnSpc>
              <a:spcBef>
                <a:spcPts val="0"/>
              </a:spcBef>
              <a:spcAft>
                <a:spcPts val="0"/>
              </a:spcAft>
              <a:buSzPts val="2400"/>
              <a:buFont typeface="Arial"/>
              <a:buNone/>
              <a:defRPr>
                <a:latin typeface="Arial"/>
                <a:ea typeface="Arial"/>
                <a:cs typeface="Arial"/>
                <a:sym typeface="Arial"/>
              </a:defRPr>
            </a:lvl7pPr>
            <a:lvl8pPr lvl="7" algn="ctr">
              <a:lnSpc>
                <a:spcPct val="100000"/>
              </a:lnSpc>
              <a:spcBef>
                <a:spcPts val="0"/>
              </a:spcBef>
              <a:spcAft>
                <a:spcPts val="0"/>
              </a:spcAft>
              <a:buSzPts val="2400"/>
              <a:buFont typeface="Arial"/>
              <a:buNone/>
              <a:defRPr>
                <a:latin typeface="Arial"/>
                <a:ea typeface="Arial"/>
                <a:cs typeface="Arial"/>
                <a:sym typeface="Arial"/>
              </a:defRPr>
            </a:lvl8pPr>
            <a:lvl9pPr lvl="8" algn="ctr">
              <a:lnSpc>
                <a:spcPct val="100000"/>
              </a:lnSpc>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20"/>
          <p:cNvSpPr txBox="1">
            <a:spLocks noGrp="1"/>
          </p:cNvSpPr>
          <p:nvPr>
            <p:ph type="title"/>
          </p:nvPr>
        </p:nvSpPr>
        <p:spPr>
          <a:xfrm>
            <a:off x="720000" y="2179625"/>
            <a:ext cx="7704000" cy="841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 name="Google Shape;18;p20"/>
          <p:cNvSpPr txBox="1">
            <a:spLocks noGrp="1"/>
          </p:cNvSpPr>
          <p:nvPr>
            <p:ph type="title" idx="2"/>
          </p:nvPr>
        </p:nvSpPr>
        <p:spPr>
          <a:xfrm>
            <a:off x="2996550" y="1337825"/>
            <a:ext cx="3150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9" name="Google Shape;19;p20"/>
          <p:cNvSpPr txBox="1">
            <a:spLocks noGrp="1"/>
          </p:cNvSpPr>
          <p:nvPr>
            <p:ph type="subTitle" idx="1"/>
          </p:nvPr>
        </p:nvSpPr>
        <p:spPr>
          <a:xfrm>
            <a:off x="2391925" y="3132175"/>
            <a:ext cx="43602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2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a:lvl2pPr>
            <a:lvl3pPr marL="1371600" lvl="2" indent="-304800" algn="l">
              <a:lnSpc>
                <a:spcPct val="115000"/>
              </a:lnSpc>
              <a:spcBef>
                <a:spcPts val="0"/>
              </a:spcBef>
              <a:spcAft>
                <a:spcPts val="0"/>
              </a:spcAft>
              <a:buSzPts val="1200"/>
              <a:buChar char="■"/>
              <a:defRPr/>
            </a:lvl3pPr>
            <a:lvl4pPr marL="1828800" lvl="3" indent="-304800" algn="l">
              <a:lnSpc>
                <a:spcPct val="115000"/>
              </a:lnSpc>
              <a:spcBef>
                <a:spcPts val="0"/>
              </a:spcBef>
              <a:spcAft>
                <a:spcPts val="0"/>
              </a:spcAft>
              <a:buSzPts val="1200"/>
              <a:buChar char="●"/>
              <a:defRPr/>
            </a:lvl4pPr>
            <a:lvl5pPr marL="2286000" lvl="4" indent="-304800" algn="l">
              <a:lnSpc>
                <a:spcPct val="115000"/>
              </a:lnSpc>
              <a:spcBef>
                <a:spcPts val="0"/>
              </a:spcBef>
              <a:spcAft>
                <a:spcPts val="0"/>
              </a:spcAft>
              <a:buSzPts val="1200"/>
              <a:buChar char="○"/>
              <a:defRPr/>
            </a:lvl5pPr>
            <a:lvl6pPr marL="2743200" lvl="5" indent="-304800" algn="l">
              <a:lnSpc>
                <a:spcPct val="115000"/>
              </a:lnSpc>
              <a:spcBef>
                <a:spcPts val="0"/>
              </a:spcBef>
              <a:spcAft>
                <a:spcPts val="0"/>
              </a:spcAft>
              <a:buSzPts val="1200"/>
              <a:buChar char="■"/>
              <a:defRPr/>
            </a:lvl6pPr>
            <a:lvl7pPr marL="3200400" lvl="6" indent="-304800" algn="l">
              <a:lnSpc>
                <a:spcPct val="115000"/>
              </a:lnSpc>
              <a:spcBef>
                <a:spcPts val="0"/>
              </a:spcBef>
              <a:spcAft>
                <a:spcPts val="0"/>
              </a:spcAft>
              <a:buSzPts val="1200"/>
              <a:buChar char="●"/>
              <a:defRPr/>
            </a:lvl7pPr>
            <a:lvl8pPr marL="3657600" lvl="7" indent="-304800" algn="l">
              <a:lnSpc>
                <a:spcPct val="115000"/>
              </a:lnSpc>
              <a:spcBef>
                <a:spcPts val="0"/>
              </a:spcBef>
              <a:spcAft>
                <a:spcPts val="0"/>
              </a:spcAft>
              <a:buSzPts val="1200"/>
              <a:buChar char="○"/>
              <a:defRPr/>
            </a:lvl8pPr>
            <a:lvl9pPr marL="4114800" lvl="8" indent="-304800" algn="l">
              <a:lnSpc>
                <a:spcPct val="115000"/>
              </a:lnSpc>
              <a:spcBef>
                <a:spcPts val="0"/>
              </a:spcBef>
              <a:spcAft>
                <a:spcPts val="0"/>
              </a:spcAft>
              <a:buSzPts val="1200"/>
              <a:buChar char="■"/>
              <a:defRPr/>
            </a:lvl9pPr>
          </a:lstStyle>
          <a:p>
            <a:endParaRPr/>
          </a:p>
        </p:txBody>
      </p:sp>
      <p:sp>
        <p:nvSpPr>
          <p:cNvPr id="22" name="Google Shape;22;p2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22"/>
          <p:cNvSpPr txBox="1">
            <a:spLocks noGrp="1"/>
          </p:cNvSpPr>
          <p:nvPr>
            <p:ph type="subTitle" idx="1"/>
          </p:nvPr>
        </p:nvSpPr>
        <p:spPr>
          <a:xfrm>
            <a:off x="1181425" y="2303125"/>
            <a:ext cx="2907600" cy="713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5" name="Google Shape;25;p22"/>
          <p:cNvSpPr txBox="1">
            <a:spLocks noGrp="1"/>
          </p:cNvSpPr>
          <p:nvPr>
            <p:ph type="subTitle" idx="2"/>
          </p:nvPr>
        </p:nvSpPr>
        <p:spPr>
          <a:xfrm>
            <a:off x="4836300" y="2303125"/>
            <a:ext cx="2907600" cy="713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6" name="Google Shape;26;p22"/>
          <p:cNvSpPr txBox="1">
            <a:spLocks noGrp="1"/>
          </p:cNvSpPr>
          <p:nvPr>
            <p:ph type="subTitle" idx="3"/>
          </p:nvPr>
        </p:nvSpPr>
        <p:spPr>
          <a:xfrm>
            <a:off x="1181425" y="2917150"/>
            <a:ext cx="29076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7" name="Google Shape;27;p22"/>
          <p:cNvSpPr txBox="1">
            <a:spLocks noGrp="1"/>
          </p:cNvSpPr>
          <p:nvPr>
            <p:ph type="subTitle" idx="4"/>
          </p:nvPr>
        </p:nvSpPr>
        <p:spPr>
          <a:xfrm>
            <a:off x="4836300" y="2917150"/>
            <a:ext cx="29076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8" name="Google Shape;28;p22"/>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3"/>
          <p:cNvSpPr txBox="1">
            <a:spLocks noGrp="1"/>
          </p:cNvSpPr>
          <p:nvPr>
            <p:ph type="body" idx="1"/>
          </p:nvPr>
        </p:nvSpPr>
        <p:spPr>
          <a:xfrm>
            <a:off x="720000" y="1152475"/>
            <a:ext cx="33222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a:lvl2pPr>
            <a:lvl3pPr marL="1371600" lvl="2" indent="-304800" algn="l">
              <a:lnSpc>
                <a:spcPct val="115000"/>
              </a:lnSpc>
              <a:spcBef>
                <a:spcPts val="0"/>
              </a:spcBef>
              <a:spcAft>
                <a:spcPts val="0"/>
              </a:spcAft>
              <a:buSzPts val="1200"/>
              <a:buChar char="■"/>
              <a:defRPr/>
            </a:lvl3pPr>
            <a:lvl4pPr marL="1828800" lvl="3" indent="-304800" algn="l">
              <a:lnSpc>
                <a:spcPct val="115000"/>
              </a:lnSpc>
              <a:spcBef>
                <a:spcPts val="0"/>
              </a:spcBef>
              <a:spcAft>
                <a:spcPts val="0"/>
              </a:spcAft>
              <a:buSzPts val="1200"/>
              <a:buChar char="●"/>
              <a:defRPr/>
            </a:lvl4pPr>
            <a:lvl5pPr marL="2286000" lvl="4" indent="-304800" algn="l">
              <a:lnSpc>
                <a:spcPct val="115000"/>
              </a:lnSpc>
              <a:spcBef>
                <a:spcPts val="0"/>
              </a:spcBef>
              <a:spcAft>
                <a:spcPts val="0"/>
              </a:spcAft>
              <a:buSzPts val="1200"/>
              <a:buChar char="○"/>
              <a:defRPr/>
            </a:lvl5pPr>
            <a:lvl6pPr marL="2743200" lvl="5" indent="-304800" algn="l">
              <a:lnSpc>
                <a:spcPct val="115000"/>
              </a:lnSpc>
              <a:spcBef>
                <a:spcPts val="0"/>
              </a:spcBef>
              <a:spcAft>
                <a:spcPts val="0"/>
              </a:spcAft>
              <a:buSzPts val="1200"/>
              <a:buChar char="■"/>
              <a:defRPr/>
            </a:lvl6pPr>
            <a:lvl7pPr marL="3200400" lvl="6" indent="-304800" algn="l">
              <a:lnSpc>
                <a:spcPct val="115000"/>
              </a:lnSpc>
              <a:spcBef>
                <a:spcPts val="0"/>
              </a:spcBef>
              <a:spcAft>
                <a:spcPts val="0"/>
              </a:spcAft>
              <a:buSzPts val="1200"/>
              <a:buChar char="●"/>
              <a:defRPr/>
            </a:lvl7pPr>
            <a:lvl8pPr marL="3657600" lvl="7" indent="-304800" algn="l">
              <a:lnSpc>
                <a:spcPct val="115000"/>
              </a:lnSpc>
              <a:spcBef>
                <a:spcPts val="0"/>
              </a:spcBef>
              <a:spcAft>
                <a:spcPts val="0"/>
              </a:spcAft>
              <a:buSzPts val="1200"/>
              <a:buChar char="○"/>
              <a:defRPr/>
            </a:lvl8pPr>
            <a:lvl9pPr marL="4114800" lvl="8" indent="-304800" algn="l">
              <a:lnSpc>
                <a:spcPct val="115000"/>
              </a:lnSpc>
              <a:spcBef>
                <a:spcPts val="0"/>
              </a:spcBef>
              <a:spcAft>
                <a:spcPts val="0"/>
              </a:spcAft>
              <a:buSzPts val="1200"/>
              <a:buChar char="■"/>
              <a:defRPr/>
            </a:lvl9pPr>
          </a:lstStyle>
          <a:p>
            <a:endParaRPr/>
          </a:p>
        </p:txBody>
      </p:sp>
      <p:sp>
        <p:nvSpPr>
          <p:cNvPr id="31" name="Google Shape;31;p23"/>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1388100" y="1307100"/>
            <a:ext cx="6367800" cy="252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endParaRPr/>
          </a:p>
        </p:txBody>
      </p:sp>
      <p:sp>
        <p:nvSpPr>
          <p:cNvPr id="7" name="Google Shape;7;p15"/>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1pPr>
            <a:lvl2pPr marL="914400" marR="0" lvl="1"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2pPr>
            <a:lvl3pPr marL="1371600" marR="0" lvl="2"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3pPr>
            <a:lvl4pPr marL="1828800" marR="0" lvl="3"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4pPr>
            <a:lvl5pPr marL="2286000" marR="0" lvl="4"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5pPr>
            <a:lvl6pPr marL="2743200" marR="0" lvl="5"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6pPr>
            <a:lvl7pPr marL="3200400" marR="0" lvl="6"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7pPr>
            <a:lvl8pPr marL="3657600" marR="0" lvl="7"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8pPr>
            <a:lvl9pPr marL="4114800" marR="0" lvl="8"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devarajv88/walmart-sales-datas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1"/>
          <p:cNvSpPr txBox="1">
            <a:spLocks noGrp="1"/>
          </p:cNvSpPr>
          <p:nvPr>
            <p:ph type="ctrTitle"/>
          </p:nvPr>
        </p:nvSpPr>
        <p:spPr>
          <a:xfrm>
            <a:off x="457200" y="709725"/>
            <a:ext cx="6857100" cy="31137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SzPts val="5200"/>
              <a:buNone/>
            </a:pPr>
            <a:r>
              <a:rPr lang="en" sz="4000"/>
              <a:t>Sales Analysis of Top-Selling Products and Categories on Walmart’s E-Commerce Platform</a:t>
            </a:r>
            <a:endParaRPr sz="4000"/>
          </a:p>
        </p:txBody>
      </p:sp>
      <p:sp>
        <p:nvSpPr>
          <p:cNvPr id="47" name="Google Shape;47;p1"/>
          <p:cNvSpPr txBox="1">
            <a:spLocks noGrp="1"/>
          </p:cNvSpPr>
          <p:nvPr>
            <p:ph type="subTitle" idx="1"/>
          </p:nvPr>
        </p:nvSpPr>
        <p:spPr>
          <a:xfrm>
            <a:off x="457200" y="3823433"/>
            <a:ext cx="4487400" cy="431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By Ahsan Mubarak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sp>
        <p:nvSpPr>
          <p:cNvPr id="52" name="Google Shape;52;p2"/>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Business Context &amp; Objective</a:t>
            </a:r>
            <a:endParaRPr/>
          </a:p>
        </p:txBody>
      </p:sp>
      <p:sp>
        <p:nvSpPr>
          <p:cNvPr id="53" name="Google Shape;53;p2"/>
          <p:cNvSpPr txBox="1"/>
          <p:nvPr/>
        </p:nvSpPr>
        <p:spPr>
          <a:xfrm>
            <a:off x="272400" y="973075"/>
            <a:ext cx="85992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b="1">
                <a:solidFill>
                  <a:schemeClr val="dk1"/>
                </a:solidFill>
                <a:latin typeface="Montserrat"/>
                <a:ea typeface="Montserrat"/>
                <a:cs typeface="Montserrat"/>
                <a:sym typeface="Montserrat"/>
              </a:rPr>
              <a:t>Context:</a:t>
            </a:r>
            <a:endParaRPr sz="1600" b="1">
              <a:solidFill>
                <a:schemeClr val="dk1"/>
              </a:solidFill>
              <a:latin typeface="Montserrat"/>
              <a:ea typeface="Montserrat"/>
              <a:cs typeface="Montserrat"/>
              <a:sym typeface="Montserrat"/>
            </a:endParaRPr>
          </a:p>
          <a:p>
            <a:pPr marL="0" lvl="0" indent="0" algn="l" rtl="0">
              <a:spcBef>
                <a:spcPts val="0"/>
              </a:spcBef>
              <a:spcAft>
                <a:spcPts val="0"/>
              </a:spcAft>
              <a:buNone/>
            </a:pPr>
            <a:r>
              <a:rPr lang="en" sz="1600">
                <a:solidFill>
                  <a:schemeClr val="dk1"/>
                </a:solidFill>
                <a:latin typeface="Montserrat Medium"/>
                <a:ea typeface="Montserrat Medium"/>
                <a:cs typeface="Montserrat Medium"/>
                <a:sym typeface="Montserrat Medium"/>
              </a:rPr>
              <a:t>Walmart is one of the largest e-commerce platforms, handling millions of transactions daily with a diverse range of products. As a market leader, Walmart must continually optimize its top-performing products and categories to stay competitive in the global market.</a:t>
            </a:r>
            <a:endParaRPr sz="1600">
              <a:solidFill>
                <a:schemeClr val="dk1"/>
              </a:solidFill>
              <a:latin typeface="Montserrat Medium"/>
              <a:ea typeface="Montserrat Medium"/>
              <a:cs typeface="Montserrat Medium"/>
              <a:sym typeface="Montserrat Medium"/>
            </a:endParaRPr>
          </a:p>
        </p:txBody>
      </p:sp>
      <p:sp>
        <p:nvSpPr>
          <p:cNvPr id="54" name="Google Shape;54;p2"/>
          <p:cNvSpPr txBox="1"/>
          <p:nvPr/>
        </p:nvSpPr>
        <p:spPr>
          <a:xfrm>
            <a:off x="272400" y="2389063"/>
            <a:ext cx="61389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600" b="1">
                <a:solidFill>
                  <a:schemeClr val="dk1"/>
                </a:solidFill>
                <a:latin typeface="Montserrat"/>
                <a:ea typeface="Montserrat"/>
                <a:cs typeface="Montserrat"/>
                <a:sym typeface="Montserrat"/>
              </a:rPr>
              <a:t>Objective:</a:t>
            </a:r>
            <a:endParaRPr sz="1600" b="1">
              <a:solidFill>
                <a:schemeClr val="dk1"/>
              </a:solidFill>
              <a:latin typeface="Montserrat"/>
              <a:ea typeface="Montserrat"/>
              <a:cs typeface="Montserrat"/>
              <a:sym typeface="Montserrat"/>
            </a:endParaRPr>
          </a:p>
          <a:p>
            <a:pPr marL="0" lvl="0" indent="0" algn="l" rtl="0">
              <a:spcBef>
                <a:spcPts val="0"/>
              </a:spcBef>
              <a:spcAft>
                <a:spcPts val="0"/>
              </a:spcAft>
              <a:buNone/>
            </a:pPr>
            <a:r>
              <a:rPr lang="en" sz="1600">
                <a:solidFill>
                  <a:schemeClr val="dk1"/>
                </a:solidFill>
                <a:latin typeface="Montserrat Medium"/>
                <a:ea typeface="Montserrat Medium"/>
                <a:cs typeface="Montserrat Medium"/>
                <a:sym typeface="Montserrat Medium"/>
              </a:rPr>
              <a:t>This analysis aims to evaluate product and category performance in terms of total sales (revenue) and sales volume. The primary focus is on identifying which products and categories contribute the most to overall revenue.</a:t>
            </a:r>
            <a:endParaRPr sz="1600">
              <a:solidFill>
                <a:schemeClr val="dk1"/>
              </a:solidFill>
              <a:latin typeface="Montserrat Medium"/>
              <a:ea typeface="Montserrat Medium"/>
              <a:cs typeface="Montserrat Medium"/>
              <a:sym typeface="Montserrat Medium"/>
            </a:endParaRPr>
          </a:p>
        </p:txBody>
      </p:sp>
      <p:pic>
        <p:nvPicPr>
          <p:cNvPr id="55" name="Google Shape;55;p2"/>
          <p:cNvPicPr preferRelativeResize="0"/>
          <p:nvPr/>
        </p:nvPicPr>
        <p:blipFill>
          <a:blip r:embed="rId3">
            <a:alphaModFix/>
          </a:blip>
          <a:stretch>
            <a:fillRect/>
          </a:stretch>
        </p:blipFill>
        <p:spPr>
          <a:xfrm>
            <a:off x="6644125" y="3278200"/>
            <a:ext cx="1442850" cy="773175"/>
          </a:xfrm>
          <a:prstGeom prst="rect">
            <a:avLst/>
          </a:prstGeom>
          <a:noFill/>
          <a:ln>
            <a:noFill/>
          </a:ln>
        </p:spPr>
      </p:pic>
      <p:pic>
        <p:nvPicPr>
          <p:cNvPr id="56" name="Google Shape;56;p2" title="Cuplikan layar 2025-08-05 170916.png"/>
          <p:cNvPicPr preferRelativeResize="0"/>
          <p:nvPr/>
        </p:nvPicPr>
        <p:blipFill>
          <a:blip r:embed="rId4">
            <a:alphaModFix/>
          </a:blip>
          <a:stretch>
            <a:fillRect/>
          </a:stretch>
        </p:blipFill>
        <p:spPr>
          <a:xfrm>
            <a:off x="6644124" y="2559749"/>
            <a:ext cx="1442850" cy="7184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g37300268196_0_13"/>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Dataset Overview</a:t>
            </a:r>
            <a:endParaRPr/>
          </a:p>
          <a:p>
            <a:pPr marL="0" lvl="0" indent="0" algn="ctr" rtl="0">
              <a:lnSpc>
                <a:spcPct val="100000"/>
              </a:lnSpc>
              <a:spcBef>
                <a:spcPts val="0"/>
              </a:spcBef>
              <a:spcAft>
                <a:spcPts val="0"/>
              </a:spcAft>
              <a:buClr>
                <a:schemeClr val="dk1"/>
              </a:buClr>
              <a:buSzPts val="1100"/>
              <a:buFont typeface="Arial"/>
              <a:buNone/>
            </a:pPr>
            <a:endParaRPr/>
          </a:p>
        </p:txBody>
      </p:sp>
      <p:sp>
        <p:nvSpPr>
          <p:cNvPr id="62" name="Google Shape;62;g37300268196_0_13"/>
          <p:cNvSpPr txBox="1"/>
          <p:nvPr/>
        </p:nvSpPr>
        <p:spPr>
          <a:xfrm>
            <a:off x="219900" y="973075"/>
            <a:ext cx="8704200" cy="350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000000"/>
                </a:solidFill>
                <a:latin typeface="Montserrat Medium"/>
                <a:ea typeface="Montserrat Medium"/>
                <a:cs typeface="Montserrat Medium"/>
                <a:sym typeface="Montserrat Medium"/>
              </a:rPr>
              <a:t>Dataset: </a:t>
            </a:r>
            <a:r>
              <a:rPr lang="en" sz="1600">
                <a:latin typeface="Montserrat Medium"/>
                <a:ea typeface="Montserrat Medium"/>
                <a:cs typeface="Montserrat Medium"/>
                <a:sym typeface="Montserrat Medium"/>
              </a:rPr>
              <a:t>Walmart E-commerce</a:t>
            </a:r>
            <a:endParaRPr sz="1600">
              <a:solidFill>
                <a:srgbClr val="000000"/>
              </a:solidFill>
              <a:latin typeface="Montserrat Medium"/>
              <a:ea typeface="Montserrat Medium"/>
              <a:cs typeface="Montserrat Medium"/>
              <a:sym typeface="Montserrat Medium"/>
            </a:endParaRPr>
          </a:p>
          <a:p>
            <a:pPr marL="0" lvl="0" indent="0" algn="l" rtl="0">
              <a:spcBef>
                <a:spcPts val="0"/>
              </a:spcBef>
              <a:spcAft>
                <a:spcPts val="0"/>
              </a:spcAft>
              <a:buNone/>
            </a:pPr>
            <a:r>
              <a:rPr lang="en" sz="1600">
                <a:solidFill>
                  <a:srgbClr val="000000"/>
                </a:solidFill>
                <a:latin typeface="Montserrat Medium"/>
                <a:ea typeface="Montserrat Medium"/>
                <a:cs typeface="Montserrat Medium"/>
                <a:sym typeface="Montserrat Medium"/>
              </a:rPr>
              <a:t>Source:</a:t>
            </a:r>
            <a:r>
              <a:rPr lang="en" sz="1600">
                <a:latin typeface="Montserrat Medium"/>
                <a:ea typeface="Montserrat Medium"/>
                <a:cs typeface="Montserrat Medium"/>
                <a:sym typeface="Montserrat Medium"/>
              </a:rPr>
              <a:t> </a:t>
            </a:r>
            <a:r>
              <a:rPr lang="en" sz="1600" u="sng">
                <a:solidFill>
                  <a:srgbClr val="008ABC"/>
                </a:solidFill>
                <a:latin typeface="Montserrat Medium"/>
                <a:ea typeface="Montserrat Medium"/>
                <a:cs typeface="Montserrat Medium"/>
                <a:sym typeface="Montserrat Medium"/>
                <a:hlinkClick r:id="rId3">
                  <a:extLst>
                    <a:ext uri="{A12FA001-AC4F-418D-AE19-62706E023703}">
                      <ahyp:hlinkClr xmlns:ahyp="http://schemas.microsoft.com/office/drawing/2018/hyperlinkcolor" val="tx"/>
                    </a:ext>
                  </a:extLst>
                </a:hlinkClick>
              </a:rPr>
              <a:t>Kaggle - Walmart E-commerce</a:t>
            </a:r>
            <a:endParaRPr sz="1600">
              <a:solidFill>
                <a:srgbClr val="9AA0A6"/>
              </a:solidFill>
              <a:latin typeface="Montserrat Medium"/>
              <a:ea typeface="Montserrat Medium"/>
              <a:cs typeface="Montserrat Medium"/>
              <a:sym typeface="Montserrat Medium"/>
            </a:endParaRPr>
          </a:p>
          <a:p>
            <a:pPr marL="0" lvl="0" indent="0" algn="l" rtl="0">
              <a:lnSpc>
                <a:spcPct val="115000"/>
              </a:lnSpc>
              <a:spcBef>
                <a:spcPts val="1200"/>
              </a:spcBef>
              <a:spcAft>
                <a:spcPts val="0"/>
              </a:spcAft>
              <a:buNone/>
            </a:pPr>
            <a:r>
              <a:rPr lang="en" sz="1600">
                <a:latin typeface="Montserrat Medium"/>
                <a:ea typeface="Montserrat Medium"/>
                <a:cs typeface="Montserrat Medium"/>
                <a:sym typeface="Montserrat Medium"/>
              </a:rPr>
              <a:t>Walmart is a global retail giant known for offering a wide range of products at competitive prices and providing a convenient shopping experience for millions of customers worldwide.</a:t>
            </a:r>
            <a:endParaRPr sz="1600">
              <a:latin typeface="Montserrat Medium"/>
              <a:ea typeface="Montserrat Medium"/>
              <a:cs typeface="Montserrat Medium"/>
              <a:sym typeface="Montserrat Medium"/>
            </a:endParaRPr>
          </a:p>
          <a:p>
            <a:pPr marL="0" lvl="0" indent="0" algn="l" rtl="0">
              <a:lnSpc>
                <a:spcPct val="115000"/>
              </a:lnSpc>
              <a:spcBef>
                <a:spcPts val="1200"/>
              </a:spcBef>
              <a:spcAft>
                <a:spcPts val="0"/>
              </a:spcAft>
              <a:buNone/>
            </a:pPr>
            <a:r>
              <a:rPr lang="en" sz="1600">
                <a:solidFill>
                  <a:srgbClr val="000000"/>
                </a:solidFill>
                <a:latin typeface="Montserrat Medium"/>
                <a:ea typeface="Montserrat Medium"/>
                <a:cs typeface="Montserrat Medium"/>
                <a:sym typeface="Montserrat Medium"/>
              </a:rPr>
              <a:t>This dataset includes:</a:t>
            </a:r>
            <a:endParaRPr sz="1600">
              <a:solidFill>
                <a:srgbClr val="000000"/>
              </a:solidFill>
              <a:latin typeface="Montserrat Medium"/>
              <a:ea typeface="Montserrat Medium"/>
              <a:cs typeface="Montserrat Medium"/>
              <a:sym typeface="Montserrat Medium"/>
            </a:endParaRPr>
          </a:p>
          <a:p>
            <a:pPr marL="457200" lvl="0" indent="-330200" algn="l" rtl="0">
              <a:spcBef>
                <a:spcPts val="1200"/>
              </a:spcBef>
              <a:spcAft>
                <a:spcPts val="0"/>
              </a:spcAft>
              <a:buClr>
                <a:srgbClr val="000000"/>
              </a:buClr>
              <a:buSzPts val="1600"/>
              <a:buFont typeface="Montserrat Medium"/>
              <a:buChar char="●"/>
            </a:pPr>
            <a:r>
              <a:rPr lang="en" sz="1600">
                <a:latin typeface="Montserrat Medium"/>
                <a:ea typeface="Montserrat Medium"/>
                <a:cs typeface="Montserrat Medium"/>
                <a:sym typeface="Montserrat Medium"/>
              </a:rPr>
              <a:t>Product_ID</a:t>
            </a:r>
            <a:endParaRPr sz="1600">
              <a:latin typeface="Montserrat Medium"/>
              <a:ea typeface="Montserrat Medium"/>
              <a:cs typeface="Montserrat Medium"/>
              <a:sym typeface="Montserrat Medium"/>
            </a:endParaRPr>
          </a:p>
          <a:p>
            <a:pPr marL="457200" lvl="0" indent="-330200" algn="l" rtl="0">
              <a:spcBef>
                <a:spcPts val="0"/>
              </a:spcBef>
              <a:spcAft>
                <a:spcPts val="0"/>
              </a:spcAft>
              <a:buClr>
                <a:srgbClr val="000000"/>
              </a:buClr>
              <a:buSzPts val="1600"/>
              <a:buFont typeface="Montserrat Medium"/>
              <a:buChar char="●"/>
            </a:pPr>
            <a:r>
              <a:rPr lang="en" sz="1600">
                <a:latin typeface="Montserrat Medium"/>
                <a:ea typeface="Montserrat Medium"/>
                <a:cs typeface="Montserrat Medium"/>
                <a:sym typeface="Montserrat Medium"/>
              </a:rPr>
              <a:t>User_ID</a:t>
            </a:r>
            <a:endParaRPr sz="1600">
              <a:solidFill>
                <a:srgbClr val="000000"/>
              </a:solidFill>
              <a:latin typeface="Montserrat Medium"/>
              <a:ea typeface="Montserrat Medium"/>
              <a:cs typeface="Montserrat Medium"/>
              <a:sym typeface="Montserrat Medium"/>
            </a:endParaRPr>
          </a:p>
          <a:p>
            <a:pPr marL="457200" lvl="0" indent="-330200" algn="l" rtl="0">
              <a:spcBef>
                <a:spcPts val="0"/>
              </a:spcBef>
              <a:spcAft>
                <a:spcPts val="0"/>
              </a:spcAft>
              <a:buClr>
                <a:srgbClr val="000000"/>
              </a:buClr>
              <a:buSzPts val="1600"/>
              <a:buFont typeface="Montserrat Medium"/>
              <a:buChar char="●"/>
            </a:pPr>
            <a:r>
              <a:rPr lang="en" sz="1600">
                <a:latin typeface="Montserrat Medium"/>
                <a:ea typeface="Montserrat Medium"/>
                <a:cs typeface="Montserrat Medium"/>
                <a:sym typeface="Montserrat Medium"/>
              </a:rPr>
              <a:t>Product_Category</a:t>
            </a:r>
            <a:endParaRPr sz="1600">
              <a:solidFill>
                <a:srgbClr val="000000"/>
              </a:solidFill>
              <a:latin typeface="Montserrat Medium"/>
              <a:ea typeface="Montserrat Medium"/>
              <a:cs typeface="Montserrat Medium"/>
              <a:sym typeface="Montserrat Medium"/>
            </a:endParaRPr>
          </a:p>
          <a:p>
            <a:pPr marL="457200" lvl="0" indent="-330200" algn="l" rtl="0">
              <a:spcBef>
                <a:spcPts val="0"/>
              </a:spcBef>
              <a:spcAft>
                <a:spcPts val="0"/>
              </a:spcAft>
              <a:buClr>
                <a:srgbClr val="000000"/>
              </a:buClr>
              <a:buSzPts val="1600"/>
              <a:buFont typeface="Montserrat Medium"/>
              <a:buChar char="●"/>
            </a:pPr>
            <a:r>
              <a:rPr lang="en" sz="1600">
                <a:latin typeface="Montserrat Medium"/>
                <a:ea typeface="Montserrat Medium"/>
                <a:cs typeface="Montserrat Medium"/>
                <a:sym typeface="Montserrat Medium"/>
              </a:rPr>
              <a:t>Purchase</a:t>
            </a:r>
            <a:endParaRPr sz="1600">
              <a:solidFill>
                <a:srgbClr val="000000"/>
              </a:solidFill>
              <a:latin typeface="Montserrat Medium"/>
              <a:ea typeface="Montserrat Medium"/>
              <a:cs typeface="Montserrat Medium"/>
              <a:sym typeface="Montserrat Medium"/>
            </a:endParaRPr>
          </a:p>
          <a:p>
            <a:pPr marL="0" lvl="0" indent="0" algn="l" rtl="0">
              <a:spcBef>
                <a:spcPts val="0"/>
              </a:spcBef>
              <a:spcAft>
                <a:spcPts val="0"/>
              </a:spcAft>
              <a:buNone/>
            </a:pPr>
            <a:endParaRPr sz="1600">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6"/>
        <p:cNvGrpSpPr/>
        <p:nvPr/>
      </p:nvGrpSpPr>
      <p:grpSpPr>
        <a:xfrm>
          <a:off x="0" y="0"/>
          <a:ext cx="0" cy="0"/>
          <a:chOff x="0" y="0"/>
          <a:chExt cx="0" cy="0"/>
        </a:xfrm>
      </p:grpSpPr>
      <p:sp>
        <p:nvSpPr>
          <p:cNvPr id="67" name="Google Shape;67;p4"/>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Revenue by Product ID</a:t>
            </a:r>
            <a:endParaRPr/>
          </a:p>
        </p:txBody>
      </p:sp>
      <p:pic>
        <p:nvPicPr>
          <p:cNvPr id="68" name="Google Shape;68;p4"/>
          <p:cNvPicPr preferRelativeResize="0"/>
          <p:nvPr/>
        </p:nvPicPr>
        <p:blipFill>
          <a:blip r:embed="rId3">
            <a:alphaModFix/>
          </a:blip>
          <a:stretch>
            <a:fillRect/>
          </a:stretch>
        </p:blipFill>
        <p:spPr>
          <a:xfrm>
            <a:off x="133350" y="1544575"/>
            <a:ext cx="5031076" cy="3356100"/>
          </a:xfrm>
          <a:prstGeom prst="rect">
            <a:avLst/>
          </a:prstGeom>
          <a:noFill/>
          <a:ln>
            <a:noFill/>
          </a:ln>
        </p:spPr>
      </p:pic>
      <p:sp>
        <p:nvSpPr>
          <p:cNvPr id="69" name="Google Shape;69;p4"/>
          <p:cNvSpPr txBox="1"/>
          <p:nvPr/>
        </p:nvSpPr>
        <p:spPr>
          <a:xfrm>
            <a:off x="5164425" y="973075"/>
            <a:ext cx="3979800" cy="495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Montserrat Medium"/>
                <a:ea typeface="Montserrat Medium"/>
                <a:cs typeface="Montserrat Medium"/>
                <a:sym typeface="Montserrat Medium"/>
              </a:rPr>
              <a:t>Insight:</a:t>
            </a:r>
            <a:endParaRPr sz="16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latin typeface="Montserrat Medium"/>
                <a:ea typeface="Montserrat Medium"/>
                <a:cs typeface="Montserrat Medium"/>
                <a:sym typeface="Montserrat Medium"/>
              </a:rPr>
              <a:t>Product P00025442 generated the highest revenue with USD 26.7 million, followed by P00110742 (USD 26.7 million) and P00255842 (USD 25.1 million).</a:t>
            </a:r>
            <a:br>
              <a:rPr lang="en" sz="1600">
                <a:solidFill>
                  <a:schemeClr val="dk1"/>
                </a:solidFill>
                <a:latin typeface="Montserrat Medium"/>
                <a:ea typeface="Montserrat Medium"/>
                <a:cs typeface="Montserrat Medium"/>
                <a:sym typeface="Montserrat Medium"/>
              </a:rPr>
            </a:br>
            <a:endParaRPr sz="16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No single product dominates; the revenue gap between products is relatively small, indicating that demand is evenly spread across multiple products.</a:t>
            </a:r>
            <a:br>
              <a:rPr lang="en" sz="1600">
                <a:solidFill>
                  <a:schemeClr val="dk1"/>
                </a:solidFill>
                <a:latin typeface="Montserrat Medium"/>
                <a:ea typeface="Montserrat Medium"/>
                <a:cs typeface="Montserrat Medium"/>
                <a:sym typeface="Montserrat Medium"/>
              </a:rPr>
            </a:br>
            <a:endParaRPr sz="1600">
              <a:solidFill>
                <a:schemeClr val="dk1"/>
              </a:solidFill>
              <a:latin typeface="Montserrat Medium"/>
              <a:ea typeface="Montserrat Medium"/>
              <a:cs typeface="Montserrat Medium"/>
              <a:sym typeface="Montserrat Medium"/>
            </a:endParaRPr>
          </a:p>
          <a:p>
            <a:pPr marL="457200" lvl="0" indent="0" algn="l" rtl="0">
              <a:spcBef>
                <a:spcPts val="1200"/>
              </a:spcBef>
              <a:spcAft>
                <a:spcPts val="0"/>
              </a:spcAft>
              <a:buNone/>
            </a:pPr>
            <a:endParaRPr sz="16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Volume by Product ID</a:t>
            </a:r>
            <a:endParaRPr/>
          </a:p>
        </p:txBody>
      </p:sp>
      <p:pic>
        <p:nvPicPr>
          <p:cNvPr id="75" name="Google Shape;75;p5" title="Cuplikan layar 2025-08-05 172327.png"/>
          <p:cNvPicPr preferRelativeResize="0"/>
          <p:nvPr/>
        </p:nvPicPr>
        <p:blipFill>
          <a:blip r:embed="rId3">
            <a:alphaModFix/>
          </a:blip>
          <a:stretch>
            <a:fillRect/>
          </a:stretch>
        </p:blipFill>
        <p:spPr>
          <a:xfrm>
            <a:off x="171450" y="1506475"/>
            <a:ext cx="5345701" cy="3445150"/>
          </a:xfrm>
          <a:prstGeom prst="rect">
            <a:avLst/>
          </a:prstGeom>
          <a:noFill/>
          <a:ln>
            <a:noFill/>
          </a:ln>
        </p:spPr>
      </p:pic>
      <p:sp>
        <p:nvSpPr>
          <p:cNvPr id="76" name="Google Shape;76;p5"/>
          <p:cNvSpPr txBox="1"/>
          <p:nvPr/>
        </p:nvSpPr>
        <p:spPr>
          <a:xfrm>
            <a:off x="5517150" y="973075"/>
            <a:ext cx="3627000" cy="466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Montserrat Medium"/>
                <a:ea typeface="Montserrat Medium"/>
                <a:cs typeface="Montserrat Medium"/>
                <a:sym typeface="Montserrat Medium"/>
              </a:rPr>
              <a:t>Insight:</a:t>
            </a:r>
            <a:endParaRPr sz="16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latin typeface="Montserrat Medium"/>
                <a:ea typeface="Montserrat Medium"/>
                <a:cs typeface="Montserrat Medium"/>
                <a:sym typeface="Montserrat Medium"/>
              </a:rPr>
              <a:t>Product P00265242 recorded the highest purchase volume with 1,880 sales, yet it did not appear in the top 10 revenue products.</a:t>
            </a:r>
            <a:br>
              <a:rPr lang="en" sz="1600">
                <a:solidFill>
                  <a:schemeClr val="dk1"/>
                </a:solidFill>
                <a:latin typeface="Montserrat Medium"/>
                <a:ea typeface="Montserrat Medium"/>
                <a:cs typeface="Montserrat Medium"/>
                <a:sym typeface="Montserrat Medium"/>
              </a:rPr>
            </a:br>
            <a:endParaRPr sz="16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latin typeface="Montserrat Medium"/>
                <a:ea typeface="Montserrat Medium"/>
                <a:cs typeface="Montserrat Medium"/>
                <a:sym typeface="Montserrat Medium"/>
              </a:rPr>
              <a:t>Meanwhile, P00025442 and P00110742, ranking first and second in revenue, also had high sales volumes of 1,615 and 1,612 respectively, with only a small gap of 3 units.</a:t>
            </a:r>
            <a:br>
              <a:rPr lang="en" sz="1600">
                <a:solidFill>
                  <a:schemeClr val="dk1"/>
                </a:solidFill>
                <a:latin typeface="Montserrat Medium"/>
                <a:ea typeface="Montserrat Medium"/>
                <a:cs typeface="Montserrat Medium"/>
                <a:sym typeface="Montserrat Medium"/>
              </a:rPr>
            </a:br>
            <a:endParaRPr sz="1600">
              <a:solidFill>
                <a:schemeClr val="dk1"/>
              </a:solidFill>
              <a:latin typeface="Montserrat Medium"/>
              <a:ea typeface="Montserrat Medium"/>
              <a:cs typeface="Montserrat Medium"/>
              <a:sym typeface="Montserrat Medium"/>
            </a:endParaRPr>
          </a:p>
          <a:p>
            <a:pPr marL="457200" lvl="0" indent="0" algn="l" rtl="0">
              <a:spcBef>
                <a:spcPts val="1200"/>
              </a:spcBef>
              <a:spcAft>
                <a:spcPts val="0"/>
              </a:spcAft>
              <a:buNone/>
            </a:pPr>
            <a:endParaRPr sz="16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6"/>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Revenue Distribution by Product Category</a:t>
            </a:r>
            <a:endParaRPr/>
          </a:p>
        </p:txBody>
      </p:sp>
      <p:pic>
        <p:nvPicPr>
          <p:cNvPr id="82" name="Google Shape;82;p6" title="Cuplikan layar 2025-08-05 172344.png"/>
          <p:cNvPicPr preferRelativeResize="0"/>
          <p:nvPr/>
        </p:nvPicPr>
        <p:blipFill>
          <a:blip r:embed="rId3">
            <a:alphaModFix/>
          </a:blip>
          <a:stretch>
            <a:fillRect/>
          </a:stretch>
        </p:blipFill>
        <p:spPr>
          <a:xfrm>
            <a:off x="204900" y="1782366"/>
            <a:ext cx="4593524" cy="3140922"/>
          </a:xfrm>
          <a:prstGeom prst="rect">
            <a:avLst/>
          </a:prstGeom>
          <a:noFill/>
          <a:ln>
            <a:noFill/>
          </a:ln>
        </p:spPr>
      </p:pic>
      <p:sp>
        <p:nvSpPr>
          <p:cNvPr id="83" name="Google Shape;83;p6"/>
          <p:cNvSpPr txBox="1"/>
          <p:nvPr/>
        </p:nvSpPr>
        <p:spPr>
          <a:xfrm>
            <a:off x="5046075" y="1068325"/>
            <a:ext cx="4098000" cy="466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Montserrat Medium"/>
                <a:ea typeface="Montserrat Medium"/>
                <a:cs typeface="Montserrat Medium"/>
                <a:sym typeface="Montserrat Medium"/>
              </a:rPr>
              <a:t>Insight:</a:t>
            </a:r>
            <a:endParaRPr sz="16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latin typeface="Montserrat Medium"/>
                <a:ea typeface="Montserrat Medium"/>
                <a:cs typeface="Montserrat Medium"/>
                <a:sym typeface="Montserrat Medium"/>
              </a:rPr>
              <a:t>Category 1 contributes 37.48% of total revenue.</a:t>
            </a:r>
            <a:br>
              <a:rPr lang="en" sz="1600">
                <a:solidFill>
                  <a:schemeClr val="dk1"/>
                </a:solidFill>
                <a:latin typeface="Montserrat Medium"/>
                <a:ea typeface="Montserrat Medium"/>
                <a:cs typeface="Montserrat Medium"/>
                <a:sym typeface="Montserrat Medium"/>
              </a:rPr>
            </a:br>
            <a:endParaRPr sz="16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latin typeface="Montserrat Medium"/>
                <a:ea typeface="Montserrat Medium"/>
                <a:cs typeface="Montserrat Medium"/>
                <a:sym typeface="Montserrat Medium"/>
              </a:rPr>
              <a:t>Category 5 generates USD 941.8 million, and Category 8 generates USD 854.3 million.</a:t>
            </a:r>
            <a:br>
              <a:rPr lang="en" sz="1600">
                <a:solidFill>
                  <a:schemeClr val="dk1"/>
                </a:solidFill>
                <a:latin typeface="Montserrat Medium"/>
                <a:ea typeface="Montserrat Medium"/>
                <a:cs typeface="Montserrat Medium"/>
                <a:sym typeface="Montserrat Medium"/>
              </a:rPr>
            </a:br>
            <a:endParaRPr sz="16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latin typeface="Montserrat Medium"/>
                <a:ea typeface="Montserrat Medium"/>
                <a:cs typeface="Montserrat Medium"/>
                <a:sym typeface="Montserrat Medium"/>
              </a:rPr>
              <a:t>These three categories together contribute approximately 72% of total revenue, showing Walmart’s strong position in these categories.</a:t>
            </a:r>
            <a:br>
              <a:rPr lang="en" sz="1600">
                <a:solidFill>
                  <a:schemeClr val="dk1"/>
                </a:solidFill>
                <a:latin typeface="Montserrat Medium"/>
                <a:ea typeface="Montserrat Medium"/>
                <a:cs typeface="Montserrat Medium"/>
                <a:sym typeface="Montserrat Medium"/>
              </a:rPr>
            </a:br>
            <a:endParaRPr sz="1600">
              <a:solidFill>
                <a:schemeClr val="dk1"/>
              </a:solidFill>
              <a:latin typeface="Montserrat Medium"/>
              <a:ea typeface="Montserrat Medium"/>
              <a:cs typeface="Montserrat Medium"/>
              <a:sym typeface="Montserrat Medium"/>
            </a:endParaRPr>
          </a:p>
          <a:p>
            <a:pPr marL="457200" lvl="0" indent="0" algn="l" rtl="0">
              <a:spcBef>
                <a:spcPts val="1200"/>
              </a:spcBef>
              <a:spcAft>
                <a:spcPts val="0"/>
              </a:spcAft>
              <a:buNone/>
            </a:pPr>
            <a:endParaRPr sz="16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7"/>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2200"/>
              <a:t>Relationship Between Product Volume and Revenue</a:t>
            </a:r>
            <a:endParaRPr sz="2200"/>
          </a:p>
        </p:txBody>
      </p:sp>
      <p:pic>
        <p:nvPicPr>
          <p:cNvPr id="89" name="Google Shape;89;p7" title="Cuplikan layar 2025-08-05 172334.png"/>
          <p:cNvPicPr preferRelativeResize="0"/>
          <p:nvPr/>
        </p:nvPicPr>
        <p:blipFill>
          <a:blip r:embed="rId3">
            <a:alphaModFix/>
          </a:blip>
          <a:stretch>
            <a:fillRect/>
          </a:stretch>
        </p:blipFill>
        <p:spPr>
          <a:xfrm>
            <a:off x="171450" y="1582663"/>
            <a:ext cx="5398700" cy="3347675"/>
          </a:xfrm>
          <a:prstGeom prst="rect">
            <a:avLst/>
          </a:prstGeom>
          <a:noFill/>
          <a:ln>
            <a:noFill/>
          </a:ln>
        </p:spPr>
      </p:pic>
      <p:sp>
        <p:nvSpPr>
          <p:cNvPr id="90" name="Google Shape;90;p7"/>
          <p:cNvSpPr txBox="1"/>
          <p:nvPr/>
        </p:nvSpPr>
        <p:spPr>
          <a:xfrm>
            <a:off x="5570150" y="1396350"/>
            <a:ext cx="3573600" cy="353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Montserrat Medium"/>
                <a:ea typeface="Montserrat Medium"/>
                <a:cs typeface="Montserrat Medium"/>
                <a:sym typeface="Montserrat Medium"/>
              </a:rPr>
              <a:t>Insight:</a:t>
            </a:r>
            <a:endParaRPr sz="16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1200"/>
              </a:spcBef>
              <a:spcAft>
                <a:spcPts val="0"/>
              </a:spcAft>
              <a:buClr>
                <a:schemeClr val="dk1"/>
              </a:buClr>
              <a:buSzPts val="1600"/>
              <a:buChar char="●"/>
            </a:pPr>
            <a:r>
              <a:rPr lang="en" sz="1600">
                <a:solidFill>
                  <a:schemeClr val="dk1"/>
                </a:solidFill>
                <a:latin typeface="Montserrat Medium"/>
                <a:ea typeface="Montserrat Medium"/>
                <a:cs typeface="Montserrat Medium"/>
                <a:sym typeface="Montserrat Medium"/>
              </a:rPr>
              <a:t>There is a strong positive correlation between product volume and revenue.</a:t>
            </a:r>
            <a:br>
              <a:rPr lang="en" sz="1600">
                <a:solidFill>
                  <a:schemeClr val="dk1"/>
                </a:solidFill>
                <a:latin typeface="Montserrat Medium"/>
                <a:ea typeface="Montserrat Medium"/>
                <a:cs typeface="Montserrat Medium"/>
                <a:sym typeface="Montserrat Medium"/>
              </a:rPr>
            </a:br>
            <a:endParaRPr sz="16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 higher the sales volume, the greater the revenue generated.</a:t>
            </a:r>
            <a:br>
              <a:rPr lang="en" sz="1600">
                <a:solidFill>
                  <a:schemeClr val="dk1"/>
                </a:solidFill>
                <a:latin typeface="Montserrat Medium"/>
                <a:ea typeface="Montserrat Medium"/>
                <a:cs typeface="Montserrat Medium"/>
                <a:sym typeface="Montserrat Medium"/>
              </a:rPr>
            </a:br>
            <a:endParaRPr sz="1600">
              <a:solidFill>
                <a:schemeClr val="dk1"/>
              </a:solidFill>
              <a:latin typeface="Montserrat Medium"/>
              <a:ea typeface="Montserrat Medium"/>
              <a:cs typeface="Montserrat Medium"/>
              <a:sym typeface="Montserrat Medium"/>
            </a:endParaRPr>
          </a:p>
          <a:p>
            <a:pPr marL="457200" lvl="0" indent="0" algn="l" rtl="0">
              <a:spcBef>
                <a:spcPts val="1200"/>
              </a:spcBef>
              <a:spcAft>
                <a:spcPts val="0"/>
              </a:spcAft>
              <a:buNone/>
            </a:pPr>
            <a:endParaRPr sz="16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Final Insight and Recommendation</a:t>
            </a:r>
            <a:endParaRPr/>
          </a:p>
        </p:txBody>
      </p:sp>
      <p:sp>
        <p:nvSpPr>
          <p:cNvPr id="96" name="Google Shape;96;p8"/>
          <p:cNvSpPr txBox="1"/>
          <p:nvPr/>
        </p:nvSpPr>
        <p:spPr>
          <a:xfrm>
            <a:off x="452550" y="973075"/>
            <a:ext cx="8238900" cy="4205100"/>
          </a:xfrm>
          <a:prstGeom prst="rect">
            <a:avLst/>
          </a:prstGeom>
          <a:noFill/>
          <a:ln>
            <a:noFill/>
          </a:ln>
        </p:spPr>
        <p:txBody>
          <a:bodyPr spcFirstLastPara="1" wrap="square" lIns="91425" tIns="91425" rIns="91425" bIns="91425" anchor="t" anchorCtr="0">
            <a:spAutoFit/>
          </a:bodyPr>
          <a:lstStyle/>
          <a:p>
            <a:pPr marL="0" lvl="0" indent="0" algn="l" rtl="0">
              <a:lnSpc>
                <a:spcPct val="170000"/>
              </a:lnSpc>
              <a:spcBef>
                <a:spcPts val="0"/>
              </a:spcBef>
              <a:spcAft>
                <a:spcPts val="0"/>
              </a:spcAft>
              <a:buNone/>
            </a:pPr>
            <a:r>
              <a:rPr lang="en" sz="1600" b="1">
                <a:solidFill>
                  <a:schemeClr val="dk1"/>
                </a:solidFill>
                <a:latin typeface="Montserrat"/>
                <a:ea typeface="Montserrat"/>
                <a:cs typeface="Montserrat"/>
                <a:sym typeface="Montserrat"/>
              </a:rPr>
              <a:t>Final Insight:</a:t>
            </a:r>
            <a:endParaRPr sz="1600" b="1">
              <a:solidFill>
                <a:schemeClr val="dk1"/>
              </a:solidFill>
              <a:latin typeface="Montserrat"/>
              <a:ea typeface="Montserrat"/>
              <a:cs typeface="Montserrat"/>
              <a:sym typeface="Montserrat"/>
            </a:endParaRPr>
          </a:p>
          <a:p>
            <a:pPr marL="457200" lvl="0" indent="-330200" algn="l" rtl="0">
              <a:spcBef>
                <a:spcPts val="120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Revenue is relatively balanced across the top products, but it is dominated by Category 1, Category 5, and Category 8, which together contribute around 72% of total revenue.</a:t>
            </a:r>
            <a:br>
              <a:rPr lang="en" sz="1600">
                <a:solidFill>
                  <a:schemeClr val="dk1"/>
                </a:solidFill>
                <a:latin typeface="Montserrat Medium"/>
                <a:ea typeface="Montserrat Medium"/>
                <a:cs typeface="Montserrat Medium"/>
                <a:sym typeface="Montserrat Medium"/>
              </a:rPr>
            </a:br>
            <a:endParaRPr sz="160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Volume and revenue show a strong positive correlation.</a:t>
            </a:r>
            <a:endParaRPr sz="16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sz="160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r>
              <a:rPr lang="en" sz="1600" b="1">
                <a:solidFill>
                  <a:schemeClr val="dk1"/>
                </a:solidFill>
                <a:latin typeface="Montserrat"/>
                <a:ea typeface="Montserrat"/>
                <a:cs typeface="Montserrat"/>
                <a:sym typeface="Montserrat"/>
              </a:rPr>
              <a:t>Recommendation:</a:t>
            </a:r>
            <a:endParaRPr sz="1600" b="1">
              <a:solidFill>
                <a:schemeClr val="dk1"/>
              </a:solidFill>
              <a:latin typeface="Montserrat"/>
              <a:ea typeface="Montserrat"/>
              <a:cs typeface="Montserrat"/>
              <a:sym typeface="Montserrat"/>
            </a:endParaRPr>
          </a:p>
          <a:p>
            <a:pPr marL="0" lvl="0" indent="0" algn="l" rtl="0">
              <a:spcBef>
                <a:spcPts val="0"/>
              </a:spcBef>
              <a:spcAft>
                <a:spcPts val="0"/>
              </a:spcAft>
              <a:buNone/>
            </a:pPr>
            <a:endParaRPr sz="1600" b="1">
              <a:solidFill>
                <a:schemeClr val="dk1"/>
              </a:solidFill>
              <a:latin typeface="Montserrat"/>
              <a:ea typeface="Montserrat"/>
              <a:cs typeface="Montserrat"/>
              <a:sym typeface="Montserrat"/>
            </a:endParaRPr>
          </a:p>
          <a:p>
            <a:pPr marL="457200" lvl="0" indent="-330200" algn="l" rtl="0">
              <a:spcBef>
                <a:spcPts val="0"/>
              </a:spcBef>
              <a:spcAft>
                <a:spcPts val="0"/>
              </a:spcAft>
              <a:buClr>
                <a:schemeClr val="dk1"/>
              </a:buClr>
              <a:buSzPts val="1600"/>
              <a:buFont typeface="Montserrat Medium"/>
              <a:buAutoNum type="arabicPeriod"/>
            </a:pPr>
            <a:r>
              <a:rPr lang="en" sz="1600">
                <a:solidFill>
                  <a:schemeClr val="dk1"/>
                </a:solidFill>
                <a:latin typeface="Montserrat Medium"/>
                <a:ea typeface="Montserrat Medium"/>
                <a:cs typeface="Montserrat Medium"/>
                <a:sym typeface="Montserrat Medium"/>
              </a:rPr>
              <a:t>Focus on enhancing the performance of the top 3 categories.</a:t>
            </a:r>
            <a:br>
              <a:rPr lang="en" sz="1600">
                <a:solidFill>
                  <a:schemeClr val="dk1"/>
                </a:solidFill>
                <a:latin typeface="Montserrat Medium"/>
                <a:ea typeface="Montserrat Medium"/>
                <a:cs typeface="Montserrat Medium"/>
                <a:sym typeface="Montserrat Medium"/>
              </a:rPr>
            </a:br>
            <a:endParaRPr sz="160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AutoNum type="arabicPeriod"/>
            </a:pPr>
            <a:r>
              <a:rPr lang="en" sz="1600">
                <a:solidFill>
                  <a:schemeClr val="dk1"/>
                </a:solidFill>
                <a:latin typeface="Montserrat Medium"/>
                <a:ea typeface="Montserrat Medium"/>
                <a:cs typeface="Montserrat Medium"/>
                <a:sym typeface="Montserrat Medium"/>
              </a:rPr>
              <a:t>Run product campaigns or promotions to increase visibility and sales for these products.</a:t>
            </a:r>
            <a:br>
              <a:rPr lang="en" sz="1600">
                <a:solidFill>
                  <a:schemeClr val="dk1"/>
                </a:solidFill>
                <a:latin typeface="Montserrat Medium"/>
                <a:ea typeface="Montserrat Medium"/>
                <a:cs typeface="Montserrat Medium"/>
                <a:sym typeface="Montserrat Medium"/>
              </a:rPr>
            </a:br>
            <a:endParaRPr sz="1600">
              <a:solidFill>
                <a:schemeClr val="dk1"/>
              </a:solidFill>
              <a:latin typeface="Montserrat Medium"/>
              <a:ea typeface="Montserrat Medium"/>
              <a:cs typeface="Montserrat Medium"/>
              <a:sym typeface="Montserrat Medium"/>
            </a:endParaRPr>
          </a:p>
          <a:p>
            <a:pPr marL="457200" lvl="0" indent="0" algn="l" rtl="0">
              <a:spcBef>
                <a:spcPts val="0"/>
              </a:spcBef>
              <a:spcAft>
                <a:spcPts val="0"/>
              </a:spcAft>
              <a:buNone/>
            </a:pPr>
            <a:endParaRPr sz="16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g37300268196_0_47"/>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Final Insight and Recommendation</a:t>
            </a:r>
            <a:endParaRPr/>
          </a:p>
        </p:txBody>
      </p:sp>
      <p:sp>
        <p:nvSpPr>
          <p:cNvPr id="102" name="Google Shape;102;g37300268196_0_47"/>
          <p:cNvSpPr txBox="1"/>
          <p:nvPr/>
        </p:nvSpPr>
        <p:spPr>
          <a:xfrm>
            <a:off x="452550" y="692275"/>
            <a:ext cx="8238900" cy="460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600" b="1" dirty="0">
                <a:solidFill>
                  <a:schemeClr val="dk1"/>
                </a:solidFill>
                <a:latin typeface="Montserrat"/>
                <a:ea typeface="Montserrat"/>
                <a:cs typeface="Montserrat"/>
                <a:sym typeface="Montserrat"/>
              </a:rPr>
              <a:t>Recommendation:</a:t>
            </a:r>
            <a:endParaRPr sz="1600" b="1" dirty="0">
              <a:solidFill>
                <a:schemeClr val="dk1"/>
              </a:solidFill>
              <a:latin typeface="Montserrat"/>
              <a:ea typeface="Montserrat"/>
              <a:cs typeface="Montserrat"/>
              <a:sym typeface="Montserrat"/>
            </a:endParaRPr>
          </a:p>
          <a:p>
            <a:pPr marL="457200" lvl="0" indent="-330200" algn="l" rtl="0">
              <a:spcBef>
                <a:spcPts val="1500"/>
              </a:spcBef>
              <a:spcAft>
                <a:spcPts val="0"/>
              </a:spcAft>
              <a:buClr>
                <a:schemeClr val="dk1"/>
              </a:buClr>
              <a:buSzPts val="1600"/>
              <a:buFont typeface="Montserrat Medium"/>
              <a:buAutoNum type="arabicPeriod"/>
            </a:pPr>
            <a:r>
              <a:rPr lang="en" sz="1600" dirty="0">
                <a:solidFill>
                  <a:schemeClr val="dk1"/>
                </a:solidFill>
                <a:latin typeface="Montserrat Medium"/>
                <a:ea typeface="Montserrat Medium"/>
                <a:cs typeface="Montserrat Medium"/>
                <a:sym typeface="Montserrat Medium"/>
              </a:rPr>
              <a:t>Evaluate pricing strategies for high-volume but low-revenue products. For instance, P00265242 may benefit from upselling or bundling to increase its revenue impact.</a:t>
            </a:r>
            <a:br>
              <a:rPr lang="en" sz="1600" dirty="0">
                <a:solidFill>
                  <a:schemeClr val="dk1"/>
                </a:solidFill>
                <a:latin typeface="Montserrat Medium"/>
                <a:ea typeface="Montserrat Medium"/>
                <a:cs typeface="Montserrat Medium"/>
                <a:sym typeface="Montserrat Medium"/>
              </a:rPr>
            </a:br>
            <a:endParaRPr sz="1600" dirty="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AutoNum type="arabicPeriod"/>
            </a:pPr>
            <a:r>
              <a:rPr lang="en" sz="1600" dirty="0">
                <a:solidFill>
                  <a:schemeClr val="dk1"/>
                </a:solidFill>
                <a:latin typeface="Montserrat Medium"/>
                <a:ea typeface="Montserrat Medium"/>
                <a:cs typeface="Montserrat Medium"/>
                <a:sym typeface="Montserrat Medium"/>
              </a:rPr>
              <a:t>Review price differences between similar-volume products, such as comparing P00110742 and P00025442, to understand the impact of pricing on revenue.</a:t>
            </a:r>
            <a:br>
              <a:rPr lang="en" sz="1600" dirty="0">
                <a:solidFill>
                  <a:schemeClr val="dk1"/>
                </a:solidFill>
                <a:latin typeface="Montserrat Medium"/>
                <a:ea typeface="Montserrat Medium"/>
                <a:cs typeface="Montserrat Medium"/>
                <a:sym typeface="Montserrat Medium"/>
              </a:rPr>
            </a:br>
            <a:endParaRPr sz="1600" dirty="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AutoNum type="arabicPeriod"/>
            </a:pPr>
            <a:r>
              <a:rPr lang="en" sz="1600" dirty="0">
                <a:solidFill>
                  <a:schemeClr val="dk1"/>
                </a:solidFill>
                <a:latin typeface="Montserrat Medium"/>
                <a:ea typeface="Montserrat Medium"/>
                <a:cs typeface="Montserrat Medium"/>
                <a:sym typeface="Montserrat Medium"/>
              </a:rPr>
              <a:t>Add more visibility to products with growing volume. If any product is trending in volume, support it with promotions to convert that into revenue.</a:t>
            </a:r>
            <a:br>
              <a:rPr lang="en" sz="1600" dirty="0">
                <a:solidFill>
                  <a:schemeClr val="dk1"/>
                </a:solidFill>
                <a:latin typeface="Montserrat Medium"/>
                <a:ea typeface="Montserrat Medium"/>
                <a:cs typeface="Montserrat Medium"/>
                <a:sym typeface="Montserrat Medium"/>
              </a:rPr>
            </a:br>
            <a:endParaRPr sz="1600" dirty="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AutoNum type="arabicPeriod"/>
            </a:pPr>
            <a:r>
              <a:rPr lang="en" sz="1600" dirty="0">
                <a:solidFill>
                  <a:schemeClr val="dk1"/>
                </a:solidFill>
                <a:latin typeface="Montserrat Medium"/>
                <a:ea typeface="Montserrat Medium"/>
                <a:cs typeface="Montserrat Medium"/>
                <a:sym typeface="Montserrat Medium"/>
              </a:rPr>
              <a:t>Monitor outliers over time. Keep track of products with unusually high performance — they might become new best-sellers or signal shifting demand.</a:t>
            </a:r>
            <a:endParaRPr sz="16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sz="1600" dirty="0">
              <a:solidFill>
                <a:schemeClr val="dk1"/>
              </a:solidFill>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name="Circular Diagram Infographics by Slidesgo">
  <a:themeElements>
    <a:clrScheme name="Simple Light">
      <a:dk1>
        <a:srgbClr val="000000"/>
      </a:dk1>
      <a:lt1>
        <a:srgbClr val="FFFFFF"/>
      </a:lt1>
      <a:dk2>
        <a:srgbClr val="39A4DA"/>
      </a:dk2>
      <a:lt2>
        <a:srgbClr val="44C4E1"/>
      </a:lt2>
      <a:accent1>
        <a:srgbClr val="C1E5DB"/>
      </a:accent1>
      <a:accent2>
        <a:srgbClr val="FAF2CB"/>
      </a:accent2>
      <a:accent3>
        <a:srgbClr val="FFC952"/>
      </a:accent3>
      <a:accent4>
        <a:srgbClr val="FF7072"/>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556</Words>
  <Application>Microsoft Office PowerPoint</Application>
  <PresentationFormat>On-screen Show (16:9)</PresentationFormat>
  <Paragraphs>48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Montserrat</vt:lpstr>
      <vt:lpstr>Montserrat Medium</vt:lpstr>
      <vt:lpstr>Circular Diagram Infographics by Slidesgo</vt:lpstr>
      <vt:lpstr>Sales Analysis of Top-Selling Products and Categories on Walmart’s E-Commerce Platform</vt:lpstr>
      <vt:lpstr>Business Context &amp; Objective</vt:lpstr>
      <vt:lpstr>Dataset Overview </vt:lpstr>
      <vt:lpstr>Revenue by Product ID</vt:lpstr>
      <vt:lpstr>Volume by Product ID</vt:lpstr>
      <vt:lpstr>Revenue Distribution by Product Category</vt:lpstr>
      <vt:lpstr>Relationship Between Product Volume and Revenue</vt:lpstr>
      <vt:lpstr>Final Insight and Recommendation</vt:lpstr>
      <vt:lpstr>Final Insight and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ahsan mubarak</cp:lastModifiedBy>
  <cp:revision>1</cp:revision>
  <dcterms:modified xsi:type="dcterms:W3CDTF">2025-08-10T07:11:01Z</dcterms:modified>
</cp:coreProperties>
</file>