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282" r:id="rId5"/>
  </p:sldMasterIdLst>
  <p:notesMasterIdLst>
    <p:notesMasterId r:id="rId59"/>
  </p:notesMasterIdLst>
  <p:handoutMasterIdLst>
    <p:handoutMasterId r:id="rId60"/>
  </p:handoutMasterIdLst>
  <p:sldIdLst>
    <p:sldId id="1368" r:id="rId6"/>
    <p:sldId id="1338" r:id="rId7"/>
    <p:sldId id="1518" r:id="rId8"/>
    <p:sldId id="1519" r:id="rId9"/>
    <p:sldId id="1497" r:id="rId10"/>
    <p:sldId id="1460" r:id="rId11"/>
    <p:sldId id="1494" r:id="rId12"/>
    <p:sldId id="1496" r:id="rId13"/>
    <p:sldId id="1495" r:id="rId14"/>
    <p:sldId id="1501" r:id="rId15"/>
    <p:sldId id="1515" r:id="rId16"/>
    <p:sldId id="1516" r:id="rId17"/>
    <p:sldId id="1517" r:id="rId18"/>
    <p:sldId id="1478" r:id="rId19"/>
    <p:sldId id="1461" r:id="rId20"/>
    <p:sldId id="1463" r:id="rId21"/>
    <p:sldId id="1464" r:id="rId22"/>
    <p:sldId id="1465" r:id="rId23"/>
    <p:sldId id="1466" r:id="rId24"/>
    <p:sldId id="1502" r:id="rId25"/>
    <p:sldId id="1467" r:id="rId26"/>
    <p:sldId id="1470" r:id="rId27"/>
    <p:sldId id="1471" r:id="rId28"/>
    <p:sldId id="1474" r:id="rId29"/>
    <p:sldId id="1475" r:id="rId30"/>
    <p:sldId id="1476" r:id="rId31"/>
    <p:sldId id="1487" r:id="rId32"/>
    <p:sldId id="1477" r:id="rId33"/>
    <p:sldId id="1479" r:id="rId34"/>
    <p:sldId id="1480" r:id="rId35"/>
    <p:sldId id="1481" r:id="rId36"/>
    <p:sldId id="1482" r:id="rId37"/>
    <p:sldId id="1483" r:id="rId38"/>
    <p:sldId id="1484" r:id="rId39"/>
    <p:sldId id="1485" r:id="rId40"/>
    <p:sldId id="1486" r:id="rId41"/>
    <p:sldId id="1503" r:id="rId42"/>
    <p:sldId id="1462" r:id="rId43"/>
    <p:sldId id="1499" r:id="rId44"/>
    <p:sldId id="1500" r:id="rId45"/>
    <p:sldId id="1490" r:id="rId46"/>
    <p:sldId id="1491" r:id="rId47"/>
    <p:sldId id="1510" r:id="rId48"/>
    <p:sldId id="1509" r:id="rId49"/>
    <p:sldId id="1511" r:id="rId50"/>
    <p:sldId id="1504" r:id="rId51"/>
    <p:sldId id="1520" r:id="rId52"/>
    <p:sldId id="1512" r:id="rId53"/>
    <p:sldId id="1508" r:id="rId54"/>
    <p:sldId id="1513" r:id="rId55"/>
    <p:sldId id="1514" r:id="rId56"/>
    <p:sldId id="1498" r:id="rId57"/>
    <p:sldId id="1326" r:id="rId5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73DAE3-B461-442F-A3D3-6642BD875E45}">
          <p14:sldIdLst>
            <p14:sldId id="1368"/>
            <p14:sldId id="1338"/>
            <p14:sldId id="1518"/>
            <p14:sldId id="1519"/>
            <p14:sldId id="1497"/>
          </p14:sldIdLst>
        </p14:section>
        <p14:section name="oauth-concepts" id="{89B24C1C-9D87-9145-A7C8-539B7B73F2AF}">
          <p14:sldIdLst>
            <p14:sldId id="1460"/>
            <p14:sldId id="1494"/>
            <p14:sldId id="1496"/>
            <p14:sldId id="1495"/>
            <p14:sldId id="1501"/>
            <p14:sldId id="1515"/>
            <p14:sldId id="1516"/>
            <p14:sldId id="1517"/>
            <p14:sldId id="1478"/>
          </p14:sldIdLst>
        </p14:section>
        <p14:section name="azuread" id="{0008FBDA-2001-734D-8032-EFB4580BECB1}">
          <p14:sldIdLst>
            <p14:sldId id="1461"/>
            <p14:sldId id="1463"/>
            <p14:sldId id="1464"/>
            <p14:sldId id="1465"/>
            <p14:sldId id="1466"/>
            <p14:sldId id="1502"/>
            <p14:sldId id="1467"/>
            <p14:sldId id="1470"/>
            <p14:sldId id="1471"/>
            <p14:sldId id="1474"/>
            <p14:sldId id="1475"/>
            <p14:sldId id="1476"/>
            <p14:sldId id="1487"/>
          </p14:sldIdLst>
        </p14:section>
        <p14:section name="openid-connect" id="{CA0F4592-0B54-654D-9CAF-8FA60661B2DE}">
          <p14:sldIdLst>
            <p14:sldId id="1477"/>
            <p14:sldId id="1479"/>
            <p14:sldId id="1480"/>
          </p14:sldIdLst>
        </p14:section>
        <p14:section name="app-only" id="{02FD24E7-29E8-CF40-928A-2DD473F7698B}">
          <p14:sldIdLst>
            <p14:sldId id="1481"/>
            <p14:sldId id="1482"/>
            <p14:sldId id="1483"/>
            <p14:sldId id="1484"/>
            <p14:sldId id="1485"/>
            <p14:sldId id="1486"/>
            <p14:sldId id="1503"/>
          </p14:sldIdLst>
        </p14:section>
        <p14:section name="o365-apis" id="{3411DED9-D1DF-784E-8E12-DB9E7B776ABE}">
          <p14:sldIdLst>
            <p14:sldId id="1462"/>
            <p14:sldId id="1499"/>
            <p14:sldId id="1500"/>
            <p14:sldId id="1490"/>
            <p14:sldId id="1491"/>
            <p14:sldId id="1510"/>
            <p14:sldId id="1509"/>
            <p14:sldId id="1511"/>
            <p14:sldId id="1504"/>
            <p14:sldId id="1520"/>
            <p14:sldId id="1512"/>
            <p14:sldId id="1508"/>
            <p14:sldId id="1513"/>
            <p14:sldId id="1514"/>
          </p14:sldIdLst>
        </p14:section>
        <p14:section name="outro" id="{4842BF12-BFBE-3943-9362-276769E1A829}">
          <p14:sldIdLst>
            <p14:sldId id="1498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Amber Templeton" initials="AT" lastIdx="1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22" autoAdjust="0"/>
    <p:restoredTop sz="83702" autoAdjust="0"/>
  </p:normalViewPr>
  <p:slideViewPr>
    <p:cSldViewPr>
      <p:cViewPr varScale="1">
        <p:scale>
          <a:sx n="102" d="100"/>
          <a:sy n="102" d="100"/>
        </p:scale>
        <p:origin x="1032" y="19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handoutMaster" Target="handoutMasters/handoutMaster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04-23T10:59:21.915" idx="18">
    <p:pos x="10" y="10"/>
    <p:text>jeremy to get images from Sonya of the badges</p:text>
    <p:extLst>
      <p:ext uri="{C676402C-5697-4E1C-873F-D02D1690AC5C}">
        <p15:threadingInfo xmlns:p15="http://schemas.microsoft.com/office/powerpoint/2012/main" timeZoneBias="420"/>
      </p:ext>
    </p:extLst>
  </p:cm>
  <p:cm authorId="4" dt="2015-04-23T11:00:15.245" idx="19">
    <p:pos x="106" y="106"/>
    <p:text>switch out icons to match the new wording.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0833E-851B-4642-BBA1-29EB766132D9}" type="doc">
      <dgm:prSet loTypeId="urn:microsoft.com/office/officeart/2005/8/layout/default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CF5E5B-1DE4-1F4E-A566-81670209B554}">
      <dgm:prSet/>
      <dgm:spPr/>
      <dgm:t>
        <a:bodyPr/>
        <a:lstStyle/>
        <a:p>
          <a:pPr rtl="0"/>
          <a:r>
            <a:rPr lang="en-US" baseline="0" dirty="0" smtClean="0"/>
            <a:t>Contacts API </a:t>
          </a:r>
          <a:endParaRPr lang="en-US" dirty="0"/>
        </a:p>
      </dgm:t>
    </dgm:pt>
    <dgm:pt modelId="{A3683D58-1FCC-744A-A252-158B481A5752}" type="parTrans" cxnId="{A6173AB3-25EA-844D-B802-69EFC86CDD55}">
      <dgm:prSet/>
      <dgm:spPr/>
      <dgm:t>
        <a:bodyPr/>
        <a:lstStyle/>
        <a:p>
          <a:endParaRPr lang="en-US"/>
        </a:p>
      </dgm:t>
    </dgm:pt>
    <dgm:pt modelId="{806F92FB-48AA-C84E-8A41-3D164E337F61}" type="sibTrans" cxnId="{A6173AB3-25EA-844D-B802-69EFC86CDD55}">
      <dgm:prSet/>
      <dgm:spPr/>
      <dgm:t>
        <a:bodyPr/>
        <a:lstStyle/>
        <a:p>
          <a:endParaRPr lang="en-US"/>
        </a:p>
      </dgm:t>
    </dgm:pt>
    <dgm:pt modelId="{0FBFDFA1-C8A7-FB42-B977-1B0577956690}">
      <dgm:prSet/>
      <dgm:spPr/>
      <dgm:t>
        <a:bodyPr/>
        <a:lstStyle/>
        <a:p>
          <a:pPr rtl="0"/>
          <a:r>
            <a:rPr lang="en-US" baseline="0" smtClean="0"/>
            <a:t>Calendar API</a:t>
          </a:r>
          <a:endParaRPr lang="en-US"/>
        </a:p>
      </dgm:t>
    </dgm:pt>
    <dgm:pt modelId="{F9742C45-846A-F84E-864B-122ED8E71703}" type="parTrans" cxnId="{5EEAF56D-146F-C54C-880B-C40BFE8F21B5}">
      <dgm:prSet/>
      <dgm:spPr/>
      <dgm:t>
        <a:bodyPr/>
        <a:lstStyle/>
        <a:p>
          <a:endParaRPr lang="en-US"/>
        </a:p>
      </dgm:t>
    </dgm:pt>
    <dgm:pt modelId="{09284D75-1213-EC4C-8097-4EF43E284CCE}" type="sibTrans" cxnId="{5EEAF56D-146F-C54C-880B-C40BFE8F21B5}">
      <dgm:prSet/>
      <dgm:spPr/>
      <dgm:t>
        <a:bodyPr/>
        <a:lstStyle/>
        <a:p>
          <a:endParaRPr lang="en-US"/>
        </a:p>
      </dgm:t>
    </dgm:pt>
    <dgm:pt modelId="{6C4AE721-FC24-BF48-B8E2-BD80EBC68693}">
      <dgm:prSet/>
      <dgm:spPr/>
      <dgm:t>
        <a:bodyPr/>
        <a:lstStyle/>
        <a:p>
          <a:pPr rtl="0"/>
          <a:r>
            <a:rPr lang="en-US" baseline="0" smtClean="0"/>
            <a:t>Mail API</a:t>
          </a:r>
          <a:endParaRPr lang="en-US"/>
        </a:p>
      </dgm:t>
    </dgm:pt>
    <dgm:pt modelId="{5CC716D5-F7D6-6C43-B6A7-B5EC28037FC1}" type="parTrans" cxnId="{AB56BFD2-6702-6A46-AC81-DDD0B1E0D008}">
      <dgm:prSet/>
      <dgm:spPr/>
      <dgm:t>
        <a:bodyPr/>
        <a:lstStyle/>
        <a:p>
          <a:endParaRPr lang="en-US"/>
        </a:p>
      </dgm:t>
    </dgm:pt>
    <dgm:pt modelId="{EFFC21D9-ECFE-D742-821E-18E75BBF3E8B}" type="sibTrans" cxnId="{AB56BFD2-6702-6A46-AC81-DDD0B1E0D008}">
      <dgm:prSet/>
      <dgm:spPr/>
      <dgm:t>
        <a:bodyPr/>
        <a:lstStyle/>
        <a:p>
          <a:endParaRPr lang="en-US"/>
        </a:p>
      </dgm:t>
    </dgm:pt>
    <dgm:pt modelId="{4341C416-F82A-7348-BE2C-24856CF8F349}" type="pres">
      <dgm:prSet presAssocID="{8B70833E-851B-4642-BBA1-29EB766132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BCAC3-8C0B-5A46-9EBE-6277122ADCB2}" type="pres">
      <dgm:prSet presAssocID="{B8CF5E5B-1DE4-1F4E-A566-81670209B5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FA36D-8DB1-7546-B499-E97F90E9E855}" type="pres">
      <dgm:prSet presAssocID="{806F92FB-48AA-C84E-8A41-3D164E337F61}" presName="sibTrans" presStyleCnt="0"/>
      <dgm:spPr/>
    </dgm:pt>
    <dgm:pt modelId="{00A96115-2A06-9C4B-AC9F-7C19A65272F6}" type="pres">
      <dgm:prSet presAssocID="{0FBFDFA1-C8A7-FB42-B977-1B0577956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139D8-74C7-D040-8F26-31EE7FF85B6F}" type="pres">
      <dgm:prSet presAssocID="{09284D75-1213-EC4C-8097-4EF43E284CCE}" presName="sibTrans" presStyleCnt="0"/>
      <dgm:spPr/>
    </dgm:pt>
    <dgm:pt modelId="{D67D4D02-D467-0440-BF0D-C28D0E935007}" type="pres">
      <dgm:prSet presAssocID="{6C4AE721-FC24-BF48-B8E2-BD80EBC6869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E6B668-4995-8A47-8E13-EEFC859B86C6}" type="presOf" srcId="{0FBFDFA1-C8A7-FB42-B977-1B0577956690}" destId="{00A96115-2A06-9C4B-AC9F-7C19A65272F6}" srcOrd="0" destOrd="0" presId="urn:microsoft.com/office/officeart/2005/8/layout/default"/>
    <dgm:cxn modelId="{5EEAF56D-146F-C54C-880B-C40BFE8F21B5}" srcId="{8B70833E-851B-4642-BBA1-29EB766132D9}" destId="{0FBFDFA1-C8A7-FB42-B977-1B0577956690}" srcOrd="1" destOrd="0" parTransId="{F9742C45-846A-F84E-864B-122ED8E71703}" sibTransId="{09284D75-1213-EC4C-8097-4EF43E284CCE}"/>
    <dgm:cxn modelId="{B3FCF515-F393-3248-B747-E1F0C0666AC9}" type="presOf" srcId="{8B70833E-851B-4642-BBA1-29EB766132D9}" destId="{4341C416-F82A-7348-BE2C-24856CF8F349}" srcOrd="0" destOrd="0" presId="urn:microsoft.com/office/officeart/2005/8/layout/default"/>
    <dgm:cxn modelId="{AB56BFD2-6702-6A46-AC81-DDD0B1E0D008}" srcId="{8B70833E-851B-4642-BBA1-29EB766132D9}" destId="{6C4AE721-FC24-BF48-B8E2-BD80EBC68693}" srcOrd="2" destOrd="0" parTransId="{5CC716D5-F7D6-6C43-B6A7-B5EC28037FC1}" sibTransId="{EFFC21D9-ECFE-D742-821E-18E75BBF3E8B}"/>
    <dgm:cxn modelId="{A6173AB3-25EA-844D-B802-69EFC86CDD55}" srcId="{8B70833E-851B-4642-BBA1-29EB766132D9}" destId="{B8CF5E5B-1DE4-1F4E-A566-81670209B554}" srcOrd="0" destOrd="0" parTransId="{A3683D58-1FCC-744A-A252-158B481A5752}" sibTransId="{806F92FB-48AA-C84E-8A41-3D164E337F61}"/>
    <dgm:cxn modelId="{709741F2-586A-C746-9CE1-BFECC92BC634}" type="presOf" srcId="{6C4AE721-FC24-BF48-B8E2-BD80EBC68693}" destId="{D67D4D02-D467-0440-BF0D-C28D0E935007}" srcOrd="0" destOrd="0" presId="urn:microsoft.com/office/officeart/2005/8/layout/default"/>
    <dgm:cxn modelId="{754AC028-566E-C640-83CA-56A41E748949}" type="presOf" srcId="{B8CF5E5B-1DE4-1F4E-A566-81670209B554}" destId="{A44BCAC3-8C0B-5A46-9EBE-6277122ADCB2}" srcOrd="0" destOrd="0" presId="urn:microsoft.com/office/officeart/2005/8/layout/default"/>
    <dgm:cxn modelId="{1A9B3070-C731-8B42-90A2-E1F770C0E469}" type="presParOf" srcId="{4341C416-F82A-7348-BE2C-24856CF8F349}" destId="{A44BCAC3-8C0B-5A46-9EBE-6277122ADCB2}" srcOrd="0" destOrd="0" presId="urn:microsoft.com/office/officeart/2005/8/layout/default"/>
    <dgm:cxn modelId="{B17C5CF2-44B9-3E4A-AF10-A5F0474F5B24}" type="presParOf" srcId="{4341C416-F82A-7348-BE2C-24856CF8F349}" destId="{61FFA36D-8DB1-7546-B499-E97F90E9E855}" srcOrd="1" destOrd="0" presId="urn:microsoft.com/office/officeart/2005/8/layout/default"/>
    <dgm:cxn modelId="{507C56AC-2266-FC47-8811-14D9F56F3523}" type="presParOf" srcId="{4341C416-F82A-7348-BE2C-24856CF8F349}" destId="{00A96115-2A06-9C4B-AC9F-7C19A65272F6}" srcOrd="2" destOrd="0" presId="urn:microsoft.com/office/officeart/2005/8/layout/default"/>
    <dgm:cxn modelId="{E29617C1-5FBF-0941-A790-4CCFC9959A1D}" type="presParOf" srcId="{4341C416-F82A-7348-BE2C-24856CF8F349}" destId="{D10139D8-74C7-D040-8F26-31EE7FF85B6F}" srcOrd="3" destOrd="0" presId="urn:microsoft.com/office/officeart/2005/8/layout/default"/>
    <dgm:cxn modelId="{A3BFBF16-369D-1042-907A-835240C1369B}" type="presParOf" srcId="{4341C416-F82A-7348-BE2C-24856CF8F349}" destId="{D67D4D02-D467-0440-BF0D-C28D0E93500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CAC3-8C0B-5A46-9EBE-6277122ADCB2}">
      <dsp:nvSpPr>
        <dsp:cNvPr id="0" name=""/>
        <dsp:cNvSpPr/>
      </dsp:nvSpPr>
      <dsp:spPr>
        <a:xfrm>
          <a:off x="1458039" y="3729"/>
          <a:ext cx="4271962" cy="256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Contacts API </a:t>
          </a:r>
          <a:endParaRPr lang="en-US" sz="6500" kern="1200" dirty="0"/>
        </a:p>
      </dsp:txBody>
      <dsp:txXfrm>
        <a:off x="1458039" y="3729"/>
        <a:ext cx="4271962" cy="2563177"/>
      </dsp:txXfrm>
    </dsp:sp>
    <dsp:sp modelId="{00A96115-2A06-9C4B-AC9F-7C19A65272F6}">
      <dsp:nvSpPr>
        <dsp:cNvPr id="0" name=""/>
        <dsp:cNvSpPr/>
      </dsp:nvSpPr>
      <dsp:spPr>
        <a:xfrm>
          <a:off x="6157198" y="3729"/>
          <a:ext cx="4271962" cy="256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smtClean="0"/>
            <a:t>Calendar API</a:t>
          </a:r>
          <a:endParaRPr lang="en-US" sz="6500" kern="1200"/>
        </a:p>
      </dsp:txBody>
      <dsp:txXfrm>
        <a:off x="6157198" y="3729"/>
        <a:ext cx="4271962" cy="2563177"/>
      </dsp:txXfrm>
    </dsp:sp>
    <dsp:sp modelId="{D67D4D02-D467-0440-BF0D-C28D0E935007}">
      <dsp:nvSpPr>
        <dsp:cNvPr id="0" name=""/>
        <dsp:cNvSpPr/>
      </dsp:nvSpPr>
      <dsp:spPr>
        <a:xfrm>
          <a:off x="3807618" y="2994103"/>
          <a:ext cx="4271962" cy="256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smtClean="0"/>
            <a:t>Mail API</a:t>
          </a:r>
          <a:endParaRPr lang="en-US" sz="6500" kern="1200"/>
        </a:p>
      </dsp:txBody>
      <dsp:txXfrm>
        <a:off x="3807618" y="2994103"/>
        <a:ext cx="4271962" cy="256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5/3/15 11:06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5/3/15 11:06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5/3/15 11:06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01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5/3/15 11:06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5/3/15 11:06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2 Placeholder"/>
          <p:cNvSpPr>
            <a:spLocks noGrp="1"/>
          </p:cNvSpPr>
          <p:nvPr>
            <p:ph sz="quarter" idx="23" hasCustomPrompt="1"/>
          </p:nvPr>
        </p:nvSpPr>
        <p:spPr>
          <a:xfrm>
            <a:off x="6382346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body" sz="quarter" idx="18" hasCustomPrompt="1"/>
          </p:nvPr>
        </p:nvSpPr>
        <p:spPr>
          <a:xfrm>
            <a:off x="6382347" y="1803843"/>
            <a:ext cx="5423670" cy="760251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4" name="Content 1 Placeholder"/>
          <p:cNvSpPr>
            <a:spLocks noGrp="1"/>
          </p:cNvSpPr>
          <p:nvPr>
            <p:ph sz="quarter" idx="22" hasCustomPrompt="1"/>
          </p:nvPr>
        </p:nvSpPr>
        <p:spPr>
          <a:xfrm>
            <a:off x="617507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2pPr>
              <a:defRPr sz="2448"/>
            </a:lvl2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ubtitle 1"/>
          <p:cNvSpPr>
            <a:spLocks noGrp="1"/>
          </p:cNvSpPr>
          <p:nvPr>
            <p:ph type="body" sz="quarter" idx="17" hasCustomPrompt="1"/>
          </p:nvPr>
        </p:nvSpPr>
        <p:spPr>
          <a:xfrm>
            <a:off x="617508" y="1802269"/>
            <a:ext cx="5431780" cy="7618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 baseline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 hasCustomPrompt="1"/>
          </p:nvPr>
        </p:nvSpPr>
        <p:spPr>
          <a:xfrm>
            <a:off x="617510" y="190929"/>
            <a:ext cx="11211780" cy="160225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 sz="4488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Left | Line |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68678" y="2400160"/>
            <a:ext cx="7237338" cy="2037911"/>
          </a:xfrm>
        </p:spPr>
        <p:txBody>
          <a:bodyPr anchor="ctr">
            <a:normAutofit/>
          </a:bodyPr>
          <a:lstStyle>
            <a:lvl1pPr marL="0" indent="0">
              <a:buNone/>
              <a:defRPr sz="3264" b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cxnSp>
        <p:nvCxnSpPr>
          <p:cNvPr id="9" name="Green Line"/>
          <p:cNvCxnSpPr/>
          <p:nvPr userDrawn="1"/>
        </p:nvCxnSpPr>
        <p:spPr>
          <a:xfrm>
            <a:off x="4142598" y="2406775"/>
            <a:ext cx="0" cy="2048236"/>
          </a:xfrm>
          <a:prstGeom prst="line">
            <a:avLst/>
          </a:prstGeom>
          <a:ln w="2222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1665227" y="2400160"/>
            <a:ext cx="2051293" cy="20531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4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</a:t>
            </a:r>
            <a:br>
              <a:rPr lang="en-US" dirty="0" smtClean="0"/>
            </a:br>
            <a:r>
              <a:rPr lang="en-US" dirty="0" smtClean="0"/>
              <a:t>a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ottom Line"/>
          <p:cNvCxnSpPr/>
          <p:nvPr userDrawn="1"/>
        </p:nvCxnSpPr>
        <p:spPr>
          <a:xfrm>
            <a:off x="635197" y="5617600"/>
            <a:ext cx="11188371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ction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635197" y="3595705"/>
            <a:ext cx="11188371" cy="636777"/>
          </a:xfrm>
        </p:spPr>
        <p:txBody>
          <a:bodyPr anchor="t"/>
          <a:lstStyle>
            <a:lvl1pPr marL="0" indent="0" algn="ctr">
              <a:buFontTx/>
              <a:buNone/>
              <a:defRPr sz="3264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303042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8155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900822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11876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Section 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635197" y="2563059"/>
            <a:ext cx="11188371" cy="806246"/>
          </a:xfrm>
        </p:spPr>
        <p:txBody>
          <a:bodyPr anchor="b"/>
          <a:lstStyle>
            <a:lvl1pPr marL="0" indent="0" algn="ctr">
              <a:buFontTx/>
              <a:buNone/>
              <a:defRPr sz="4488">
                <a:solidFill>
                  <a:schemeClr val="tx1"/>
                </a:solidFill>
                <a:latin typeface="+mj-lt"/>
              </a:defRPr>
            </a:lvl1pPr>
            <a:lvl2pPr marL="303042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8155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900822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11876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14" name="Top Line"/>
          <p:cNvCxnSpPr/>
          <p:nvPr userDrawn="1"/>
        </p:nvCxnSpPr>
        <p:spPr>
          <a:xfrm>
            <a:off x="635197" y="1075476"/>
            <a:ext cx="11188371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7510" y="190929"/>
            <a:ext cx="11211780" cy="16022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0" y="1793185"/>
            <a:ext cx="11211780" cy="644344"/>
          </a:xfrm>
          <a:noFill/>
        </p:spPr>
        <p:txBody>
          <a:bodyPr lIns="182880" tIns="137160" rIns="182880" bIns="137160"/>
          <a:lstStyle>
            <a:lvl1pPr marL="0" indent="0">
              <a:buNone/>
              <a:defRPr sz="2652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042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8155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00822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118760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6267"/>
            <a:ext cx="12436475" cy="1013675"/>
          </a:xfrm>
          <a:solidFill>
            <a:schemeClr val="tx2"/>
          </a:solidFill>
        </p:spPr>
        <p:txBody>
          <a:bodyPr lIns="640080" tIns="365760" rIns="457200" bIns="274320" anchor="b" anchorCtr="0"/>
          <a:lstStyle>
            <a:lvl1pPr marL="0" indent="0">
              <a:buNone/>
              <a:defRPr sz="2652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042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8155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00822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118760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189" y="4984246"/>
            <a:ext cx="11119730" cy="561372"/>
          </a:xfrm>
        </p:spPr>
        <p:txBody>
          <a:bodyPr/>
          <a:lstStyle>
            <a:lvl1pPr marL="0" marR="0" indent="0" algn="l" defTabSz="597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88"/>
              </a:spcAft>
              <a:buClr>
                <a:schemeClr val="accent1"/>
              </a:buClr>
              <a:buSzPct val="70000"/>
              <a:buFontTx/>
              <a:buNone/>
              <a:tabLst/>
              <a:defRPr sz="244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3042" indent="0">
              <a:spcBef>
                <a:spcPts val="0"/>
              </a:spcBef>
              <a:spcAft>
                <a:spcPts val="1088"/>
              </a:spcAft>
              <a:buFontTx/>
              <a:buNone/>
              <a:defRPr sz="435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08155" indent="0">
              <a:spcBef>
                <a:spcPts val="0"/>
              </a:spcBef>
              <a:spcAft>
                <a:spcPts val="1088"/>
              </a:spcAft>
              <a:buFontTx/>
              <a:buNone/>
              <a:defRPr sz="435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00822" indent="0">
              <a:spcBef>
                <a:spcPts val="0"/>
              </a:spcBef>
              <a:spcAft>
                <a:spcPts val="1088"/>
              </a:spcAft>
              <a:buFontTx/>
              <a:buNone/>
              <a:defRPr sz="435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18760" indent="0">
              <a:spcBef>
                <a:spcPts val="0"/>
              </a:spcBef>
              <a:spcAft>
                <a:spcPts val="1088"/>
              </a:spcAft>
              <a:buFontTx/>
              <a:buNone/>
              <a:defRPr sz="435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187" y="3911755"/>
            <a:ext cx="11119730" cy="1003761"/>
          </a:xfrm>
        </p:spPr>
        <p:txBody>
          <a:bodyPr anchor="b"/>
          <a:lstStyle>
            <a:lvl1pPr algn="l">
              <a:defRPr lang="en-US" sz="3264" b="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  <p:sldLayoutId id="2147484277" r:id="rId28"/>
    <p:sldLayoutId id="2147484278" r:id="rId29"/>
    <p:sldLayoutId id="2147484279" r:id="rId30"/>
    <p:sldLayoutId id="2147484280" r:id="rId31"/>
    <p:sldLayoutId id="2147484281" r:id="rId3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/>
            <a:fld id="{1F48EE50-5EA2-4BE3-9ADD-50FD698A4F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/>
              <a:t>5/3/15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/>
            <a:fld id="{A7A7F68A-9C4D-4E4E-9E1A-A3669844C3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id.net/specs/openid-connect-core-1.0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34.xml"/><Relationship Id="rId2" Type="http://schemas.openxmlformats.org/officeDocument/2006/relationships/hyperlink" Target="http://dev.office.com/devprogra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ortal.microsoftonline.com/ChangePassword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ffice.com/discovery" TargetMode="External"/><Relationship Id="rId4" Type="http://schemas.openxmlformats.org/officeDocument/2006/relationships/hyperlink" Target="http://api.office.com/discovery/v1.0/me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hannel9.msdn.com/Events/Build/2015/3-641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ev.office.com/training" TargetMode="External"/><Relationship Id="rId3" Type="http://schemas.openxmlformats.org/officeDocument/2006/relationships/hyperlink" Target="http://github.com/OfficeDev/TrainingConten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 smtClean="0"/>
              <a:t>Obtain access tokens using different defined “</a:t>
            </a:r>
            <a:r>
              <a:rPr lang="en-US" dirty="0" err="1" smtClean="0"/>
              <a:t>OAuth</a:t>
            </a:r>
            <a:r>
              <a:rPr lang="en-US" dirty="0" smtClean="0"/>
              <a:t> Flows”</a:t>
            </a:r>
          </a:p>
          <a:p>
            <a:pPr lvl="1"/>
            <a:r>
              <a:rPr lang="en-US" dirty="0" smtClean="0"/>
              <a:t>Multiple flows defined in </a:t>
            </a:r>
            <a:r>
              <a:rPr lang="en-US" dirty="0" err="1" smtClean="0"/>
              <a:t>OAuth</a:t>
            </a:r>
            <a:r>
              <a:rPr lang="en-US" dirty="0" smtClean="0"/>
              <a:t> 2.0 spec</a:t>
            </a:r>
          </a:p>
          <a:p>
            <a:pPr lvl="1"/>
            <a:r>
              <a:rPr lang="en-US" dirty="0" smtClean="0"/>
              <a:t>Both the Issuer &amp; Resource must support the flow to use it</a:t>
            </a:r>
          </a:p>
          <a:p>
            <a:r>
              <a:rPr lang="en-US" dirty="0" smtClean="0"/>
              <a:t>Flow Options with Office 365 &amp; Azure AD</a:t>
            </a:r>
          </a:p>
          <a:p>
            <a:pPr lvl="1"/>
            <a:r>
              <a:rPr lang="en-US" dirty="0" smtClean="0"/>
              <a:t>Authorization Code Flow</a:t>
            </a:r>
          </a:p>
          <a:p>
            <a:pPr lvl="1"/>
            <a:r>
              <a:rPr lang="en-US" dirty="0" smtClean="0"/>
              <a:t>Client Credentials Flow (App only)</a:t>
            </a:r>
          </a:p>
          <a:p>
            <a:pPr lvl="1"/>
            <a:r>
              <a:rPr lang="en-US" dirty="0" smtClean="0"/>
              <a:t>Implicit 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Access Tokens with </a:t>
            </a:r>
            <a:r>
              <a:rPr lang="en-US" dirty="0" err="1" smtClean="0"/>
              <a:t>OAuth</a:t>
            </a:r>
            <a:r>
              <a:rPr lang="en-US" dirty="0" smtClean="0"/>
              <a:t>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1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33713"/>
          </a:xfrm>
        </p:spPr>
        <p:txBody>
          <a:bodyPr/>
          <a:lstStyle/>
          <a:p>
            <a:r>
              <a:rPr lang="en-US" dirty="0" smtClean="0"/>
              <a:t>Most common</a:t>
            </a:r>
          </a:p>
          <a:p>
            <a:r>
              <a:rPr lang="en-US" dirty="0" smtClean="0"/>
              <a:t>Very secure - application never gets user’s </a:t>
            </a:r>
            <a:r>
              <a:rPr lang="en-US" dirty="0" err="1" smtClean="0"/>
              <a:t>creds</a:t>
            </a:r>
            <a:endParaRPr lang="en-US" dirty="0" smtClean="0"/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Web app redirects user to Azure AD to login</a:t>
            </a:r>
          </a:p>
          <a:p>
            <a:pPr lvl="1"/>
            <a:r>
              <a:rPr lang="en-US" dirty="0" smtClean="0"/>
              <a:t>Upon successful login, Azure AD redirects user back to web app with an authorization code</a:t>
            </a:r>
          </a:p>
          <a:p>
            <a:pPr lvl="1"/>
            <a:r>
              <a:rPr lang="en-US" dirty="0" smtClean="0"/>
              <a:t>Web app uses this code to request access token on behalf of user</a:t>
            </a:r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Web applications that use federated logins</a:t>
            </a:r>
          </a:p>
          <a:p>
            <a:pPr lvl="1"/>
            <a:r>
              <a:rPr lang="en-US" dirty="0" smtClean="0"/>
              <a:t>User interaction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#1 – Authorization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7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13845"/>
          </a:xfrm>
        </p:spPr>
        <p:txBody>
          <a:bodyPr/>
          <a:lstStyle/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Requires global tenant admin consent</a:t>
            </a:r>
          </a:p>
          <a:p>
            <a:pPr lvl="1"/>
            <a:r>
              <a:rPr lang="en-US" dirty="0" smtClean="0"/>
              <a:t>Not user consent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App configured with the public part of a certificate</a:t>
            </a:r>
          </a:p>
          <a:p>
            <a:pPr lvl="1"/>
            <a:r>
              <a:rPr lang="en-US" dirty="0" smtClean="0"/>
              <a:t>App submits an encrypted request to the issuer requesting access token</a:t>
            </a:r>
          </a:p>
          <a:p>
            <a:pPr lvl="1"/>
            <a:r>
              <a:rPr lang="en-US" dirty="0" smtClean="0"/>
              <a:t>Issuer returns access token back to requestor</a:t>
            </a:r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App only rights</a:t>
            </a:r>
          </a:p>
          <a:p>
            <a:pPr lvl="1"/>
            <a:r>
              <a:rPr lang="en-US" dirty="0" smtClean="0"/>
              <a:t>Zero user interaction</a:t>
            </a:r>
          </a:p>
          <a:p>
            <a:pPr lvl="1"/>
            <a:r>
              <a:rPr lang="en-US" dirty="0" smtClean="0"/>
              <a:t>Service / daemon processes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#2 – Client Credentials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1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59409"/>
          </a:xfrm>
        </p:spPr>
        <p:txBody>
          <a:bodyPr/>
          <a:lstStyle/>
          <a:p>
            <a:r>
              <a:rPr lang="en-US" dirty="0" smtClean="0"/>
              <a:t>Must be deliberately set… </a:t>
            </a:r>
          </a:p>
          <a:p>
            <a:pPr lvl="1"/>
            <a:r>
              <a:rPr lang="en-US" dirty="0" smtClean="0"/>
              <a:t>Apps don’t support it by default</a:t>
            </a:r>
          </a:p>
          <a:p>
            <a:r>
              <a:rPr lang="en-US" dirty="0" smtClean="0"/>
              <a:t>Enables OAuth2 authentication for apps that are 100% client-side</a:t>
            </a:r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Client-side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#3 – Implicit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7816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OAuth 2.0 is simply an authentication protocol that returns access tokens</a:t>
            </a:r>
          </a:p>
          <a:p>
            <a:pPr lvl="1"/>
            <a:r>
              <a:rPr lang="en-US" dirty="0" smtClean="0"/>
              <a:t>No information about the user is included in the response</a:t>
            </a:r>
          </a:p>
          <a:p>
            <a:pPr lvl="1"/>
            <a:r>
              <a:rPr lang="en-US" dirty="0" smtClean="0"/>
              <a:t>For instance no details like “who just logged in”</a:t>
            </a:r>
          </a:p>
          <a:p>
            <a:pPr lvl="1"/>
            <a:r>
              <a:rPr lang="en-US" dirty="0" smtClean="0"/>
              <a:t>If you want identity details, you have to roll your own solution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OpenID</a:t>
            </a:r>
            <a:r>
              <a:rPr lang="en-US" dirty="0" smtClean="0"/>
              <a:t> Connect adds identity to OAuth 2.0 process</a:t>
            </a:r>
          </a:p>
          <a:p>
            <a:pPr lvl="1"/>
            <a:r>
              <a:rPr lang="en-US" dirty="0" smtClean="0"/>
              <a:t>Very lightweight wrapper … unlike </a:t>
            </a:r>
            <a:r>
              <a:rPr lang="en-US" dirty="0" err="1" smtClean="0">
                <a:latin typeface="Courier"/>
                <a:cs typeface="Courier"/>
              </a:rPr>
              <a:t>ws</a:t>
            </a:r>
            <a:r>
              <a:rPr lang="en-US" dirty="0" smtClean="0">
                <a:latin typeface="Courier"/>
                <a:cs typeface="Courier"/>
              </a:rPr>
              <a:t>-fed</a:t>
            </a:r>
          </a:p>
          <a:p>
            <a:pPr lvl="1"/>
            <a:r>
              <a:rPr lang="en-US" dirty="0" smtClean="0"/>
              <a:t>Id token returned by Azure AD with basic claims about the user</a:t>
            </a:r>
          </a:p>
          <a:p>
            <a:pPr lvl="1"/>
            <a:endParaRPr lang="en-US" dirty="0"/>
          </a:p>
          <a:p>
            <a:pPr marL="303042" lvl="1" indent="0">
              <a:buNone/>
            </a:pPr>
            <a:r>
              <a:rPr lang="en-US" dirty="0" smtClean="0">
                <a:hlinkClick r:id="rId3"/>
              </a:rPr>
              <a:t>http://openid.net/specs/openid-connect-core-1.0.html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–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324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Office 365 has a dependency on Azure AD</a:t>
            </a:r>
          </a:p>
          <a:p>
            <a:pPr lvl="1"/>
            <a:r>
              <a:rPr lang="en-US" dirty="0" smtClean="0"/>
              <a:t>Every Office 365 tenant has it’s own Azure AD directory</a:t>
            </a:r>
          </a:p>
          <a:p>
            <a:pPr lvl="1"/>
            <a:r>
              <a:rPr lang="en-US" dirty="0" smtClean="0"/>
              <a:t>Users in Office 365 tenants are stored in Azure AD directories</a:t>
            </a:r>
          </a:p>
          <a:p>
            <a:r>
              <a:rPr lang="en-US" dirty="0"/>
              <a:t>Azure AD stores users for Office </a:t>
            </a:r>
            <a:r>
              <a:rPr lang="en-US" dirty="0" smtClean="0"/>
              <a:t>365</a:t>
            </a:r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application </a:t>
            </a:r>
            <a:r>
              <a:rPr lang="en-US" dirty="0" smtClean="0"/>
              <a:t>configurations</a:t>
            </a:r>
            <a:endParaRPr lang="en-US" dirty="0"/>
          </a:p>
          <a:p>
            <a:r>
              <a:rPr lang="en-US" dirty="0" smtClean="0"/>
              <a:t>Office 365 trusts Azure AD</a:t>
            </a:r>
          </a:p>
          <a:p>
            <a:pPr lvl="1"/>
            <a:r>
              <a:rPr lang="en-US" dirty="0" smtClean="0"/>
              <a:t>Azure AD applications can be granted permissions to SharePoint Online &amp; Exchange Online data within Office 365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</a:t>
            </a:r>
            <a:r>
              <a:rPr lang="en-US" dirty="0" smtClean="0"/>
              <a:t>&amp; </a:t>
            </a:r>
            <a:r>
              <a:rPr lang="en-US" dirty="0"/>
              <a:t>Azure AD Directory</a:t>
            </a:r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372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Enables support for validating users &amp; applications</a:t>
            </a:r>
          </a:p>
          <a:p>
            <a:pPr lvl="1"/>
            <a:r>
              <a:rPr lang="en-US" dirty="0" smtClean="0"/>
              <a:t>Users = username &amp; password</a:t>
            </a:r>
          </a:p>
          <a:p>
            <a:pPr lvl="1"/>
            <a:r>
              <a:rPr lang="en-US" dirty="0" smtClean="0"/>
              <a:t>Application = client id &amp; key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OAuth</a:t>
            </a:r>
            <a:r>
              <a:rPr lang="en-US" dirty="0" smtClean="0"/>
              <a:t> 2.0 &amp;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2.0 - base protocol for authentication</a:t>
            </a:r>
          </a:p>
          <a:p>
            <a:pPr lvl="1"/>
            <a:r>
              <a:rPr lang="en-US" dirty="0" err="1" smtClean="0"/>
              <a:t>OpenID</a:t>
            </a:r>
            <a:r>
              <a:rPr lang="en-US" dirty="0" smtClean="0"/>
              <a:t> Connect – thin layer around </a:t>
            </a:r>
            <a:r>
              <a:rPr lang="en-US" dirty="0" err="1" smtClean="0"/>
              <a:t>OAuth</a:t>
            </a:r>
            <a:r>
              <a:rPr lang="en-US" dirty="0" smtClean="0"/>
              <a:t> 2.0 that adds user identity</a:t>
            </a:r>
          </a:p>
          <a:p>
            <a:r>
              <a:rPr lang="en-US" dirty="0" smtClean="0"/>
              <a:t>Upon successful authentication, user / application obtains an </a:t>
            </a:r>
            <a:r>
              <a:rPr lang="en-US" dirty="0" err="1" smtClean="0"/>
              <a:t>OAuth</a:t>
            </a:r>
            <a:r>
              <a:rPr lang="en-US" dirty="0" smtClean="0"/>
              <a:t> 2.0 access token</a:t>
            </a:r>
          </a:p>
          <a:p>
            <a:pPr lvl="1"/>
            <a:r>
              <a:rPr lang="en-US" dirty="0" smtClean="0"/>
              <a:t>Included in every request within HTTP header</a:t>
            </a:r>
          </a:p>
          <a:p>
            <a:pPr lvl="1"/>
            <a:r>
              <a:rPr lang="en-US" dirty="0" smtClean="0"/>
              <a:t>Like cash… anyone can use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&amp; Azure AD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0861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</a:t>
            </a:r>
            <a:endParaRPr lang="en-US" dirty="0"/>
          </a:p>
          <a:p>
            <a:r>
              <a:rPr lang="en-US" dirty="0"/>
              <a:t>Sign-On URL</a:t>
            </a:r>
          </a:p>
          <a:p>
            <a:r>
              <a:rPr lang="en-US" dirty="0"/>
              <a:t>Logo</a:t>
            </a:r>
          </a:p>
          <a:p>
            <a:r>
              <a:rPr lang="en-US" dirty="0"/>
              <a:t>Single or Multi-</a:t>
            </a:r>
            <a:r>
              <a:rPr lang="en-US" dirty="0" smtClean="0"/>
              <a:t>Tenant</a:t>
            </a:r>
          </a:p>
          <a:p>
            <a:r>
              <a:rPr lang="en-US" dirty="0" smtClean="0"/>
              <a:t>Client ID</a:t>
            </a:r>
          </a:p>
          <a:p>
            <a:r>
              <a:rPr lang="en-US" dirty="0" smtClean="0"/>
              <a:t>Keys</a:t>
            </a:r>
          </a:p>
          <a:p>
            <a:r>
              <a:rPr lang="en-US" dirty="0" smtClean="0"/>
              <a:t>App ID URI</a:t>
            </a:r>
          </a:p>
          <a:p>
            <a:r>
              <a:rPr lang="en-US" dirty="0" smtClean="0"/>
              <a:t>Reply URL</a:t>
            </a:r>
          </a:p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Azure AD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5610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Visual Studio 2013</a:t>
            </a:r>
          </a:p>
          <a:p>
            <a:pPr lvl="1"/>
            <a:r>
              <a:rPr lang="en-US" dirty="0" smtClean="0"/>
              <a:t>Office Developer Tools for Visual Studio 2013</a:t>
            </a:r>
          </a:p>
          <a:p>
            <a:pPr lvl="1"/>
            <a:r>
              <a:rPr lang="en-US" dirty="0" smtClean="0"/>
              <a:t>Connected Service wizard</a:t>
            </a:r>
          </a:p>
          <a:p>
            <a:endParaRPr lang="en-US" dirty="0"/>
          </a:p>
          <a:p>
            <a:r>
              <a:rPr lang="en-US" dirty="0" smtClean="0"/>
              <a:t>Azure Management Portal web 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Developer On Ramp</a:t>
            </a:r>
            <a:br>
              <a:rPr lang="en-US" dirty="0"/>
            </a:br>
            <a:r>
              <a:rPr lang="en-US" dirty="0"/>
              <a:t>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3955785"/>
            <a:ext cx="9982135" cy="1828007"/>
          </a:xfrm>
        </p:spPr>
        <p:txBody>
          <a:bodyPr/>
          <a:lstStyle/>
          <a:p>
            <a:r>
              <a:rPr lang="en-US" dirty="0" smtClean="0"/>
              <a:t>Andrew Connell</a:t>
            </a:r>
          </a:p>
          <a:p>
            <a:r>
              <a:rPr lang="en-US" dirty="0" smtClean="0"/>
              <a:t>MVP</a:t>
            </a:r>
          </a:p>
          <a:p>
            <a:r>
              <a:rPr lang="en-US" b="1" dirty="0" err="1" smtClean="0"/>
              <a:t>www.andrewconnell.com</a:t>
            </a:r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andrewconnell</a:t>
            </a:r>
            <a:endParaRPr lang="en-US" b="1" dirty="0" smtClean="0"/>
          </a:p>
          <a:p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andrewconnell</a:t>
            </a:r>
            <a:r>
              <a:rPr lang="en-US" b="1" dirty="0"/>
              <a:t>/pres-o365-devrampup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0056812" cy="2178802"/>
          </a:xfrm>
        </p:spPr>
        <p:txBody>
          <a:bodyPr/>
          <a:lstStyle/>
          <a:p>
            <a:r>
              <a:rPr lang="en-US" dirty="0" smtClean="0"/>
              <a:t>Demo – Creating </a:t>
            </a:r>
            <a:r>
              <a:rPr lang="en-US" dirty="0" err="1" smtClean="0"/>
              <a:t>AzureAD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Multi-Tenant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413651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Single Tenant Apps</a:t>
            </a:r>
          </a:p>
          <a:p>
            <a:pPr lvl="1"/>
            <a:r>
              <a:rPr lang="en-US" sz="3200" dirty="0"/>
              <a:t>Available to all users in your Azure AD directory</a:t>
            </a:r>
          </a:p>
          <a:p>
            <a:pPr lvl="1"/>
            <a:r>
              <a:rPr lang="en-US" sz="3200" dirty="0"/>
              <a:t>Not available to users outside your Azure AD directory</a:t>
            </a:r>
          </a:p>
          <a:p>
            <a:pPr lvl="1"/>
            <a:r>
              <a:rPr lang="en-US" sz="3200" dirty="0"/>
              <a:t>Typically internal apps for your organization’s </a:t>
            </a:r>
            <a:r>
              <a:rPr lang="en-US" sz="3200" dirty="0" smtClean="0"/>
              <a:t>users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40" y="1212848"/>
            <a:ext cx="5486399" cy="440120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Multi-Tenant Apps</a:t>
            </a:r>
          </a:p>
          <a:p>
            <a:pPr lvl="1"/>
            <a:r>
              <a:rPr lang="en-US" sz="3200" dirty="0"/>
              <a:t>Just like single tenant apps except…</a:t>
            </a:r>
          </a:p>
          <a:p>
            <a:pPr lvl="1"/>
            <a:r>
              <a:rPr lang="en-US" sz="3200" dirty="0"/>
              <a:t>Available to all users in any Azure AD directory</a:t>
            </a:r>
          </a:p>
          <a:p>
            <a:pPr lvl="1"/>
            <a:r>
              <a:rPr lang="en-US" sz="3200" dirty="0"/>
              <a:t>Typically built by ISVs or as a SaaS offering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OAuth2 &amp; </a:t>
            </a:r>
            <a:r>
              <a:rPr lang="en-US" dirty="0" err="1" smtClean="0"/>
              <a:t>AzureAD</a:t>
            </a:r>
            <a:r>
              <a:rPr lang="en-US" dirty="0" smtClean="0"/>
              <a:t> Authentication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80" dirty="0"/>
              <a:t>Authentication Flow Overview</a:t>
            </a:r>
            <a:endParaRPr lang="en-US" sz="4386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37371" y="1973262"/>
            <a:ext cx="457135" cy="4648200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88110" y="1973262"/>
            <a:ext cx="457135" cy="46482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rgbClr val="46454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38850" y="1973262"/>
            <a:ext cx="457135" cy="46482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89588" y="1973262"/>
            <a:ext cx="457135" cy="4648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69" y="1480593"/>
            <a:ext cx="1452020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7703" y="1480593"/>
            <a:ext cx="3483602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Azure AD Authorization Endpoint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0309" y="1480593"/>
            <a:ext cx="2771412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Azure AD Token Endpoint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42800" y="1480593"/>
            <a:ext cx="1700084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Office 365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94506" y="2430461"/>
            <a:ext cx="27936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94506" y="2811462"/>
            <a:ext cx="279360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94507" y="3192462"/>
            <a:ext cx="213329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27804" y="2811462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0199" y="2010986"/>
            <a:ext cx="2935737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Request authorization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0199" y="2413172"/>
            <a:ext cx="2161130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Sign-in via 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0199" y="3058967"/>
            <a:ext cx="2812058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authorization code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00087" y="3878262"/>
            <a:ext cx="60387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1268" y="4335462"/>
            <a:ext cx="603876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0199" y="3448107"/>
            <a:ext cx="7564392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Redeem authorization code and acquire access token for Office 365 resource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0199" y="4285535"/>
            <a:ext cx="3902560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access token and refresh token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17847" y="5372175"/>
            <a:ext cx="92661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0199" y="5427160"/>
            <a:ext cx="2409636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</a:t>
            </a:r>
            <a:r>
              <a:rPr lang="en-US" sz="1632" b="1" dirty="0" smtClean="0"/>
              <a:t>http </a:t>
            </a:r>
            <a:r>
              <a:rPr lang="en-US" sz="1632" b="1" dirty="0"/>
              <a:t>Response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0199" y="4980671"/>
            <a:ext cx="4279129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Call Office 365 API using the access token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4381" y="5837409"/>
            <a:ext cx="92661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27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OAuth Authorization Endpoint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64381"/>
          </a:xfrm>
        </p:spPr>
        <p:txBody>
          <a:bodyPr/>
          <a:lstStyle/>
          <a:p>
            <a:r>
              <a:rPr lang="en-US" sz="3200" dirty="0"/>
              <a:t>https://</a:t>
            </a:r>
            <a:r>
              <a:rPr lang="en-US" sz="3200" dirty="0" err="1"/>
              <a:t>login.microsoftonline.com</a:t>
            </a:r>
            <a:r>
              <a:rPr lang="en-US" sz="3200" dirty="0"/>
              <a:t>/&lt;ad-tenant-id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						        /</a:t>
            </a:r>
            <a:r>
              <a:rPr lang="en-US" sz="3200" dirty="0"/>
              <a:t>oauth2/authorize</a:t>
            </a:r>
          </a:p>
          <a:p>
            <a:endParaRPr lang="en-US" sz="3200" dirty="0" smtClean="0"/>
          </a:p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 smtClean="0"/>
              <a:t>login.microsoftonline.com</a:t>
            </a:r>
            <a:r>
              <a:rPr lang="en-US" sz="3200" dirty="0" smtClean="0"/>
              <a:t>/common</a:t>
            </a:r>
            <a:br>
              <a:rPr lang="en-US" sz="3200" dirty="0" smtClean="0"/>
            </a:br>
            <a:r>
              <a:rPr lang="en-US" sz="3200" dirty="0" smtClean="0"/>
              <a:t>							    /</a:t>
            </a:r>
            <a:r>
              <a:rPr lang="en-US" sz="3200" dirty="0"/>
              <a:t>oauth2/authorize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?</a:t>
            </a:r>
            <a:r>
              <a:rPr lang="en-US" sz="3200" dirty="0" err="1" smtClean="0">
                <a:solidFill>
                  <a:schemeClr val="accent5"/>
                </a:solidFill>
              </a:rPr>
              <a:t>client_id</a:t>
            </a:r>
            <a:r>
              <a:rPr lang="en-US" sz="3200" dirty="0" smtClean="0">
                <a:solidFill>
                  <a:schemeClr val="bg1"/>
                </a:solidFill>
              </a:rPr>
              <a:t>=</a:t>
            </a:r>
            <a:r>
              <a:rPr lang="nl-NL" sz="3200" dirty="0"/>
              <a:t>c5a5591c-bb7d-4b7c-944a-aaa17fa068aa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&amp;</a:t>
            </a:r>
            <a:r>
              <a:rPr lang="en-US" sz="3200" dirty="0" err="1" smtClean="0">
                <a:solidFill>
                  <a:schemeClr val="accent5"/>
                </a:solidFill>
              </a:rPr>
              <a:t>redirect_uri</a:t>
            </a:r>
            <a:r>
              <a:rPr lang="en-US" sz="3200" dirty="0" smtClean="0"/>
              <a:t>=https://</a:t>
            </a:r>
            <a:r>
              <a:rPr lang="en-US" sz="3200" dirty="0" err="1" smtClean="0"/>
              <a:t>www.foo.com</a:t>
            </a:r>
            <a:r>
              <a:rPr lang="en-US" sz="3200" dirty="0" smtClean="0"/>
              <a:t>/</a:t>
            </a:r>
            <a:r>
              <a:rPr lang="en-US" sz="3200" dirty="0" err="1" smtClean="0"/>
              <a:t>auth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&amp;</a:t>
            </a:r>
            <a:r>
              <a:rPr lang="en-US" sz="3200" dirty="0" err="1" smtClean="0">
                <a:solidFill>
                  <a:schemeClr val="accent5"/>
                </a:solidFill>
              </a:rPr>
              <a:t>response_type</a:t>
            </a:r>
            <a:r>
              <a:rPr lang="en-US" sz="3200" dirty="0" smtClean="0"/>
              <a:t>=code</a:t>
            </a:r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</a:t>
            </a:r>
            <a:r>
              <a:rPr lang="en-US" dirty="0" smtClean="0"/>
              <a:t>Token Endpoint (Access)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6087820"/>
          </a:xfrm>
        </p:spPr>
        <p:txBody>
          <a:bodyPr/>
          <a:lstStyle/>
          <a:p>
            <a:r>
              <a:rPr lang="en-US" sz="2800" dirty="0"/>
              <a:t>https</a:t>
            </a:r>
            <a:r>
              <a:rPr lang="en-US" sz="2800" dirty="0" smtClean="0"/>
              <a:t>://</a:t>
            </a:r>
            <a:r>
              <a:rPr lang="en-US" sz="2800" dirty="0" err="1" smtClean="0"/>
              <a:t>login.microsoftonline.com</a:t>
            </a:r>
            <a:r>
              <a:rPr lang="en-US" sz="2800" dirty="0" smtClean="0"/>
              <a:t>/&lt;tenant-id&gt;</a:t>
            </a:r>
            <a:br>
              <a:rPr lang="en-US" sz="2800" dirty="0" smtClean="0"/>
            </a:br>
            <a:r>
              <a:rPr lang="en-US" sz="2800" dirty="0" smtClean="0"/>
              <a:t>						</a:t>
            </a:r>
            <a:r>
              <a:rPr lang="en-US" sz="2800" dirty="0"/>
              <a:t> </a:t>
            </a:r>
            <a:r>
              <a:rPr lang="en-US" sz="2800" dirty="0" smtClean="0"/>
              <a:t>   /</a:t>
            </a:r>
            <a:r>
              <a:rPr lang="en-US" sz="2800" dirty="0"/>
              <a:t>oauth2</a:t>
            </a:r>
            <a:r>
              <a:rPr lang="en-US" sz="2800" dirty="0" smtClean="0"/>
              <a:t>/token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https://</a:t>
            </a:r>
            <a:r>
              <a:rPr lang="en-US" sz="2800" dirty="0" err="1" smtClean="0"/>
              <a:t>login.microsoftonline.com</a:t>
            </a:r>
            <a:r>
              <a:rPr lang="en-US" sz="2800" dirty="0" smtClean="0"/>
              <a:t>/common</a:t>
            </a:r>
            <a:br>
              <a:rPr lang="en-US" sz="2800" dirty="0" smtClean="0"/>
            </a:br>
            <a:r>
              <a:rPr lang="en-US" sz="2800" dirty="0" smtClean="0"/>
              <a:t>						    /oauth2/token</a:t>
            </a:r>
          </a:p>
          <a:p>
            <a:endParaRPr lang="en-US" sz="2800" dirty="0" smtClean="0"/>
          </a:p>
          <a:p>
            <a:r>
              <a:rPr lang="en-US" sz="2800" dirty="0"/>
              <a:t>	?</a:t>
            </a:r>
            <a:r>
              <a:rPr lang="en-US" sz="2800" dirty="0" err="1">
                <a:solidFill>
                  <a:schemeClr val="accent5"/>
                </a:solidFill>
              </a:rPr>
              <a:t>client_id</a:t>
            </a:r>
            <a:r>
              <a:rPr lang="en-US" sz="2800" dirty="0"/>
              <a:t>=</a:t>
            </a:r>
            <a:r>
              <a:rPr lang="nl-NL" sz="2800" dirty="0"/>
              <a:t>c5a5591c-bb7d-4b7c-944a-</a:t>
            </a:r>
            <a:r>
              <a:rPr lang="nl-NL" sz="2800" dirty="0" smtClean="0"/>
              <a:t>aaa17fa068aa</a:t>
            </a:r>
          </a:p>
          <a:p>
            <a:r>
              <a:rPr lang="en-US" sz="2800" dirty="0"/>
              <a:t>	&amp;</a:t>
            </a:r>
            <a:r>
              <a:rPr lang="en-US" sz="2800" dirty="0" err="1">
                <a:solidFill>
                  <a:schemeClr val="accent5"/>
                </a:solidFill>
              </a:rPr>
              <a:t>redirect_uri</a:t>
            </a:r>
            <a:r>
              <a:rPr lang="en-US" sz="2800" dirty="0"/>
              <a:t>=https</a:t>
            </a:r>
            <a:r>
              <a:rPr lang="en-US" sz="2800" dirty="0" smtClean="0"/>
              <a:t>://</a:t>
            </a:r>
            <a:r>
              <a:rPr lang="en-US" sz="2800" dirty="0" err="1" smtClean="0"/>
              <a:t>www.foo.com</a:t>
            </a:r>
            <a:r>
              <a:rPr lang="en-US" sz="2800" dirty="0" smtClean="0"/>
              <a:t>/</a:t>
            </a:r>
            <a:r>
              <a:rPr lang="en-US" sz="2800" dirty="0" err="1" smtClean="0"/>
              <a:t>auth</a:t>
            </a:r>
            <a:endParaRPr lang="en-US" sz="2800" dirty="0"/>
          </a:p>
          <a:p>
            <a:r>
              <a:rPr lang="nl-NL" sz="2800" dirty="0"/>
              <a:t>	</a:t>
            </a:r>
            <a:r>
              <a:rPr lang="nl-NL" sz="2800" dirty="0" smtClean="0"/>
              <a:t>&amp;</a:t>
            </a:r>
            <a:r>
              <a:rPr lang="nl-NL" sz="2800" dirty="0" err="1" smtClean="0">
                <a:solidFill>
                  <a:schemeClr val="accent5"/>
                </a:solidFill>
              </a:rPr>
              <a:t>client_secret</a:t>
            </a:r>
            <a:r>
              <a:rPr lang="nl-NL" sz="2800" dirty="0"/>
              <a:t>=</a:t>
            </a:r>
            <a:r>
              <a:rPr lang="nl-NL" sz="2800" dirty="0" smtClean="0"/>
              <a:t>z19jGC3TmArM4aDg1C1GSVBsfoD5y5…</a:t>
            </a:r>
          </a:p>
          <a:p>
            <a:r>
              <a:rPr lang="nl-NL" sz="2800" dirty="0"/>
              <a:t>	&amp;</a:t>
            </a:r>
            <a:r>
              <a:rPr lang="nl-NL" sz="2800" dirty="0" err="1">
                <a:solidFill>
                  <a:schemeClr val="accent5"/>
                </a:solidFill>
              </a:rPr>
              <a:t>grant_type</a:t>
            </a:r>
            <a:r>
              <a:rPr lang="nl-NL" sz="2800" dirty="0"/>
              <a:t>=</a:t>
            </a:r>
            <a:r>
              <a:rPr lang="nl-NL" sz="2800" dirty="0" err="1"/>
              <a:t>authorization_code</a:t>
            </a:r>
            <a:endParaRPr lang="en-US" sz="2800" dirty="0"/>
          </a:p>
          <a:p>
            <a:r>
              <a:rPr lang="nl-NL" sz="2800" dirty="0"/>
              <a:t>	</a:t>
            </a:r>
            <a:r>
              <a:rPr lang="nl-NL" sz="2800" dirty="0" smtClean="0"/>
              <a:t>&amp;</a:t>
            </a:r>
            <a:r>
              <a:rPr lang="nl-NL" sz="2800" dirty="0">
                <a:solidFill>
                  <a:schemeClr val="accent5"/>
                </a:solidFill>
              </a:rPr>
              <a:t>code</a:t>
            </a:r>
            <a:r>
              <a:rPr lang="nl-NL" sz="2800" dirty="0"/>
              <a:t>=</a:t>
            </a:r>
            <a:r>
              <a:rPr lang="nl-NL" sz="2800" dirty="0" smtClean="0"/>
              <a:t>AAABAAAAvPM1KaPlrEqdFSBzjqfTGBzE2fzOMjs…</a:t>
            </a:r>
          </a:p>
          <a:p>
            <a:r>
              <a:rPr lang="en-US" sz="2800" dirty="0" smtClean="0"/>
              <a:t>	&amp;</a:t>
            </a:r>
            <a:r>
              <a:rPr lang="en-US" sz="2800" dirty="0" smtClean="0">
                <a:solidFill>
                  <a:schemeClr val="accent5"/>
                </a:solidFill>
              </a:rPr>
              <a:t>resource</a:t>
            </a:r>
            <a:r>
              <a:rPr lang="en-US" sz="2800" dirty="0" smtClean="0"/>
              <a:t>=https://</a:t>
            </a:r>
            <a:r>
              <a:rPr lang="en-US" sz="2800" dirty="0" err="1" smtClean="0"/>
              <a:t>graph.windows.net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</a:t>
            </a:r>
            <a:r>
              <a:rPr lang="en-US" dirty="0" smtClean="0"/>
              <a:t>Token Endpoint (Refresh)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6087820"/>
          </a:xfrm>
        </p:spPr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login.microsoftonline.com</a:t>
            </a:r>
            <a:r>
              <a:rPr lang="en-US" sz="2800" dirty="0"/>
              <a:t>/&lt;tenant-id&gt;</a:t>
            </a:r>
            <a:br>
              <a:rPr lang="en-US" sz="2800" dirty="0"/>
            </a:br>
            <a:r>
              <a:rPr lang="en-US" sz="2800" dirty="0"/>
              <a:t>					</a:t>
            </a:r>
            <a:r>
              <a:rPr lang="en-US" sz="2800" dirty="0" smtClean="0"/>
              <a:t>	</a:t>
            </a:r>
            <a:r>
              <a:rPr lang="en-US" sz="2800" dirty="0"/>
              <a:t> </a:t>
            </a:r>
            <a:r>
              <a:rPr lang="en-US" sz="2800" dirty="0" smtClean="0"/>
              <a:t>   /</a:t>
            </a:r>
            <a:r>
              <a:rPr lang="en-US" sz="2800" dirty="0"/>
              <a:t>oauth2/token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login.microsoftonline.com</a:t>
            </a:r>
            <a:r>
              <a:rPr lang="en-US" sz="2800" dirty="0"/>
              <a:t>/common</a:t>
            </a:r>
            <a:br>
              <a:rPr lang="en-US" sz="2800" dirty="0"/>
            </a:br>
            <a:r>
              <a:rPr lang="en-US" sz="2800" dirty="0"/>
              <a:t>						    /oauth2/token</a:t>
            </a:r>
          </a:p>
          <a:p>
            <a:endParaRPr lang="en-US" sz="2800" dirty="0" smtClean="0"/>
          </a:p>
          <a:p>
            <a:r>
              <a:rPr lang="en-US" sz="2800" dirty="0"/>
              <a:t>	?</a:t>
            </a:r>
            <a:r>
              <a:rPr lang="en-US" sz="2800" dirty="0" err="1">
                <a:solidFill>
                  <a:schemeClr val="accent5"/>
                </a:solidFill>
              </a:rPr>
              <a:t>client_id</a:t>
            </a:r>
            <a:r>
              <a:rPr lang="en-US" sz="2800" dirty="0"/>
              <a:t>=</a:t>
            </a:r>
            <a:r>
              <a:rPr lang="nl-NL" sz="2800" dirty="0"/>
              <a:t>c5a5591c-bb7d-4b7c-944a-</a:t>
            </a:r>
            <a:r>
              <a:rPr lang="nl-NL" sz="2800" dirty="0" smtClean="0"/>
              <a:t>aaa17fa068aa</a:t>
            </a:r>
          </a:p>
          <a:p>
            <a:r>
              <a:rPr lang="en-US" sz="2800" dirty="0"/>
              <a:t>	&amp;</a:t>
            </a:r>
            <a:r>
              <a:rPr lang="en-US" sz="2800" dirty="0" err="1">
                <a:solidFill>
                  <a:schemeClr val="accent5"/>
                </a:solidFill>
              </a:rPr>
              <a:t>redirect_uri</a:t>
            </a:r>
            <a:r>
              <a:rPr lang="en-US" sz="2800" dirty="0"/>
              <a:t>=https://</a:t>
            </a:r>
            <a:r>
              <a:rPr lang="en-US" sz="2800" dirty="0" err="1"/>
              <a:t>www.foo.com</a:t>
            </a:r>
            <a:r>
              <a:rPr lang="en-US" sz="2800" dirty="0"/>
              <a:t>/</a:t>
            </a:r>
            <a:r>
              <a:rPr lang="en-US" sz="2800" dirty="0" err="1"/>
              <a:t>auth</a:t>
            </a:r>
            <a:endParaRPr lang="en-US" sz="2800" dirty="0"/>
          </a:p>
          <a:p>
            <a:r>
              <a:rPr lang="nl-NL" sz="2800" dirty="0"/>
              <a:t>	</a:t>
            </a:r>
            <a:r>
              <a:rPr lang="nl-NL" sz="2800" dirty="0" smtClean="0"/>
              <a:t>&amp;</a:t>
            </a:r>
            <a:r>
              <a:rPr lang="nl-NL" sz="2800" dirty="0" err="1" smtClean="0">
                <a:solidFill>
                  <a:schemeClr val="accent5"/>
                </a:solidFill>
              </a:rPr>
              <a:t>client_secret</a:t>
            </a:r>
            <a:r>
              <a:rPr lang="nl-NL" sz="2800" dirty="0"/>
              <a:t>=</a:t>
            </a:r>
            <a:r>
              <a:rPr lang="nl-NL" sz="2800" dirty="0" smtClean="0"/>
              <a:t>z19jGC3TmArM4aDg1C1GSVBsfoD5y5…</a:t>
            </a:r>
          </a:p>
          <a:p>
            <a:r>
              <a:rPr lang="nl-NL" sz="2800" dirty="0"/>
              <a:t>	&amp;</a:t>
            </a:r>
            <a:r>
              <a:rPr lang="nl-NL" sz="2800" dirty="0" err="1">
                <a:solidFill>
                  <a:schemeClr val="accent5"/>
                </a:solidFill>
              </a:rPr>
              <a:t>grant_type</a:t>
            </a:r>
            <a:r>
              <a:rPr lang="nl-NL" sz="2800" dirty="0" smtClean="0"/>
              <a:t>=</a:t>
            </a:r>
            <a:r>
              <a:rPr lang="nl-NL" sz="2800" dirty="0" err="1" smtClean="0">
                <a:solidFill>
                  <a:schemeClr val="accent1"/>
                </a:solidFill>
              </a:rPr>
              <a:t>refresh_token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nl-NL" sz="2800" dirty="0"/>
              <a:t>	</a:t>
            </a:r>
            <a:r>
              <a:rPr lang="nl-NL" sz="2800" dirty="0" smtClean="0"/>
              <a:t>&amp;</a:t>
            </a:r>
            <a:r>
              <a:rPr lang="nl-NL" sz="2800" dirty="0">
                <a:solidFill>
                  <a:schemeClr val="accent5"/>
                </a:solidFill>
              </a:rPr>
              <a:t>code</a:t>
            </a:r>
            <a:r>
              <a:rPr lang="nl-NL" sz="2800" dirty="0"/>
              <a:t>=</a:t>
            </a:r>
            <a:r>
              <a:rPr lang="nl-NL" sz="2800" dirty="0" smtClean="0">
                <a:solidFill>
                  <a:schemeClr val="accent1"/>
                </a:solidFill>
              </a:rPr>
              <a:t>AAABAAAAvPM1KaPlrEqdFSBzjqfTGPi91jyYrww…</a:t>
            </a:r>
          </a:p>
          <a:p>
            <a:r>
              <a:rPr lang="en-US" sz="2800" dirty="0" smtClean="0"/>
              <a:t>	&amp;</a:t>
            </a:r>
            <a:r>
              <a:rPr lang="en-US" sz="2800" dirty="0" smtClean="0">
                <a:solidFill>
                  <a:schemeClr val="accent5"/>
                </a:solidFill>
              </a:rPr>
              <a:t>resource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chemeClr val="accent1"/>
                </a:solidFill>
              </a:rPr>
              <a:t>https://outlook.office365.com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1506198" cy="2178802"/>
          </a:xfrm>
        </p:spPr>
        <p:txBody>
          <a:bodyPr/>
          <a:lstStyle/>
          <a:p>
            <a:r>
              <a:rPr lang="en-US" dirty="0" smtClean="0"/>
              <a:t>DEMO - </a:t>
            </a:r>
            <a:r>
              <a:rPr lang="en-US" dirty="0"/>
              <a:t>Inspecting the </a:t>
            </a:r>
            <a:r>
              <a:rPr lang="en-US" dirty="0" smtClean="0"/>
              <a:t>Authentication Process 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dirty="0" smtClean="0"/>
              <a:t>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64381"/>
          </a:xfrm>
        </p:spPr>
        <p:txBody>
          <a:bodyPr/>
          <a:lstStyle/>
          <a:p>
            <a:r>
              <a:rPr lang="en-US" sz="3200" dirty="0"/>
              <a:t>https://</a:t>
            </a:r>
            <a:r>
              <a:rPr lang="en-US" sz="3200" dirty="0" err="1"/>
              <a:t>login.microsoftonline.com</a:t>
            </a:r>
            <a:r>
              <a:rPr lang="en-US" sz="3200" dirty="0"/>
              <a:t>/&lt;tenant-id&gt;</a:t>
            </a:r>
            <a:br>
              <a:rPr lang="en-US" sz="3200" dirty="0"/>
            </a:br>
            <a:r>
              <a:rPr lang="en-US" sz="3200" dirty="0"/>
              <a:t>						    /</a:t>
            </a:r>
            <a:r>
              <a:rPr lang="en-US" sz="3200" dirty="0" smtClean="0"/>
              <a:t>oauth2/authorize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https://</a:t>
            </a:r>
            <a:r>
              <a:rPr lang="en-US" sz="3200" dirty="0" err="1"/>
              <a:t>login.microsoftonline.com</a:t>
            </a:r>
            <a:r>
              <a:rPr lang="en-US" sz="3200" dirty="0"/>
              <a:t>/common</a:t>
            </a:r>
            <a:br>
              <a:rPr lang="en-US" sz="3200" dirty="0"/>
            </a:br>
            <a:r>
              <a:rPr lang="en-US" sz="3200" dirty="0"/>
              <a:t>					      	/</a:t>
            </a:r>
            <a:r>
              <a:rPr lang="en-US" sz="3200" dirty="0" smtClean="0"/>
              <a:t>oauth2/authorize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	?</a:t>
            </a:r>
            <a:r>
              <a:rPr lang="en-US" sz="3200" dirty="0" err="1">
                <a:solidFill>
                  <a:schemeClr val="accent5"/>
                </a:solidFill>
              </a:rPr>
              <a:t>client_id</a:t>
            </a:r>
            <a:r>
              <a:rPr lang="en-US" sz="3200" dirty="0"/>
              <a:t>=</a:t>
            </a:r>
            <a:r>
              <a:rPr lang="nl-NL" sz="3200" dirty="0"/>
              <a:t>c5a5591c-bb7d-4b7c-944a-aaa17fa068aa</a:t>
            </a:r>
            <a:endParaRPr lang="en-US" sz="3200" dirty="0"/>
          </a:p>
          <a:p>
            <a:r>
              <a:rPr lang="en-US" sz="3200" dirty="0"/>
              <a:t>	&amp;</a:t>
            </a:r>
            <a:r>
              <a:rPr lang="en-US" sz="3200" dirty="0" err="1">
                <a:solidFill>
                  <a:schemeClr val="accent5"/>
                </a:solidFill>
              </a:rPr>
              <a:t>redirect_uri</a:t>
            </a:r>
            <a:r>
              <a:rPr lang="en-US" sz="3200" dirty="0"/>
              <a:t>=https://</a:t>
            </a:r>
            <a:r>
              <a:rPr lang="en-US" sz="3200" dirty="0" err="1" smtClean="0"/>
              <a:t>www.foo.com</a:t>
            </a:r>
            <a:r>
              <a:rPr lang="en-US" sz="3200" dirty="0" smtClean="0"/>
              <a:t>/</a:t>
            </a:r>
            <a:r>
              <a:rPr lang="en-US" sz="3200" dirty="0" err="1" smtClean="0"/>
              <a:t>auth</a:t>
            </a:r>
            <a:endParaRPr lang="en-US" sz="3200" dirty="0"/>
          </a:p>
          <a:p>
            <a:r>
              <a:rPr lang="en-US" sz="3200" dirty="0" smtClean="0"/>
              <a:t>	&amp;</a:t>
            </a:r>
            <a:r>
              <a:rPr lang="en-US" sz="3200" dirty="0" err="1" smtClean="0">
                <a:solidFill>
                  <a:schemeClr val="accent5"/>
                </a:solidFill>
              </a:rPr>
              <a:t>response_type</a:t>
            </a:r>
            <a:r>
              <a:rPr lang="en-US" sz="3200" dirty="0"/>
              <a:t>=</a:t>
            </a:r>
            <a:r>
              <a:rPr lang="en-US" sz="3200" dirty="0" err="1" smtClean="0"/>
              <a:t>code</a:t>
            </a:r>
            <a:r>
              <a:rPr lang="en-US" sz="3200" dirty="0" err="1" smtClean="0">
                <a:solidFill>
                  <a:schemeClr val="accent1"/>
                </a:solidFill>
              </a:rPr>
              <a:t>+id_token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94284" y="5231557"/>
            <a:ext cx="12141308" cy="6277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199" dirty="0">
                <a:hlinkClick r:id="rId2"/>
              </a:rPr>
              <a:t>http://dev.office.com/devprogram</a:t>
            </a:r>
            <a:r>
              <a:rPr lang="en-US" sz="3199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Program Launch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4662709" y="3198857"/>
            <a:ext cx="3114234" cy="3817395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noFill/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7184" y="2305432"/>
            <a:ext cx="2335911" cy="1951946"/>
            <a:chOff x="457200" y="2260433"/>
            <a:chExt cx="2290317" cy="1913846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63"/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E-mail </a:t>
              </a:r>
              <a:b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34977" bIns="34977" rtlCol="0" anchor="b" anchorCtr="0"/>
              <a:lstStyle/>
              <a:p>
                <a:pPr algn="ctr" defTabSz="950961"/>
                <a:endPara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34977" bIns="34977" rtlCol="0" anchor="b" anchorCtr="0"/>
              <a:lstStyle/>
              <a:p>
                <a:pPr algn="ctr" defTabSz="950961"/>
                <a:endPara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34977" bIns="34977" rtlCol="0" anchor="b" anchorCtr="0"/>
              <a:lstStyle/>
              <a:p>
                <a:pPr algn="ctr" defTabSz="950961"/>
                <a:endPara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348204" y="2328270"/>
            <a:ext cx="1642550" cy="2243012"/>
            <a:chOff x="3320378" y="2282825"/>
            <a:chExt cx="1610489" cy="2199231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63"/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9217" rIns="0" bIns="149217" rtlCol="0" anchor="ctr" anchorCtr="0">
                <a:spAutoFit/>
              </a:bodyPr>
              <a:lstStyle/>
              <a:p>
                <a:pPr algn="ctr" defTabSz="932597"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428" dirty="0">
                    <a:gradFill>
                      <a:gsLst>
                        <a:gs pos="83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35862" y="2257592"/>
            <a:ext cx="1642550" cy="1999785"/>
            <a:chOff x="5503728" y="2213527"/>
            <a:chExt cx="1610489" cy="1960752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63"/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Free </a:t>
              </a:r>
              <a:b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723520" y="2257436"/>
            <a:ext cx="1779745" cy="1999942"/>
            <a:chOff x="7453007" y="2213374"/>
            <a:chExt cx="1745006" cy="1960905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63"/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Free </a:t>
              </a:r>
              <a:b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10048374" y="2260267"/>
            <a:ext cx="1642550" cy="1837074"/>
            <a:chOff x="9851377" y="2216150"/>
            <a:chExt cx="1610489" cy="1801216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63"/>
              <a:r>
                <a:rPr lang="en-US" sz="2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dirty="0" err="1" smtClean="0"/>
              <a:t>Connect’s</a:t>
            </a:r>
            <a:r>
              <a:rPr lang="en-US" dirty="0" smtClean="0"/>
              <a:t> ID Token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4985980"/>
          </a:xfrm>
        </p:spPr>
        <p:txBody>
          <a:bodyPr/>
          <a:lstStyle/>
          <a:p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aud</a:t>
            </a:r>
            <a:r>
              <a:rPr lang="en-US" sz="2400" dirty="0"/>
              <a:t>: "c0d204d8-1f5b-424e-944c-489cab675586",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iss</a:t>
            </a:r>
            <a:r>
              <a:rPr lang="en-US" sz="2400" dirty="0"/>
              <a:t>: "https://</a:t>
            </a:r>
            <a:r>
              <a:rPr lang="en-US" sz="2400" dirty="0" err="1" smtClean="0"/>
              <a:t>sts.windows.net</a:t>
            </a:r>
            <a:r>
              <a:rPr lang="en-US" sz="2400" dirty="0" smtClean="0"/>
              <a:t>/4254573b-5de2-452e-b706-30eed7ce1ebf</a:t>
            </a:r>
            <a:r>
              <a:rPr lang="en-US" sz="2400" dirty="0"/>
              <a:t>/",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nbf</a:t>
            </a:r>
            <a:r>
              <a:rPr lang="en-US" sz="2400" dirty="0"/>
              <a:t>: 1421785651,  </a:t>
            </a:r>
            <a:r>
              <a:rPr lang="en-US" sz="2400" dirty="0" err="1"/>
              <a:t>exp</a:t>
            </a:r>
            <a:r>
              <a:rPr lang="en-US" sz="2400" dirty="0"/>
              <a:t>: 1421789551,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upn</a:t>
            </a:r>
            <a:r>
              <a:rPr lang="en-US" sz="2400" dirty="0"/>
              <a:t>: "</a:t>
            </a:r>
            <a:r>
              <a:rPr lang="en-US" sz="2400" dirty="0" smtClean="0"/>
              <a:t>andrew.connell@acio36503.onmicrosoft.com</a:t>
            </a:r>
            <a:r>
              <a:rPr lang="en-US" sz="2400" dirty="0"/>
              <a:t>",</a:t>
            </a:r>
          </a:p>
          <a:p>
            <a:r>
              <a:rPr lang="en-US" sz="2400" dirty="0"/>
              <a:t> sub: "1rxMpLjHWTQxMrsQDw8KtkwxICCftlL1UX29CFbfOTM",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given_name</a:t>
            </a:r>
            <a:r>
              <a:rPr lang="en-US" sz="2400" dirty="0"/>
              <a:t>: "Andrew",  </a:t>
            </a:r>
            <a:r>
              <a:rPr lang="en-US" sz="2400" dirty="0" err="1"/>
              <a:t>family_name</a:t>
            </a:r>
            <a:r>
              <a:rPr lang="en-US" sz="2400" dirty="0"/>
              <a:t>: "Connell",</a:t>
            </a:r>
          </a:p>
          <a:p>
            <a:r>
              <a:rPr lang="en-US" sz="2400" dirty="0"/>
              <a:t> name: "Andrew Connell",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unique_name</a:t>
            </a:r>
            <a:r>
              <a:rPr lang="en-US" sz="2400" dirty="0"/>
              <a:t>: "</a:t>
            </a:r>
            <a:r>
              <a:rPr lang="en-US" sz="2400" dirty="0" smtClean="0"/>
              <a:t>andrew.connell@acio36503.onmicrosoft.com</a:t>
            </a:r>
            <a:r>
              <a:rPr lang="en-US" sz="2400" dirty="0"/>
              <a:t>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pwd_exp</a:t>
            </a:r>
            <a:r>
              <a:rPr lang="en-US" sz="2400" dirty="0"/>
              <a:t>: "7433009",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pwd_url</a:t>
            </a:r>
            <a:r>
              <a:rPr lang="en-US" sz="2400" dirty="0"/>
              <a:t>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portal.microsoftonline.com/ChangePassword.aspx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App-Only </a:t>
            </a:r>
            <a:r>
              <a:rPr lang="en-US" dirty="0" smtClean="0"/>
              <a:t>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&amp; Delegated Permissions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Delegated Permissions | User + App</a:t>
            </a:r>
          </a:p>
          <a:p>
            <a:pPr lvl="1"/>
            <a:r>
              <a:rPr lang="en-US" sz="2800" dirty="0"/>
              <a:t>Apps &amp; users have permissions</a:t>
            </a:r>
          </a:p>
          <a:p>
            <a:pPr lvl="1"/>
            <a:r>
              <a:rPr lang="en-US" sz="2800" dirty="0"/>
              <a:t>Act on behalf of a user</a:t>
            </a:r>
          </a:p>
          <a:p>
            <a:pPr lvl="1"/>
            <a:r>
              <a:rPr lang="en-US" sz="2800" dirty="0"/>
              <a:t>User (or tenant admin) grants app rights to app on it’s behalf</a:t>
            </a:r>
          </a:p>
          <a:p>
            <a:pPr lvl="1"/>
            <a:r>
              <a:rPr lang="en-US" sz="2800" dirty="0"/>
              <a:t>App is thus </a:t>
            </a:r>
            <a:r>
              <a:rPr lang="en-US" sz="2800" i="1" dirty="0"/>
              <a:t>delegated</a:t>
            </a:r>
            <a:r>
              <a:rPr lang="en-US" sz="2800" dirty="0"/>
              <a:t> permissions by the user</a:t>
            </a:r>
          </a:p>
          <a:p>
            <a:pPr lvl="1"/>
            <a:r>
              <a:rPr lang="en-US" sz="2800" dirty="0"/>
              <a:t>App &amp; user must both have permissions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Application Permissions | App-Only</a:t>
            </a:r>
          </a:p>
          <a:p>
            <a:pPr lvl="1"/>
            <a:r>
              <a:rPr lang="en-US" dirty="0"/>
              <a:t>Apps have permissions</a:t>
            </a:r>
          </a:p>
          <a:p>
            <a:pPr lvl="1"/>
            <a:r>
              <a:rPr lang="en-US" dirty="0"/>
              <a:t>Acts independent of user</a:t>
            </a:r>
          </a:p>
          <a:p>
            <a:pPr lvl="1"/>
            <a:r>
              <a:rPr lang="en-US" dirty="0"/>
              <a:t>Tenant admin grants app rights to all users within the organization</a:t>
            </a:r>
          </a:p>
          <a:p>
            <a:pPr lvl="1"/>
            <a:r>
              <a:rPr lang="en-US" dirty="0"/>
              <a:t>Users do not need to grant app permissions</a:t>
            </a:r>
          </a:p>
          <a:p>
            <a:pPr lvl="1"/>
            <a:r>
              <a:rPr lang="en-US" dirty="0"/>
              <a:t>App then acts independently of the users in the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372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Apps that utilize the app-only permission model have different configuration &amp; usage requirements than those that leverage </a:t>
            </a:r>
            <a:r>
              <a:rPr lang="en-US" dirty="0" err="1" smtClean="0"/>
              <a:t>app+user</a:t>
            </a:r>
            <a:r>
              <a:rPr lang="en-US" dirty="0" smtClean="0"/>
              <a:t> permissions</a:t>
            </a:r>
          </a:p>
          <a:p>
            <a:r>
              <a:rPr lang="en-US" b="1" dirty="0" err="1" smtClean="0"/>
              <a:t>App+User</a:t>
            </a:r>
            <a:r>
              <a:rPr lang="en-US" b="1" dirty="0" smtClean="0"/>
              <a:t> </a:t>
            </a:r>
            <a:r>
              <a:rPr lang="en-US" dirty="0" smtClean="0"/>
              <a:t>permission model:</a:t>
            </a:r>
          </a:p>
          <a:p>
            <a:pPr lvl="1"/>
            <a:r>
              <a:rPr lang="en-US" dirty="0" smtClean="0"/>
              <a:t>Apps identified by client ID &amp; keys</a:t>
            </a:r>
          </a:p>
          <a:p>
            <a:pPr lvl="1"/>
            <a:r>
              <a:rPr lang="en-US" dirty="0" smtClean="0"/>
              <a:t>Users grant app permissions &amp; obtain access tokens after they authenticate</a:t>
            </a:r>
          </a:p>
          <a:p>
            <a:pPr lvl="1"/>
            <a:r>
              <a:rPr lang="en-US" dirty="0" smtClean="0"/>
              <a:t>Use refresh tokens to acquire new access token without re-authenticating</a:t>
            </a:r>
          </a:p>
          <a:p>
            <a:r>
              <a:rPr lang="en-US" b="1" dirty="0" smtClean="0"/>
              <a:t>App-Only </a:t>
            </a:r>
            <a:r>
              <a:rPr lang="en-US" dirty="0" smtClean="0"/>
              <a:t>permission model:</a:t>
            </a:r>
          </a:p>
          <a:p>
            <a:pPr lvl="1"/>
            <a:r>
              <a:rPr lang="en-US" dirty="0" smtClean="0"/>
              <a:t>Apps identified by client ID &amp; certificate</a:t>
            </a:r>
          </a:p>
          <a:p>
            <a:pPr lvl="1"/>
            <a:r>
              <a:rPr lang="en-US" dirty="0" smtClean="0"/>
              <a:t>Tenant admin grants app permission to all users in the organization</a:t>
            </a:r>
          </a:p>
          <a:p>
            <a:pPr lvl="1"/>
            <a:r>
              <a:rPr lang="en-US" dirty="0" smtClean="0"/>
              <a:t>App obtains access tokens; refresh tokens not used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App-Only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80" dirty="0"/>
              <a:t>App-Only Authentication Flow Overview</a:t>
            </a:r>
            <a:endParaRPr lang="en-US" sz="4386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37371" y="1973262"/>
            <a:ext cx="457135" cy="4648200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88110" y="1973262"/>
            <a:ext cx="457135" cy="46482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38850" y="1973262"/>
            <a:ext cx="457135" cy="46482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89588" y="1973262"/>
            <a:ext cx="457135" cy="4648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69" y="1480593"/>
            <a:ext cx="1452020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7703" y="1480593"/>
            <a:ext cx="3483602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Azure AD Authorization Endpoint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0309" y="1480593"/>
            <a:ext cx="2771412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Azure AD Token Endpoint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42800" y="1480593"/>
            <a:ext cx="1700084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32" b="1" dirty="0">
                <a:solidFill>
                  <a:schemeClr val="tx2"/>
                </a:solidFill>
              </a:rPr>
              <a:t>Office 365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94506" y="2430461"/>
            <a:ext cx="27936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94506" y="2811462"/>
            <a:ext cx="279360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94507" y="3192462"/>
            <a:ext cx="213329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27804" y="2811462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0199" y="2010986"/>
            <a:ext cx="2935737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Request authorization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0199" y="2413172"/>
            <a:ext cx="2161130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Sign-in via 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0198" y="3058967"/>
            <a:ext cx="3470435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</a:t>
            </a:r>
            <a:r>
              <a:rPr lang="en-US" sz="1632" b="1" dirty="0" err="1"/>
              <a:t>OpenID</a:t>
            </a:r>
            <a:r>
              <a:rPr lang="en-US" sz="1632" b="1" dirty="0"/>
              <a:t> Connect ID token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00087" y="3878262"/>
            <a:ext cx="60387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1268" y="4335462"/>
            <a:ext cx="603876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0199" y="3448107"/>
            <a:ext cx="6913695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Submit signed token and acquire access token for Office 365 resource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0199" y="4285535"/>
            <a:ext cx="2216271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access token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17847" y="5372175"/>
            <a:ext cx="92661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0199" y="5427160"/>
            <a:ext cx="2409636" cy="525607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Return </a:t>
            </a:r>
            <a:r>
              <a:rPr lang="en-US" sz="1632" b="1" dirty="0" smtClean="0"/>
              <a:t>http </a:t>
            </a:r>
            <a:r>
              <a:rPr lang="en-US" sz="1632" b="1" dirty="0"/>
              <a:t>Response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0199" y="4980671"/>
            <a:ext cx="4279129" cy="525935"/>
          </a:xfrm>
          <a:prstGeom prst="rect">
            <a:avLst/>
          </a:prstGeom>
          <a:noFill/>
        </p:spPr>
        <p:txBody>
          <a:bodyPr wrap="none" lIns="182846" tIns="146277" rIns="182846" bIns="14627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32" b="1" dirty="0"/>
              <a:t>Call Office 365 API using the access token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4381" y="5837409"/>
            <a:ext cx="92661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27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App-Only – Authorization Endpoint 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41599"/>
          </a:xfrm>
        </p:spPr>
        <p:txBody>
          <a:bodyPr/>
          <a:lstStyle/>
          <a:p>
            <a:r>
              <a:rPr lang="en-US" sz="2800" dirty="0"/>
              <a:t>https</a:t>
            </a:r>
            <a:r>
              <a:rPr lang="en-US" sz="2800" dirty="0" smtClean="0"/>
              <a:t>://</a:t>
            </a:r>
            <a:r>
              <a:rPr lang="en-US" sz="3200" dirty="0" err="1" smtClean="0"/>
              <a:t>login.microsoftonline.com</a:t>
            </a:r>
            <a:r>
              <a:rPr lang="en-US" sz="2800" dirty="0" smtClean="0"/>
              <a:t>/common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   /oauth2/authorize</a:t>
            </a:r>
          </a:p>
          <a:p>
            <a:endParaRPr lang="en-US" sz="2800" dirty="0"/>
          </a:p>
          <a:p>
            <a:r>
              <a:rPr lang="en-US" sz="2800" dirty="0"/>
              <a:t>  ?</a:t>
            </a:r>
            <a:r>
              <a:rPr lang="en-US" sz="2800" dirty="0">
                <a:solidFill>
                  <a:schemeClr val="accent5"/>
                </a:solidFill>
              </a:rPr>
              <a:t>state</a:t>
            </a:r>
            <a:r>
              <a:rPr lang="en-US" sz="2800" dirty="0"/>
              <a:t>=001adebf-3565-4745-b07f-d421f6ba84c2</a:t>
            </a:r>
          </a:p>
          <a:p>
            <a:r>
              <a:rPr lang="en-US" sz="2800" dirty="0"/>
              <a:t>  &amp;</a:t>
            </a:r>
            <a:r>
              <a:rPr lang="en-US" sz="2800" dirty="0" err="1">
                <a:solidFill>
                  <a:schemeClr val="accent5"/>
                </a:solidFill>
              </a:rPr>
              <a:t>response_type</a:t>
            </a:r>
            <a:r>
              <a:rPr lang="en-US" sz="2800" dirty="0"/>
              <a:t>=</a:t>
            </a:r>
            <a:r>
              <a:rPr lang="en-US" sz="2800" dirty="0" err="1"/>
              <a:t>code+id_token</a:t>
            </a:r>
            <a:r>
              <a:rPr lang="en-US" sz="2800" dirty="0"/>
              <a:t>               </a:t>
            </a:r>
          </a:p>
          <a:p>
            <a:r>
              <a:rPr lang="en-US" sz="2800" dirty="0"/>
              <a:t>  &amp;</a:t>
            </a:r>
            <a:r>
              <a:rPr lang="en-US" sz="2800" dirty="0">
                <a:solidFill>
                  <a:schemeClr val="accent5"/>
                </a:solidFill>
              </a:rPr>
              <a:t>scope</a:t>
            </a:r>
            <a:r>
              <a:rPr lang="en-US" sz="2800" dirty="0"/>
              <a:t>=</a:t>
            </a:r>
            <a:r>
              <a:rPr lang="en-US" sz="2800" dirty="0" err="1"/>
              <a:t>openid</a:t>
            </a:r>
            <a:r>
              <a:rPr lang="en-US" sz="2800" dirty="0"/>
              <a:t>                                        </a:t>
            </a:r>
          </a:p>
          <a:p>
            <a:r>
              <a:rPr lang="en-US" sz="2800" dirty="0"/>
              <a:t>  &amp;</a:t>
            </a:r>
            <a:r>
              <a:rPr lang="en-US" sz="2800" dirty="0">
                <a:solidFill>
                  <a:schemeClr val="accent5"/>
                </a:solidFill>
              </a:rPr>
              <a:t>nonce</a:t>
            </a:r>
            <a:r>
              <a:rPr lang="en-US" sz="2800" dirty="0"/>
              <a:t>=e9615b42-3aff-44e4-a6cd-7bd7904f920a</a:t>
            </a:r>
          </a:p>
          <a:p>
            <a:r>
              <a:rPr lang="en-US" sz="2800" dirty="0"/>
              <a:t>  &amp;</a:t>
            </a:r>
            <a:r>
              <a:rPr lang="en-US" sz="2800" dirty="0" err="1">
                <a:solidFill>
                  <a:schemeClr val="accent5"/>
                </a:solidFill>
              </a:rPr>
              <a:t>client_id</a:t>
            </a:r>
            <a:r>
              <a:rPr lang="en-US" sz="2800" dirty="0"/>
              <a:t>=65923aa3-ec8b-4f6c-acbb-ed2f90ecf59d</a:t>
            </a:r>
          </a:p>
          <a:p>
            <a:r>
              <a:rPr lang="en-US" sz="2800" dirty="0"/>
              <a:t>  &amp;</a:t>
            </a:r>
            <a:r>
              <a:rPr lang="en-US" sz="2800" dirty="0" err="1">
                <a:solidFill>
                  <a:schemeClr val="accent5"/>
                </a:solidFill>
              </a:rPr>
              <a:t>redirect_uri</a:t>
            </a:r>
            <a:r>
              <a:rPr lang="en-US" sz="2800" dirty="0"/>
              <a:t>=https</a:t>
            </a:r>
            <a:r>
              <a:rPr lang="en-US" sz="2800" dirty="0" smtClean="0"/>
              <a:t>://</a:t>
            </a:r>
            <a:r>
              <a:rPr lang="en-US" sz="2800" dirty="0" err="1" smtClean="0"/>
              <a:t>www.foo.com</a:t>
            </a:r>
            <a:r>
              <a:rPr lang="en-US" sz="2800" dirty="0" smtClean="0"/>
              <a:t>/</a:t>
            </a:r>
            <a:r>
              <a:rPr lang="en-US" sz="2800" dirty="0" err="1" smtClean="0"/>
              <a:t>auth</a:t>
            </a:r>
            <a:endParaRPr lang="en-US" sz="2800" dirty="0"/>
          </a:p>
          <a:p>
            <a:r>
              <a:rPr lang="en-US" sz="2800" dirty="0"/>
              <a:t>  &amp;</a:t>
            </a:r>
            <a:r>
              <a:rPr lang="en-US" sz="2800" dirty="0">
                <a:solidFill>
                  <a:schemeClr val="accent5"/>
                </a:solidFill>
              </a:rPr>
              <a:t>resource</a:t>
            </a:r>
            <a:r>
              <a:rPr lang="en-US" sz="2800" dirty="0"/>
              <a:t>=https://</a:t>
            </a:r>
            <a:r>
              <a:rPr lang="en-US" sz="2800" dirty="0" err="1"/>
              <a:t>graph.windows.net</a:t>
            </a:r>
            <a:r>
              <a:rPr lang="en-US" sz="2800" dirty="0"/>
              <a:t>/</a:t>
            </a:r>
          </a:p>
          <a:p>
            <a:r>
              <a:rPr lang="en-US" sz="2800" dirty="0"/>
              <a:t>  &amp;</a:t>
            </a:r>
            <a:r>
              <a:rPr lang="en-US" sz="2800" dirty="0">
                <a:solidFill>
                  <a:schemeClr val="accent5"/>
                </a:solidFill>
              </a:rPr>
              <a:t>prompt</a:t>
            </a:r>
            <a:r>
              <a:rPr lang="en-US" sz="2800" dirty="0"/>
              <a:t>=</a:t>
            </a:r>
            <a:r>
              <a:rPr lang="en-US" sz="2800" dirty="0" err="1"/>
              <a:t>admin_consent</a:t>
            </a:r>
            <a:r>
              <a:rPr lang="en-US" sz="2800" dirty="0"/>
              <a:t>                           </a:t>
            </a:r>
          </a:p>
          <a:p>
            <a:r>
              <a:rPr lang="en-US" sz="2800" dirty="0"/>
              <a:t>  &amp;</a:t>
            </a:r>
            <a:r>
              <a:rPr lang="en-US" sz="2800" dirty="0" err="1">
                <a:solidFill>
                  <a:schemeClr val="accent5"/>
                </a:solidFill>
              </a:rPr>
              <a:t>response_mode</a:t>
            </a:r>
            <a:r>
              <a:rPr lang="en-US" sz="2800" dirty="0"/>
              <a:t>=</a:t>
            </a:r>
            <a:r>
              <a:rPr lang="en-US" sz="2800" dirty="0" err="1"/>
              <a:t>form_post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– </a:t>
            </a:r>
            <a:r>
              <a:rPr lang="en-US" dirty="0" smtClean="0"/>
              <a:t>Token Endpoint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06068"/>
          </a:xfrm>
        </p:spPr>
        <p:txBody>
          <a:bodyPr/>
          <a:lstStyle/>
          <a:p>
            <a:r>
              <a:rPr lang="en-US" sz="3200" dirty="0"/>
              <a:t>https</a:t>
            </a:r>
            <a:r>
              <a:rPr lang="en-US" sz="3200" dirty="0" smtClean="0"/>
              <a:t>://</a:t>
            </a:r>
            <a:r>
              <a:rPr lang="en-US" sz="3200" dirty="0" err="1" smtClean="0"/>
              <a:t>login.microsoftonline.com</a:t>
            </a:r>
            <a:r>
              <a:rPr lang="en-US" sz="3200" dirty="0" smtClean="0"/>
              <a:t>/&lt;tenant-id&gt;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			 /</a:t>
            </a:r>
            <a:r>
              <a:rPr lang="en-US" sz="3200" dirty="0"/>
              <a:t>oauth2/token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5"/>
                </a:solidFill>
              </a:rPr>
              <a:t>resource</a:t>
            </a:r>
            <a:r>
              <a:rPr lang="en-US" sz="3200" dirty="0"/>
              <a:t>=https://</a:t>
            </a:r>
            <a:r>
              <a:rPr lang="en-US" sz="3200" dirty="0" err="1"/>
              <a:t>graph.windows.net</a:t>
            </a:r>
            <a:r>
              <a:rPr lang="en-US" sz="3200" dirty="0"/>
              <a:t>/</a:t>
            </a:r>
          </a:p>
          <a:p>
            <a:r>
              <a:rPr lang="en-US" sz="3200" dirty="0"/>
              <a:t>&amp;</a:t>
            </a:r>
            <a:r>
              <a:rPr lang="en-US" sz="3200" dirty="0" err="1">
                <a:solidFill>
                  <a:schemeClr val="accent5"/>
                </a:solidFill>
              </a:rPr>
              <a:t>client_id</a:t>
            </a:r>
            <a:r>
              <a:rPr lang="en-US" sz="3200" dirty="0"/>
              <a:t>=65923aa3-ec8b-4f6c-acbb-ed2f90ecf59d</a:t>
            </a:r>
          </a:p>
          <a:p>
            <a:r>
              <a:rPr lang="en-US" sz="3200" dirty="0"/>
              <a:t>&amp;</a:t>
            </a:r>
            <a:r>
              <a:rPr lang="en-US" sz="3200" dirty="0" err="1">
                <a:solidFill>
                  <a:schemeClr val="accent5"/>
                </a:solidFill>
              </a:rPr>
              <a:t>client_assertion_type</a:t>
            </a:r>
            <a:r>
              <a:rPr lang="en-US" sz="3200" dirty="0" smtClean="0"/>
              <a:t>=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err="1" smtClean="0"/>
              <a:t>urn:ietf:params:oauth:client</a:t>
            </a:r>
            <a:r>
              <a:rPr lang="en-US" sz="3200" dirty="0" err="1"/>
              <a:t>-assertion-type:jwt-bearer</a:t>
            </a:r>
            <a:endParaRPr lang="en-US" sz="3200" dirty="0"/>
          </a:p>
          <a:p>
            <a:r>
              <a:rPr lang="en-US" sz="3200" dirty="0"/>
              <a:t>&amp;</a:t>
            </a:r>
            <a:r>
              <a:rPr lang="en-US" sz="3200" dirty="0" err="1">
                <a:solidFill>
                  <a:schemeClr val="accent5"/>
                </a:solidFill>
              </a:rPr>
              <a:t>client_assertion</a:t>
            </a:r>
            <a:r>
              <a:rPr lang="en-US" sz="3200" dirty="0" smtClean="0"/>
              <a:t>=&lt;signed </a:t>
            </a:r>
            <a:r>
              <a:rPr lang="en-US" sz="3200" dirty="0" err="1" smtClean="0"/>
              <a:t>jwt</a:t>
            </a:r>
            <a:r>
              <a:rPr lang="en-US" sz="3200" dirty="0" smtClean="0"/>
              <a:t> token&gt;</a:t>
            </a:r>
            <a:endParaRPr lang="en-US" sz="3200" dirty="0"/>
          </a:p>
          <a:p>
            <a:r>
              <a:rPr lang="en-US" sz="3200" dirty="0"/>
              <a:t>&amp;</a:t>
            </a:r>
            <a:r>
              <a:rPr lang="en-US" sz="3200" dirty="0" err="1">
                <a:solidFill>
                  <a:schemeClr val="accent5"/>
                </a:solidFill>
              </a:rPr>
              <a:t>grant_type</a:t>
            </a:r>
            <a:r>
              <a:rPr lang="en-US" sz="3200" dirty="0"/>
              <a:t>=</a:t>
            </a:r>
            <a:r>
              <a:rPr lang="en-US" sz="3200" dirty="0" err="1"/>
              <a:t>client_credentials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1506198" cy="2178802"/>
          </a:xfrm>
        </p:spPr>
        <p:txBody>
          <a:bodyPr/>
          <a:lstStyle/>
          <a:p>
            <a:r>
              <a:rPr lang="en-US" dirty="0" smtClean="0"/>
              <a:t>DEMO – App Only Permissions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16758"/>
          </a:xfrm>
        </p:spPr>
        <p:txBody>
          <a:bodyPr/>
          <a:lstStyle/>
          <a:p>
            <a:r>
              <a:rPr lang="en-US" sz="3600" dirty="0" smtClean="0"/>
              <a:t>First released as version 1.0 late 2014</a:t>
            </a:r>
          </a:p>
          <a:p>
            <a:pPr lvl="1"/>
            <a:r>
              <a:rPr lang="en-US" sz="2000" dirty="0" smtClean="0"/>
              <a:t>Sites API (SharePoint)</a:t>
            </a:r>
          </a:p>
          <a:p>
            <a:pPr lvl="1"/>
            <a:r>
              <a:rPr lang="en-US" sz="2000" dirty="0" smtClean="0"/>
              <a:t>Contacts API</a:t>
            </a:r>
          </a:p>
          <a:p>
            <a:pPr lvl="1"/>
            <a:r>
              <a:rPr lang="en-US" sz="2000" dirty="0" smtClean="0"/>
              <a:t>Calendar API</a:t>
            </a:r>
          </a:p>
          <a:p>
            <a:pPr lvl="1"/>
            <a:r>
              <a:rPr lang="en-US" sz="2000" dirty="0" smtClean="0"/>
              <a:t>Mail API</a:t>
            </a:r>
          </a:p>
          <a:p>
            <a:pPr lvl="1"/>
            <a:r>
              <a:rPr lang="en-US" sz="2000" dirty="0" smtClean="0"/>
              <a:t>Files API (OneDrive for Business)</a:t>
            </a:r>
          </a:p>
          <a:p>
            <a:pPr lvl="1"/>
            <a:r>
              <a:rPr lang="en-US" sz="2000" dirty="0" smtClean="0"/>
              <a:t>Discovery Service</a:t>
            </a:r>
          </a:p>
          <a:p>
            <a:r>
              <a:rPr lang="en-US" sz="3600" dirty="0"/>
              <a:t>All Office 365 APIs share some common characteristics</a:t>
            </a:r>
          </a:p>
          <a:p>
            <a:pPr lvl="1"/>
            <a:r>
              <a:rPr lang="en-US" sz="2000" dirty="0"/>
              <a:t>Azure Active Directory apps</a:t>
            </a:r>
          </a:p>
          <a:p>
            <a:pPr lvl="1"/>
            <a:r>
              <a:rPr lang="en-US" sz="2000" dirty="0"/>
              <a:t>Authentication &amp; authorization</a:t>
            </a:r>
          </a:p>
          <a:p>
            <a:pPr lvl="1"/>
            <a:r>
              <a:rPr lang="en-US" sz="2000" dirty="0" smtClean="0"/>
              <a:t>Versioning</a:t>
            </a:r>
            <a:endParaRPr lang="en-US" sz="2000" dirty="0"/>
          </a:p>
          <a:p>
            <a:pPr lvl="1"/>
            <a:r>
              <a:rPr lang="en-US" sz="2000" dirty="0"/>
              <a:t>SDK &amp; OData / REST</a:t>
            </a:r>
          </a:p>
          <a:p>
            <a:pPr lvl="1"/>
            <a:r>
              <a:rPr lang="en-US" sz="2000" dirty="0"/>
              <a:t>Tooling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grpSp>
        <p:nvGrpSpPr>
          <p:cNvPr id="271" name="Group 270"/>
          <p:cNvGrpSpPr/>
          <p:nvPr/>
        </p:nvGrpSpPr>
        <p:grpSpPr>
          <a:xfrm>
            <a:off x="751414" y="1307098"/>
            <a:ext cx="3228383" cy="4742833"/>
            <a:chOff x="8779320" y="1281586"/>
            <a:chExt cx="3165369" cy="4650258"/>
          </a:xfrm>
        </p:grpSpPr>
        <p:grpSp>
          <p:nvGrpSpPr>
            <p:cNvPr id="251" name="Group 250"/>
            <p:cNvGrpSpPr/>
            <p:nvPr/>
          </p:nvGrpSpPr>
          <p:grpSpPr>
            <a:xfrm>
              <a:off x="9116931" y="1281586"/>
              <a:ext cx="2490146" cy="3374121"/>
              <a:chOff x="7841294" y="1339954"/>
              <a:chExt cx="3685837" cy="4994268"/>
            </a:xfrm>
          </p:grpSpPr>
          <p:sp>
            <p:nvSpPr>
              <p:cNvPr id="252" name="Freeform 5"/>
              <p:cNvSpPr>
                <a:spLocks/>
              </p:cNvSpPr>
              <p:nvPr/>
            </p:nvSpPr>
            <p:spPr bwMode="auto">
              <a:xfrm>
                <a:off x="8880534" y="3979625"/>
                <a:ext cx="1732066" cy="1738997"/>
              </a:xfrm>
              <a:custGeom>
                <a:avLst/>
                <a:gdLst>
                  <a:gd name="T0" fmla="*/ 22 w 179"/>
                  <a:gd name="T1" fmla="*/ 79 h 179"/>
                  <a:gd name="T2" fmla="*/ 101 w 179"/>
                  <a:gd name="T3" fmla="*/ 157 h 179"/>
                  <a:gd name="T4" fmla="*/ 179 w 179"/>
                  <a:gd name="T5" fmla="*/ 157 h 179"/>
                  <a:gd name="T6" fmla="*/ 22 w 179"/>
                  <a:gd name="T7" fmla="*/ 0 h 179"/>
                  <a:gd name="T8" fmla="*/ 22 w 179"/>
                  <a:gd name="T9" fmla="*/ 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9">
                    <a:moveTo>
                      <a:pt x="22" y="79"/>
                    </a:moveTo>
                    <a:cubicBezTo>
                      <a:pt x="101" y="157"/>
                      <a:pt x="101" y="157"/>
                      <a:pt x="101" y="157"/>
                    </a:cubicBezTo>
                    <a:cubicBezTo>
                      <a:pt x="122" y="179"/>
                      <a:pt x="158" y="179"/>
                      <a:pt x="179" y="157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22"/>
                      <a:pt x="0" y="57"/>
                      <a:pt x="22" y="79"/>
                    </a:cubicBezTo>
                    <a:close/>
                  </a:path>
                </a:pathLst>
              </a:custGeom>
              <a:solidFill>
                <a:srgbClr val="22A4D8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3" name="Freeform 6"/>
              <p:cNvSpPr>
                <a:spLocks/>
              </p:cNvSpPr>
              <p:nvPr/>
            </p:nvSpPr>
            <p:spPr bwMode="auto">
              <a:xfrm>
                <a:off x="9095308" y="3764847"/>
                <a:ext cx="1732066" cy="1738997"/>
              </a:xfrm>
              <a:custGeom>
                <a:avLst/>
                <a:gdLst>
                  <a:gd name="T0" fmla="*/ 157 w 179"/>
                  <a:gd name="T1" fmla="*/ 100 h 179"/>
                  <a:gd name="T2" fmla="*/ 79 w 179"/>
                  <a:gd name="T3" fmla="*/ 22 h 179"/>
                  <a:gd name="T4" fmla="*/ 0 w 179"/>
                  <a:gd name="T5" fmla="*/ 22 h 179"/>
                  <a:gd name="T6" fmla="*/ 157 w 179"/>
                  <a:gd name="T7" fmla="*/ 179 h 179"/>
                  <a:gd name="T8" fmla="*/ 157 w 179"/>
                  <a:gd name="T9" fmla="*/ 10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9">
                    <a:moveTo>
                      <a:pt x="157" y="100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57" y="0"/>
                      <a:pt x="22" y="0"/>
                      <a:pt x="0" y="22"/>
                    </a:cubicBezTo>
                    <a:cubicBezTo>
                      <a:pt x="157" y="179"/>
                      <a:pt x="157" y="179"/>
                      <a:pt x="157" y="179"/>
                    </a:cubicBezTo>
                    <a:cubicBezTo>
                      <a:pt x="179" y="157"/>
                      <a:pt x="179" y="122"/>
                      <a:pt x="157" y="100"/>
                    </a:cubicBezTo>
                    <a:close/>
                  </a:path>
                </a:pathLst>
              </a:custGeom>
              <a:solidFill>
                <a:srgbClr val="18769C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4" name="Freeform 9"/>
              <p:cNvSpPr>
                <a:spLocks noEditPoints="1"/>
              </p:cNvSpPr>
              <p:nvPr/>
            </p:nvSpPr>
            <p:spPr bwMode="auto">
              <a:xfrm>
                <a:off x="10432465" y="1901146"/>
                <a:ext cx="651257" cy="1316370"/>
              </a:xfrm>
              <a:custGeom>
                <a:avLst/>
                <a:gdLst>
                  <a:gd name="T0" fmla="*/ 65 w 67"/>
                  <a:gd name="T1" fmla="*/ 0 h 135"/>
                  <a:gd name="T2" fmla="*/ 1 w 67"/>
                  <a:gd name="T3" fmla="*/ 0 h 135"/>
                  <a:gd name="T4" fmla="*/ 0 w 67"/>
                  <a:gd name="T5" fmla="*/ 2 h 135"/>
                  <a:gd name="T6" fmla="*/ 0 w 67"/>
                  <a:gd name="T7" fmla="*/ 28 h 135"/>
                  <a:gd name="T8" fmla="*/ 0 w 67"/>
                  <a:gd name="T9" fmla="*/ 30 h 135"/>
                  <a:gd name="T10" fmla="*/ 0 w 67"/>
                  <a:gd name="T11" fmla="*/ 134 h 135"/>
                  <a:gd name="T12" fmla="*/ 1 w 67"/>
                  <a:gd name="T13" fmla="*/ 135 h 135"/>
                  <a:gd name="T14" fmla="*/ 65 w 67"/>
                  <a:gd name="T15" fmla="*/ 135 h 135"/>
                  <a:gd name="T16" fmla="*/ 67 w 67"/>
                  <a:gd name="T17" fmla="*/ 134 h 135"/>
                  <a:gd name="T18" fmla="*/ 67 w 67"/>
                  <a:gd name="T19" fmla="*/ 30 h 135"/>
                  <a:gd name="T20" fmla="*/ 67 w 67"/>
                  <a:gd name="T21" fmla="*/ 28 h 135"/>
                  <a:gd name="T22" fmla="*/ 67 w 67"/>
                  <a:gd name="T23" fmla="*/ 2 h 135"/>
                  <a:gd name="T24" fmla="*/ 65 w 67"/>
                  <a:gd name="T25" fmla="*/ 0 h 135"/>
                  <a:gd name="T26" fmla="*/ 8 w 67"/>
                  <a:gd name="T27" fmla="*/ 21 h 135"/>
                  <a:gd name="T28" fmla="*/ 8 w 67"/>
                  <a:gd name="T29" fmla="*/ 14 h 135"/>
                  <a:gd name="T30" fmla="*/ 9 w 67"/>
                  <a:gd name="T31" fmla="*/ 13 h 135"/>
                  <a:gd name="T32" fmla="*/ 57 w 67"/>
                  <a:gd name="T33" fmla="*/ 13 h 135"/>
                  <a:gd name="T34" fmla="*/ 59 w 67"/>
                  <a:gd name="T35" fmla="*/ 14 h 135"/>
                  <a:gd name="T36" fmla="*/ 59 w 67"/>
                  <a:gd name="T37" fmla="*/ 21 h 135"/>
                  <a:gd name="T38" fmla="*/ 57 w 67"/>
                  <a:gd name="T39" fmla="*/ 23 h 135"/>
                  <a:gd name="T40" fmla="*/ 9 w 67"/>
                  <a:gd name="T41" fmla="*/ 23 h 135"/>
                  <a:gd name="T42" fmla="*/ 8 w 67"/>
                  <a:gd name="T43" fmla="*/ 21 h 135"/>
                  <a:gd name="T44" fmla="*/ 53 w 67"/>
                  <a:gd name="T45" fmla="*/ 64 h 135"/>
                  <a:gd name="T46" fmla="*/ 49 w 67"/>
                  <a:gd name="T47" fmla="*/ 59 h 135"/>
                  <a:gd name="T48" fmla="*/ 53 w 67"/>
                  <a:gd name="T49" fmla="*/ 55 h 135"/>
                  <a:gd name="T50" fmla="*/ 58 w 67"/>
                  <a:gd name="T51" fmla="*/ 59 h 135"/>
                  <a:gd name="T52" fmla="*/ 53 w 67"/>
                  <a:gd name="T53" fmla="*/ 64 h 135"/>
                  <a:gd name="T54" fmla="*/ 53 w 67"/>
                  <a:gd name="T55" fmla="*/ 49 h 135"/>
                  <a:gd name="T56" fmla="*/ 47 w 67"/>
                  <a:gd name="T57" fmla="*/ 43 h 135"/>
                  <a:gd name="T58" fmla="*/ 53 w 67"/>
                  <a:gd name="T59" fmla="*/ 37 h 135"/>
                  <a:gd name="T60" fmla="*/ 60 w 67"/>
                  <a:gd name="T61" fmla="*/ 43 h 135"/>
                  <a:gd name="T62" fmla="*/ 53 w 67"/>
                  <a:gd name="T63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35">
                    <a:moveTo>
                      <a:pt x="6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5"/>
                      <a:pt x="0" y="135"/>
                      <a:pt x="1" y="135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6" y="135"/>
                      <a:pt x="67" y="135"/>
                      <a:pt x="67" y="13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lose/>
                    <a:moveTo>
                      <a:pt x="8" y="21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3"/>
                      <a:pt x="59" y="14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2"/>
                      <a:pt x="58" y="23"/>
                      <a:pt x="57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3"/>
                      <a:pt x="8" y="22"/>
                      <a:pt x="8" y="21"/>
                    </a:cubicBezTo>
                    <a:close/>
                    <a:moveTo>
                      <a:pt x="53" y="64"/>
                    </a:moveTo>
                    <a:cubicBezTo>
                      <a:pt x="51" y="64"/>
                      <a:pt x="49" y="62"/>
                      <a:pt x="49" y="59"/>
                    </a:cubicBezTo>
                    <a:cubicBezTo>
                      <a:pt x="49" y="57"/>
                      <a:pt x="51" y="55"/>
                      <a:pt x="53" y="55"/>
                    </a:cubicBezTo>
                    <a:cubicBezTo>
                      <a:pt x="56" y="55"/>
                      <a:pt x="58" y="57"/>
                      <a:pt x="58" y="59"/>
                    </a:cubicBezTo>
                    <a:cubicBezTo>
                      <a:pt x="58" y="62"/>
                      <a:pt x="56" y="64"/>
                      <a:pt x="53" y="64"/>
                    </a:cubicBezTo>
                    <a:close/>
                    <a:moveTo>
                      <a:pt x="53" y="49"/>
                    </a:moveTo>
                    <a:cubicBezTo>
                      <a:pt x="50" y="49"/>
                      <a:pt x="47" y="46"/>
                      <a:pt x="47" y="43"/>
                    </a:cubicBezTo>
                    <a:cubicBezTo>
                      <a:pt x="47" y="39"/>
                      <a:pt x="50" y="37"/>
                      <a:pt x="53" y="37"/>
                    </a:cubicBezTo>
                    <a:cubicBezTo>
                      <a:pt x="57" y="37"/>
                      <a:pt x="60" y="39"/>
                      <a:pt x="60" y="43"/>
                    </a:cubicBezTo>
                    <a:cubicBezTo>
                      <a:pt x="60" y="46"/>
                      <a:pt x="57" y="49"/>
                      <a:pt x="53" y="49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5" name="Freeform 10"/>
              <p:cNvSpPr>
                <a:spLocks noEditPoints="1"/>
              </p:cNvSpPr>
              <p:nvPr/>
            </p:nvSpPr>
            <p:spPr bwMode="auto">
              <a:xfrm>
                <a:off x="7841294" y="1339954"/>
                <a:ext cx="2445675" cy="1877562"/>
              </a:xfrm>
              <a:custGeom>
                <a:avLst/>
                <a:gdLst>
                  <a:gd name="T0" fmla="*/ 244 w 252"/>
                  <a:gd name="T1" fmla="*/ 0 h 193"/>
                  <a:gd name="T2" fmla="*/ 8 w 252"/>
                  <a:gd name="T3" fmla="*/ 0 h 193"/>
                  <a:gd name="T4" fmla="*/ 0 w 252"/>
                  <a:gd name="T5" fmla="*/ 7 h 193"/>
                  <a:gd name="T6" fmla="*/ 0 w 252"/>
                  <a:gd name="T7" fmla="*/ 161 h 193"/>
                  <a:gd name="T8" fmla="*/ 8 w 252"/>
                  <a:gd name="T9" fmla="*/ 168 h 193"/>
                  <a:gd name="T10" fmla="*/ 86 w 252"/>
                  <a:gd name="T11" fmla="*/ 168 h 193"/>
                  <a:gd name="T12" fmla="*/ 86 w 252"/>
                  <a:gd name="T13" fmla="*/ 179 h 193"/>
                  <a:gd name="T14" fmla="*/ 69 w 252"/>
                  <a:gd name="T15" fmla="*/ 193 h 193"/>
                  <a:gd name="T16" fmla="*/ 188 w 252"/>
                  <a:gd name="T17" fmla="*/ 193 h 193"/>
                  <a:gd name="T18" fmla="*/ 171 w 252"/>
                  <a:gd name="T19" fmla="*/ 179 h 193"/>
                  <a:gd name="T20" fmla="*/ 171 w 252"/>
                  <a:gd name="T21" fmla="*/ 168 h 193"/>
                  <a:gd name="T22" fmla="*/ 244 w 252"/>
                  <a:gd name="T23" fmla="*/ 168 h 193"/>
                  <a:gd name="T24" fmla="*/ 252 w 252"/>
                  <a:gd name="T25" fmla="*/ 161 h 193"/>
                  <a:gd name="T26" fmla="*/ 252 w 252"/>
                  <a:gd name="T27" fmla="*/ 7 h 193"/>
                  <a:gd name="T28" fmla="*/ 244 w 252"/>
                  <a:gd name="T29" fmla="*/ 0 h 193"/>
                  <a:gd name="T30" fmla="*/ 238 w 252"/>
                  <a:gd name="T31" fmla="*/ 149 h 193"/>
                  <a:gd name="T32" fmla="*/ 231 w 252"/>
                  <a:gd name="T33" fmla="*/ 155 h 193"/>
                  <a:gd name="T34" fmla="*/ 22 w 252"/>
                  <a:gd name="T35" fmla="*/ 155 h 193"/>
                  <a:gd name="T36" fmla="*/ 15 w 252"/>
                  <a:gd name="T37" fmla="*/ 149 h 193"/>
                  <a:gd name="T38" fmla="*/ 15 w 252"/>
                  <a:gd name="T39" fmla="*/ 19 h 193"/>
                  <a:gd name="T40" fmla="*/ 22 w 252"/>
                  <a:gd name="T41" fmla="*/ 13 h 193"/>
                  <a:gd name="T42" fmla="*/ 231 w 252"/>
                  <a:gd name="T43" fmla="*/ 13 h 193"/>
                  <a:gd name="T44" fmla="*/ 238 w 252"/>
                  <a:gd name="T45" fmla="*/ 19 h 193"/>
                  <a:gd name="T46" fmla="*/ 238 w 252"/>
                  <a:gd name="T47" fmla="*/ 149 h 193"/>
                  <a:gd name="T48" fmla="*/ 238 w 252"/>
                  <a:gd name="T49" fmla="*/ 14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2" h="193">
                    <a:moveTo>
                      <a:pt x="24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5"/>
                      <a:pt x="4" y="168"/>
                      <a:pt x="8" y="168"/>
                    </a:cubicBezTo>
                    <a:cubicBezTo>
                      <a:pt x="86" y="168"/>
                      <a:pt x="86" y="168"/>
                      <a:pt x="86" y="168"/>
                    </a:cubicBezTo>
                    <a:cubicBezTo>
                      <a:pt x="86" y="179"/>
                      <a:pt x="86" y="179"/>
                      <a:pt x="86" y="179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9" y="168"/>
                      <a:pt x="252" y="165"/>
                      <a:pt x="252" y="161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2" y="3"/>
                      <a:pt x="249" y="0"/>
                      <a:pt x="244" y="0"/>
                    </a:cubicBezTo>
                    <a:close/>
                    <a:moveTo>
                      <a:pt x="238" y="149"/>
                    </a:moveTo>
                    <a:cubicBezTo>
                      <a:pt x="238" y="153"/>
                      <a:pt x="235" y="155"/>
                      <a:pt x="231" y="155"/>
                    </a:cubicBezTo>
                    <a:cubicBezTo>
                      <a:pt x="22" y="155"/>
                      <a:pt x="22" y="155"/>
                      <a:pt x="22" y="155"/>
                    </a:cubicBezTo>
                    <a:cubicBezTo>
                      <a:pt x="18" y="155"/>
                      <a:pt x="15" y="153"/>
                      <a:pt x="15" y="14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5"/>
                      <a:pt x="18" y="13"/>
                      <a:pt x="22" y="13"/>
                    </a:cubicBezTo>
                    <a:cubicBezTo>
                      <a:pt x="231" y="13"/>
                      <a:pt x="231" y="13"/>
                      <a:pt x="231" y="13"/>
                    </a:cubicBezTo>
                    <a:cubicBezTo>
                      <a:pt x="235" y="13"/>
                      <a:pt x="238" y="15"/>
                      <a:pt x="238" y="19"/>
                    </a:cubicBezTo>
                    <a:cubicBezTo>
                      <a:pt x="238" y="149"/>
                      <a:pt x="238" y="149"/>
                      <a:pt x="238" y="149"/>
                    </a:cubicBezTo>
                    <a:cubicBezTo>
                      <a:pt x="238" y="149"/>
                      <a:pt x="238" y="149"/>
                      <a:pt x="238" y="149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7" name="Freeform 14"/>
              <p:cNvSpPr>
                <a:spLocks/>
              </p:cNvSpPr>
              <p:nvPr/>
            </p:nvSpPr>
            <p:spPr bwMode="auto">
              <a:xfrm>
                <a:off x="9150734" y="4291395"/>
                <a:ext cx="1919127" cy="1669714"/>
              </a:xfrm>
              <a:custGeom>
                <a:avLst/>
                <a:gdLst>
                  <a:gd name="T0" fmla="*/ 111 w 198"/>
                  <a:gd name="T1" fmla="*/ 5 h 172"/>
                  <a:gd name="T2" fmla="*/ 95 w 198"/>
                  <a:gd name="T3" fmla="*/ 5 h 172"/>
                  <a:gd name="T4" fmla="*/ 93 w 198"/>
                  <a:gd name="T5" fmla="*/ 17 h 172"/>
                  <a:gd name="T6" fmla="*/ 82 w 198"/>
                  <a:gd name="T7" fmla="*/ 5 h 172"/>
                  <a:gd name="T8" fmla="*/ 66 w 198"/>
                  <a:gd name="T9" fmla="*/ 5 h 172"/>
                  <a:gd name="T10" fmla="*/ 66 w 198"/>
                  <a:gd name="T11" fmla="*/ 21 h 172"/>
                  <a:gd name="T12" fmla="*/ 66 w 198"/>
                  <a:gd name="T13" fmla="*/ 21 h 172"/>
                  <a:gd name="T14" fmla="*/ 66 w 198"/>
                  <a:gd name="T15" fmla="*/ 21 h 172"/>
                  <a:gd name="T16" fmla="*/ 66 w 198"/>
                  <a:gd name="T17" fmla="*/ 21 h 172"/>
                  <a:gd name="T18" fmla="*/ 51 w 198"/>
                  <a:gd name="T19" fmla="*/ 5 h 172"/>
                  <a:gd name="T20" fmla="*/ 35 w 198"/>
                  <a:gd name="T21" fmla="*/ 5 h 172"/>
                  <a:gd name="T22" fmla="*/ 36 w 198"/>
                  <a:gd name="T23" fmla="*/ 21 h 172"/>
                  <a:gd name="T24" fmla="*/ 35 w 198"/>
                  <a:gd name="T25" fmla="*/ 20 h 172"/>
                  <a:gd name="T26" fmla="*/ 35 w 198"/>
                  <a:gd name="T27" fmla="*/ 20 h 172"/>
                  <a:gd name="T28" fmla="*/ 23 w 198"/>
                  <a:gd name="T29" fmla="*/ 8 h 172"/>
                  <a:gd name="T30" fmla="*/ 5 w 198"/>
                  <a:gd name="T31" fmla="*/ 7 h 172"/>
                  <a:gd name="T32" fmla="*/ 6 w 198"/>
                  <a:gd name="T33" fmla="*/ 25 h 172"/>
                  <a:gd name="T34" fmla="*/ 63 w 198"/>
                  <a:gd name="T35" fmla="*/ 82 h 172"/>
                  <a:gd name="T36" fmla="*/ 48 w 198"/>
                  <a:gd name="T37" fmla="*/ 84 h 172"/>
                  <a:gd name="T38" fmla="*/ 49 w 198"/>
                  <a:gd name="T39" fmla="*/ 102 h 172"/>
                  <a:gd name="T40" fmla="*/ 75 w 198"/>
                  <a:gd name="T41" fmla="*/ 127 h 172"/>
                  <a:gd name="T42" fmla="*/ 101 w 198"/>
                  <a:gd name="T43" fmla="*/ 154 h 172"/>
                  <a:gd name="T44" fmla="*/ 126 w 198"/>
                  <a:gd name="T45" fmla="*/ 154 h 172"/>
                  <a:gd name="T46" fmla="*/ 144 w 198"/>
                  <a:gd name="T47" fmla="*/ 172 h 172"/>
                  <a:gd name="T48" fmla="*/ 198 w 198"/>
                  <a:gd name="T49" fmla="*/ 117 h 172"/>
                  <a:gd name="T50" fmla="*/ 180 w 198"/>
                  <a:gd name="T51" fmla="*/ 99 h 172"/>
                  <a:gd name="T52" fmla="*/ 180 w 198"/>
                  <a:gd name="T53" fmla="*/ 75 h 172"/>
                  <a:gd name="T54" fmla="*/ 144 w 198"/>
                  <a:gd name="T55" fmla="*/ 38 h 172"/>
                  <a:gd name="T56" fmla="*/ 144 w 198"/>
                  <a:gd name="T57" fmla="*/ 38 h 172"/>
                  <a:gd name="T58" fmla="*/ 111 w 198"/>
                  <a:gd name="T59" fmla="*/ 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8" h="172">
                    <a:moveTo>
                      <a:pt x="111" y="5"/>
                    </a:moveTo>
                    <a:cubicBezTo>
                      <a:pt x="106" y="1"/>
                      <a:pt x="99" y="0"/>
                      <a:pt x="95" y="5"/>
                    </a:cubicBezTo>
                    <a:cubicBezTo>
                      <a:pt x="92" y="8"/>
                      <a:pt x="91" y="13"/>
                      <a:pt x="93" y="17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7" y="1"/>
                      <a:pt x="70" y="0"/>
                      <a:pt x="66" y="5"/>
                    </a:cubicBezTo>
                    <a:cubicBezTo>
                      <a:pt x="61" y="9"/>
                      <a:pt x="62" y="16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6" y="1"/>
                      <a:pt x="39" y="0"/>
                      <a:pt x="35" y="5"/>
                    </a:cubicBezTo>
                    <a:cubicBezTo>
                      <a:pt x="31" y="9"/>
                      <a:pt x="31" y="16"/>
                      <a:pt x="36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8" y="3"/>
                      <a:pt x="10" y="3"/>
                      <a:pt x="5" y="7"/>
                    </a:cubicBezTo>
                    <a:cubicBezTo>
                      <a:pt x="0" y="12"/>
                      <a:pt x="1" y="20"/>
                      <a:pt x="6" y="25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58" y="80"/>
                      <a:pt x="52" y="80"/>
                      <a:pt x="48" y="84"/>
                    </a:cubicBezTo>
                    <a:cubicBezTo>
                      <a:pt x="43" y="89"/>
                      <a:pt x="44" y="97"/>
                      <a:pt x="49" y="102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8" y="161"/>
                      <a:pt x="119" y="161"/>
                      <a:pt x="126" y="154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98" y="117"/>
                      <a:pt x="198" y="117"/>
                      <a:pt x="198" y="117"/>
                    </a:cubicBezTo>
                    <a:cubicBezTo>
                      <a:pt x="180" y="99"/>
                      <a:pt x="180" y="99"/>
                      <a:pt x="180" y="99"/>
                    </a:cubicBezTo>
                    <a:cubicBezTo>
                      <a:pt x="187" y="92"/>
                      <a:pt x="187" y="81"/>
                      <a:pt x="180" y="75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4" y="38"/>
                      <a:pt x="144" y="38"/>
                      <a:pt x="144" y="38"/>
                    </a:cubicBezTo>
                    <a:lnTo>
                      <a:pt x="111" y="5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8672686" y="2954242"/>
                <a:ext cx="2854445" cy="1053096"/>
              </a:xfrm>
              <a:custGeom>
                <a:avLst/>
                <a:gdLst>
                  <a:gd name="T0" fmla="*/ 40 w 294"/>
                  <a:gd name="T1" fmla="*/ 109 h 109"/>
                  <a:gd name="T2" fmla="*/ 7 w 294"/>
                  <a:gd name="T3" fmla="*/ 77 h 109"/>
                  <a:gd name="T4" fmla="*/ 0 w 294"/>
                  <a:gd name="T5" fmla="*/ 60 h 109"/>
                  <a:gd name="T6" fmla="*/ 7 w 294"/>
                  <a:gd name="T7" fmla="*/ 43 h 109"/>
                  <a:gd name="T8" fmla="*/ 24 w 294"/>
                  <a:gd name="T9" fmla="*/ 36 h 109"/>
                  <a:gd name="T10" fmla="*/ 271 w 294"/>
                  <a:gd name="T11" fmla="*/ 36 h 109"/>
                  <a:gd name="T12" fmla="*/ 284 w 294"/>
                  <a:gd name="T13" fmla="*/ 23 h 109"/>
                  <a:gd name="T14" fmla="*/ 271 w 294"/>
                  <a:gd name="T15" fmla="*/ 10 h 109"/>
                  <a:gd name="T16" fmla="*/ 248 w 294"/>
                  <a:gd name="T17" fmla="*/ 10 h 109"/>
                  <a:gd name="T18" fmla="*/ 248 w 294"/>
                  <a:gd name="T19" fmla="*/ 0 h 109"/>
                  <a:gd name="T20" fmla="*/ 271 w 294"/>
                  <a:gd name="T21" fmla="*/ 0 h 109"/>
                  <a:gd name="T22" fmla="*/ 294 w 294"/>
                  <a:gd name="T23" fmla="*/ 23 h 109"/>
                  <a:gd name="T24" fmla="*/ 271 w 294"/>
                  <a:gd name="T25" fmla="*/ 45 h 109"/>
                  <a:gd name="T26" fmla="*/ 24 w 294"/>
                  <a:gd name="T27" fmla="*/ 45 h 109"/>
                  <a:gd name="T28" fmla="*/ 14 w 294"/>
                  <a:gd name="T29" fmla="*/ 50 h 109"/>
                  <a:gd name="T30" fmla="*/ 10 w 294"/>
                  <a:gd name="T31" fmla="*/ 60 h 109"/>
                  <a:gd name="T32" fmla="*/ 14 w 294"/>
                  <a:gd name="T33" fmla="*/ 70 h 109"/>
                  <a:gd name="T34" fmla="*/ 14 w 294"/>
                  <a:gd name="T35" fmla="*/ 70 h 109"/>
                  <a:gd name="T36" fmla="*/ 47 w 294"/>
                  <a:gd name="T37" fmla="*/ 102 h 109"/>
                  <a:gd name="T38" fmla="*/ 40 w 294"/>
                  <a:gd name="T3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4" h="109">
                    <a:moveTo>
                      <a:pt x="40" y="109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3" y="72"/>
                      <a:pt x="0" y="66"/>
                      <a:pt x="0" y="60"/>
                    </a:cubicBezTo>
                    <a:cubicBezTo>
                      <a:pt x="0" y="54"/>
                      <a:pt x="3" y="48"/>
                      <a:pt x="7" y="43"/>
                    </a:cubicBezTo>
                    <a:cubicBezTo>
                      <a:pt x="12" y="39"/>
                      <a:pt x="18" y="36"/>
                      <a:pt x="24" y="36"/>
                    </a:cubicBezTo>
                    <a:cubicBezTo>
                      <a:pt x="271" y="36"/>
                      <a:pt x="271" y="36"/>
                      <a:pt x="271" y="36"/>
                    </a:cubicBezTo>
                    <a:cubicBezTo>
                      <a:pt x="279" y="36"/>
                      <a:pt x="284" y="30"/>
                      <a:pt x="284" y="23"/>
                    </a:cubicBezTo>
                    <a:cubicBezTo>
                      <a:pt x="284" y="16"/>
                      <a:pt x="279" y="10"/>
                      <a:pt x="271" y="10"/>
                    </a:cubicBezTo>
                    <a:cubicBezTo>
                      <a:pt x="248" y="10"/>
                      <a:pt x="248" y="10"/>
                      <a:pt x="248" y="1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84" y="0"/>
                      <a:pt x="294" y="11"/>
                      <a:pt x="294" y="23"/>
                    </a:cubicBezTo>
                    <a:cubicBezTo>
                      <a:pt x="294" y="35"/>
                      <a:pt x="284" y="45"/>
                      <a:pt x="271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0" y="46"/>
                      <a:pt x="17" y="47"/>
                      <a:pt x="14" y="50"/>
                    </a:cubicBezTo>
                    <a:cubicBezTo>
                      <a:pt x="11" y="52"/>
                      <a:pt x="10" y="56"/>
                      <a:pt x="10" y="60"/>
                    </a:cubicBezTo>
                    <a:cubicBezTo>
                      <a:pt x="10" y="64"/>
                      <a:pt x="11" y="67"/>
                      <a:pt x="14" y="70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47" y="102"/>
                      <a:pt x="47" y="102"/>
                      <a:pt x="47" y="102"/>
                    </a:cubicBez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0090B7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9" name="Freeform 16"/>
              <p:cNvSpPr>
                <a:spLocks/>
              </p:cNvSpPr>
              <p:nvPr/>
            </p:nvSpPr>
            <p:spPr bwMode="auto">
              <a:xfrm>
                <a:off x="9365513" y="2192133"/>
                <a:ext cx="374126" cy="374126"/>
              </a:xfrm>
              <a:custGeom>
                <a:avLst/>
                <a:gdLst>
                  <a:gd name="T0" fmla="*/ 82 w 82"/>
                  <a:gd name="T1" fmla="*/ 65 h 82"/>
                  <a:gd name="T2" fmla="*/ 57 w 82"/>
                  <a:gd name="T3" fmla="*/ 41 h 82"/>
                  <a:gd name="T4" fmla="*/ 74 w 82"/>
                  <a:gd name="T5" fmla="*/ 24 h 82"/>
                  <a:gd name="T6" fmla="*/ 0 w 82"/>
                  <a:gd name="T7" fmla="*/ 0 h 82"/>
                  <a:gd name="T8" fmla="*/ 25 w 82"/>
                  <a:gd name="T9" fmla="*/ 73 h 82"/>
                  <a:gd name="T10" fmla="*/ 42 w 82"/>
                  <a:gd name="T11" fmla="*/ 56 h 82"/>
                  <a:gd name="T12" fmla="*/ 66 w 82"/>
                  <a:gd name="T13" fmla="*/ 82 h 82"/>
                  <a:gd name="T14" fmla="*/ 82 w 82"/>
                  <a:gd name="T15" fmla="*/ 6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82">
                    <a:moveTo>
                      <a:pt x="82" y="65"/>
                    </a:moveTo>
                    <a:lnTo>
                      <a:pt x="57" y="41"/>
                    </a:lnTo>
                    <a:lnTo>
                      <a:pt x="74" y="24"/>
                    </a:lnTo>
                    <a:lnTo>
                      <a:pt x="0" y="0"/>
                    </a:lnTo>
                    <a:lnTo>
                      <a:pt x="25" y="73"/>
                    </a:lnTo>
                    <a:lnTo>
                      <a:pt x="42" y="56"/>
                    </a:lnTo>
                    <a:lnTo>
                      <a:pt x="66" y="82"/>
                    </a:lnTo>
                    <a:lnTo>
                      <a:pt x="82" y="65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6" name="Freeform 13"/>
              <p:cNvSpPr>
                <a:spLocks/>
              </p:cNvSpPr>
              <p:nvPr/>
            </p:nvSpPr>
            <p:spPr bwMode="auto">
              <a:xfrm>
                <a:off x="10387426" y="5251708"/>
                <a:ext cx="1122383" cy="1082514"/>
              </a:xfrm>
              <a:custGeom>
                <a:avLst/>
                <a:gdLst>
                  <a:gd name="T0" fmla="*/ 208 w 208"/>
                  <a:gd name="T1" fmla="*/ 97 h 207"/>
                  <a:gd name="T2" fmla="*/ 96 w 208"/>
                  <a:gd name="T3" fmla="*/ 207 h 207"/>
                  <a:gd name="T4" fmla="*/ 0 w 208"/>
                  <a:gd name="T5" fmla="*/ 112 h 207"/>
                  <a:gd name="T6" fmla="*/ 112 w 208"/>
                  <a:gd name="T7" fmla="*/ 0 h 207"/>
                  <a:gd name="T8" fmla="*/ 208 w 208"/>
                  <a:gd name="T9" fmla="*/ 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7">
                    <a:moveTo>
                      <a:pt x="208" y="97"/>
                    </a:moveTo>
                    <a:lnTo>
                      <a:pt x="96" y="207"/>
                    </a:lnTo>
                    <a:lnTo>
                      <a:pt x="0" y="112"/>
                    </a:lnTo>
                    <a:lnTo>
                      <a:pt x="112" y="0"/>
                    </a:lnTo>
                    <a:lnTo>
                      <a:pt x="208" y="97"/>
                    </a:lnTo>
                    <a:close/>
                  </a:path>
                </a:pathLst>
              </a:custGeom>
              <a:solidFill>
                <a:srgbClr val="C1E00A"/>
              </a:solidFill>
              <a:ln>
                <a:noFill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>
              <a:off x="8779320" y="4960552"/>
              <a:ext cx="3165369" cy="971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97"/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Sign up for </a:t>
              </a:r>
              <a:b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Developer Program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44786" y="1272317"/>
            <a:ext cx="3939235" cy="4777614"/>
            <a:chOff x="706383" y="1247483"/>
            <a:chExt cx="3862346" cy="4684361"/>
          </a:xfrm>
        </p:grpSpPr>
        <p:sp>
          <p:nvSpPr>
            <p:cNvPr id="265" name="Rectangle 264"/>
            <p:cNvSpPr/>
            <p:nvPr/>
          </p:nvSpPr>
          <p:spPr>
            <a:xfrm>
              <a:off x="706383" y="4960552"/>
              <a:ext cx="3709946" cy="971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97"/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Collect your </a:t>
              </a:r>
              <a:b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stickers at </a:t>
              </a:r>
              <a:r>
                <a:rPr lang="en-US" sz="2856" dirty="0" smtClean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Ignite</a:t>
              </a:r>
              <a:endParaRPr lang="en-US" sz="2856" dirty="0">
                <a:gradFill>
                  <a:gsLst>
                    <a:gs pos="125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331" name="Group 330"/>
            <p:cNvGrpSpPr/>
            <p:nvPr/>
          </p:nvGrpSpPr>
          <p:grpSpPr>
            <a:xfrm>
              <a:off x="1034582" y="3602105"/>
              <a:ext cx="1069025" cy="1069026"/>
              <a:chOff x="3571876" y="6197600"/>
              <a:chExt cx="1457325" cy="1457326"/>
            </a:xfrm>
          </p:grpSpPr>
          <p:sp>
            <p:nvSpPr>
              <p:cNvPr id="270" name="Freeform 5"/>
              <p:cNvSpPr>
                <a:spLocks/>
              </p:cNvSpPr>
              <p:nvPr/>
            </p:nvSpPr>
            <p:spPr bwMode="auto">
              <a:xfrm>
                <a:off x="3571876" y="6197600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Freeform 6"/>
              <p:cNvSpPr>
                <a:spLocks/>
              </p:cNvSpPr>
              <p:nvPr/>
            </p:nvSpPr>
            <p:spPr bwMode="auto">
              <a:xfrm>
                <a:off x="3902076" y="6599238"/>
                <a:ext cx="1127125" cy="1055688"/>
              </a:xfrm>
              <a:custGeom>
                <a:avLst/>
                <a:gdLst>
                  <a:gd name="T0" fmla="*/ 103 w 300"/>
                  <a:gd name="T1" fmla="*/ 0 h 281"/>
                  <a:gd name="T2" fmla="*/ 0 w 300"/>
                  <a:gd name="T3" fmla="*/ 78 h 281"/>
                  <a:gd name="T4" fmla="*/ 22 w 300"/>
                  <a:gd name="T5" fmla="*/ 125 h 281"/>
                  <a:gd name="T6" fmla="*/ 23 w 300"/>
                  <a:gd name="T7" fmla="*/ 127 h 281"/>
                  <a:gd name="T8" fmla="*/ 24 w 300"/>
                  <a:gd name="T9" fmla="*/ 128 h 281"/>
                  <a:gd name="T10" fmla="*/ 26 w 300"/>
                  <a:gd name="T11" fmla="*/ 129 h 281"/>
                  <a:gd name="T12" fmla="*/ 27 w 300"/>
                  <a:gd name="T13" fmla="*/ 131 h 281"/>
                  <a:gd name="T14" fmla="*/ 28 w 300"/>
                  <a:gd name="T15" fmla="*/ 131 h 281"/>
                  <a:gd name="T16" fmla="*/ 40 w 300"/>
                  <a:gd name="T17" fmla="*/ 144 h 281"/>
                  <a:gd name="T18" fmla="*/ 39 w 300"/>
                  <a:gd name="T19" fmla="*/ 146 h 281"/>
                  <a:gd name="T20" fmla="*/ 21 w 300"/>
                  <a:gd name="T21" fmla="*/ 174 h 281"/>
                  <a:gd name="T22" fmla="*/ 127 w 300"/>
                  <a:gd name="T23" fmla="*/ 281 h 281"/>
                  <a:gd name="T24" fmla="*/ 129 w 300"/>
                  <a:gd name="T25" fmla="*/ 281 h 281"/>
                  <a:gd name="T26" fmla="*/ 130 w 300"/>
                  <a:gd name="T27" fmla="*/ 281 h 281"/>
                  <a:gd name="T28" fmla="*/ 130 w 300"/>
                  <a:gd name="T29" fmla="*/ 281 h 281"/>
                  <a:gd name="T30" fmla="*/ 132 w 300"/>
                  <a:gd name="T31" fmla="*/ 281 h 281"/>
                  <a:gd name="T32" fmla="*/ 132 w 300"/>
                  <a:gd name="T33" fmla="*/ 281 h 281"/>
                  <a:gd name="T34" fmla="*/ 134 w 300"/>
                  <a:gd name="T35" fmla="*/ 281 h 281"/>
                  <a:gd name="T36" fmla="*/ 134 w 300"/>
                  <a:gd name="T37" fmla="*/ 281 h 281"/>
                  <a:gd name="T38" fmla="*/ 134 w 300"/>
                  <a:gd name="T39" fmla="*/ 281 h 281"/>
                  <a:gd name="T40" fmla="*/ 134 w 300"/>
                  <a:gd name="T41" fmla="*/ 281 h 281"/>
                  <a:gd name="T42" fmla="*/ 222 w 300"/>
                  <a:gd name="T43" fmla="*/ 281 h 281"/>
                  <a:gd name="T44" fmla="*/ 300 w 300"/>
                  <a:gd name="T45" fmla="*/ 203 h 281"/>
                  <a:gd name="T46" fmla="*/ 300 w 300"/>
                  <a:gd name="T47" fmla="*/ 142 h 281"/>
                  <a:gd name="T48" fmla="*/ 186 w 300"/>
                  <a:gd name="T49" fmla="*/ 31 h 281"/>
                  <a:gd name="T50" fmla="*/ 186 w 300"/>
                  <a:gd name="T51" fmla="*/ 31 h 281"/>
                  <a:gd name="T52" fmla="*/ 103 w 300"/>
                  <a:gd name="T5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0" h="281">
                    <a:moveTo>
                      <a:pt x="103" y="0"/>
                    </a:moveTo>
                    <a:cubicBezTo>
                      <a:pt x="46" y="0"/>
                      <a:pt x="0" y="35"/>
                      <a:pt x="0" y="78"/>
                    </a:cubicBezTo>
                    <a:cubicBezTo>
                      <a:pt x="0" y="96"/>
                      <a:pt x="8" y="112"/>
                      <a:pt x="22" y="125"/>
                    </a:cubicBezTo>
                    <a:cubicBezTo>
                      <a:pt x="22" y="126"/>
                      <a:pt x="23" y="126"/>
                      <a:pt x="23" y="127"/>
                    </a:cubicBezTo>
                    <a:cubicBezTo>
                      <a:pt x="23" y="127"/>
                      <a:pt x="24" y="128"/>
                      <a:pt x="24" y="128"/>
                    </a:cubicBezTo>
                    <a:cubicBezTo>
                      <a:pt x="25" y="129"/>
                      <a:pt x="25" y="129"/>
                      <a:pt x="26" y="129"/>
                    </a:cubicBezTo>
                    <a:cubicBezTo>
                      <a:pt x="26" y="130"/>
                      <a:pt x="27" y="130"/>
                      <a:pt x="27" y="131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6" y="154"/>
                      <a:pt x="30" y="165"/>
                      <a:pt x="21" y="174"/>
                    </a:cubicBezTo>
                    <a:cubicBezTo>
                      <a:pt x="127" y="281"/>
                      <a:pt x="127" y="281"/>
                      <a:pt x="127" y="281"/>
                    </a:cubicBezTo>
                    <a:cubicBezTo>
                      <a:pt x="129" y="281"/>
                      <a:pt x="129" y="281"/>
                      <a:pt x="129" y="281"/>
                    </a:cubicBezTo>
                    <a:cubicBezTo>
                      <a:pt x="130" y="281"/>
                      <a:pt x="130" y="281"/>
                      <a:pt x="130" y="281"/>
                    </a:cubicBezTo>
                    <a:cubicBezTo>
                      <a:pt x="130" y="281"/>
                      <a:pt x="130" y="281"/>
                      <a:pt x="130" y="281"/>
                    </a:cubicBezTo>
                    <a:cubicBezTo>
                      <a:pt x="132" y="281"/>
                      <a:pt x="132" y="281"/>
                      <a:pt x="132" y="281"/>
                    </a:cubicBezTo>
                    <a:cubicBezTo>
                      <a:pt x="132" y="281"/>
                      <a:pt x="132" y="281"/>
                      <a:pt x="132" y="281"/>
                    </a:cubicBezTo>
                    <a:cubicBezTo>
                      <a:pt x="134" y="281"/>
                      <a:pt x="134" y="281"/>
                      <a:pt x="134" y="281"/>
                    </a:cubicBezTo>
                    <a:cubicBezTo>
                      <a:pt x="134" y="281"/>
                      <a:pt x="134" y="281"/>
                      <a:pt x="134" y="281"/>
                    </a:cubicBezTo>
                    <a:cubicBezTo>
                      <a:pt x="134" y="281"/>
                      <a:pt x="134" y="281"/>
                      <a:pt x="134" y="281"/>
                    </a:cubicBezTo>
                    <a:cubicBezTo>
                      <a:pt x="134" y="281"/>
                      <a:pt x="134" y="281"/>
                      <a:pt x="134" y="281"/>
                    </a:cubicBezTo>
                    <a:cubicBezTo>
                      <a:pt x="222" y="281"/>
                      <a:pt x="222" y="281"/>
                      <a:pt x="222" y="281"/>
                    </a:cubicBezTo>
                    <a:cubicBezTo>
                      <a:pt x="265" y="281"/>
                      <a:pt x="300" y="246"/>
                      <a:pt x="300" y="203"/>
                    </a:cubicBezTo>
                    <a:cubicBezTo>
                      <a:pt x="300" y="142"/>
                      <a:pt x="300" y="142"/>
                      <a:pt x="300" y="142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67" y="12"/>
                      <a:pt x="137" y="0"/>
                      <a:pt x="103" y="0"/>
                    </a:cubicBezTo>
                  </a:path>
                </a:pathLst>
              </a:custGeom>
              <a:solidFill>
                <a:srgbClr val="9528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Freeform 7"/>
              <p:cNvSpPr>
                <a:spLocks noEditPoints="1"/>
              </p:cNvSpPr>
              <p:nvPr/>
            </p:nvSpPr>
            <p:spPr bwMode="auto">
              <a:xfrm>
                <a:off x="3902076" y="6599238"/>
                <a:ext cx="774700" cy="654050"/>
              </a:xfrm>
              <a:custGeom>
                <a:avLst/>
                <a:gdLst>
                  <a:gd name="T0" fmla="*/ 103 w 206"/>
                  <a:gd name="T1" fmla="*/ 0 h 174"/>
                  <a:gd name="T2" fmla="*/ 0 w 206"/>
                  <a:gd name="T3" fmla="*/ 78 h 174"/>
                  <a:gd name="T4" fmla="*/ 41 w 206"/>
                  <a:gd name="T5" fmla="*/ 140 h 174"/>
                  <a:gd name="T6" fmla="*/ 21 w 206"/>
                  <a:gd name="T7" fmla="*/ 174 h 174"/>
                  <a:gd name="T8" fmla="*/ 63 w 206"/>
                  <a:gd name="T9" fmla="*/ 150 h 174"/>
                  <a:gd name="T10" fmla="*/ 103 w 206"/>
                  <a:gd name="T11" fmla="*/ 156 h 174"/>
                  <a:gd name="T12" fmla="*/ 206 w 206"/>
                  <a:gd name="T13" fmla="*/ 78 h 174"/>
                  <a:gd name="T14" fmla="*/ 103 w 206"/>
                  <a:gd name="T15" fmla="*/ 0 h 174"/>
                  <a:gd name="T16" fmla="*/ 62 w 206"/>
                  <a:gd name="T17" fmla="*/ 92 h 174"/>
                  <a:gd name="T18" fmla="*/ 49 w 206"/>
                  <a:gd name="T19" fmla="*/ 79 h 174"/>
                  <a:gd name="T20" fmla="*/ 62 w 206"/>
                  <a:gd name="T21" fmla="*/ 67 h 174"/>
                  <a:gd name="T22" fmla="*/ 74 w 206"/>
                  <a:gd name="T23" fmla="*/ 79 h 174"/>
                  <a:gd name="T24" fmla="*/ 62 w 206"/>
                  <a:gd name="T25" fmla="*/ 92 h 174"/>
                  <a:gd name="T26" fmla="*/ 104 w 206"/>
                  <a:gd name="T27" fmla="*/ 92 h 174"/>
                  <a:gd name="T28" fmla="*/ 92 w 206"/>
                  <a:gd name="T29" fmla="*/ 79 h 174"/>
                  <a:gd name="T30" fmla="*/ 104 w 206"/>
                  <a:gd name="T31" fmla="*/ 67 h 174"/>
                  <a:gd name="T32" fmla="*/ 117 w 206"/>
                  <a:gd name="T33" fmla="*/ 79 h 174"/>
                  <a:gd name="T34" fmla="*/ 104 w 206"/>
                  <a:gd name="T35" fmla="*/ 92 h 174"/>
                  <a:gd name="T36" fmla="*/ 147 w 206"/>
                  <a:gd name="T37" fmla="*/ 92 h 174"/>
                  <a:gd name="T38" fmla="*/ 135 w 206"/>
                  <a:gd name="T39" fmla="*/ 79 h 174"/>
                  <a:gd name="T40" fmla="*/ 147 w 206"/>
                  <a:gd name="T41" fmla="*/ 67 h 174"/>
                  <a:gd name="T42" fmla="*/ 160 w 206"/>
                  <a:gd name="T43" fmla="*/ 79 h 174"/>
                  <a:gd name="T44" fmla="*/ 147 w 206"/>
                  <a:gd name="T45" fmla="*/ 9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174">
                    <a:moveTo>
                      <a:pt x="103" y="0"/>
                    </a:moveTo>
                    <a:cubicBezTo>
                      <a:pt x="46" y="0"/>
                      <a:pt x="0" y="35"/>
                      <a:pt x="0" y="78"/>
                    </a:cubicBezTo>
                    <a:cubicBezTo>
                      <a:pt x="0" y="103"/>
                      <a:pt x="17" y="126"/>
                      <a:pt x="41" y="140"/>
                    </a:cubicBezTo>
                    <a:cubicBezTo>
                      <a:pt x="38" y="150"/>
                      <a:pt x="32" y="163"/>
                      <a:pt x="21" y="174"/>
                    </a:cubicBezTo>
                    <a:cubicBezTo>
                      <a:pt x="21" y="174"/>
                      <a:pt x="47" y="162"/>
                      <a:pt x="63" y="150"/>
                    </a:cubicBezTo>
                    <a:cubicBezTo>
                      <a:pt x="75" y="154"/>
                      <a:pt x="89" y="156"/>
                      <a:pt x="103" y="156"/>
                    </a:cubicBezTo>
                    <a:cubicBezTo>
                      <a:pt x="160" y="156"/>
                      <a:pt x="206" y="121"/>
                      <a:pt x="206" y="78"/>
                    </a:cubicBezTo>
                    <a:cubicBezTo>
                      <a:pt x="206" y="35"/>
                      <a:pt x="160" y="0"/>
                      <a:pt x="103" y="0"/>
                    </a:cubicBezTo>
                    <a:close/>
                    <a:moveTo>
                      <a:pt x="62" y="92"/>
                    </a:moveTo>
                    <a:cubicBezTo>
                      <a:pt x="55" y="92"/>
                      <a:pt x="49" y="86"/>
                      <a:pt x="49" y="79"/>
                    </a:cubicBezTo>
                    <a:cubicBezTo>
                      <a:pt x="49" y="72"/>
                      <a:pt x="55" y="67"/>
                      <a:pt x="62" y="67"/>
                    </a:cubicBezTo>
                    <a:cubicBezTo>
                      <a:pt x="68" y="67"/>
                      <a:pt x="74" y="72"/>
                      <a:pt x="74" y="79"/>
                    </a:cubicBezTo>
                    <a:cubicBezTo>
                      <a:pt x="74" y="86"/>
                      <a:pt x="68" y="92"/>
                      <a:pt x="62" y="92"/>
                    </a:cubicBezTo>
                    <a:close/>
                    <a:moveTo>
                      <a:pt x="104" y="92"/>
                    </a:moveTo>
                    <a:cubicBezTo>
                      <a:pt x="97" y="92"/>
                      <a:pt x="92" y="86"/>
                      <a:pt x="92" y="79"/>
                    </a:cubicBezTo>
                    <a:cubicBezTo>
                      <a:pt x="92" y="72"/>
                      <a:pt x="97" y="67"/>
                      <a:pt x="104" y="67"/>
                    </a:cubicBezTo>
                    <a:cubicBezTo>
                      <a:pt x="111" y="67"/>
                      <a:pt x="117" y="72"/>
                      <a:pt x="117" y="79"/>
                    </a:cubicBezTo>
                    <a:cubicBezTo>
                      <a:pt x="117" y="86"/>
                      <a:pt x="111" y="92"/>
                      <a:pt x="104" y="92"/>
                    </a:cubicBezTo>
                    <a:close/>
                    <a:moveTo>
                      <a:pt x="147" y="92"/>
                    </a:moveTo>
                    <a:cubicBezTo>
                      <a:pt x="140" y="92"/>
                      <a:pt x="135" y="86"/>
                      <a:pt x="135" y="79"/>
                    </a:cubicBezTo>
                    <a:cubicBezTo>
                      <a:pt x="135" y="72"/>
                      <a:pt x="140" y="67"/>
                      <a:pt x="147" y="67"/>
                    </a:cubicBezTo>
                    <a:cubicBezTo>
                      <a:pt x="154" y="67"/>
                      <a:pt x="160" y="72"/>
                      <a:pt x="160" y="79"/>
                    </a:cubicBezTo>
                    <a:cubicBezTo>
                      <a:pt x="160" y="86"/>
                      <a:pt x="154" y="92"/>
                      <a:pt x="147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99703" y="3602105"/>
              <a:ext cx="1069026" cy="1069025"/>
              <a:chOff x="7091363" y="4425950"/>
              <a:chExt cx="1457326" cy="1457325"/>
            </a:xfrm>
          </p:grpSpPr>
          <p:sp>
            <p:nvSpPr>
              <p:cNvPr id="283" name="Freeform 15"/>
              <p:cNvSpPr>
                <a:spLocks/>
              </p:cNvSpPr>
              <p:nvPr/>
            </p:nvSpPr>
            <p:spPr bwMode="auto">
              <a:xfrm>
                <a:off x="7091363" y="4425950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Freeform 16"/>
              <p:cNvSpPr>
                <a:spLocks/>
              </p:cNvSpPr>
              <p:nvPr/>
            </p:nvSpPr>
            <p:spPr bwMode="auto">
              <a:xfrm>
                <a:off x="7451726" y="4860925"/>
                <a:ext cx="1096963" cy="1022350"/>
              </a:xfrm>
              <a:custGeom>
                <a:avLst/>
                <a:gdLst>
                  <a:gd name="T0" fmla="*/ 154 w 292"/>
                  <a:gd name="T1" fmla="*/ 0 h 272"/>
                  <a:gd name="T2" fmla="*/ 148 w 292"/>
                  <a:gd name="T3" fmla="*/ 4 h 272"/>
                  <a:gd name="T4" fmla="*/ 148 w 292"/>
                  <a:gd name="T5" fmla="*/ 19 h 272"/>
                  <a:gd name="T6" fmla="*/ 148 w 292"/>
                  <a:gd name="T7" fmla="*/ 24 h 272"/>
                  <a:gd name="T8" fmla="*/ 141 w 292"/>
                  <a:gd name="T9" fmla="*/ 19 h 272"/>
                  <a:gd name="T10" fmla="*/ 123 w 292"/>
                  <a:gd name="T11" fmla="*/ 19 h 272"/>
                  <a:gd name="T12" fmla="*/ 103 w 292"/>
                  <a:gd name="T13" fmla="*/ 2 h 272"/>
                  <a:gd name="T14" fmla="*/ 103 w 292"/>
                  <a:gd name="T15" fmla="*/ 2 h 272"/>
                  <a:gd name="T16" fmla="*/ 98 w 292"/>
                  <a:gd name="T17" fmla="*/ 0 h 272"/>
                  <a:gd name="T18" fmla="*/ 92 w 292"/>
                  <a:gd name="T19" fmla="*/ 4 h 272"/>
                  <a:gd name="T20" fmla="*/ 92 w 292"/>
                  <a:gd name="T21" fmla="*/ 19 h 272"/>
                  <a:gd name="T22" fmla="*/ 92 w 292"/>
                  <a:gd name="T23" fmla="*/ 24 h 272"/>
                  <a:gd name="T24" fmla="*/ 92 w 292"/>
                  <a:gd name="T25" fmla="*/ 24 h 272"/>
                  <a:gd name="T26" fmla="*/ 85 w 292"/>
                  <a:gd name="T27" fmla="*/ 19 h 272"/>
                  <a:gd name="T28" fmla="*/ 67 w 292"/>
                  <a:gd name="T29" fmla="*/ 19 h 272"/>
                  <a:gd name="T30" fmla="*/ 48 w 292"/>
                  <a:gd name="T31" fmla="*/ 2 h 272"/>
                  <a:gd name="T32" fmla="*/ 42 w 292"/>
                  <a:gd name="T33" fmla="*/ 0 h 272"/>
                  <a:gd name="T34" fmla="*/ 36 w 292"/>
                  <a:gd name="T35" fmla="*/ 4 h 272"/>
                  <a:gd name="T36" fmla="*/ 36 w 292"/>
                  <a:gd name="T37" fmla="*/ 19 h 272"/>
                  <a:gd name="T38" fmla="*/ 36 w 292"/>
                  <a:gd name="T39" fmla="*/ 24 h 272"/>
                  <a:gd name="T40" fmla="*/ 29 w 292"/>
                  <a:gd name="T41" fmla="*/ 19 h 272"/>
                  <a:gd name="T42" fmla="*/ 15 w 292"/>
                  <a:gd name="T43" fmla="*/ 19 h 272"/>
                  <a:gd name="T44" fmla="*/ 0 w 292"/>
                  <a:gd name="T45" fmla="*/ 33 h 272"/>
                  <a:gd name="T46" fmla="*/ 0 w 292"/>
                  <a:gd name="T47" fmla="*/ 160 h 272"/>
                  <a:gd name="T48" fmla="*/ 5 w 292"/>
                  <a:gd name="T49" fmla="*/ 170 h 272"/>
                  <a:gd name="T50" fmla="*/ 6 w 292"/>
                  <a:gd name="T51" fmla="*/ 171 h 272"/>
                  <a:gd name="T52" fmla="*/ 106 w 292"/>
                  <a:gd name="T53" fmla="*/ 272 h 272"/>
                  <a:gd name="T54" fmla="*/ 107 w 292"/>
                  <a:gd name="T55" fmla="*/ 272 h 272"/>
                  <a:gd name="T56" fmla="*/ 214 w 292"/>
                  <a:gd name="T57" fmla="*/ 272 h 272"/>
                  <a:gd name="T58" fmla="*/ 292 w 292"/>
                  <a:gd name="T59" fmla="*/ 194 h 272"/>
                  <a:gd name="T60" fmla="*/ 292 w 292"/>
                  <a:gd name="T61" fmla="*/ 121 h 272"/>
                  <a:gd name="T62" fmla="*/ 191 w 292"/>
                  <a:gd name="T63" fmla="*/ 22 h 272"/>
                  <a:gd name="T64" fmla="*/ 191 w 292"/>
                  <a:gd name="T65" fmla="*/ 22 h 272"/>
                  <a:gd name="T66" fmla="*/ 182 w 292"/>
                  <a:gd name="T67" fmla="*/ 19 h 272"/>
                  <a:gd name="T68" fmla="*/ 178 w 292"/>
                  <a:gd name="T69" fmla="*/ 19 h 272"/>
                  <a:gd name="T70" fmla="*/ 159 w 292"/>
                  <a:gd name="T71" fmla="*/ 2 h 272"/>
                  <a:gd name="T72" fmla="*/ 154 w 292"/>
                  <a:gd name="T7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2" h="272">
                    <a:moveTo>
                      <a:pt x="154" y="0"/>
                    </a:moveTo>
                    <a:cubicBezTo>
                      <a:pt x="151" y="0"/>
                      <a:pt x="148" y="2"/>
                      <a:pt x="148" y="4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1" y="19"/>
                      <a:pt x="141" y="19"/>
                      <a:pt x="141" y="19"/>
                    </a:cubicBezTo>
                    <a:cubicBezTo>
                      <a:pt x="123" y="19"/>
                      <a:pt x="123" y="19"/>
                      <a:pt x="123" y="19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98" y="0"/>
                    </a:cubicBezTo>
                    <a:cubicBezTo>
                      <a:pt x="95" y="0"/>
                      <a:pt x="92" y="2"/>
                      <a:pt x="92" y="4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7" y="1"/>
                      <a:pt x="45" y="0"/>
                      <a:pt x="42" y="0"/>
                    </a:cubicBezTo>
                    <a:cubicBezTo>
                      <a:pt x="39" y="0"/>
                      <a:pt x="36" y="2"/>
                      <a:pt x="36" y="4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0" y="25"/>
                      <a:pt x="0" y="33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4"/>
                      <a:pt x="2" y="168"/>
                      <a:pt x="5" y="170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106" y="272"/>
                      <a:pt x="106" y="272"/>
                      <a:pt x="106" y="272"/>
                    </a:cubicBezTo>
                    <a:cubicBezTo>
                      <a:pt x="107" y="272"/>
                      <a:pt x="107" y="272"/>
                      <a:pt x="107" y="272"/>
                    </a:cubicBezTo>
                    <a:cubicBezTo>
                      <a:pt x="214" y="272"/>
                      <a:pt x="214" y="272"/>
                      <a:pt x="214" y="272"/>
                    </a:cubicBezTo>
                    <a:cubicBezTo>
                      <a:pt x="257" y="272"/>
                      <a:pt x="292" y="237"/>
                      <a:pt x="292" y="194"/>
                    </a:cubicBezTo>
                    <a:cubicBezTo>
                      <a:pt x="292" y="121"/>
                      <a:pt x="292" y="121"/>
                      <a:pt x="292" y="121"/>
                    </a:cubicBezTo>
                    <a:cubicBezTo>
                      <a:pt x="191" y="22"/>
                      <a:pt x="191" y="22"/>
                      <a:pt x="191" y="22"/>
                    </a:cubicBezTo>
                    <a:cubicBezTo>
                      <a:pt x="191" y="22"/>
                      <a:pt x="191" y="22"/>
                      <a:pt x="191" y="22"/>
                    </a:cubicBezTo>
                    <a:cubicBezTo>
                      <a:pt x="188" y="20"/>
                      <a:pt x="185" y="19"/>
                      <a:pt x="182" y="19"/>
                    </a:cubicBezTo>
                    <a:cubicBezTo>
                      <a:pt x="178" y="19"/>
                      <a:pt x="178" y="19"/>
                      <a:pt x="178" y="19"/>
                    </a:cubicBezTo>
                    <a:cubicBezTo>
                      <a:pt x="159" y="2"/>
                      <a:pt x="159" y="2"/>
                      <a:pt x="159" y="2"/>
                    </a:cubicBezTo>
                    <a:cubicBezTo>
                      <a:pt x="158" y="1"/>
                      <a:pt x="156" y="0"/>
                      <a:pt x="154" y="0"/>
                    </a:cubicBezTo>
                  </a:path>
                </a:pathLst>
              </a:custGeom>
              <a:solidFill>
                <a:srgbClr val="C88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5" name="Freeform 17"/>
              <p:cNvSpPr>
                <a:spLocks noEditPoints="1"/>
              </p:cNvSpPr>
              <p:nvPr/>
            </p:nvSpPr>
            <p:spPr bwMode="auto">
              <a:xfrm>
                <a:off x="7451726" y="4932363"/>
                <a:ext cx="736600" cy="582613"/>
              </a:xfrm>
              <a:custGeom>
                <a:avLst/>
                <a:gdLst>
                  <a:gd name="T0" fmla="*/ 182 w 196"/>
                  <a:gd name="T1" fmla="*/ 0 h 155"/>
                  <a:gd name="T2" fmla="*/ 167 w 196"/>
                  <a:gd name="T3" fmla="*/ 0 h 155"/>
                  <a:gd name="T4" fmla="*/ 167 w 196"/>
                  <a:gd name="T5" fmla="*/ 7 h 155"/>
                  <a:gd name="T6" fmla="*/ 154 w 196"/>
                  <a:gd name="T7" fmla="*/ 18 h 155"/>
                  <a:gd name="T8" fmla="*/ 141 w 196"/>
                  <a:gd name="T9" fmla="*/ 7 h 155"/>
                  <a:gd name="T10" fmla="*/ 141 w 196"/>
                  <a:gd name="T11" fmla="*/ 0 h 155"/>
                  <a:gd name="T12" fmla="*/ 111 w 196"/>
                  <a:gd name="T13" fmla="*/ 0 h 155"/>
                  <a:gd name="T14" fmla="*/ 111 w 196"/>
                  <a:gd name="T15" fmla="*/ 7 h 155"/>
                  <a:gd name="T16" fmla="*/ 98 w 196"/>
                  <a:gd name="T17" fmla="*/ 18 h 155"/>
                  <a:gd name="T18" fmla="*/ 85 w 196"/>
                  <a:gd name="T19" fmla="*/ 7 h 155"/>
                  <a:gd name="T20" fmla="*/ 85 w 196"/>
                  <a:gd name="T21" fmla="*/ 0 h 155"/>
                  <a:gd name="T22" fmla="*/ 55 w 196"/>
                  <a:gd name="T23" fmla="*/ 0 h 155"/>
                  <a:gd name="T24" fmla="*/ 55 w 196"/>
                  <a:gd name="T25" fmla="*/ 7 h 155"/>
                  <a:gd name="T26" fmla="*/ 42 w 196"/>
                  <a:gd name="T27" fmla="*/ 18 h 155"/>
                  <a:gd name="T28" fmla="*/ 29 w 196"/>
                  <a:gd name="T29" fmla="*/ 7 h 155"/>
                  <a:gd name="T30" fmla="*/ 29 w 196"/>
                  <a:gd name="T31" fmla="*/ 0 h 155"/>
                  <a:gd name="T32" fmla="*/ 15 w 196"/>
                  <a:gd name="T33" fmla="*/ 0 h 155"/>
                  <a:gd name="T34" fmla="*/ 0 w 196"/>
                  <a:gd name="T35" fmla="*/ 14 h 155"/>
                  <a:gd name="T36" fmla="*/ 0 w 196"/>
                  <a:gd name="T37" fmla="*/ 141 h 155"/>
                  <a:gd name="T38" fmla="*/ 15 w 196"/>
                  <a:gd name="T39" fmla="*/ 155 h 155"/>
                  <a:gd name="T40" fmla="*/ 182 w 196"/>
                  <a:gd name="T41" fmla="*/ 155 h 155"/>
                  <a:gd name="T42" fmla="*/ 196 w 196"/>
                  <a:gd name="T43" fmla="*/ 141 h 155"/>
                  <a:gd name="T44" fmla="*/ 196 w 196"/>
                  <a:gd name="T45" fmla="*/ 14 h 155"/>
                  <a:gd name="T46" fmla="*/ 182 w 196"/>
                  <a:gd name="T47" fmla="*/ 0 h 155"/>
                  <a:gd name="T48" fmla="*/ 179 w 196"/>
                  <a:gd name="T49" fmla="*/ 139 h 155"/>
                  <a:gd name="T50" fmla="*/ 17 w 196"/>
                  <a:gd name="T51" fmla="*/ 139 h 155"/>
                  <a:gd name="T52" fmla="*/ 17 w 196"/>
                  <a:gd name="T53" fmla="*/ 33 h 155"/>
                  <a:gd name="T54" fmla="*/ 179 w 196"/>
                  <a:gd name="T55" fmla="*/ 33 h 155"/>
                  <a:gd name="T56" fmla="*/ 179 w 196"/>
                  <a:gd name="T57" fmla="*/ 13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6" h="155">
                    <a:moveTo>
                      <a:pt x="182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13"/>
                      <a:pt x="161" y="18"/>
                      <a:pt x="154" y="18"/>
                    </a:cubicBezTo>
                    <a:cubicBezTo>
                      <a:pt x="147" y="18"/>
                      <a:pt x="141" y="13"/>
                      <a:pt x="141" y="7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11" y="13"/>
                      <a:pt x="105" y="18"/>
                      <a:pt x="98" y="18"/>
                    </a:cubicBezTo>
                    <a:cubicBezTo>
                      <a:pt x="91" y="18"/>
                      <a:pt x="85" y="13"/>
                      <a:pt x="85" y="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13"/>
                      <a:pt x="49" y="18"/>
                      <a:pt x="42" y="18"/>
                    </a:cubicBezTo>
                    <a:cubicBezTo>
                      <a:pt x="35" y="18"/>
                      <a:pt x="29" y="13"/>
                      <a:pt x="29" y="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9"/>
                      <a:pt x="7" y="155"/>
                      <a:pt x="15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90" y="155"/>
                      <a:pt x="196" y="149"/>
                      <a:pt x="196" y="141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96" y="6"/>
                      <a:pt x="190" y="0"/>
                      <a:pt x="182" y="0"/>
                    </a:cubicBezTo>
                    <a:close/>
                    <a:moveTo>
                      <a:pt x="179" y="139"/>
                    </a:moveTo>
                    <a:cubicBezTo>
                      <a:pt x="17" y="139"/>
                      <a:pt x="17" y="139"/>
                      <a:pt x="17" y="1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9" y="33"/>
                      <a:pt x="179" y="33"/>
                      <a:pt x="179" y="33"/>
                    </a:cubicBezTo>
                    <a:lnTo>
                      <a:pt x="179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6" name="Freeform 18"/>
              <p:cNvSpPr>
                <a:spLocks/>
              </p:cNvSpPr>
              <p:nvPr/>
            </p:nvSpPr>
            <p:spPr bwMode="auto">
              <a:xfrm>
                <a:off x="7797801" y="4860925"/>
                <a:ext cx="44450" cy="112713"/>
              </a:xfrm>
              <a:custGeom>
                <a:avLst/>
                <a:gdLst>
                  <a:gd name="T0" fmla="*/ 6 w 12"/>
                  <a:gd name="T1" fmla="*/ 30 h 30"/>
                  <a:gd name="T2" fmla="*/ 12 w 12"/>
                  <a:gd name="T3" fmla="*/ 26 h 30"/>
                  <a:gd name="T4" fmla="*/ 12 w 12"/>
                  <a:gd name="T5" fmla="*/ 19 h 30"/>
                  <a:gd name="T6" fmla="*/ 12 w 12"/>
                  <a:gd name="T7" fmla="*/ 4 h 30"/>
                  <a:gd name="T8" fmla="*/ 6 w 12"/>
                  <a:gd name="T9" fmla="*/ 0 h 30"/>
                  <a:gd name="T10" fmla="*/ 0 w 12"/>
                  <a:gd name="T11" fmla="*/ 4 h 30"/>
                  <a:gd name="T12" fmla="*/ 0 w 12"/>
                  <a:gd name="T13" fmla="*/ 19 h 30"/>
                  <a:gd name="T14" fmla="*/ 0 w 12"/>
                  <a:gd name="T15" fmla="*/ 26 h 30"/>
                  <a:gd name="T16" fmla="*/ 6 w 1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30"/>
                    </a:moveTo>
                    <a:cubicBezTo>
                      <a:pt x="10" y="30"/>
                      <a:pt x="12" y="28"/>
                      <a:pt x="12" y="26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2"/>
                      <a:pt x="10" y="0"/>
                      <a:pt x="6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3" y="30"/>
                      <a:pt x="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7" name="Freeform 19"/>
              <p:cNvSpPr>
                <a:spLocks/>
              </p:cNvSpPr>
              <p:nvPr/>
            </p:nvSpPr>
            <p:spPr bwMode="auto">
              <a:xfrm>
                <a:off x="8007351" y="4860925"/>
                <a:ext cx="44450" cy="112713"/>
              </a:xfrm>
              <a:custGeom>
                <a:avLst/>
                <a:gdLst>
                  <a:gd name="T0" fmla="*/ 6 w 12"/>
                  <a:gd name="T1" fmla="*/ 30 h 30"/>
                  <a:gd name="T2" fmla="*/ 12 w 12"/>
                  <a:gd name="T3" fmla="*/ 26 h 30"/>
                  <a:gd name="T4" fmla="*/ 12 w 12"/>
                  <a:gd name="T5" fmla="*/ 19 h 30"/>
                  <a:gd name="T6" fmla="*/ 12 w 12"/>
                  <a:gd name="T7" fmla="*/ 4 h 30"/>
                  <a:gd name="T8" fmla="*/ 6 w 12"/>
                  <a:gd name="T9" fmla="*/ 0 h 30"/>
                  <a:gd name="T10" fmla="*/ 0 w 12"/>
                  <a:gd name="T11" fmla="*/ 4 h 30"/>
                  <a:gd name="T12" fmla="*/ 0 w 12"/>
                  <a:gd name="T13" fmla="*/ 19 h 30"/>
                  <a:gd name="T14" fmla="*/ 0 w 12"/>
                  <a:gd name="T15" fmla="*/ 26 h 30"/>
                  <a:gd name="T16" fmla="*/ 6 w 1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30"/>
                    </a:moveTo>
                    <a:cubicBezTo>
                      <a:pt x="10" y="30"/>
                      <a:pt x="12" y="28"/>
                      <a:pt x="12" y="26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2"/>
                      <a:pt x="10" y="0"/>
                      <a:pt x="6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3" y="30"/>
                      <a:pt x="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8" name="Freeform 20"/>
              <p:cNvSpPr>
                <a:spLocks/>
              </p:cNvSpPr>
              <p:nvPr/>
            </p:nvSpPr>
            <p:spPr bwMode="auto">
              <a:xfrm>
                <a:off x="7586663" y="4860925"/>
                <a:ext cx="44450" cy="112713"/>
              </a:xfrm>
              <a:custGeom>
                <a:avLst/>
                <a:gdLst>
                  <a:gd name="T0" fmla="*/ 6 w 12"/>
                  <a:gd name="T1" fmla="*/ 30 h 30"/>
                  <a:gd name="T2" fmla="*/ 12 w 12"/>
                  <a:gd name="T3" fmla="*/ 26 h 30"/>
                  <a:gd name="T4" fmla="*/ 12 w 12"/>
                  <a:gd name="T5" fmla="*/ 19 h 30"/>
                  <a:gd name="T6" fmla="*/ 12 w 12"/>
                  <a:gd name="T7" fmla="*/ 4 h 30"/>
                  <a:gd name="T8" fmla="*/ 6 w 12"/>
                  <a:gd name="T9" fmla="*/ 0 h 30"/>
                  <a:gd name="T10" fmla="*/ 0 w 12"/>
                  <a:gd name="T11" fmla="*/ 4 h 30"/>
                  <a:gd name="T12" fmla="*/ 0 w 12"/>
                  <a:gd name="T13" fmla="*/ 19 h 30"/>
                  <a:gd name="T14" fmla="*/ 0 w 12"/>
                  <a:gd name="T15" fmla="*/ 26 h 30"/>
                  <a:gd name="T16" fmla="*/ 6 w 1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30"/>
                    </a:moveTo>
                    <a:cubicBezTo>
                      <a:pt x="10" y="30"/>
                      <a:pt x="12" y="28"/>
                      <a:pt x="12" y="26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2"/>
                      <a:pt x="10" y="0"/>
                      <a:pt x="6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3" y="30"/>
                      <a:pt x="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9" name="Freeform 21"/>
              <p:cNvSpPr>
                <a:spLocks/>
              </p:cNvSpPr>
              <p:nvPr/>
            </p:nvSpPr>
            <p:spPr bwMode="auto">
              <a:xfrm>
                <a:off x="7702551" y="5078413"/>
                <a:ext cx="95250" cy="98425"/>
              </a:xfrm>
              <a:custGeom>
                <a:avLst/>
                <a:gdLst>
                  <a:gd name="T0" fmla="*/ 25 w 25"/>
                  <a:gd name="T1" fmla="*/ 21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1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1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3"/>
                      <a:pt x="25" y="5"/>
                    </a:cubicBez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7845426" y="5078413"/>
                <a:ext cx="93663" cy="98425"/>
              </a:xfrm>
              <a:custGeom>
                <a:avLst/>
                <a:gdLst>
                  <a:gd name="T0" fmla="*/ 25 w 25"/>
                  <a:gd name="T1" fmla="*/ 21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1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1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3"/>
                      <a:pt x="25" y="5"/>
                    </a:cubicBez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8" name="Freeform 23"/>
              <p:cNvSpPr>
                <a:spLocks/>
              </p:cNvSpPr>
              <p:nvPr/>
            </p:nvSpPr>
            <p:spPr bwMode="auto">
              <a:xfrm>
                <a:off x="7985126" y="5078413"/>
                <a:ext cx="96838" cy="98425"/>
              </a:xfrm>
              <a:custGeom>
                <a:avLst/>
                <a:gdLst>
                  <a:gd name="T0" fmla="*/ 26 w 26"/>
                  <a:gd name="T1" fmla="*/ 21 h 26"/>
                  <a:gd name="T2" fmla="*/ 21 w 26"/>
                  <a:gd name="T3" fmla="*/ 26 h 26"/>
                  <a:gd name="T4" fmla="*/ 6 w 26"/>
                  <a:gd name="T5" fmla="*/ 26 h 26"/>
                  <a:gd name="T6" fmla="*/ 0 w 26"/>
                  <a:gd name="T7" fmla="*/ 21 h 26"/>
                  <a:gd name="T8" fmla="*/ 0 w 26"/>
                  <a:gd name="T9" fmla="*/ 5 h 26"/>
                  <a:gd name="T10" fmla="*/ 6 w 26"/>
                  <a:gd name="T11" fmla="*/ 0 h 26"/>
                  <a:gd name="T12" fmla="*/ 21 w 26"/>
                  <a:gd name="T13" fmla="*/ 0 h 26"/>
                  <a:gd name="T14" fmla="*/ 26 w 26"/>
                  <a:gd name="T15" fmla="*/ 5 h 26"/>
                  <a:gd name="T16" fmla="*/ 26 w 26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26" y="21"/>
                    </a:moveTo>
                    <a:cubicBezTo>
                      <a:pt x="26" y="23"/>
                      <a:pt x="24" y="26"/>
                      <a:pt x="21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3"/>
                      <a:pt x="26" y="5"/>
                    </a:cubicBez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9" name="Freeform 24"/>
              <p:cNvSpPr>
                <a:spLocks/>
              </p:cNvSpPr>
              <p:nvPr/>
            </p:nvSpPr>
            <p:spPr bwMode="auto">
              <a:xfrm>
                <a:off x="7702551" y="5203825"/>
                <a:ext cx="95250" cy="96838"/>
              </a:xfrm>
              <a:custGeom>
                <a:avLst/>
                <a:gdLst>
                  <a:gd name="T0" fmla="*/ 25 w 25"/>
                  <a:gd name="T1" fmla="*/ 21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1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1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3"/>
                      <a:pt x="25" y="5"/>
                    </a:cubicBez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0" name="Freeform 25"/>
              <p:cNvSpPr>
                <a:spLocks/>
              </p:cNvSpPr>
              <p:nvPr/>
            </p:nvSpPr>
            <p:spPr bwMode="auto">
              <a:xfrm>
                <a:off x="7559676" y="5203825"/>
                <a:ext cx="95250" cy="96838"/>
              </a:xfrm>
              <a:custGeom>
                <a:avLst/>
                <a:gdLst>
                  <a:gd name="T0" fmla="*/ 25 w 25"/>
                  <a:gd name="T1" fmla="*/ 21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1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1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3"/>
                      <a:pt x="25" y="5"/>
                    </a:cubicBez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1" name="Freeform 26"/>
              <p:cNvSpPr>
                <a:spLocks/>
              </p:cNvSpPr>
              <p:nvPr/>
            </p:nvSpPr>
            <p:spPr bwMode="auto">
              <a:xfrm>
                <a:off x="7845426" y="5203825"/>
                <a:ext cx="93663" cy="96838"/>
              </a:xfrm>
              <a:custGeom>
                <a:avLst/>
                <a:gdLst>
                  <a:gd name="T0" fmla="*/ 25 w 25"/>
                  <a:gd name="T1" fmla="*/ 21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1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1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3"/>
                      <a:pt x="25" y="5"/>
                    </a:cubicBez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2" name="Freeform 27"/>
              <p:cNvSpPr>
                <a:spLocks/>
              </p:cNvSpPr>
              <p:nvPr/>
            </p:nvSpPr>
            <p:spPr bwMode="auto">
              <a:xfrm>
                <a:off x="7985126" y="5203825"/>
                <a:ext cx="96838" cy="96838"/>
              </a:xfrm>
              <a:custGeom>
                <a:avLst/>
                <a:gdLst>
                  <a:gd name="T0" fmla="*/ 26 w 26"/>
                  <a:gd name="T1" fmla="*/ 21 h 26"/>
                  <a:gd name="T2" fmla="*/ 21 w 26"/>
                  <a:gd name="T3" fmla="*/ 26 h 26"/>
                  <a:gd name="T4" fmla="*/ 6 w 26"/>
                  <a:gd name="T5" fmla="*/ 26 h 26"/>
                  <a:gd name="T6" fmla="*/ 0 w 26"/>
                  <a:gd name="T7" fmla="*/ 21 h 26"/>
                  <a:gd name="T8" fmla="*/ 0 w 26"/>
                  <a:gd name="T9" fmla="*/ 5 h 26"/>
                  <a:gd name="T10" fmla="*/ 6 w 26"/>
                  <a:gd name="T11" fmla="*/ 0 h 26"/>
                  <a:gd name="T12" fmla="*/ 21 w 26"/>
                  <a:gd name="T13" fmla="*/ 0 h 26"/>
                  <a:gd name="T14" fmla="*/ 26 w 26"/>
                  <a:gd name="T15" fmla="*/ 5 h 26"/>
                  <a:gd name="T16" fmla="*/ 26 w 26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26" y="21"/>
                    </a:moveTo>
                    <a:cubicBezTo>
                      <a:pt x="26" y="23"/>
                      <a:pt x="24" y="26"/>
                      <a:pt x="21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3"/>
                      <a:pt x="26" y="5"/>
                    </a:cubicBez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3" name="Freeform 28"/>
              <p:cNvSpPr>
                <a:spLocks/>
              </p:cNvSpPr>
              <p:nvPr/>
            </p:nvSpPr>
            <p:spPr bwMode="auto">
              <a:xfrm>
                <a:off x="7702551" y="5327650"/>
                <a:ext cx="95250" cy="96838"/>
              </a:xfrm>
              <a:custGeom>
                <a:avLst/>
                <a:gdLst>
                  <a:gd name="T0" fmla="*/ 25 w 25"/>
                  <a:gd name="T1" fmla="*/ 20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0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0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5"/>
                    </a:cubicBezTo>
                    <a:lnTo>
                      <a:pt x="25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4" name="Freeform 29"/>
              <p:cNvSpPr>
                <a:spLocks/>
              </p:cNvSpPr>
              <p:nvPr/>
            </p:nvSpPr>
            <p:spPr bwMode="auto">
              <a:xfrm>
                <a:off x="7559676" y="5327650"/>
                <a:ext cx="95250" cy="96838"/>
              </a:xfrm>
              <a:custGeom>
                <a:avLst/>
                <a:gdLst>
                  <a:gd name="T0" fmla="*/ 25 w 25"/>
                  <a:gd name="T1" fmla="*/ 20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0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0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5"/>
                    </a:cubicBezTo>
                    <a:lnTo>
                      <a:pt x="25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5" name="Freeform 30"/>
              <p:cNvSpPr>
                <a:spLocks/>
              </p:cNvSpPr>
              <p:nvPr/>
            </p:nvSpPr>
            <p:spPr bwMode="auto">
              <a:xfrm>
                <a:off x="7845426" y="5327650"/>
                <a:ext cx="93663" cy="96838"/>
              </a:xfrm>
              <a:custGeom>
                <a:avLst/>
                <a:gdLst>
                  <a:gd name="T0" fmla="*/ 25 w 25"/>
                  <a:gd name="T1" fmla="*/ 20 h 26"/>
                  <a:gd name="T2" fmla="*/ 20 w 25"/>
                  <a:gd name="T3" fmla="*/ 26 h 26"/>
                  <a:gd name="T4" fmla="*/ 5 w 25"/>
                  <a:gd name="T5" fmla="*/ 26 h 26"/>
                  <a:gd name="T6" fmla="*/ 0 w 25"/>
                  <a:gd name="T7" fmla="*/ 20 h 26"/>
                  <a:gd name="T8" fmla="*/ 0 w 25"/>
                  <a:gd name="T9" fmla="*/ 5 h 26"/>
                  <a:gd name="T10" fmla="*/ 5 w 25"/>
                  <a:gd name="T11" fmla="*/ 0 h 26"/>
                  <a:gd name="T12" fmla="*/ 20 w 25"/>
                  <a:gd name="T13" fmla="*/ 0 h 26"/>
                  <a:gd name="T14" fmla="*/ 25 w 25"/>
                  <a:gd name="T15" fmla="*/ 5 h 26"/>
                  <a:gd name="T16" fmla="*/ 25 w 25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20"/>
                    </a:moveTo>
                    <a:cubicBezTo>
                      <a:pt x="25" y="23"/>
                      <a:pt x="23" y="26"/>
                      <a:pt x="20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5"/>
                    </a:cubicBezTo>
                    <a:lnTo>
                      <a:pt x="25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6" name="Freeform 31"/>
              <p:cNvSpPr>
                <a:spLocks/>
              </p:cNvSpPr>
              <p:nvPr/>
            </p:nvSpPr>
            <p:spPr bwMode="auto">
              <a:xfrm>
                <a:off x="7985126" y="5327650"/>
                <a:ext cx="96838" cy="96838"/>
              </a:xfrm>
              <a:custGeom>
                <a:avLst/>
                <a:gdLst>
                  <a:gd name="T0" fmla="*/ 26 w 26"/>
                  <a:gd name="T1" fmla="*/ 20 h 26"/>
                  <a:gd name="T2" fmla="*/ 21 w 26"/>
                  <a:gd name="T3" fmla="*/ 26 h 26"/>
                  <a:gd name="T4" fmla="*/ 6 w 26"/>
                  <a:gd name="T5" fmla="*/ 26 h 26"/>
                  <a:gd name="T6" fmla="*/ 0 w 26"/>
                  <a:gd name="T7" fmla="*/ 20 h 26"/>
                  <a:gd name="T8" fmla="*/ 0 w 26"/>
                  <a:gd name="T9" fmla="*/ 5 h 26"/>
                  <a:gd name="T10" fmla="*/ 6 w 26"/>
                  <a:gd name="T11" fmla="*/ 0 h 26"/>
                  <a:gd name="T12" fmla="*/ 21 w 26"/>
                  <a:gd name="T13" fmla="*/ 0 h 26"/>
                  <a:gd name="T14" fmla="*/ 26 w 26"/>
                  <a:gd name="T15" fmla="*/ 5 h 26"/>
                  <a:gd name="T16" fmla="*/ 26 w 26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26" y="20"/>
                    </a:moveTo>
                    <a:cubicBezTo>
                      <a:pt x="26" y="23"/>
                      <a:pt x="24" y="26"/>
                      <a:pt x="21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2"/>
                      <a:pt x="26" y="5"/>
                    </a:cubicBezTo>
                    <a:lnTo>
                      <a:pt x="2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253796" y="3602105"/>
              <a:ext cx="1069026" cy="1069025"/>
              <a:chOff x="5326063" y="4425950"/>
              <a:chExt cx="1457326" cy="1457325"/>
            </a:xfrm>
          </p:grpSpPr>
          <p:sp>
            <p:nvSpPr>
              <p:cNvPr id="297" name="Freeform 32"/>
              <p:cNvSpPr>
                <a:spLocks/>
              </p:cNvSpPr>
              <p:nvPr/>
            </p:nvSpPr>
            <p:spPr bwMode="auto">
              <a:xfrm>
                <a:off x="5326063" y="4425950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8" name="Freeform 33"/>
              <p:cNvSpPr>
                <a:spLocks/>
              </p:cNvSpPr>
              <p:nvPr/>
            </p:nvSpPr>
            <p:spPr bwMode="auto">
              <a:xfrm>
                <a:off x="5730876" y="4835525"/>
                <a:ext cx="1052513" cy="1047750"/>
              </a:xfrm>
              <a:custGeom>
                <a:avLst/>
                <a:gdLst>
                  <a:gd name="T0" fmla="*/ 101 w 280"/>
                  <a:gd name="T1" fmla="*/ 0 h 279"/>
                  <a:gd name="T2" fmla="*/ 74 w 280"/>
                  <a:gd name="T3" fmla="*/ 0 h 279"/>
                  <a:gd name="T4" fmla="*/ 74 w 280"/>
                  <a:gd name="T5" fmla="*/ 17 h 279"/>
                  <a:gd name="T6" fmla="*/ 48 w 280"/>
                  <a:gd name="T7" fmla="*/ 28 h 279"/>
                  <a:gd name="T8" fmla="*/ 45 w 280"/>
                  <a:gd name="T9" fmla="*/ 25 h 279"/>
                  <a:gd name="T10" fmla="*/ 39 w 280"/>
                  <a:gd name="T11" fmla="*/ 19 h 279"/>
                  <a:gd name="T12" fmla="*/ 38 w 280"/>
                  <a:gd name="T13" fmla="*/ 18 h 279"/>
                  <a:gd name="T14" fmla="*/ 37 w 280"/>
                  <a:gd name="T15" fmla="*/ 17 h 279"/>
                  <a:gd name="T16" fmla="*/ 37 w 280"/>
                  <a:gd name="T17" fmla="*/ 17 h 279"/>
                  <a:gd name="T18" fmla="*/ 36 w 280"/>
                  <a:gd name="T19" fmla="*/ 15 h 279"/>
                  <a:gd name="T20" fmla="*/ 16 w 280"/>
                  <a:gd name="T21" fmla="*/ 35 h 279"/>
                  <a:gd name="T22" fmla="*/ 17 w 280"/>
                  <a:gd name="T23" fmla="*/ 36 h 279"/>
                  <a:gd name="T24" fmla="*/ 28 w 280"/>
                  <a:gd name="T25" fmla="*/ 47 h 279"/>
                  <a:gd name="T26" fmla="*/ 18 w 280"/>
                  <a:gd name="T27" fmla="*/ 73 h 279"/>
                  <a:gd name="T28" fmla="*/ 0 w 280"/>
                  <a:gd name="T29" fmla="*/ 73 h 279"/>
                  <a:gd name="T30" fmla="*/ 0 w 280"/>
                  <a:gd name="T31" fmla="*/ 101 h 279"/>
                  <a:gd name="T32" fmla="*/ 27 w 280"/>
                  <a:gd name="T33" fmla="*/ 128 h 279"/>
                  <a:gd name="T34" fmla="*/ 16 w 280"/>
                  <a:gd name="T35" fmla="*/ 138 h 279"/>
                  <a:gd name="T36" fmla="*/ 19 w 280"/>
                  <a:gd name="T37" fmla="*/ 141 h 279"/>
                  <a:gd name="T38" fmla="*/ 19 w 280"/>
                  <a:gd name="T39" fmla="*/ 141 h 279"/>
                  <a:gd name="T40" fmla="*/ 25 w 280"/>
                  <a:gd name="T41" fmla="*/ 148 h 279"/>
                  <a:gd name="T42" fmla="*/ 30 w 280"/>
                  <a:gd name="T43" fmla="*/ 152 h 279"/>
                  <a:gd name="T44" fmla="*/ 32 w 280"/>
                  <a:gd name="T45" fmla="*/ 155 h 279"/>
                  <a:gd name="T46" fmla="*/ 32 w 280"/>
                  <a:gd name="T47" fmla="*/ 155 h 279"/>
                  <a:gd name="T48" fmla="*/ 36 w 280"/>
                  <a:gd name="T49" fmla="*/ 158 h 279"/>
                  <a:gd name="T50" fmla="*/ 156 w 280"/>
                  <a:gd name="T51" fmla="*/ 279 h 279"/>
                  <a:gd name="T52" fmla="*/ 157 w 280"/>
                  <a:gd name="T53" fmla="*/ 279 h 279"/>
                  <a:gd name="T54" fmla="*/ 202 w 280"/>
                  <a:gd name="T55" fmla="*/ 279 h 279"/>
                  <a:gd name="T56" fmla="*/ 280 w 280"/>
                  <a:gd name="T57" fmla="*/ 201 h 279"/>
                  <a:gd name="T58" fmla="*/ 280 w 280"/>
                  <a:gd name="T59" fmla="*/ 154 h 279"/>
                  <a:gd name="T60" fmla="*/ 159 w 280"/>
                  <a:gd name="T61" fmla="*/ 35 h 279"/>
                  <a:gd name="T62" fmla="*/ 152 w 280"/>
                  <a:gd name="T63" fmla="*/ 28 h 279"/>
                  <a:gd name="T64" fmla="*/ 149 w 280"/>
                  <a:gd name="T65" fmla="*/ 25 h 279"/>
                  <a:gd name="T66" fmla="*/ 141 w 280"/>
                  <a:gd name="T67" fmla="*/ 17 h 279"/>
                  <a:gd name="T68" fmla="*/ 139 w 280"/>
                  <a:gd name="T69" fmla="*/ 15 h 279"/>
                  <a:gd name="T70" fmla="*/ 129 w 280"/>
                  <a:gd name="T71" fmla="*/ 26 h 279"/>
                  <a:gd name="T72" fmla="*/ 101 w 280"/>
                  <a:gd name="T7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0" h="279">
                    <a:moveTo>
                      <a:pt x="101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4" y="19"/>
                      <a:pt x="56" y="22"/>
                      <a:pt x="48" y="2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3" y="55"/>
                      <a:pt x="20" y="63"/>
                      <a:pt x="18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16" y="138"/>
                      <a:pt x="16" y="138"/>
                      <a:pt x="16" y="138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156" y="279"/>
                      <a:pt x="156" y="279"/>
                      <a:pt x="156" y="279"/>
                    </a:cubicBezTo>
                    <a:cubicBezTo>
                      <a:pt x="157" y="279"/>
                      <a:pt x="157" y="279"/>
                      <a:pt x="157" y="279"/>
                    </a:cubicBezTo>
                    <a:cubicBezTo>
                      <a:pt x="202" y="279"/>
                      <a:pt x="202" y="279"/>
                      <a:pt x="202" y="279"/>
                    </a:cubicBezTo>
                    <a:cubicBezTo>
                      <a:pt x="245" y="279"/>
                      <a:pt x="280" y="244"/>
                      <a:pt x="280" y="201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149" y="25"/>
                      <a:pt x="149" y="25"/>
                      <a:pt x="149" y="25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01" y="0"/>
                      <a:pt x="101" y="0"/>
                      <a:pt x="101" y="0"/>
                    </a:cubicBezTo>
                  </a:path>
                </a:pathLst>
              </a:custGeom>
              <a:solidFill>
                <a:srgbClr val="321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9" name="Freeform 34"/>
              <p:cNvSpPr>
                <a:spLocks noEditPoints="1"/>
              </p:cNvSpPr>
              <p:nvPr/>
            </p:nvSpPr>
            <p:spPr bwMode="auto">
              <a:xfrm>
                <a:off x="5730876" y="4835525"/>
                <a:ext cx="657225" cy="652463"/>
              </a:xfrm>
              <a:custGeom>
                <a:avLst/>
                <a:gdLst>
                  <a:gd name="T0" fmla="*/ 175 w 175"/>
                  <a:gd name="T1" fmla="*/ 101 h 174"/>
                  <a:gd name="T2" fmla="*/ 175 w 175"/>
                  <a:gd name="T3" fmla="*/ 73 h 174"/>
                  <a:gd name="T4" fmla="*/ 157 w 175"/>
                  <a:gd name="T5" fmla="*/ 73 h 174"/>
                  <a:gd name="T6" fmla="*/ 147 w 175"/>
                  <a:gd name="T7" fmla="*/ 47 h 174"/>
                  <a:gd name="T8" fmla="*/ 159 w 175"/>
                  <a:gd name="T9" fmla="*/ 35 h 174"/>
                  <a:gd name="T10" fmla="*/ 139 w 175"/>
                  <a:gd name="T11" fmla="*/ 15 h 174"/>
                  <a:gd name="T12" fmla="*/ 127 w 175"/>
                  <a:gd name="T13" fmla="*/ 28 h 174"/>
                  <a:gd name="T14" fmla="*/ 101 w 175"/>
                  <a:gd name="T15" fmla="*/ 17 h 174"/>
                  <a:gd name="T16" fmla="*/ 101 w 175"/>
                  <a:gd name="T17" fmla="*/ 0 h 174"/>
                  <a:gd name="T18" fmla="*/ 74 w 175"/>
                  <a:gd name="T19" fmla="*/ 0 h 174"/>
                  <a:gd name="T20" fmla="*/ 74 w 175"/>
                  <a:gd name="T21" fmla="*/ 17 h 174"/>
                  <a:gd name="T22" fmla="*/ 48 w 175"/>
                  <a:gd name="T23" fmla="*/ 28 h 174"/>
                  <a:gd name="T24" fmla="*/ 36 w 175"/>
                  <a:gd name="T25" fmla="*/ 15 h 174"/>
                  <a:gd name="T26" fmla="*/ 16 w 175"/>
                  <a:gd name="T27" fmla="*/ 35 h 174"/>
                  <a:gd name="T28" fmla="*/ 28 w 175"/>
                  <a:gd name="T29" fmla="*/ 47 h 174"/>
                  <a:gd name="T30" fmla="*/ 18 w 175"/>
                  <a:gd name="T31" fmla="*/ 73 h 174"/>
                  <a:gd name="T32" fmla="*/ 0 w 175"/>
                  <a:gd name="T33" fmla="*/ 73 h 174"/>
                  <a:gd name="T34" fmla="*/ 0 w 175"/>
                  <a:gd name="T35" fmla="*/ 101 h 174"/>
                  <a:gd name="T36" fmla="*/ 18 w 175"/>
                  <a:gd name="T37" fmla="*/ 101 h 174"/>
                  <a:gd name="T38" fmla="*/ 28 w 175"/>
                  <a:gd name="T39" fmla="*/ 126 h 174"/>
                  <a:gd name="T40" fmla="*/ 16 w 175"/>
                  <a:gd name="T41" fmla="*/ 138 h 174"/>
                  <a:gd name="T42" fmla="*/ 36 w 175"/>
                  <a:gd name="T43" fmla="*/ 158 h 174"/>
                  <a:gd name="T44" fmla="*/ 48 w 175"/>
                  <a:gd name="T45" fmla="*/ 146 h 174"/>
                  <a:gd name="T46" fmla="*/ 74 w 175"/>
                  <a:gd name="T47" fmla="*/ 156 h 174"/>
                  <a:gd name="T48" fmla="*/ 74 w 175"/>
                  <a:gd name="T49" fmla="*/ 174 h 174"/>
                  <a:gd name="T50" fmla="*/ 101 w 175"/>
                  <a:gd name="T51" fmla="*/ 174 h 174"/>
                  <a:gd name="T52" fmla="*/ 101 w 175"/>
                  <a:gd name="T53" fmla="*/ 156 h 174"/>
                  <a:gd name="T54" fmla="*/ 127 w 175"/>
                  <a:gd name="T55" fmla="*/ 146 h 174"/>
                  <a:gd name="T56" fmla="*/ 139 w 175"/>
                  <a:gd name="T57" fmla="*/ 158 h 174"/>
                  <a:gd name="T58" fmla="*/ 159 w 175"/>
                  <a:gd name="T59" fmla="*/ 138 h 174"/>
                  <a:gd name="T60" fmla="*/ 147 w 175"/>
                  <a:gd name="T61" fmla="*/ 126 h 174"/>
                  <a:gd name="T62" fmla="*/ 157 w 175"/>
                  <a:gd name="T63" fmla="*/ 101 h 174"/>
                  <a:gd name="T64" fmla="*/ 175 w 175"/>
                  <a:gd name="T65" fmla="*/ 101 h 174"/>
                  <a:gd name="T66" fmla="*/ 88 w 175"/>
                  <a:gd name="T67" fmla="*/ 127 h 174"/>
                  <a:gd name="T68" fmla="*/ 48 w 175"/>
                  <a:gd name="T69" fmla="*/ 87 h 174"/>
                  <a:gd name="T70" fmla="*/ 88 w 175"/>
                  <a:gd name="T71" fmla="*/ 47 h 174"/>
                  <a:gd name="T72" fmla="*/ 127 w 175"/>
                  <a:gd name="T73" fmla="*/ 87 h 174"/>
                  <a:gd name="T74" fmla="*/ 88 w 175"/>
                  <a:gd name="T75" fmla="*/ 12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5" h="174">
                    <a:moveTo>
                      <a:pt x="175" y="101"/>
                    </a:moveTo>
                    <a:cubicBezTo>
                      <a:pt x="175" y="73"/>
                      <a:pt x="175" y="73"/>
                      <a:pt x="175" y="73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55" y="63"/>
                      <a:pt x="152" y="55"/>
                      <a:pt x="147" y="47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27" y="28"/>
                      <a:pt x="127" y="28"/>
                      <a:pt x="127" y="28"/>
                    </a:cubicBezTo>
                    <a:cubicBezTo>
                      <a:pt x="119" y="22"/>
                      <a:pt x="111" y="19"/>
                      <a:pt x="101" y="17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4" y="19"/>
                      <a:pt x="56" y="22"/>
                      <a:pt x="48" y="28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3" y="55"/>
                      <a:pt x="20" y="63"/>
                      <a:pt x="18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20" y="110"/>
                      <a:pt x="23" y="119"/>
                      <a:pt x="28" y="126"/>
                    </a:cubicBezTo>
                    <a:cubicBezTo>
                      <a:pt x="16" y="138"/>
                      <a:pt x="16" y="138"/>
                      <a:pt x="16" y="138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56" y="151"/>
                      <a:pt x="64" y="155"/>
                      <a:pt x="74" y="156"/>
                    </a:cubicBezTo>
                    <a:cubicBezTo>
                      <a:pt x="74" y="174"/>
                      <a:pt x="74" y="174"/>
                      <a:pt x="74" y="174"/>
                    </a:cubicBezTo>
                    <a:cubicBezTo>
                      <a:pt x="101" y="174"/>
                      <a:pt x="101" y="174"/>
                      <a:pt x="101" y="174"/>
                    </a:cubicBezTo>
                    <a:cubicBezTo>
                      <a:pt x="101" y="156"/>
                      <a:pt x="101" y="156"/>
                      <a:pt x="101" y="156"/>
                    </a:cubicBezTo>
                    <a:cubicBezTo>
                      <a:pt x="111" y="155"/>
                      <a:pt x="119" y="151"/>
                      <a:pt x="127" y="146"/>
                    </a:cubicBezTo>
                    <a:cubicBezTo>
                      <a:pt x="139" y="158"/>
                      <a:pt x="139" y="158"/>
                      <a:pt x="139" y="158"/>
                    </a:cubicBezTo>
                    <a:cubicBezTo>
                      <a:pt x="159" y="138"/>
                      <a:pt x="159" y="138"/>
                      <a:pt x="159" y="138"/>
                    </a:cubicBezTo>
                    <a:cubicBezTo>
                      <a:pt x="147" y="126"/>
                      <a:pt x="147" y="126"/>
                      <a:pt x="147" y="126"/>
                    </a:cubicBezTo>
                    <a:cubicBezTo>
                      <a:pt x="152" y="119"/>
                      <a:pt x="155" y="110"/>
                      <a:pt x="157" y="101"/>
                    </a:cubicBezTo>
                    <a:lnTo>
                      <a:pt x="175" y="101"/>
                    </a:lnTo>
                    <a:close/>
                    <a:moveTo>
                      <a:pt x="88" y="127"/>
                    </a:moveTo>
                    <a:cubicBezTo>
                      <a:pt x="65" y="127"/>
                      <a:pt x="48" y="109"/>
                      <a:pt x="48" y="87"/>
                    </a:cubicBezTo>
                    <a:cubicBezTo>
                      <a:pt x="48" y="65"/>
                      <a:pt x="65" y="47"/>
                      <a:pt x="88" y="47"/>
                    </a:cubicBezTo>
                    <a:cubicBezTo>
                      <a:pt x="110" y="47"/>
                      <a:pt x="127" y="65"/>
                      <a:pt x="127" y="87"/>
                    </a:cubicBezTo>
                    <a:cubicBezTo>
                      <a:pt x="127" y="109"/>
                      <a:pt x="110" y="127"/>
                      <a:pt x="88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99703" y="2425376"/>
              <a:ext cx="1069025" cy="1067861"/>
              <a:chOff x="7091363" y="2654300"/>
              <a:chExt cx="1457325" cy="1455738"/>
            </a:xfrm>
          </p:grpSpPr>
          <p:sp>
            <p:nvSpPr>
              <p:cNvPr id="300" name="Freeform 35"/>
              <p:cNvSpPr>
                <a:spLocks/>
              </p:cNvSpPr>
              <p:nvPr/>
            </p:nvSpPr>
            <p:spPr bwMode="auto">
              <a:xfrm>
                <a:off x="7091363" y="2654300"/>
                <a:ext cx="1457325" cy="1455738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36"/>
              <p:cNvSpPr>
                <a:spLocks/>
              </p:cNvSpPr>
              <p:nvPr/>
            </p:nvSpPr>
            <p:spPr bwMode="auto">
              <a:xfrm>
                <a:off x="7361238" y="3097212"/>
                <a:ext cx="1187450" cy="1012825"/>
              </a:xfrm>
              <a:custGeom>
                <a:avLst/>
                <a:gdLst>
                  <a:gd name="T0" fmla="*/ 145 w 316"/>
                  <a:gd name="T1" fmla="*/ 0 h 270"/>
                  <a:gd name="T2" fmla="*/ 101 w 316"/>
                  <a:gd name="T3" fmla="*/ 24 h 270"/>
                  <a:gd name="T4" fmla="*/ 85 w 316"/>
                  <a:gd name="T5" fmla="*/ 21 h 270"/>
                  <a:gd name="T6" fmla="*/ 43 w 316"/>
                  <a:gd name="T7" fmla="*/ 54 h 270"/>
                  <a:gd name="T8" fmla="*/ 2 w 316"/>
                  <a:gd name="T9" fmla="*/ 90 h 270"/>
                  <a:gd name="T10" fmla="*/ 14 w 316"/>
                  <a:gd name="T11" fmla="*/ 126 h 270"/>
                  <a:gd name="T12" fmla="*/ 14 w 316"/>
                  <a:gd name="T13" fmla="*/ 126 h 270"/>
                  <a:gd name="T14" fmla="*/ 152 w 316"/>
                  <a:gd name="T15" fmla="*/ 270 h 270"/>
                  <a:gd name="T16" fmla="*/ 158 w 316"/>
                  <a:gd name="T17" fmla="*/ 270 h 270"/>
                  <a:gd name="T18" fmla="*/ 158 w 316"/>
                  <a:gd name="T19" fmla="*/ 270 h 270"/>
                  <a:gd name="T20" fmla="*/ 238 w 316"/>
                  <a:gd name="T21" fmla="*/ 270 h 270"/>
                  <a:gd name="T22" fmla="*/ 316 w 316"/>
                  <a:gd name="T23" fmla="*/ 192 h 270"/>
                  <a:gd name="T24" fmla="*/ 316 w 316"/>
                  <a:gd name="T25" fmla="*/ 144 h 270"/>
                  <a:gd name="T26" fmla="*/ 181 w 316"/>
                  <a:gd name="T27" fmla="*/ 14 h 270"/>
                  <a:gd name="T28" fmla="*/ 181 w 316"/>
                  <a:gd name="T29" fmla="*/ 14 h 270"/>
                  <a:gd name="T30" fmla="*/ 145 w 316"/>
                  <a:gd name="T3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6" h="270">
                    <a:moveTo>
                      <a:pt x="145" y="0"/>
                    </a:moveTo>
                    <a:cubicBezTo>
                      <a:pt x="127" y="0"/>
                      <a:pt x="110" y="9"/>
                      <a:pt x="101" y="24"/>
                    </a:cubicBezTo>
                    <a:cubicBezTo>
                      <a:pt x="96" y="22"/>
                      <a:pt x="90" y="21"/>
                      <a:pt x="85" y="21"/>
                    </a:cubicBezTo>
                    <a:cubicBezTo>
                      <a:pt x="64" y="21"/>
                      <a:pt x="48" y="35"/>
                      <a:pt x="43" y="54"/>
                    </a:cubicBezTo>
                    <a:cubicBezTo>
                      <a:pt x="23" y="54"/>
                      <a:pt x="5" y="69"/>
                      <a:pt x="2" y="90"/>
                    </a:cubicBezTo>
                    <a:cubicBezTo>
                      <a:pt x="0" y="104"/>
                      <a:pt x="5" y="117"/>
                      <a:pt x="14" y="126"/>
                    </a:cubicBezTo>
                    <a:cubicBezTo>
                      <a:pt x="14" y="126"/>
                      <a:pt x="14" y="126"/>
                      <a:pt x="14" y="126"/>
                    </a:cubicBezTo>
                    <a:cubicBezTo>
                      <a:pt x="152" y="270"/>
                      <a:pt x="152" y="270"/>
                      <a:pt x="152" y="270"/>
                    </a:cubicBezTo>
                    <a:cubicBezTo>
                      <a:pt x="158" y="270"/>
                      <a:pt x="158" y="270"/>
                      <a:pt x="158" y="270"/>
                    </a:cubicBezTo>
                    <a:cubicBezTo>
                      <a:pt x="158" y="270"/>
                      <a:pt x="158" y="270"/>
                      <a:pt x="158" y="270"/>
                    </a:cubicBezTo>
                    <a:cubicBezTo>
                      <a:pt x="238" y="270"/>
                      <a:pt x="238" y="270"/>
                      <a:pt x="238" y="270"/>
                    </a:cubicBezTo>
                    <a:cubicBezTo>
                      <a:pt x="281" y="270"/>
                      <a:pt x="316" y="235"/>
                      <a:pt x="316" y="192"/>
                    </a:cubicBezTo>
                    <a:cubicBezTo>
                      <a:pt x="316" y="144"/>
                      <a:pt x="316" y="144"/>
                      <a:pt x="316" y="144"/>
                    </a:cubicBezTo>
                    <a:cubicBezTo>
                      <a:pt x="181" y="14"/>
                      <a:pt x="181" y="14"/>
                      <a:pt x="181" y="14"/>
                    </a:cubicBezTo>
                    <a:cubicBezTo>
                      <a:pt x="181" y="14"/>
                      <a:pt x="181" y="14"/>
                      <a:pt x="181" y="14"/>
                    </a:cubicBezTo>
                    <a:cubicBezTo>
                      <a:pt x="171" y="5"/>
                      <a:pt x="159" y="0"/>
                      <a:pt x="145" y="0"/>
                    </a:cubicBezTo>
                  </a:path>
                </a:pathLst>
              </a:custGeom>
              <a:solidFill>
                <a:srgbClr val="95AC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2" name="Freeform 37"/>
              <p:cNvSpPr>
                <a:spLocks/>
              </p:cNvSpPr>
              <p:nvPr/>
            </p:nvSpPr>
            <p:spPr bwMode="auto">
              <a:xfrm>
                <a:off x="7358063" y="3097212"/>
                <a:ext cx="915988" cy="517525"/>
              </a:xfrm>
              <a:custGeom>
                <a:avLst/>
                <a:gdLst>
                  <a:gd name="T0" fmla="*/ 202 w 244"/>
                  <a:gd name="T1" fmla="*/ 53 h 138"/>
                  <a:gd name="T2" fmla="*/ 199 w 244"/>
                  <a:gd name="T3" fmla="*/ 54 h 138"/>
                  <a:gd name="T4" fmla="*/ 199 w 244"/>
                  <a:gd name="T5" fmla="*/ 53 h 138"/>
                  <a:gd name="T6" fmla="*/ 146 w 244"/>
                  <a:gd name="T7" fmla="*/ 0 h 138"/>
                  <a:gd name="T8" fmla="*/ 102 w 244"/>
                  <a:gd name="T9" fmla="*/ 24 h 138"/>
                  <a:gd name="T10" fmla="*/ 86 w 244"/>
                  <a:gd name="T11" fmla="*/ 21 h 138"/>
                  <a:gd name="T12" fmla="*/ 44 w 244"/>
                  <a:gd name="T13" fmla="*/ 54 h 138"/>
                  <a:gd name="T14" fmla="*/ 3 w 244"/>
                  <a:gd name="T15" fmla="*/ 90 h 138"/>
                  <a:gd name="T16" fmla="*/ 39 w 244"/>
                  <a:gd name="T17" fmla="*/ 138 h 138"/>
                  <a:gd name="T18" fmla="*/ 41 w 244"/>
                  <a:gd name="T19" fmla="*/ 138 h 138"/>
                  <a:gd name="T20" fmla="*/ 41 w 244"/>
                  <a:gd name="T21" fmla="*/ 138 h 138"/>
                  <a:gd name="T22" fmla="*/ 202 w 244"/>
                  <a:gd name="T23" fmla="*/ 138 h 138"/>
                  <a:gd name="T24" fmla="*/ 202 w 244"/>
                  <a:gd name="T25" fmla="*/ 138 h 138"/>
                  <a:gd name="T26" fmla="*/ 244 w 244"/>
                  <a:gd name="T27" fmla="*/ 96 h 138"/>
                  <a:gd name="T28" fmla="*/ 202 w 244"/>
                  <a:gd name="T29" fmla="*/ 5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4" h="138">
                    <a:moveTo>
                      <a:pt x="202" y="53"/>
                    </a:moveTo>
                    <a:cubicBezTo>
                      <a:pt x="201" y="53"/>
                      <a:pt x="200" y="54"/>
                      <a:pt x="199" y="54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9" y="23"/>
                      <a:pt x="175" y="0"/>
                      <a:pt x="146" y="0"/>
                    </a:cubicBezTo>
                    <a:cubicBezTo>
                      <a:pt x="128" y="0"/>
                      <a:pt x="111" y="9"/>
                      <a:pt x="102" y="24"/>
                    </a:cubicBezTo>
                    <a:cubicBezTo>
                      <a:pt x="97" y="22"/>
                      <a:pt x="91" y="21"/>
                      <a:pt x="86" y="21"/>
                    </a:cubicBezTo>
                    <a:cubicBezTo>
                      <a:pt x="65" y="21"/>
                      <a:pt x="49" y="35"/>
                      <a:pt x="44" y="54"/>
                    </a:cubicBezTo>
                    <a:cubicBezTo>
                      <a:pt x="24" y="54"/>
                      <a:pt x="6" y="69"/>
                      <a:pt x="3" y="90"/>
                    </a:cubicBezTo>
                    <a:cubicBezTo>
                      <a:pt x="0" y="113"/>
                      <a:pt x="16" y="135"/>
                      <a:pt x="39" y="138"/>
                    </a:cubicBezTo>
                    <a:cubicBezTo>
                      <a:pt x="40" y="138"/>
                      <a:pt x="40" y="138"/>
                      <a:pt x="41" y="138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25" y="138"/>
                      <a:pt x="244" y="119"/>
                      <a:pt x="244" y="96"/>
                    </a:cubicBezTo>
                    <a:cubicBezTo>
                      <a:pt x="244" y="72"/>
                      <a:pt x="225" y="53"/>
                      <a:pt x="202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2253796" y="2424794"/>
              <a:ext cx="1067861" cy="1069026"/>
              <a:chOff x="8856663" y="881062"/>
              <a:chExt cx="1455738" cy="1457326"/>
            </a:xfrm>
          </p:grpSpPr>
          <p:sp>
            <p:nvSpPr>
              <p:cNvPr id="303" name="Freeform 38"/>
              <p:cNvSpPr>
                <a:spLocks/>
              </p:cNvSpPr>
              <p:nvPr/>
            </p:nvSpPr>
            <p:spPr bwMode="auto">
              <a:xfrm>
                <a:off x="8856663" y="881062"/>
                <a:ext cx="1455738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4" name="Freeform 39"/>
              <p:cNvSpPr>
                <a:spLocks/>
              </p:cNvSpPr>
              <p:nvPr/>
            </p:nvSpPr>
            <p:spPr bwMode="auto">
              <a:xfrm>
                <a:off x="9205913" y="1282700"/>
                <a:ext cx="1106488" cy="1055688"/>
              </a:xfrm>
              <a:custGeom>
                <a:avLst/>
                <a:gdLst>
                  <a:gd name="T0" fmla="*/ 197 w 295"/>
                  <a:gd name="T1" fmla="*/ 0 h 281"/>
                  <a:gd name="T2" fmla="*/ 29 w 295"/>
                  <a:gd name="T3" fmla="*/ 0 h 281"/>
                  <a:gd name="T4" fmla="*/ 21 w 295"/>
                  <a:gd name="T5" fmla="*/ 8 h 281"/>
                  <a:gd name="T6" fmla="*/ 21 w 295"/>
                  <a:gd name="T7" fmla="*/ 40 h 281"/>
                  <a:gd name="T8" fmla="*/ 26 w 295"/>
                  <a:gd name="T9" fmla="*/ 45 h 281"/>
                  <a:gd name="T10" fmla="*/ 21 w 295"/>
                  <a:gd name="T11" fmla="*/ 45 h 281"/>
                  <a:gd name="T12" fmla="*/ 6 w 295"/>
                  <a:gd name="T13" fmla="*/ 45 h 281"/>
                  <a:gd name="T14" fmla="*/ 0 w 295"/>
                  <a:gd name="T15" fmla="*/ 51 h 281"/>
                  <a:gd name="T16" fmla="*/ 0 w 295"/>
                  <a:gd name="T17" fmla="*/ 53 h 281"/>
                  <a:gd name="T18" fmla="*/ 2 w 295"/>
                  <a:gd name="T19" fmla="*/ 57 h 281"/>
                  <a:gd name="T20" fmla="*/ 2 w 295"/>
                  <a:gd name="T21" fmla="*/ 57 h 281"/>
                  <a:gd name="T22" fmla="*/ 21 w 295"/>
                  <a:gd name="T23" fmla="*/ 76 h 281"/>
                  <a:gd name="T24" fmla="*/ 21 w 295"/>
                  <a:gd name="T25" fmla="*/ 80 h 281"/>
                  <a:gd name="T26" fmla="*/ 25 w 295"/>
                  <a:gd name="T27" fmla="*/ 86 h 281"/>
                  <a:gd name="T28" fmla="*/ 21 w 295"/>
                  <a:gd name="T29" fmla="*/ 86 h 281"/>
                  <a:gd name="T30" fmla="*/ 6 w 295"/>
                  <a:gd name="T31" fmla="*/ 86 h 281"/>
                  <a:gd name="T32" fmla="*/ 0 w 295"/>
                  <a:gd name="T33" fmla="*/ 91 h 281"/>
                  <a:gd name="T34" fmla="*/ 0 w 295"/>
                  <a:gd name="T35" fmla="*/ 93 h 281"/>
                  <a:gd name="T36" fmla="*/ 3 w 295"/>
                  <a:gd name="T37" fmla="*/ 98 h 281"/>
                  <a:gd name="T38" fmla="*/ 3 w 295"/>
                  <a:gd name="T39" fmla="*/ 98 h 281"/>
                  <a:gd name="T40" fmla="*/ 3 w 295"/>
                  <a:gd name="T41" fmla="*/ 98 h 281"/>
                  <a:gd name="T42" fmla="*/ 21 w 295"/>
                  <a:gd name="T43" fmla="*/ 116 h 281"/>
                  <a:gd name="T44" fmla="*/ 21 w 295"/>
                  <a:gd name="T45" fmla="*/ 120 h 281"/>
                  <a:gd name="T46" fmla="*/ 26 w 295"/>
                  <a:gd name="T47" fmla="*/ 126 h 281"/>
                  <a:gd name="T48" fmla="*/ 21 w 295"/>
                  <a:gd name="T49" fmla="*/ 126 h 281"/>
                  <a:gd name="T50" fmla="*/ 6 w 295"/>
                  <a:gd name="T51" fmla="*/ 126 h 281"/>
                  <a:gd name="T52" fmla="*/ 0 w 295"/>
                  <a:gd name="T53" fmla="*/ 131 h 281"/>
                  <a:gd name="T54" fmla="*/ 0 w 295"/>
                  <a:gd name="T55" fmla="*/ 134 h 281"/>
                  <a:gd name="T56" fmla="*/ 2 w 295"/>
                  <a:gd name="T57" fmla="*/ 137 h 281"/>
                  <a:gd name="T58" fmla="*/ 21 w 295"/>
                  <a:gd name="T59" fmla="*/ 158 h 281"/>
                  <a:gd name="T60" fmla="*/ 21 w 295"/>
                  <a:gd name="T61" fmla="*/ 172 h 281"/>
                  <a:gd name="T62" fmla="*/ 24 w 295"/>
                  <a:gd name="T63" fmla="*/ 178 h 281"/>
                  <a:gd name="T64" fmla="*/ 25 w 295"/>
                  <a:gd name="T65" fmla="*/ 180 h 281"/>
                  <a:gd name="T66" fmla="*/ 26 w 295"/>
                  <a:gd name="T67" fmla="*/ 181 h 281"/>
                  <a:gd name="T68" fmla="*/ 27 w 295"/>
                  <a:gd name="T69" fmla="*/ 182 h 281"/>
                  <a:gd name="T70" fmla="*/ 28 w 295"/>
                  <a:gd name="T71" fmla="*/ 183 h 281"/>
                  <a:gd name="T72" fmla="*/ 123 w 295"/>
                  <a:gd name="T73" fmla="*/ 281 h 281"/>
                  <a:gd name="T74" fmla="*/ 127 w 295"/>
                  <a:gd name="T75" fmla="*/ 281 h 281"/>
                  <a:gd name="T76" fmla="*/ 217 w 295"/>
                  <a:gd name="T77" fmla="*/ 281 h 281"/>
                  <a:gd name="T78" fmla="*/ 295 w 295"/>
                  <a:gd name="T79" fmla="*/ 203 h 281"/>
                  <a:gd name="T80" fmla="*/ 295 w 295"/>
                  <a:gd name="T81" fmla="*/ 90 h 281"/>
                  <a:gd name="T82" fmla="*/ 208 w 295"/>
                  <a:gd name="T83" fmla="*/ 8 h 281"/>
                  <a:gd name="T84" fmla="*/ 207 w 295"/>
                  <a:gd name="T85" fmla="*/ 7 h 281"/>
                  <a:gd name="T86" fmla="*/ 206 w 295"/>
                  <a:gd name="T87" fmla="*/ 6 h 281"/>
                  <a:gd name="T88" fmla="*/ 205 w 295"/>
                  <a:gd name="T89" fmla="*/ 5 h 281"/>
                  <a:gd name="T90" fmla="*/ 204 w 295"/>
                  <a:gd name="T91" fmla="*/ 4 h 281"/>
                  <a:gd name="T92" fmla="*/ 203 w 295"/>
                  <a:gd name="T93" fmla="*/ 3 h 281"/>
                  <a:gd name="T94" fmla="*/ 197 w 295"/>
                  <a:gd name="T9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5" h="281">
                    <a:moveTo>
                      <a:pt x="19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4" y="0"/>
                      <a:pt x="21" y="4"/>
                      <a:pt x="21" y="8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3" y="45"/>
                      <a:pt x="0" y="48"/>
                      <a:pt x="0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3" y="86"/>
                      <a:pt x="0" y="88"/>
                      <a:pt x="0" y="9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7"/>
                      <a:pt x="3" y="98"/>
                    </a:cubicBezTo>
                    <a:cubicBezTo>
                      <a:pt x="3" y="98"/>
                      <a:pt x="3" y="98"/>
                      <a:pt x="3" y="98"/>
                    </a:cubicBezTo>
                    <a:cubicBezTo>
                      <a:pt x="3" y="98"/>
                      <a:pt x="3" y="98"/>
                      <a:pt x="3" y="98"/>
                    </a:cubicBezTo>
                    <a:cubicBezTo>
                      <a:pt x="21" y="116"/>
                      <a:pt x="21" y="116"/>
                      <a:pt x="21" y="116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3" y="126"/>
                      <a:pt x="0" y="128"/>
                      <a:pt x="0" y="131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5"/>
                      <a:pt x="1" y="136"/>
                      <a:pt x="2" y="137"/>
                    </a:cubicBezTo>
                    <a:cubicBezTo>
                      <a:pt x="21" y="158"/>
                      <a:pt x="21" y="158"/>
                      <a:pt x="21" y="158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1" y="175"/>
                      <a:pt x="22" y="177"/>
                      <a:pt x="24" y="178"/>
                    </a:cubicBezTo>
                    <a:cubicBezTo>
                      <a:pt x="24" y="179"/>
                      <a:pt x="24" y="179"/>
                      <a:pt x="25" y="180"/>
                    </a:cubicBezTo>
                    <a:cubicBezTo>
                      <a:pt x="25" y="180"/>
                      <a:pt x="26" y="180"/>
                      <a:pt x="26" y="181"/>
                    </a:cubicBezTo>
                    <a:cubicBezTo>
                      <a:pt x="26" y="181"/>
                      <a:pt x="27" y="181"/>
                      <a:pt x="27" y="182"/>
                    </a:cubicBezTo>
                    <a:cubicBezTo>
                      <a:pt x="28" y="183"/>
                      <a:pt x="28" y="183"/>
                      <a:pt x="28" y="183"/>
                    </a:cubicBezTo>
                    <a:cubicBezTo>
                      <a:pt x="123" y="281"/>
                      <a:pt x="123" y="281"/>
                      <a:pt x="123" y="281"/>
                    </a:cubicBezTo>
                    <a:cubicBezTo>
                      <a:pt x="127" y="281"/>
                      <a:pt x="127" y="281"/>
                      <a:pt x="127" y="281"/>
                    </a:cubicBezTo>
                    <a:cubicBezTo>
                      <a:pt x="217" y="281"/>
                      <a:pt x="217" y="281"/>
                      <a:pt x="217" y="281"/>
                    </a:cubicBezTo>
                    <a:cubicBezTo>
                      <a:pt x="260" y="281"/>
                      <a:pt x="295" y="246"/>
                      <a:pt x="295" y="203"/>
                    </a:cubicBezTo>
                    <a:cubicBezTo>
                      <a:pt x="295" y="90"/>
                      <a:pt x="295" y="90"/>
                      <a:pt x="295" y="90"/>
                    </a:cubicBezTo>
                    <a:cubicBezTo>
                      <a:pt x="208" y="8"/>
                      <a:pt x="208" y="8"/>
                      <a:pt x="208" y="8"/>
                    </a:cubicBezTo>
                    <a:cubicBezTo>
                      <a:pt x="207" y="7"/>
                      <a:pt x="207" y="7"/>
                      <a:pt x="207" y="7"/>
                    </a:cubicBezTo>
                    <a:cubicBezTo>
                      <a:pt x="207" y="7"/>
                      <a:pt x="207" y="7"/>
                      <a:pt x="206" y="6"/>
                    </a:cubicBezTo>
                    <a:cubicBezTo>
                      <a:pt x="206" y="6"/>
                      <a:pt x="206" y="6"/>
                      <a:pt x="205" y="5"/>
                    </a:cubicBezTo>
                    <a:cubicBezTo>
                      <a:pt x="205" y="5"/>
                      <a:pt x="204" y="4"/>
                      <a:pt x="204" y="4"/>
                    </a:cubicBezTo>
                    <a:cubicBezTo>
                      <a:pt x="204" y="4"/>
                      <a:pt x="203" y="3"/>
                      <a:pt x="203" y="3"/>
                    </a:cubicBezTo>
                    <a:cubicBezTo>
                      <a:pt x="201" y="1"/>
                      <a:pt x="199" y="0"/>
                      <a:pt x="197" y="0"/>
                    </a:cubicBezTo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5" name="Freeform 40"/>
              <p:cNvSpPr>
                <a:spLocks noEditPoints="1"/>
              </p:cNvSpPr>
              <p:nvPr/>
            </p:nvSpPr>
            <p:spPr bwMode="auto">
              <a:xfrm>
                <a:off x="9283701" y="1282700"/>
                <a:ext cx="692150" cy="676275"/>
              </a:xfrm>
              <a:custGeom>
                <a:avLst/>
                <a:gdLst>
                  <a:gd name="T0" fmla="*/ 176 w 184"/>
                  <a:gd name="T1" fmla="*/ 0 h 180"/>
                  <a:gd name="T2" fmla="*/ 8 w 184"/>
                  <a:gd name="T3" fmla="*/ 0 h 180"/>
                  <a:gd name="T4" fmla="*/ 0 w 184"/>
                  <a:gd name="T5" fmla="*/ 8 h 180"/>
                  <a:gd name="T6" fmla="*/ 0 w 184"/>
                  <a:gd name="T7" fmla="*/ 40 h 180"/>
                  <a:gd name="T8" fmla="*/ 13 w 184"/>
                  <a:gd name="T9" fmla="*/ 40 h 180"/>
                  <a:gd name="T10" fmla="*/ 24 w 184"/>
                  <a:gd name="T11" fmla="*/ 51 h 180"/>
                  <a:gd name="T12" fmla="*/ 24 w 184"/>
                  <a:gd name="T13" fmla="*/ 53 h 180"/>
                  <a:gd name="T14" fmla="*/ 13 w 184"/>
                  <a:gd name="T15" fmla="*/ 64 h 180"/>
                  <a:gd name="T16" fmla="*/ 0 w 184"/>
                  <a:gd name="T17" fmla="*/ 64 h 180"/>
                  <a:gd name="T18" fmla="*/ 0 w 184"/>
                  <a:gd name="T19" fmla="*/ 80 h 180"/>
                  <a:gd name="T20" fmla="*/ 13 w 184"/>
                  <a:gd name="T21" fmla="*/ 80 h 180"/>
                  <a:gd name="T22" fmla="*/ 24 w 184"/>
                  <a:gd name="T23" fmla="*/ 91 h 180"/>
                  <a:gd name="T24" fmla="*/ 24 w 184"/>
                  <a:gd name="T25" fmla="*/ 93 h 180"/>
                  <a:gd name="T26" fmla="*/ 13 w 184"/>
                  <a:gd name="T27" fmla="*/ 104 h 180"/>
                  <a:gd name="T28" fmla="*/ 0 w 184"/>
                  <a:gd name="T29" fmla="*/ 104 h 180"/>
                  <a:gd name="T30" fmla="*/ 0 w 184"/>
                  <a:gd name="T31" fmla="*/ 120 h 180"/>
                  <a:gd name="T32" fmla="*/ 13 w 184"/>
                  <a:gd name="T33" fmla="*/ 120 h 180"/>
                  <a:gd name="T34" fmla="*/ 24 w 184"/>
                  <a:gd name="T35" fmla="*/ 131 h 180"/>
                  <a:gd name="T36" fmla="*/ 24 w 184"/>
                  <a:gd name="T37" fmla="*/ 134 h 180"/>
                  <a:gd name="T38" fmla="*/ 13 w 184"/>
                  <a:gd name="T39" fmla="*/ 145 h 180"/>
                  <a:gd name="T40" fmla="*/ 0 w 184"/>
                  <a:gd name="T41" fmla="*/ 145 h 180"/>
                  <a:gd name="T42" fmla="*/ 0 w 184"/>
                  <a:gd name="T43" fmla="*/ 172 h 180"/>
                  <a:gd name="T44" fmla="*/ 8 w 184"/>
                  <a:gd name="T45" fmla="*/ 180 h 180"/>
                  <a:gd name="T46" fmla="*/ 176 w 184"/>
                  <a:gd name="T47" fmla="*/ 180 h 180"/>
                  <a:gd name="T48" fmla="*/ 184 w 184"/>
                  <a:gd name="T49" fmla="*/ 172 h 180"/>
                  <a:gd name="T50" fmla="*/ 184 w 184"/>
                  <a:gd name="T51" fmla="*/ 8 h 180"/>
                  <a:gd name="T52" fmla="*/ 176 w 184"/>
                  <a:gd name="T53" fmla="*/ 0 h 180"/>
                  <a:gd name="T54" fmla="*/ 97 w 184"/>
                  <a:gd name="T55" fmla="*/ 19 h 180"/>
                  <a:gd name="T56" fmla="*/ 121 w 184"/>
                  <a:gd name="T57" fmla="*/ 43 h 180"/>
                  <a:gd name="T58" fmla="*/ 97 w 184"/>
                  <a:gd name="T59" fmla="*/ 67 h 180"/>
                  <a:gd name="T60" fmla="*/ 73 w 184"/>
                  <a:gd name="T61" fmla="*/ 43 h 180"/>
                  <a:gd name="T62" fmla="*/ 97 w 184"/>
                  <a:gd name="T63" fmla="*/ 19 h 180"/>
                  <a:gd name="T64" fmla="*/ 143 w 184"/>
                  <a:gd name="T65" fmla="*/ 137 h 180"/>
                  <a:gd name="T66" fmla="*/ 97 w 184"/>
                  <a:gd name="T67" fmla="*/ 161 h 180"/>
                  <a:gd name="T68" fmla="*/ 51 w 184"/>
                  <a:gd name="T69" fmla="*/ 137 h 180"/>
                  <a:gd name="T70" fmla="*/ 51 w 184"/>
                  <a:gd name="T71" fmla="*/ 134 h 180"/>
                  <a:gd name="T72" fmla="*/ 97 w 184"/>
                  <a:gd name="T73" fmla="*/ 70 h 180"/>
                  <a:gd name="T74" fmla="*/ 143 w 184"/>
                  <a:gd name="T75" fmla="*/ 13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4" h="180">
                    <a:moveTo>
                      <a:pt x="17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9" y="40"/>
                      <a:pt x="24" y="45"/>
                      <a:pt x="24" y="5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9"/>
                      <a:pt x="19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9" y="80"/>
                      <a:pt x="24" y="85"/>
                      <a:pt x="24" y="91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9"/>
                      <a:pt x="19" y="104"/>
                      <a:pt x="13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19" y="120"/>
                      <a:pt x="24" y="125"/>
                      <a:pt x="24" y="131"/>
                    </a:cubicBezTo>
                    <a:cubicBezTo>
                      <a:pt x="24" y="134"/>
                      <a:pt x="24" y="134"/>
                      <a:pt x="24" y="134"/>
                    </a:cubicBezTo>
                    <a:cubicBezTo>
                      <a:pt x="24" y="140"/>
                      <a:pt x="19" y="145"/>
                      <a:pt x="13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3" y="180"/>
                      <a:pt x="8" y="180"/>
                    </a:cubicBezTo>
                    <a:cubicBezTo>
                      <a:pt x="176" y="180"/>
                      <a:pt x="176" y="180"/>
                      <a:pt x="176" y="180"/>
                    </a:cubicBezTo>
                    <a:cubicBezTo>
                      <a:pt x="180" y="180"/>
                      <a:pt x="184" y="177"/>
                      <a:pt x="184" y="172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4" y="4"/>
                      <a:pt x="180" y="0"/>
                      <a:pt x="176" y="0"/>
                    </a:cubicBezTo>
                    <a:close/>
                    <a:moveTo>
                      <a:pt x="97" y="19"/>
                    </a:moveTo>
                    <a:cubicBezTo>
                      <a:pt x="110" y="19"/>
                      <a:pt x="121" y="30"/>
                      <a:pt x="121" y="43"/>
                    </a:cubicBezTo>
                    <a:cubicBezTo>
                      <a:pt x="121" y="56"/>
                      <a:pt x="110" y="67"/>
                      <a:pt x="97" y="67"/>
                    </a:cubicBezTo>
                    <a:cubicBezTo>
                      <a:pt x="84" y="67"/>
                      <a:pt x="73" y="56"/>
                      <a:pt x="73" y="43"/>
                    </a:cubicBezTo>
                    <a:cubicBezTo>
                      <a:pt x="73" y="30"/>
                      <a:pt x="84" y="19"/>
                      <a:pt x="97" y="19"/>
                    </a:cubicBezTo>
                    <a:close/>
                    <a:moveTo>
                      <a:pt x="143" y="137"/>
                    </a:moveTo>
                    <a:cubicBezTo>
                      <a:pt x="143" y="150"/>
                      <a:pt x="123" y="161"/>
                      <a:pt x="97" y="161"/>
                    </a:cubicBezTo>
                    <a:cubicBezTo>
                      <a:pt x="72" y="161"/>
                      <a:pt x="51" y="150"/>
                      <a:pt x="51" y="137"/>
                    </a:cubicBezTo>
                    <a:cubicBezTo>
                      <a:pt x="51" y="136"/>
                      <a:pt x="51" y="135"/>
                      <a:pt x="51" y="134"/>
                    </a:cubicBezTo>
                    <a:cubicBezTo>
                      <a:pt x="52" y="98"/>
                      <a:pt x="72" y="70"/>
                      <a:pt x="97" y="70"/>
                    </a:cubicBezTo>
                    <a:cubicBezTo>
                      <a:pt x="123" y="70"/>
                      <a:pt x="143" y="100"/>
                      <a:pt x="143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6" name="Freeform 41"/>
              <p:cNvSpPr>
                <a:spLocks/>
              </p:cNvSpPr>
              <p:nvPr/>
            </p:nvSpPr>
            <p:spPr bwMode="auto">
              <a:xfrm>
                <a:off x="9205913" y="1452562"/>
                <a:ext cx="149225" cy="52388"/>
              </a:xfrm>
              <a:custGeom>
                <a:avLst/>
                <a:gdLst>
                  <a:gd name="T0" fmla="*/ 6 w 40"/>
                  <a:gd name="T1" fmla="*/ 14 h 14"/>
                  <a:gd name="T2" fmla="*/ 21 w 40"/>
                  <a:gd name="T3" fmla="*/ 14 h 14"/>
                  <a:gd name="T4" fmla="*/ 34 w 40"/>
                  <a:gd name="T5" fmla="*/ 14 h 14"/>
                  <a:gd name="T6" fmla="*/ 40 w 40"/>
                  <a:gd name="T7" fmla="*/ 8 h 14"/>
                  <a:gd name="T8" fmla="*/ 40 w 40"/>
                  <a:gd name="T9" fmla="*/ 6 h 14"/>
                  <a:gd name="T10" fmla="*/ 34 w 40"/>
                  <a:gd name="T11" fmla="*/ 0 h 14"/>
                  <a:gd name="T12" fmla="*/ 21 w 40"/>
                  <a:gd name="T13" fmla="*/ 0 h 14"/>
                  <a:gd name="T14" fmla="*/ 6 w 40"/>
                  <a:gd name="T15" fmla="*/ 0 h 14"/>
                  <a:gd name="T16" fmla="*/ 0 w 40"/>
                  <a:gd name="T17" fmla="*/ 6 h 14"/>
                  <a:gd name="T18" fmla="*/ 0 w 40"/>
                  <a:gd name="T19" fmla="*/ 8 h 14"/>
                  <a:gd name="T20" fmla="*/ 6 w 40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14">
                    <a:moveTo>
                      <a:pt x="6" y="14"/>
                    </a:moveTo>
                    <a:cubicBezTo>
                      <a:pt x="21" y="14"/>
                      <a:pt x="21" y="14"/>
                      <a:pt x="21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7" y="14"/>
                      <a:pt x="40" y="11"/>
                      <a:pt x="40" y="8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3"/>
                      <a:pt x="37" y="0"/>
                      <a:pt x="3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7" name="Freeform 42"/>
              <p:cNvSpPr>
                <a:spLocks/>
              </p:cNvSpPr>
              <p:nvPr/>
            </p:nvSpPr>
            <p:spPr bwMode="auto">
              <a:xfrm>
                <a:off x="9205913" y="1606550"/>
                <a:ext cx="149225" cy="47625"/>
              </a:xfrm>
              <a:custGeom>
                <a:avLst/>
                <a:gdLst>
                  <a:gd name="T0" fmla="*/ 6 w 40"/>
                  <a:gd name="T1" fmla="*/ 13 h 13"/>
                  <a:gd name="T2" fmla="*/ 21 w 40"/>
                  <a:gd name="T3" fmla="*/ 13 h 13"/>
                  <a:gd name="T4" fmla="*/ 34 w 40"/>
                  <a:gd name="T5" fmla="*/ 13 h 13"/>
                  <a:gd name="T6" fmla="*/ 40 w 40"/>
                  <a:gd name="T7" fmla="*/ 7 h 13"/>
                  <a:gd name="T8" fmla="*/ 40 w 40"/>
                  <a:gd name="T9" fmla="*/ 5 h 13"/>
                  <a:gd name="T10" fmla="*/ 34 w 40"/>
                  <a:gd name="T11" fmla="*/ 0 h 13"/>
                  <a:gd name="T12" fmla="*/ 21 w 40"/>
                  <a:gd name="T13" fmla="*/ 0 h 13"/>
                  <a:gd name="T14" fmla="*/ 6 w 40"/>
                  <a:gd name="T15" fmla="*/ 0 h 13"/>
                  <a:gd name="T16" fmla="*/ 0 w 40"/>
                  <a:gd name="T17" fmla="*/ 5 h 13"/>
                  <a:gd name="T18" fmla="*/ 0 w 40"/>
                  <a:gd name="T19" fmla="*/ 7 h 13"/>
                  <a:gd name="T20" fmla="*/ 6 w 40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13">
                    <a:moveTo>
                      <a:pt x="6" y="13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7" y="13"/>
                      <a:pt x="40" y="10"/>
                      <a:pt x="40" y="7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7" y="0"/>
                      <a:pt x="3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8" name="Freeform 43"/>
              <p:cNvSpPr>
                <a:spLocks/>
              </p:cNvSpPr>
              <p:nvPr/>
            </p:nvSpPr>
            <p:spPr bwMode="auto">
              <a:xfrm>
                <a:off x="9205913" y="1755775"/>
                <a:ext cx="149225" cy="49213"/>
              </a:xfrm>
              <a:custGeom>
                <a:avLst/>
                <a:gdLst>
                  <a:gd name="T0" fmla="*/ 34 w 40"/>
                  <a:gd name="T1" fmla="*/ 13 h 13"/>
                  <a:gd name="T2" fmla="*/ 40 w 40"/>
                  <a:gd name="T3" fmla="*/ 8 h 13"/>
                  <a:gd name="T4" fmla="*/ 40 w 40"/>
                  <a:gd name="T5" fmla="*/ 5 h 13"/>
                  <a:gd name="T6" fmla="*/ 34 w 40"/>
                  <a:gd name="T7" fmla="*/ 0 h 13"/>
                  <a:gd name="T8" fmla="*/ 21 w 40"/>
                  <a:gd name="T9" fmla="*/ 0 h 13"/>
                  <a:gd name="T10" fmla="*/ 6 w 40"/>
                  <a:gd name="T11" fmla="*/ 0 h 13"/>
                  <a:gd name="T12" fmla="*/ 0 w 40"/>
                  <a:gd name="T13" fmla="*/ 5 h 13"/>
                  <a:gd name="T14" fmla="*/ 0 w 40"/>
                  <a:gd name="T15" fmla="*/ 8 h 13"/>
                  <a:gd name="T16" fmla="*/ 6 w 40"/>
                  <a:gd name="T17" fmla="*/ 13 h 13"/>
                  <a:gd name="T18" fmla="*/ 21 w 40"/>
                  <a:gd name="T19" fmla="*/ 13 h 13"/>
                  <a:gd name="T20" fmla="*/ 34 w 40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13">
                    <a:moveTo>
                      <a:pt x="34" y="13"/>
                    </a:moveTo>
                    <a:cubicBezTo>
                      <a:pt x="37" y="13"/>
                      <a:pt x="40" y="11"/>
                      <a:pt x="40" y="8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7" y="0"/>
                      <a:pt x="3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3"/>
                      <a:pt x="6" y="13"/>
                    </a:cubicBezTo>
                    <a:cubicBezTo>
                      <a:pt x="21" y="13"/>
                      <a:pt x="21" y="13"/>
                      <a:pt x="21" y="13"/>
                    </a:cubicBezTo>
                    <a:lnTo>
                      <a:pt x="3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1034582" y="2424795"/>
              <a:ext cx="1069025" cy="1069025"/>
              <a:chOff x="7091363" y="881062"/>
              <a:chExt cx="1457325" cy="1457325"/>
            </a:xfrm>
          </p:grpSpPr>
          <p:sp>
            <p:nvSpPr>
              <p:cNvPr id="309" name="Freeform 44"/>
              <p:cNvSpPr>
                <a:spLocks/>
              </p:cNvSpPr>
              <p:nvPr/>
            </p:nvSpPr>
            <p:spPr bwMode="auto">
              <a:xfrm>
                <a:off x="7091363" y="881062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B400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0" name="Freeform 45"/>
              <p:cNvSpPr>
                <a:spLocks/>
              </p:cNvSpPr>
              <p:nvPr/>
            </p:nvSpPr>
            <p:spPr bwMode="auto">
              <a:xfrm>
                <a:off x="7443788" y="1328737"/>
                <a:ext cx="1104900" cy="1009650"/>
              </a:xfrm>
              <a:custGeom>
                <a:avLst/>
                <a:gdLst>
                  <a:gd name="T0" fmla="*/ 100 w 294"/>
                  <a:gd name="T1" fmla="*/ 0 h 269"/>
                  <a:gd name="T2" fmla="*/ 0 w 294"/>
                  <a:gd name="T3" fmla="*/ 41 h 269"/>
                  <a:gd name="T4" fmla="*/ 2 w 294"/>
                  <a:gd name="T5" fmla="*/ 42 h 269"/>
                  <a:gd name="T6" fmla="*/ 3 w 294"/>
                  <a:gd name="T7" fmla="*/ 44 h 269"/>
                  <a:gd name="T8" fmla="*/ 5 w 294"/>
                  <a:gd name="T9" fmla="*/ 45 h 269"/>
                  <a:gd name="T10" fmla="*/ 5 w 294"/>
                  <a:gd name="T11" fmla="*/ 45 h 269"/>
                  <a:gd name="T12" fmla="*/ 12 w 294"/>
                  <a:gd name="T13" fmla="*/ 52 h 269"/>
                  <a:gd name="T14" fmla="*/ 13 w 294"/>
                  <a:gd name="T15" fmla="*/ 54 h 269"/>
                  <a:gd name="T16" fmla="*/ 15 w 294"/>
                  <a:gd name="T17" fmla="*/ 55 h 269"/>
                  <a:gd name="T18" fmla="*/ 16 w 294"/>
                  <a:gd name="T19" fmla="*/ 57 h 269"/>
                  <a:gd name="T20" fmla="*/ 16 w 294"/>
                  <a:gd name="T21" fmla="*/ 57 h 269"/>
                  <a:gd name="T22" fmla="*/ 18 w 294"/>
                  <a:gd name="T23" fmla="*/ 58 h 269"/>
                  <a:gd name="T24" fmla="*/ 19 w 294"/>
                  <a:gd name="T25" fmla="*/ 59 h 269"/>
                  <a:gd name="T26" fmla="*/ 28 w 294"/>
                  <a:gd name="T27" fmla="*/ 69 h 269"/>
                  <a:gd name="T28" fmla="*/ 28 w 294"/>
                  <a:gd name="T29" fmla="*/ 69 h 269"/>
                  <a:gd name="T30" fmla="*/ 25 w 294"/>
                  <a:gd name="T31" fmla="*/ 71 h 269"/>
                  <a:gd name="T32" fmla="*/ 27 w 294"/>
                  <a:gd name="T33" fmla="*/ 73 h 269"/>
                  <a:gd name="T34" fmla="*/ 28 w 294"/>
                  <a:gd name="T35" fmla="*/ 74 h 269"/>
                  <a:gd name="T36" fmla="*/ 30 w 294"/>
                  <a:gd name="T37" fmla="*/ 75 h 269"/>
                  <a:gd name="T38" fmla="*/ 30 w 294"/>
                  <a:gd name="T39" fmla="*/ 75 h 269"/>
                  <a:gd name="T40" fmla="*/ 44 w 294"/>
                  <a:gd name="T41" fmla="*/ 89 h 269"/>
                  <a:gd name="T42" fmla="*/ 51 w 294"/>
                  <a:gd name="T43" fmla="*/ 98 h 269"/>
                  <a:gd name="T44" fmla="*/ 51 w 294"/>
                  <a:gd name="T45" fmla="*/ 98 h 269"/>
                  <a:gd name="T46" fmla="*/ 47 w 294"/>
                  <a:gd name="T47" fmla="*/ 102 h 269"/>
                  <a:gd name="T48" fmla="*/ 48 w 294"/>
                  <a:gd name="T49" fmla="*/ 103 h 269"/>
                  <a:gd name="T50" fmla="*/ 49 w 294"/>
                  <a:gd name="T51" fmla="*/ 105 h 269"/>
                  <a:gd name="T52" fmla="*/ 49 w 294"/>
                  <a:gd name="T53" fmla="*/ 105 h 269"/>
                  <a:gd name="T54" fmla="*/ 52 w 294"/>
                  <a:gd name="T55" fmla="*/ 108 h 269"/>
                  <a:gd name="T56" fmla="*/ 52 w 294"/>
                  <a:gd name="T57" fmla="*/ 108 h 269"/>
                  <a:gd name="T58" fmla="*/ 58 w 294"/>
                  <a:gd name="T59" fmla="*/ 113 h 269"/>
                  <a:gd name="T60" fmla="*/ 59 w 294"/>
                  <a:gd name="T61" fmla="*/ 115 h 269"/>
                  <a:gd name="T62" fmla="*/ 61 w 294"/>
                  <a:gd name="T63" fmla="*/ 116 h 269"/>
                  <a:gd name="T64" fmla="*/ 61 w 294"/>
                  <a:gd name="T65" fmla="*/ 116 h 269"/>
                  <a:gd name="T66" fmla="*/ 65 w 294"/>
                  <a:gd name="T67" fmla="*/ 120 h 269"/>
                  <a:gd name="T68" fmla="*/ 81 w 294"/>
                  <a:gd name="T69" fmla="*/ 137 h 269"/>
                  <a:gd name="T70" fmla="*/ 81 w 294"/>
                  <a:gd name="T71" fmla="*/ 137 h 269"/>
                  <a:gd name="T72" fmla="*/ 81 w 294"/>
                  <a:gd name="T73" fmla="*/ 138 h 269"/>
                  <a:gd name="T74" fmla="*/ 87 w 294"/>
                  <a:gd name="T75" fmla="*/ 152 h 269"/>
                  <a:gd name="T76" fmla="*/ 88 w 294"/>
                  <a:gd name="T77" fmla="*/ 152 h 269"/>
                  <a:gd name="T78" fmla="*/ 88 w 294"/>
                  <a:gd name="T79" fmla="*/ 152 h 269"/>
                  <a:gd name="T80" fmla="*/ 203 w 294"/>
                  <a:gd name="T81" fmla="*/ 269 h 269"/>
                  <a:gd name="T82" fmla="*/ 205 w 294"/>
                  <a:gd name="T83" fmla="*/ 269 h 269"/>
                  <a:gd name="T84" fmla="*/ 216 w 294"/>
                  <a:gd name="T85" fmla="*/ 269 h 269"/>
                  <a:gd name="T86" fmla="*/ 294 w 294"/>
                  <a:gd name="T87" fmla="*/ 191 h 269"/>
                  <a:gd name="T88" fmla="*/ 294 w 294"/>
                  <a:gd name="T89" fmla="*/ 134 h 269"/>
                  <a:gd name="T90" fmla="*/ 200 w 294"/>
                  <a:gd name="T91" fmla="*/ 41 h 269"/>
                  <a:gd name="T92" fmla="*/ 100 w 294"/>
                  <a:gd name="T93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69">
                    <a:moveTo>
                      <a:pt x="100" y="0"/>
                    </a:moveTo>
                    <a:cubicBezTo>
                      <a:pt x="63" y="0"/>
                      <a:pt x="27" y="14"/>
                      <a:pt x="0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9"/>
                      <a:pt x="19" y="59"/>
                      <a:pt x="19" y="5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9"/>
                      <a:pt x="48" y="100"/>
                      <a:pt x="47" y="102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5"/>
                      <a:pt x="59" y="115"/>
                      <a:pt x="59" y="115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38"/>
                      <a:pt x="81" y="138"/>
                      <a:pt x="81" y="138"/>
                    </a:cubicBezTo>
                    <a:cubicBezTo>
                      <a:pt x="81" y="143"/>
                      <a:pt x="83" y="148"/>
                      <a:pt x="87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203" y="269"/>
                      <a:pt x="203" y="269"/>
                      <a:pt x="203" y="269"/>
                    </a:cubicBezTo>
                    <a:cubicBezTo>
                      <a:pt x="205" y="269"/>
                      <a:pt x="205" y="269"/>
                      <a:pt x="205" y="269"/>
                    </a:cubicBezTo>
                    <a:cubicBezTo>
                      <a:pt x="216" y="269"/>
                      <a:pt x="216" y="269"/>
                      <a:pt x="216" y="269"/>
                    </a:cubicBezTo>
                    <a:cubicBezTo>
                      <a:pt x="259" y="269"/>
                      <a:pt x="294" y="234"/>
                      <a:pt x="294" y="191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173" y="14"/>
                      <a:pt x="138" y="0"/>
                      <a:pt x="100" y="0"/>
                    </a:cubicBezTo>
                  </a:path>
                </a:pathLst>
              </a:custGeom>
              <a:solidFill>
                <a:srgbClr val="5C0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1" name="Freeform 46"/>
              <p:cNvSpPr>
                <a:spLocks/>
              </p:cNvSpPr>
              <p:nvPr/>
            </p:nvSpPr>
            <p:spPr bwMode="auto">
              <a:xfrm>
                <a:off x="7443788" y="1328737"/>
                <a:ext cx="750888" cy="220663"/>
              </a:xfrm>
              <a:custGeom>
                <a:avLst/>
                <a:gdLst>
                  <a:gd name="T0" fmla="*/ 182 w 200"/>
                  <a:gd name="T1" fmla="*/ 59 h 59"/>
                  <a:gd name="T2" fmla="*/ 100 w 200"/>
                  <a:gd name="T3" fmla="*/ 25 h 59"/>
                  <a:gd name="T4" fmla="*/ 19 w 200"/>
                  <a:gd name="T5" fmla="*/ 59 h 59"/>
                  <a:gd name="T6" fmla="*/ 0 w 200"/>
                  <a:gd name="T7" fmla="*/ 41 h 59"/>
                  <a:gd name="T8" fmla="*/ 100 w 200"/>
                  <a:gd name="T9" fmla="*/ 0 h 59"/>
                  <a:gd name="T10" fmla="*/ 200 w 200"/>
                  <a:gd name="T11" fmla="*/ 41 h 59"/>
                  <a:gd name="T12" fmla="*/ 182 w 200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59">
                    <a:moveTo>
                      <a:pt x="182" y="59"/>
                    </a:moveTo>
                    <a:cubicBezTo>
                      <a:pt x="160" y="37"/>
                      <a:pt x="131" y="25"/>
                      <a:pt x="100" y="25"/>
                    </a:cubicBezTo>
                    <a:cubicBezTo>
                      <a:pt x="69" y="25"/>
                      <a:pt x="40" y="37"/>
                      <a:pt x="19" y="5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7" y="14"/>
                      <a:pt x="63" y="0"/>
                      <a:pt x="100" y="0"/>
                    </a:cubicBezTo>
                    <a:cubicBezTo>
                      <a:pt x="138" y="0"/>
                      <a:pt x="173" y="14"/>
                      <a:pt x="200" y="41"/>
                    </a:cubicBezTo>
                    <a:lnTo>
                      <a:pt x="182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2" name="Freeform 47"/>
              <p:cNvSpPr>
                <a:spLocks/>
              </p:cNvSpPr>
              <p:nvPr/>
            </p:nvSpPr>
            <p:spPr bwMode="auto">
              <a:xfrm>
                <a:off x="7537451" y="1477962"/>
                <a:ext cx="563563" cy="184150"/>
              </a:xfrm>
              <a:custGeom>
                <a:avLst/>
                <a:gdLst>
                  <a:gd name="T0" fmla="*/ 132 w 150"/>
                  <a:gd name="T1" fmla="*/ 49 h 49"/>
                  <a:gd name="T2" fmla="*/ 75 w 150"/>
                  <a:gd name="T3" fmla="*/ 26 h 49"/>
                  <a:gd name="T4" fmla="*/ 19 w 150"/>
                  <a:gd name="T5" fmla="*/ 49 h 49"/>
                  <a:gd name="T6" fmla="*/ 0 w 150"/>
                  <a:gd name="T7" fmla="*/ 31 h 49"/>
                  <a:gd name="T8" fmla="*/ 75 w 150"/>
                  <a:gd name="T9" fmla="*/ 0 h 49"/>
                  <a:gd name="T10" fmla="*/ 150 w 150"/>
                  <a:gd name="T11" fmla="*/ 31 h 49"/>
                  <a:gd name="T12" fmla="*/ 132 w 150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49">
                    <a:moveTo>
                      <a:pt x="132" y="49"/>
                    </a:moveTo>
                    <a:cubicBezTo>
                      <a:pt x="117" y="34"/>
                      <a:pt x="97" y="26"/>
                      <a:pt x="75" y="26"/>
                    </a:cubicBezTo>
                    <a:cubicBezTo>
                      <a:pt x="54" y="26"/>
                      <a:pt x="34" y="34"/>
                      <a:pt x="19" y="4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0" y="11"/>
                      <a:pt x="47" y="0"/>
                      <a:pt x="75" y="0"/>
                    </a:cubicBezTo>
                    <a:cubicBezTo>
                      <a:pt x="103" y="0"/>
                      <a:pt x="130" y="11"/>
                      <a:pt x="150" y="31"/>
                    </a:cubicBezTo>
                    <a:lnTo>
                      <a:pt x="132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3" name="Freeform 48"/>
              <p:cNvSpPr>
                <a:spLocks/>
              </p:cNvSpPr>
              <p:nvPr/>
            </p:nvSpPr>
            <p:spPr bwMode="auto">
              <a:xfrm>
                <a:off x="7620001" y="1628775"/>
                <a:ext cx="401638" cy="150813"/>
              </a:xfrm>
              <a:custGeom>
                <a:avLst/>
                <a:gdLst>
                  <a:gd name="T0" fmla="*/ 89 w 107"/>
                  <a:gd name="T1" fmla="*/ 40 h 40"/>
                  <a:gd name="T2" fmla="*/ 53 w 107"/>
                  <a:gd name="T3" fmla="*/ 25 h 40"/>
                  <a:gd name="T4" fmla="*/ 18 w 107"/>
                  <a:gd name="T5" fmla="*/ 40 h 40"/>
                  <a:gd name="T6" fmla="*/ 0 w 107"/>
                  <a:gd name="T7" fmla="*/ 22 h 40"/>
                  <a:gd name="T8" fmla="*/ 53 w 107"/>
                  <a:gd name="T9" fmla="*/ 0 h 40"/>
                  <a:gd name="T10" fmla="*/ 107 w 107"/>
                  <a:gd name="T11" fmla="*/ 22 h 40"/>
                  <a:gd name="T12" fmla="*/ 89 w 10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40">
                    <a:moveTo>
                      <a:pt x="89" y="40"/>
                    </a:moveTo>
                    <a:cubicBezTo>
                      <a:pt x="79" y="30"/>
                      <a:pt x="67" y="25"/>
                      <a:pt x="53" y="25"/>
                    </a:cubicBezTo>
                    <a:cubicBezTo>
                      <a:pt x="40" y="25"/>
                      <a:pt x="27" y="30"/>
                      <a:pt x="18" y="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7"/>
                      <a:pt x="33" y="0"/>
                      <a:pt x="53" y="0"/>
                    </a:cubicBezTo>
                    <a:cubicBezTo>
                      <a:pt x="73" y="0"/>
                      <a:pt x="93" y="7"/>
                      <a:pt x="107" y="22"/>
                    </a:cubicBezTo>
                    <a:lnTo>
                      <a:pt x="89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4" name="Oval 49"/>
              <p:cNvSpPr>
                <a:spLocks noChangeArrowheads="1"/>
              </p:cNvSpPr>
              <p:nvPr/>
            </p:nvSpPr>
            <p:spPr bwMode="auto">
              <a:xfrm>
                <a:off x="7748588" y="1771650"/>
                <a:ext cx="142875" cy="146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3499703" y="1247483"/>
              <a:ext cx="1069025" cy="1069025"/>
              <a:chOff x="5326063" y="881062"/>
              <a:chExt cx="1457325" cy="1457325"/>
            </a:xfrm>
          </p:grpSpPr>
          <p:sp>
            <p:nvSpPr>
              <p:cNvPr id="315" name="Freeform 50"/>
              <p:cNvSpPr>
                <a:spLocks/>
              </p:cNvSpPr>
              <p:nvPr/>
            </p:nvSpPr>
            <p:spPr bwMode="auto">
              <a:xfrm>
                <a:off x="5326063" y="881062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6" name="Freeform 51"/>
              <p:cNvSpPr>
                <a:spLocks/>
              </p:cNvSpPr>
              <p:nvPr/>
            </p:nvSpPr>
            <p:spPr bwMode="auto">
              <a:xfrm>
                <a:off x="5843588" y="1293812"/>
                <a:ext cx="939800" cy="1044575"/>
              </a:xfrm>
              <a:custGeom>
                <a:avLst/>
                <a:gdLst>
                  <a:gd name="T0" fmla="*/ 53 w 250"/>
                  <a:gd name="T1" fmla="*/ 0 h 278"/>
                  <a:gd name="T2" fmla="*/ 1 w 250"/>
                  <a:gd name="T3" fmla="*/ 51 h 278"/>
                  <a:gd name="T4" fmla="*/ 51 w 250"/>
                  <a:gd name="T5" fmla="*/ 166 h 278"/>
                  <a:gd name="T6" fmla="*/ 161 w 250"/>
                  <a:gd name="T7" fmla="*/ 278 h 278"/>
                  <a:gd name="T8" fmla="*/ 163 w 250"/>
                  <a:gd name="T9" fmla="*/ 278 h 278"/>
                  <a:gd name="T10" fmla="*/ 163 w 250"/>
                  <a:gd name="T11" fmla="*/ 278 h 278"/>
                  <a:gd name="T12" fmla="*/ 172 w 250"/>
                  <a:gd name="T13" fmla="*/ 278 h 278"/>
                  <a:gd name="T14" fmla="*/ 250 w 250"/>
                  <a:gd name="T15" fmla="*/ 200 h 278"/>
                  <a:gd name="T16" fmla="*/ 250 w 250"/>
                  <a:gd name="T17" fmla="*/ 172 h 278"/>
                  <a:gd name="T18" fmla="*/ 92 w 250"/>
                  <a:gd name="T19" fmla="*/ 16 h 278"/>
                  <a:gd name="T20" fmla="*/ 92 w 250"/>
                  <a:gd name="T21" fmla="*/ 16 h 278"/>
                  <a:gd name="T22" fmla="*/ 55 w 250"/>
                  <a:gd name="T23" fmla="*/ 0 h 278"/>
                  <a:gd name="T24" fmla="*/ 53 w 250"/>
                  <a:gd name="T2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78">
                    <a:moveTo>
                      <a:pt x="53" y="0"/>
                    </a:moveTo>
                    <a:cubicBezTo>
                      <a:pt x="25" y="0"/>
                      <a:pt x="2" y="23"/>
                      <a:pt x="1" y="51"/>
                    </a:cubicBezTo>
                    <a:cubicBezTo>
                      <a:pt x="0" y="80"/>
                      <a:pt x="51" y="166"/>
                      <a:pt x="51" y="166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3" y="278"/>
                      <a:pt x="163" y="278"/>
                      <a:pt x="163" y="278"/>
                    </a:cubicBezTo>
                    <a:cubicBezTo>
                      <a:pt x="163" y="278"/>
                      <a:pt x="163" y="278"/>
                      <a:pt x="163" y="278"/>
                    </a:cubicBezTo>
                    <a:cubicBezTo>
                      <a:pt x="172" y="278"/>
                      <a:pt x="172" y="278"/>
                      <a:pt x="172" y="278"/>
                    </a:cubicBezTo>
                    <a:cubicBezTo>
                      <a:pt x="215" y="278"/>
                      <a:pt x="250" y="243"/>
                      <a:pt x="250" y="200"/>
                    </a:cubicBezTo>
                    <a:cubicBezTo>
                      <a:pt x="250" y="172"/>
                      <a:pt x="250" y="172"/>
                      <a:pt x="250" y="172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82" y="7"/>
                      <a:pt x="69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</a:path>
                </a:pathLst>
              </a:custGeom>
              <a:solidFill>
                <a:srgbClr val="321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7" name="Freeform 52"/>
              <p:cNvSpPr>
                <a:spLocks noEditPoints="1"/>
              </p:cNvSpPr>
              <p:nvPr/>
            </p:nvSpPr>
            <p:spPr bwMode="auto">
              <a:xfrm>
                <a:off x="5843588" y="1290637"/>
                <a:ext cx="403225" cy="627063"/>
              </a:xfrm>
              <a:custGeom>
                <a:avLst/>
                <a:gdLst>
                  <a:gd name="T0" fmla="*/ 55 w 107"/>
                  <a:gd name="T1" fmla="*/ 1 h 167"/>
                  <a:gd name="T2" fmla="*/ 1 w 107"/>
                  <a:gd name="T3" fmla="*/ 52 h 167"/>
                  <a:gd name="T4" fmla="*/ 51 w 107"/>
                  <a:gd name="T5" fmla="*/ 167 h 167"/>
                  <a:gd name="T6" fmla="*/ 106 w 107"/>
                  <a:gd name="T7" fmla="*/ 55 h 167"/>
                  <a:gd name="T8" fmla="*/ 55 w 107"/>
                  <a:gd name="T9" fmla="*/ 1 h 167"/>
                  <a:gd name="T10" fmla="*/ 53 w 107"/>
                  <a:gd name="T11" fmla="*/ 87 h 167"/>
                  <a:gd name="T12" fmla="*/ 21 w 107"/>
                  <a:gd name="T13" fmla="*/ 53 h 167"/>
                  <a:gd name="T14" fmla="*/ 54 w 107"/>
                  <a:gd name="T15" fmla="*/ 22 h 167"/>
                  <a:gd name="T16" fmla="*/ 86 w 107"/>
                  <a:gd name="T17" fmla="*/ 55 h 167"/>
                  <a:gd name="T18" fmla="*/ 53 w 107"/>
                  <a:gd name="T19" fmla="*/ 8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67">
                    <a:moveTo>
                      <a:pt x="55" y="1"/>
                    </a:moveTo>
                    <a:cubicBezTo>
                      <a:pt x="26" y="0"/>
                      <a:pt x="2" y="23"/>
                      <a:pt x="1" y="52"/>
                    </a:cubicBezTo>
                    <a:cubicBezTo>
                      <a:pt x="0" y="81"/>
                      <a:pt x="51" y="167"/>
                      <a:pt x="51" y="167"/>
                    </a:cubicBezTo>
                    <a:cubicBezTo>
                      <a:pt x="51" y="167"/>
                      <a:pt x="105" y="84"/>
                      <a:pt x="106" y="55"/>
                    </a:cubicBezTo>
                    <a:cubicBezTo>
                      <a:pt x="107" y="26"/>
                      <a:pt x="84" y="2"/>
                      <a:pt x="55" y="1"/>
                    </a:cubicBezTo>
                    <a:close/>
                    <a:moveTo>
                      <a:pt x="53" y="87"/>
                    </a:moveTo>
                    <a:cubicBezTo>
                      <a:pt x="35" y="86"/>
                      <a:pt x="21" y="71"/>
                      <a:pt x="21" y="53"/>
                    </a:cubicBezTo>
                    <a:cubicBezTo>
                      <a:pt x="21" y="35"/>
                      <a:pt x="36" y="21"/>
                      <a:pt x="54" y="22"/>
                    </a:cubicBezTo>
                    <a:cubicBezTo>
                      <a:pt x="72" y="22"/>
                      <a:pt x="86" y="37"/>
                      <a:pt x="86" y="55"/>
                    </a:cubicBezTo>
                    <a:cubicBezTo>
                      <a:pt x="86" y="73"/>
                      <a:pt x="71" y="87"/>
                      <a:pt x="53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2253796" y="1247483"/>
              <a:ext cx="1069026" cy="1069025"/>
              <a:chOff x="5326063" y="-890588"/>
              <a:chExt cx="1457326" cy="1457325"/>
            </a:xfrm>
          </p:grpSpPr>
          <p:sp>
            <p:nvSpPr>
              <p:cNvPr id="318" name="Freeform 53"/>
              <p:cNvSpPr>
                <a:spLocks/>
              </p:cNvSpPr>
              <p:nvPr/>
            </p:nvSpPr>
            <p:spPr bwMode="auto">
              <a:xfrm>
                <a:off x="5326063" y="-890588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9" name="Freeform 54"/>
              <p:cNvSpPr>
                <a:spLocks/>
              </p:cNvSpPr>
              <p:nvPr/>
            </p:nvSpPr>
            <p:spPr bwMode="auto">
              <a:xfrm>
                <a:off x="5641976" y="-601663"/>
                <a:ext cx="1141413" cy="1168400"/>
              </a:xfrm>
              <a:custGeom>
                <a:avLst/>
                <a:gdLst>
                  <a:gd name="T0" fmla="*/ 116 w 304"/>
                  <a:gd name="T1" fmla="*/ 0 h 311"/>
                  <a:gd name="T2" fmla="*/ 0 w 304"/>
                  <a:gd name="T3" fmla="*/ 115 h 311"/>
                  <a:gd name="T4" fmla="*/ 33 w 304"/>
                  <a:gd name="T5" fmla="*/ 196 h 311"/>
                  <a:gd name="T6" fmla="*/ 33 w 304"/>
                  <a:gd name="T7" fmla="*/ 196 h 311"/>
                  <a:gd name="T8" fmla="*/ 148 w 304"/>
                  <a:gd name="T9" fmla="*/ 311 h 311"/>
                  <a:gd name="T10" fmla="*/ 151 w 304"/>
                  <a:gd name="T11" fmla="*/ 311 h 311"/>
                  <a:gd name="T12" fmla="*/ 151 w 304"/>
                  <a:gd name="T13" fmla="*/ 311 h 311"/>
                  <a:gd name="T14" fmla="*/ 226 w 304"/>
                  <a:gd name="T15" fmla="*/ 311 h 311"/>
                  <a:gd name="T16" fmla="*/ 304 w 304"/>
                  <a:gd name="T17" fmla="*/ 233 h 311"/>
                  <a:gd name="T18" fmla="*/ 304 w 304"/>
                  <a:gd name="T19" fmla="*/ 139 h 311"/>
                  <a:gd name="T20" fmla="*/ 195 w 304"/>
                  <a:gd name="T21" fmla="*/ 32 h 311"/>
                  <a:gd name="T22" fmla="*/ 195 w 304"/>
                  <a:gd name="T23" fmla="*/ 32 h 311"/>
                  <a:gd name="T24" fmla="*/ 116 w 304"/>
                  <a:gd name="T2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4" h="311">
                    <a:moveTo>
                      <a:pt x="116" y="0"/>
                    </a:moveTo>
                    <a:cubicBezTo>
                      <a:pt x="52" y="0"/>
                      <a:pt x="0" y="52"/>
                      <a:pt x="0" y="115"/>
                    </a:cubicBezTo>
                    <a:cubicBezTo>
                      <a:pt x="0" y="147"/>
                      <a:pt x="13" y="175"/>
                      <a:pt x="33" y="196"/>
                    </a:cubicBezTo>
                    <a:cubicBezTo>
                      <a:pt x="33" y="196"/>
                      <a:pt x="33" y="196"/>
                      <a:pt x="33" y="196"/>
                    </a:cubicBezTo>
                    <a:cubicBezTo>
                      <a:pt x="148" y="311"/>
                      <a:pt x="148" y="311"/>
                      <a:pt x="148" y="311"/>
                    </a:cubicBezTo>
                    <a:cubicBezTo>
                      <a:pt x="151" y="311"/>
                      <a:pt x="151" y="311"/>
                      <a:pt x="151" y="311"/>
                    </a:cubicBezTo>
                    <a:cubicBezTo>
                      <a:pt x="151" y="311"/>
                      <a:pt x="151" y="311"/>
                      <a:pt x="151" y="311"/>
                    </a:cubicBezTo>
                    <a:cubicBezTo>
                      <a:pt x="226" y="311"/>
                      <a:pt x="226" y="311"/>
                      <a:pt x="226" y="311"/>
                    </a:cubicBezTo>
                    <a:cubicBezTo>
                      <a:pt x="269" y="311"/>
                      <a:pt x="304" y="276"/>
                      <a:pt x="304" y="233"/>
                    </a:cubicBezTo>
                    <a:cubicBezTo>
                      <a:pt x="304" y="139"/>
                      <a:pt x="304" y="139"/>
                      <a:pt x="304" y="139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174" y="13"/>
                      <a:pt x="146" y="0"/>
                      <a:pt x="116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0" name="Freeform 55"/>
              <p:cNvSpPr>
                <a:spLocks noEditPoints="1"/>
              </p:cNvSpPr>
              <p:nvPr/>
            </p:nvSpPr>
            <p:spPr bwMode="auto">
              <a:xfrm>
                <a:off x="5641976" y="-601663"/>
                <a:ext cx="866775" cy="866775"/>
              </a:xfrm>
              <a:custGeom>
                <a:avLst/>
                <a:gdLst>
                  <a:gd name="T0" fmla="*/ 116 w 231"/>
                  <a:gd name="T1" fmla="*/ 0 h 231"/>
                  <a:gd name="T2" fmla="*/ 0 w 231"/>
                  <a:gd name="T3" fmla="*/ 115 h 231"/>
                  <a:gd name="T4" fmla="*/ 116 w 231"/>
                  <a:gd name="T5" fmla="*/ 231 h 231"/>
                  <a:gd name="T6" fmla="*/ 231 w 231"/>
                  <a:gd name="T7" fmla="*/ 115 h 231"/>
                  <a:gd name="T8" fmla="*/ 116 w 231"/>
                  <a:gd name="T9" fmla="*/ 0 h 231"/>
                  <a:gd name="T10" fmla="*/ 121 w 231"/>
                  <a:gd name="T11" fmla="*/ 216 h 231"/>
                  <a:gd name="T12" fmla="*/ 121 w 231"/>
                  <a:gd name="T13" fmla="*/ 206 h 231"/>
                  <a:gd name="T14" fmla="*/ 110 w 231"/>
                  <a:gd name="T15" fmla="*/ 206 h 231"/>
                  <a:gd name="T16" fmla="*/ 110 w 231"/>
                  <a:gd name="T17" fmla="*/ 216 h 231"/>
                  <a:gd name="T18" fmla="*/ 14 w 231"/>
                  <a:gd name="T19" fmla="*/ 121 h 231"/>
                  <a:gd name="T20" fmla="*/ 25 w 231"/>
                  <a:gd name="T21" fmla="*/ 121 h 231"/>
                  <a:gd name="T22" fmla="*/ 25 w 231"/>
                  <a:gd name="T23" fmla="*/ 110 h 231"/>
                  <a:gd name="T24" fmla="*/ 14 w 231"/>
                  <a:gd name="T25" fmla="*/ 110 h 231"/>
                  <a:gd name="T26" fmla="*/ 110 w 231"/>
                  <a:gd name="T27" fmla="*/ 14 h 231"/>
                  <a:gd name="T28" fmla="*/ 110 w 231"/>
                  <a:gd name="T29" fmla="*/ 25 h 231"/>
                  <a:gd name="T30" fmla="*/ 116 w 231"/>
                  <a:gd name="T31" fmla="*/ 25 h 231"/>
                  <a:gd name="T32" fmla="*/ 121 w 231"/>
                  <a:gd name="T33" fmla="*/ 25 h 231"/>
                  <a:gd name="T34" fmla="*/ 121 w 231"/>
                  <a:gd name="T35" fmla="*/ 14 h 231"/>
                  <a:gd name="T36" fmla="*/ 217 w 231"/>
                  <a:gd name="T37" fmla="*/ 110 h 231"/>
                  <a:gd name="T38" fmla="*/ 207 w 231"/>
                  <a:gd name="T39" fmla="*/ 110 h 231"/>
                  <a:gd name="T40" fmla="*/ 207 w 231"/>
                  <a:gd name="T41" fmla="*/ 121 h 231"/>
                  <a:gd name="T42" fmla="*/ 217 w 231"/>
                  <a:gd name="T43" fmla="*/ 121 h 231"/>
                  <a:gd name="T44" fmla="*/ 121 w 231"/>
                  <a:gd name="T45" fmla="*/ 21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1" h="231">
                    <a:moveTo>
                      <a:pt x="116" y="0"/>
                    </a:moveTo>
                    <a:cubicBezTo>
                      <a:pt x="52" y="0"/>
                      <a:pt x="0" y="52"/>
                      <a:pt x="0" y="115"/>
                    </a:cubicBezTo>
                    <a:cubicBezTo>
                      <a:pt x="0" y="179"/>
                      <a:pt x="52" y="231"/>
                      <a:pt x="116" y="231"/>
                    </a:cubicBezTo>
                    <a:cubicBezTo>
                      <a:pt x="179" y="231"/>
                      <a:pt x="231" y="179"/>
                      <a:pt x="231" y="115"/>
                    </a:cubicBezTo>
                    <a:cubicBezTo>
                      <a:pt x="231" y="52"/>
                      <a:pt x="179" y="0"/>
                      <a:pt x="116" y="0"/>
                    </a:cubicBezTo>
                    <a:close/>
                    <a:moveTo>
                      <a:pt x="121" y="216"/>
                    </a:moveTo>
                    <a:cubicBezTo>
                      <a:pt x="121" y="206"/>
                      <a:pt x="121" y="206"/>
                      <a:pt x="121" y="206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59" y="214"/>
                      <a:pt x="17" y="172"/>
                      <a:pt x="14" y="121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10"/>
                      <a:pt x="25" y="110"/>
                      <a:pt x="25" y="110"/>
                    </a:cubicBezTo>
                    <a:cubicBezTo>
                      <a:pt x="14" y="110"/>
                      <a:pt x="14" y="110"/>
                      <a:pt x="14" y="110"/>
                    </a:cubicBezTo>
                    <a:cubicBezTo>
                      <a:pt x="17" y="58"/>
                      <a:pt x="59" y="17"/>
                      <a:pt x="110" y="14"/>
                    </a:cubicBezTo>
                    <a:cubicBezTo>
                      <a:pt x="110" y="25"/>
                      <a:pt x="110" y="25"/>
                      <a:pt x="110" y="25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72" y="17"/>
                      <a:pt x="214" y="58"/>
                      <a:pt x="217" y="110"/>
                    </a:cubicBezTo>
                    <a:cubicBezTo>
                      <a:pt x="207" y="110"/>
                      <a:pt x="207" y="110"/>
                      <a:pt x="207" y="110"/>
                    </a:cubicBezTo>
                    <a:cubicBezTo>
                      <a:pt x="207" y="121"/>
                      <a:pt x="207" y="121"/>
                      <a:pt x="20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4" y="172"/>
                      <a:pt x="172" y="214"/>
                      <a:pt x="121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1" name="Freeform 56"/>
              <p:cNvSpPr>
                <a:spLocks/>
              </p:cNvSpPr>
              <p:nvPr/>
            </p:nvSpPr>
            <p:spPr bwMode="auto">
              <a:xfrm>
                <a:off x="5881688" y="-508000"/>
                <a:ext cx="214313" cy="376238"/>
              </a:xfrm>
              <a:custGeom>
                <a:avLst/>
                <a:gdLst>
                  <a:gd name="T0" fmla="*/ 48 w 57"/>
                  <a:gd name="T1" fmla="*/ 89 h 100"/>
                  <a:gd name="T2" fmla="*/ 0 w 57"/>
                  <a:gd name="T3" fmla="*/ 95 h 100"/>
                  <a:gd name="T4" fmla="*/ 50 w 57"/>
                  <a:gd name="T5" fmla="*/ 100 h 100"/>
                  <a:gd name="T6" fmla="*/ 55 w 57"/>
                  <a:gd name="T7" fmla="*/ 95 h 100"/>
                  <a:gd name="T8" fmla="*/ 53 w 57"/>
                  <a:gd name="T9" fmla="*/ 90 h 100"/>
                  <a:gd name="T10" fmla="*/ 57 w 57"/>
                  <a:gd name="T11" fmla="*/ 83 h 100"/>
                  <a:gd name="T12" fmla="*/ 52 w 57"/>
                  <a:gd name="T13" fmla="*/ 0 h 100"/>
                  <a:gd name="T14" fmla="*/ 46 w 57"/>
                  <a:gd name="T15" fmla="*/ 83 h 100"/>
                  <a:gd name="T16" fmla="*/ 48 w 57"/>
                  <a:gd name="T1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100">
                    <a:moveTo>
                      <a:pt x="48" y="89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53" y="100"/>
                      <a:pt x="55" y="98"/>
                      <a:pt x="55" y="95"/>
                    </a:cubicBezTo>
                    <a:cubicBezTo>
                      <a:pt x="55" y="93"/>
                      <a:pt x="54" y="91"/>
                      <a:pt x="53" y="90"/>
                    </a:cubicBezTo>
                    <a:cubicBezTo>
                      <a:pt x="55" y="89"/>
                      <a:pt x="57" y="86"/>
                      <a:pt x="57" y="8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5"/>
                      <a:pt x="47" y="88"/>
                      <a:pt x="48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1034582" y="1247483"/>
              <a:ext cx="1069026" cy="1069026"/>
              <a:chOff x="1792288" y="-890588"/>
              <a:chExt cx="1457326" cy="1457326"/>
            </a:xfrm>
          </p:grpSpPr>
          <p:sp>
            <p:nvSpPr>
              <p:cNvPr id="322" name="Freeform 57"/>
              <p:cNvSpPr>
                <a:spLocks/>
              </p:cNvSpPr>
              <p:nvPr/>
            </p:nvSpPr>
            <p:spPr bwMode="auto">
              <a:xfrm>
                <a:off x="1792288" y="-890588"/>
                <a:ext cx="1457325" cy="1457325"/>
              </a:xfrm>
              <a:custGeom>
                <a:avLst/>
                <a:gdLst>
                  <a:gd name="T0" fmla="*/ 78 w 388"/>
                  <a:gd name="T1" fmla="*/ 388 h 388"/>
                  <a:gd name="T2" fmla="*/ 0 w 388"/>
                  <a:gd name="T3" fmla="*/ 310 h 388"/>
                  <a:gd name="T4" fmla="*/ 0 w 388"/>
                  <a:gd name="T5" fmla="*/ 78 h 388"/>
                  <a:gd name="T6" fmla="*/ 78 w 388"/>
                  <a:gd name="T7" fmla="*/ 0 h 388"/>
                  <a:gd name="T8" fmla="*/ 310 w 388"/>
                  <a:gd name="T9" fmla="*/ 0 h 388"/>
                  <a:gd name="T10" fmla="*/ 388 w 388"/>
                  <a:gd name="T11" fmla="*/ 78 h 388"/>
                  <a:gd name="T12" fmla="*/ 388 w 388"/>
                  <a:gd name="T13" fmla="*/ 310 h 388"/>
                  <a:gd name="T14" fmla="*/ 310 w 388"/>
                  <a:gd name="T15" fmla="*/ 388 h 388"/>
                  <a:gd name="T16" fmla="*/ 78 w 388"/>
                  <a:gd name="T17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388">
                    <a:moveTo>
                      <a:pt x="78" y="388"/>
                    </a:moveTo>
                    <a:cubicBezTo>
                      <a:pt x="35" y="388"/>
                      <a:pt x="0" y="353"/>
                      <a:pt x="0" y="3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53" y="0"/>
                      <a:pt x="388" y="35"/>
                      <a:pt x="388" y="78"/>
                    </a:cubicBezTo>
                    <a:cubicBezTo>
                      <a:pt x="388" y="310"/>
                      <a:pt x="388" y="310"/>
                      <a:pt x="388" y="310"/>
                    </a:cubicBezTo>
                    <a:cubicBezTo>
                      <a:pt x="388" y="353"/>
                      <a:pt x="353" y="388"/>
                      <a:pt x="310" y="388"/>
                    </a:cubicBezTo>
                    <a:cubicBezTo>
                      <a:pt x="78" y="388"/>
                      <a:pt x="78" y="388"/>
                      <a:pt x="78" y="388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3" name="Freeform 58"/>
              <p:cNvSpPr>
                <a:spLocks/>
              </p:cNvSpPr>
              <p:nvPr/>
            </p:nvSpPr>
            <p:spPr bwMode="auto">
              <a:xfrm>
                <a:off x="2279651" y="-533400"/>
                <a:ext cx="969963" cy="1100138"/>
              </a:xfrm>
              <a:custGeom>
                <a:avLst/>
                <a:gdLst>
                  <a:gd name="T0" fmla="*/ 112 w 258"/>
                  <a:gd name="T1" fmla="*/ 0 h 293"/>
                  <a:gd name="T2" fmla="*/ 6 w 258"/>
                  <a:gd name="T3" fmla="*/ 0 h 293"/>
                  <a:gd name="T4" fmla="*/ 0 w 258"/>
                  <a:gd name="T5" fmla="*/ 8 h 293"/>
                  <a:gd name="T6" fmla="*/ 0 w 258"/>
                  <a:gd name="T7" fmla="*/ 194 h 293"/>
                  <a:gd name="T8" fmla="*/ 3 w 258"/>
                  <a:gd name="T9" fmla="*/ 201 h 293"/>
                  <a:gd name="T10" fmla="*/ 3 w 258"/>
                  <a:gd name="T11" fmla="*/ 201 h 293"/>
                  <a:gd name="T12" fmla="*/ 93 w 258"/>
                  <a:gd name="T13" fmla="*/ 293 h 293"/>
                  <a:gd name="T14" fmla="*/ 95 w 258"/>
                  <a:gd name="T15" fmla="*/ 293 h 293"/>
                  <a:gd name="T16" fmla="*/ 180 w 258"/>
                  <a:gd name="T17" fmla="*/ 293 h 293"/>
                  <a:gd name="T18" fmla="*/ 258 w 258"/>
                  <a:gd name="T19" fmla="*/ 215 h 293"/>
                  <a:gd name="T20" fmla="*/ 258 w 258"/>
                  <a:gd name="T21" fmla="*/ 142 h 293"/>
                  <a:gd name="T22" fmla="*/ 116 w 258"/>
                  <a:gd name="T23" fmla="*/ 2 h 293"/>
                  <a:gd name="T24" fmla="*/ 116 w 258"/>
                  <a:gd name="T25" fmla="*/ 2 h 293"/>
                  <a:gd name="T26" fmla="*/ 112 w 258"/>
                  <a:gd name="T27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8" h="293">
                    <a:moveTo>
                      <a:pt x="11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7"/>
                      <a:pt x="1" y="199"/>
                      <a:pt x="3" y="201"/>
                    </a:cubicBezTo>
                    <a:cubicBezTo>
                      <a:pt x="3" y="201"/>
                      <a:pt x="3" y="201"/>
                      <a:pt x="3" y="201"/>
                    </a:cubicBezTo>
                    <a:cubicBezTo>
                      <a:pt x="93" y="293"/>
                      <a:pt x="93" y="293"/>
                      <a:pt x="93" y="293"/>
                    </a:cubicBezTo>
                    <a:cubicBezTo>
                      <a:pt x="95" y="293"/>
                      <a:pt x="95" y="293"/>
                      <a:pt x="95" y="293"/>
                    </a:cubicBezTo>
                    <a:cubicBezTo>
                      <a:pt x="180" y="293"/>
                      <a:pt x="180" y="293"/>
                      <a:pt x="180" y="293"/>
                    </a:cubicBezTo>
                    <a:cubicBezTo>
                      <a:pt x="223" y="293"/>
                      <a:pt x="258" y="258"/>
                      <a:pt x="258" y="215"/>
                    </a:cubicBezTo>
                    <a:cubicBezTo>
                      <a:pt x="258" y="142"/>
                      <a:pt x="258" y="142"/>
                      <a:pt x="258" y="14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5" y="1"/>
                      <a:pt x="113" y="0"/>
                      <a:pt x="112" y="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4" name="Freeform 59"/>
              <p:cNvSpPr>
                <a:spLocks noEditPoints="1"/>
              </p:cNvSpPr>
              <p:nvPr/>
            </p:nvSpPr>
            <p:spPr bwMode="auto">
              <a:xfrm>
                <a:off x="2279651" y="-533400"/>
                <a:ext cx="444500" cy="762000"/>
              </a:xfrm>
              <a:custGeom>
                <a:avLst/>
                <a:gdLst>
                  <a:gd name="T0" fmla="*/ 112 w 118"/>
                  <a:gd name="T1" fmla="*/ 0 h 203"/>
                  <a:gd name="T2" fmla="*/ 6 w 118"/>
                  <a:gd name="T3" fmla="*/ 0 h 203"/>
                  <a:gd name="T4" fmla="*/ 0 w 118"/>
                  <a:gd name="T5" fmla="*/ 8 h 203"/>
                  <a:gd name="T6" fmla="*/ 0 w 118"/>
                  <a:gd name="T7" fmla="*/ 194 h 203"/>
                  <a:gd name="T8" fmla="*/ 6 w 118"/>
                  <a:gd name="T9" fmla="*/ 203 h 203"/>
                  <a:gd name="T10" fmla="*/ 112 w 118"/>
                  <a:gd name="T11" fmla="*/ 203 h 203"/>
                  <a:gd name="T12" fmla="*/ 118 w 118"/>
                  <a:gd name="T13" fmla="*/ 194 h 203"/>
                  <a:gd name="T14" fmla="*/ 118 w 118"/>
                  <a:gd name="T15" fmla="*/ 8 h 203"/>
                  <a:gd name="T16" fmla="*/ 112 w 118"/>
                  <a:gd name="T17" fmla="*/ 0 h 203"/>
                  <a:gd name="T18" fmla="*/ 81 w 118"/>
                  <a:gd name="T19" fmla="*/ 195 h 203"/>
                  <a:gd name="T20" fmla="*/ 37 w 118"/>
                  <a:gd name="T21" fmla="*/ 195 h 203"/>
                  <a:gd name="T22" fmla="*/ 34 w 118"/>
                  <a:gd name="T23" fmla="*/ 190 h 203"/>
                  <a:gd name="T24" fmla="*/ 37 w 118"/>
                  <a:gd name="T25" fmla="*/ 186 h 203"/>
                  <a:gd name="T26" fmla="*/ 81 w 118"/>
                  <a:gd name="T27" fmla="*/ 186 h 203"/>
                  <a:gd name="T28" fmla="*/ 84 w 118"/>
                  <a:gd name="T29" fmla="*/ 190 h 203"/>
                  <a:gd name="T30" fmla="*/ 81 w 118"/>
                  <a:gd name="T31" fmla="*/ 195 h 203"/>
                  <a:gd name="T32" fmla="*/ 108 w 118"/>
                  <a:gd name="T33" fmla="*/ 171 h 203"/>
                  <a:gd name="T34" fmla="*/ 103 w 118"/>
                  <a:gd name="T35" fmla="*/ 178 h 203"/>
                  <a:gd name="T36" fmla="*/ 16 w 118"/>
                  <a:gd name="T37" fmla="*/ 178 h 203"/>
                  <a:gd name="T38" fmla="*/ 11 w 118"/>
                  <a:gd name="T39" fmla="*/ 171 h 203"/>
                  <a:gd name="T40" fmla="*/ 11 w 118"/>
                  <a:gd name="T41" fmla="*/ 19 h 203"/>
                  <a:gd name="T42" fmla="*/ 16 w 118"/>
                  <a:gd name="T43" fmla="*/ 12 h 203"/>
                  <a:gd name="T44" fmla="*/ 103 w 118"/>
                  <a:gd name="T45" fmla="*/ 12 h 203"/>
                  <a:gd name="T46" fmla="*/ 108 w 118"/>
                  <a:gd name="T47" fmla="*/ 19 h 203"/>
                  <a:gd name="T48" fmla="*/ 108 w 118"/>
                  <a:gd name="T49" fmla="*/ 17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203">
                    <a:moveTo>
                      <a:pt x="11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9"/>
                      <a:pt x="3" y="203"/>
                      <a:pt x="6" y="203"/>
                    </a:cubicBezTo>
                    <a:cubicBezTo>
                      <a:pt x="112" y="203"/>
                      <a:pt x="112" y="203"/>
                      <a:pt x="112" y="203"/>
                    </a:cubicBezTo>
                    <a:cubicBezTo>
                      <a:pt x="115" y="203"/>
                      <a:pt x="118" y="199"/>
                      <a:pt x="118" y="194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18" y="4"/>
                      <a:pt x="115" y="0"/>
                      <a:pt x="112" y="0"/>
                    </a:cubicBezTo>
                    <a:close/>
                    <a:moveTo>
                      <a:pt x="81" y="195"/>
                    </a:moveTo>
                    <a:cubicBezTo>
                      <a:pt x="37" y="195"/>
                      <a:pt x="37" y="195"/>
                      <a:pt x="37" y="195"/>
                    </a:cubicBezTo>
                    <a:cubicBezTo>
                      <a:pt x="35" y="195"/>
                      <a:pt x="34" y="193"/>
                      <a:pt x="34" y="190"/>
                    </a:cubicBezTo>
                    <a:cubicBezTo>
                      <a:pt x="34" y="188"/>
                      <a:pt x="35" y="186"/>
                      <a:pt x="37" y="186"/>
                    </a:cubicBezTo>
                    <a:cubicBezTo>
                      <a:pt x="81" y="186"/>
                      <a:pt x="81" y="186"/>
                      <a:pt x="81" y="186"/>
                    </a:cubicBezTo>
                    <a:cubicBezTo>
                      <a:pt x="83" y="186"/>
                      <a:pt x="84" y="188"/>
                      <a:pt x="84" y="190"/>
                    </a:cubicBezTo>
                    <a:cubicBezTo>
                      <a:pt x="84" y="193"/>
                      <a:pt x="83" y="195"/>
                      <a:pt x="81" y="195"/>
                    </a:cubicBezTo>
                    <a:close/>
                    <a:moveTo>
                      <a:pt x="108" y="171"/>
                    </a:moveTo>
                    <a:cubicBezTo>
                      <a:pt x="108" y="175"/>
                      <a:pt x="105" y="178"/>
                      <a:pt x="103" y="178"/>
                    </a:cubicBezTo>
                    <a:cubicBezTo>
                      <a:pt x="16" y="178"/>
                      <a:pt x="16" y="178"/>
                      <a:pt x="16" y="178"/>
                    </a:cubicBezTo>
                    <a:cubicBezTo>
                      <a:pt x="13" y="178"/>
                      <a:pt x="11" y="175"/>
                      <a:pt x="11" y="17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5"/>
                      <a:pt x="13" y="12"/>
                      <a:pt x="16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5" y="12"/>
                      <a:pt x="108" y="15"/>
                      <a:pt x="108" y="19"/>
                    </a:cubicBezTo>
                    <a:lnTo>
                      <a:pt x="108" y="1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054556" y="1336860"/>
            <a:ext cx="3783801" cy="4685655"/>
            <a:chOff x="4867444" y="1337648"/>
            <a:chExt cx="3709946" cy="4594196"/>
          </a:xfrm>
        </p:grpSpPr>
        <p:sp>
          <p:nvSpPr>
            <p:cNvPr id="267" name="Rectangle 266"/>
            <p:cNvSpPr/>
            <p:nvPr/>
          </p:nvSpPr>
          <p:spPr>
            <a:xfrm>
              <a:off x="4867444" y="4960552"/>
              <a:ext cx="3709946" cy="971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97"/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Check out the </a:t>
              </a:r>
              <a:b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2856" dirty="0">
                  <a:gradFill>
                    <a:gsLst>
                      <a:gs pos="125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express talks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559030" y="1337648"/>
              <a:ext cx="2326774" cy="3238660"/>
              <a:chOff x="5973763" y="1414463"/>
              <a:chExt cx="1138238" cy="1584325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973763" y="2508250"/>
                <a:ext cx="1020763" cy="490538"/>
              </a:xfrm>
              <a:custGeom>
                <a:avLst/>
                <a:gdLst>
                  <a:gd name="T0" fmla="*/ 637 w 1366"/>
                  <a:gd name="T1" fmla="*/ 650 h 656"/>
                  <a:gd name="T2" fmla="*/ 511 w 1366"/>
                  <a:gd name="T3" fmla="*/ 579 h 656"/>
                  <a:gd name="T4" fmla="*/ 493 w 1366"/>
                  <a:gd name="T5" fmla="*/ 577 h 656"/>
                  <a:gd name="T6" fmla="*/ 332 w 1366"/>
                  <a:gd name="T7" fmla="*/ 649 h 656"/>
                  <a:gd name="T8" fmla="*/ 313 w 1366"/>
                  <a:gd name="T9" fmla="*/ 649 h 656"/>
                  <a:gd name="T10" fmla="*/ 124 w 1366"/>
                  <a:gd name="T11" fmla="*/ 463 h 656"/>
                  <a:gd name="T12" fmla="*/ 80 w 1366"/>
                  <a:gd name="T13" fmla="*/ 468 h 656"/>
                  <a:gd name="T14" fmla="*/ 0 w 1366"/>
                  <a:gd name="T15" fmla="*/ 247 h 656"/>
                  <a:gd name="T16" fmla="*/ 679 w 1366"/>
                  <a:gd name="T17" fmla="*/ 167 h 656"/>
                  <a:gd name="T18" fmla="*/ 739 w 1366"/>
                  <a:gd name="T19" fmla="*/ 0 h 656"/>
                  <a:gd name="T20" fmla="*/ 759 w 1366"/>
                  <a:gd name="T21" fmla="*/ 106 h 656"/>
                  <a:gd name="T22" fmla="*/ 80 w 1366"/>
                  <a:gd name="T23" fmla="*/ 187 h 656"/>
                  <a:gd name="T24" fmla="*/ 20 w 1366"/>
                  <a:gd name="T25" fmla="*/ 388 h 656"/>
                  <a:gd name="T26" fmla="*/ 109 w 1366"/>
                  <a:gd name="T27" fmla="*/ 448 h 656"/>
                  <a:gd name="T28" fmla="*/ 215 w 1366"/>
                  <a:gd name="T29" fmla="*/ 276 h 656"/>
                  <a:gd name="T30" fmla="*/ 323 w 1366"/>
                  <a:gd name="T31" fmla="*/ 615 h 656"/>
                  <a:gd name="T32" fmla="*/ 430 w 1366"/>
                  <a:gd name="T33" fmla="*/ 348 h 656"/>
                  <a:gd name="T34" fmla="*/ 505 w 1366"/>
                  <a:gd name="T35" fmla="*/ 551 h 656"/>
                  <a:gd name="T36" fmla="*/ 575 w 1366"/>
                  <a:gd name="T37" fmla="*/ 456 h 656"/>
                  <a:gd name="T38" fmla="*/ 645 w 1366"/>
                  <a:gd name="T39" fmla="*/ 616 h 656"/>
                  <a:gd name="T40" fmla="*/ 754 w 1366"/>
                  <a:gd name="T41" fmla="*/ 276 h 656"/>
                  <a:gd name="T42" fmla="*/ 764 w 1366"/>
                  <a:gd name="T43" fmla="*/ 283 h 656"/>
                  <a:gd name="T44" fmla="*/ 926 w 1366"/>
                  <a:gd name="T45" fmla="*/ 388 h 656"/>
                  <a:gd name="T46" fmla="*/ 942 w 1366"/>
                  <a:gd name="T47" fmla="*/ 388 h 656"/>
                  <a:gd name="T48" fmla="*/ 1141 w 1366"/>
                  <a:gd name="T49" fmla="*/ 282 h 656"/>
                  <a:gd name="T50" fmla="*/ 1160 w 1366"/>
                  <a:gd name="T51" fmla="*/ 282 h 656"/>
                  <a:gd name="T52" fmla="*/ 1366 w 1366"/>
                  <a:gd name="T53" fmla="*/ 456 h 656"/>
                  <a:gd name="T54" fmla="*/ 1222 w 1366"/>
                  <a:gd name="T55" fmla="*/ 476 h 656"/>
                  <a:gd name="T56" fmla="*/ 1150 w 1366"/>
                  <a:gd name="T57" fmla="*/ 312 h 656"/>
                  <a:gd name="T58" fmla="*/ 1043 w 1366"/>
                  <a:gd name="T59" fmla="*/ 548 h 656"/>
                  <a:gd name="T60" fmla="*/ 934 w 1366"/>
                  <a:gd name="T61" fmla="*/ 411 h 656"/>
                  <a:gd name="T62" fmla="*/ 824 w 1366"/>
                  <a:gd name="T63" fmla="*/ 548 h 656"/>
                  <a:gd name="T64" fmla="*/ 754 w 1366"/>
                  <a:gd name="T65" fmla="*/ 322 h 656"/>
                  <a:gd name="T66" fmla="*/ 647 w 1366"/>
                  <a:gd name="T67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6" h="656">
                    <a:moveTo>
                      <a:pt x="646" y="656"/>
                    </a:moveTo>
                    <a:cubicBezTo>
                      <a:pt x="642" y="656"/>
                      <a:pt x="638" y="653"/>
                      <a:pt x="637" y="650"/>
                    </a:cubicBezTo>
                    <a:cubicBezTo>
                      <a:pt x="572" y="487"/>
                      <a:pt x="572" y="487"/>
                      <a:pt x="572" y="487"/>
                    </a:cubicBezTo>
                    <a:cubicBezTo>
                      <a:pt x="511" y="579"/>
                      <a:pt x="511" y="579"/>
                      <a:pt x="511" y="579"/>
                    </a:cubicBezTo>
                    <a:cubicBezTo>
                      <a:pt x="508" y="583"/>
                      <a:pt x="505" y="584"/>
                      <a:pt x="501" y="584"/>
                    </a:cubicBezTo>
                    <a:cubicBezTo>
                      <a:pt x="497" y="583"/>
                      <a:pt x="494" y="581"/>
                      <a:pt x="493" y="577"/>
                    </a:cubicBezTo>
                    <a:cubicBezTo>
                      <a:pt x="430" y="388"/>
                      <a:pt x="430" y="388"/>
                      <a:pt x="430" y="388"/>
                    </a:cubicBezTo>
                    <a:cubicBezTo>
                      <a:pt x="332" y="649"/>
                      <a:pt x="332" y="649"/>
                      <a:pt x="332" y="649"/>
                    </a:cubicBezTo>
                    <a:cubicBezTo>
                      <a:pt x="330" y="653"/>
                      <a:pt x="326" y="656"/>
                      <a:pt x="322" y="656"/>
                    </a:cubicBezTo>
                    <a:cubicBezTo>
                      <a:pt x="318" y="656"/>
                      <a:pt x="314" y="653"/>
                      <a:pt x="313" y="649"/>
                    </a:cubicBezTo>
                    <a:cubicBezTo>
                      <a:pt x="211" y="311"/>
                      <a:pt x="211" y="311"/>
                      <a:pt x="211" y="311"/>
                    </a:cubicBezTo>
                    <a:cubicBezTo>
                      <a:pt x="124" y="463"/>
                      <a:pt x="124" y="463"/>
                      <a:pt x="124" y="463"/>
                    </a:cubicBezTo>
                    <a:cubicBezTo>
                      <a:pt x="122" y="466"/>
                      <a:pt x="119" y="468"/>
                      <a:pt x="115" y="468"/>
                    </a:cubicBezTo>
                    <a:cubicBezTo>
                      <a:pt x="80" y="468"/>
                      <a:pt x="80" y="468"/>
                      <a:pt x="80" y="468"/>
                    </a:cubicBezTo>
                    <a:cubicBezTo>
                      <a:pt x="16" y="468"/>
                      <a:pt x="0" y="416"/>
                      <a:pt x="0" y="3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183"/>
                      <a:pt x="52" y="167"/>
                      <a:pt x="80" y="167"/>
                    </a:cubicBezTo>
                    <a:cubicBezTo>
                      <a:pt x="679" y="167"/>
                      <a:pt x="679" y="167"/>
                      <a:pt x="679" y="167"/>
                    </a:cubicBezTo>
                    <a:cubicBezTo>
                      <a:pt x="737" y="167"/>
                      <a:pt x="739" y="112"/>
                      <a:pt x="739" y="106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59" y="0"/>
                      <a:pt x="759" y="0"/>
                      <a:pt x="759" y="0"/>
                    </a:cubicBezTo>
                    <a:cubicBezTo>
                      <a:pt x="759" y="106"/>
                      <a:pt x="759" y="106"/>
                      <a:pt x="759" y="106"/>
                    </a:cubicBezTo>
                    <a:cubicBezTo>
                      <a:pt x="759" y="134"/>
                      <a:pt x="742" y="187"/>
                      <a:pt x="679" y="187"/>
                    </a:cubicBezTo>
                    <a:cubicBezTo>
                      <a:pt x="80" y="187"/>
                      <a:pt x="80" y="187"/>
                      <a:pt x="80" y="187"/>
                    </a:cubicBezTo>
                    <a:cubicBezTo>
                      <a:pt x="74" y="187"/>
                      <a:pt x="20" y="189"/>
                      <a:pt x="20" y="24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20" y="394"/>
                      <a:pt x="22" y="448"/>
                      <a:pt x="80" y="448"/>
                    </a:cubicBezTo>
                    <a:cubicBezTo>
                      <a:pt x="109" y="448"/>
                      <a:pt x="109" y="448"/>
                      <a:pt x="109" y="448"/>
                    </a:cubicBezTo>
                    <a:cubicBezTo>
                      <a:pt x="206" y="281"/>
                      <a:pt x="206" y="281"/>
                      <a:pt x="206" y="281"/>
                    </a:cubicBezTo>
                    <a:cubicBezTo>
                      <a:pt x="208" y="277"/>
                      <a:pt x="211" y="276"/>
                      <a:pt x="215" y="276"/>
                    </a:cubicBezTo>
                    <a:cubicBezTo>
                      <a:pt x="219" y="276"/>
                      <a:pt x="223" y="279"/>
                      <a:pt x="224" y="283"/>
                    </a:cubicBezTo>
                    <a:cubicBezTo>
                      <a:pt x="323" y="615"/>
                      <a:pt x="323" y="615"/>
                      <a:pt x="323" y="615"/>
                    </a:cubicBezTo>
                    <a:cubicBezTo>
                      <a:pt x="421" y="354"/>
                      <a:pt x="421" y="354"/>
                      <a:pt x="421" y="354"/>
                    </a:cubicBezTo>
                    <a:cubicBezTo>
                      <a:pt x="422" y="350"/>
                      <a:pt x="426" y="348"/>
                      <a:pt x="430" y="348"/>
                    </a:cubicBezTo>
                    <a:cubicBezTo>
                      <a:pt x="435" y="348"/>
                      <a:pt x="438" y="351"/>
                      <a:pt x="440" y="355"/>
                    </a:cubicBezTo>
                    <a:cubicBezTo>
                      <a:pt x="505" y="551"/>
                      <a:pt x="505" y="551"/>
                      <a:pt x="505" y="551"/>
                    </a:cubicBezTo>
                    <a:cubicBezTo>
                      <a:pt x="566" y="460"/>
                      <a:pt x="566" y="460"/>
                      <a:pt x="566" y="460"/>
                    </a:cubicBezTo>
                    <a:cubicBezTo>
                      <a:pt x="568" y="457"/>
                      <a:pt x="572" y="456"/>
                      <a:pt x="575" y="456"/>
                    </a:cubicBezTo>
                    <a:cubicBezTo>
                      <a:pt x="579" y="456"/>
                      <a:pt x="582" y="459"/>
                      <a:pt x="584" y="462"/>
                    </a:cubicBezTo>
                    <a:cubicBezTo>
                      <a:pt x="645" y="616"/>
                      <a:pt x="645" y="616"/>
                      <a:pt x="645" y="616"/>
                    </a:cubicBezTo>
                    <a:cubicBezTo>
                      <a:pt x="745" y="283"/>
                      <a:pt x="745" y="283"/>
                      <a:pt x="745" y="283"/>
                    </a:cubicBezTo>
                    <a:cubicBezTo>
                      <a:pt x="746" y="279"/>
                      <a:pt x="750" y="276"/>
                      <a:pt x="754" y="276"/>
                    </a:cubicBezTo>
                    <a:cubicBezTo>
                      <a:pt x="754" y="276"/>
                      <a:pt x="754" y="276"/>
                      <a:pt x="754" y="276"/>
                    </a:cubicBezTo>
                    <a:cubicBezTo>
                      <a:pt x="759" y="276"/>
                      <a:pt x="763" y="279"/>
                      <a:pt x="764" y="283"/>
                    </a:cubicBezTo>
                    <a:cubicBezTo>
                      <a:pt x="830" y="516"/>
                      <a:pt x="830" y="516"/>
                      <a:pt x="830" y="516"/>
                    </a:cubicBezTo>
                    <a:cubicBezTo>
                      <a:pt x="926" y="388"/>
                      <a:pt x="926" y="388"/>
                      <a:pt x="926" y="388"/>
                    </a:cubicBezTo>
                    <a:cubicBezTo>
                      <a:pt x="928" y="385"/>
                      <a:pt x="931" y="384"/>
                      <a:pt x="934" y="384"/>
                    </a:cubicBezTo>
                    <a:cubicBezTo>
                      <a:pt x="937" y="384"/>
                      <a:pt x="940" y="385"/>
                      <a:pt x="942" y="388"/>
                    </a:cubicBezTo>
                    <a:cubicBezTo>
                      <a:pt x="1040" y="518"/>
                      <a:pt x="1040" y="518"/>
                      <a:pt x="1040" y="518"/>
                    </a:cubicBezTo>
                    <a:cubicBezTo>
                      <a:pt x="1141" y="282"/>
                      <a:pt x="1141" y="282"/>
                      <a:pt x="1141" y="282"/>
                    </a:cubicBezTo>
                    <a:cubicBezTo>
                      <a:pt x="1143" y="278"/>
                      <a:pt x="1146" y="276"/>
                      <a:pt x="1150" y="276"/>
                    </a:cubicBezTo>
                    <a:cubicBezTo>
                      <a:pt x="1154" y="276"/>
                      <a:pt x="1158" y="278"/>
                      <a:pt x="1160" y="282"/>
                    </a:cubicBezTo>
                    <a:cubicBezTo>
                      <a:pt x="1229" y="456"/>
                      <a:pt x="1229" y="456"/>
                      <a:pt x="1229" y="456"/>
                    </a:cubicBezTo>
                    <a:cubicBezTo>
                      <a:pt x="1366" y="456"/>
                      <a:pt x="1366" y="456"/>
                      <a:pt x="1366" y="456"/>
                    </a:cubicBezTo>
                    <a:cubicBezTo>
                      <a:pt x="1366" y="476"/>
                      <a:pt x="1366" y="476"/>
                      <a:pt x="1366" y="476"/>
                    </a:cubicBezTo>
                    <a:cubicBezTo>
                      <a:pt x="1222" y="476"/>
                      <a:pt x="1222" y="476"/>
                      <a:pt x="1222" y="476"/>
                    </a:cubicBezTo>
                    <a:cubicBezTo>
                      <a:pt x="1218" y="476"/>
                      <a:pt x="1214" y="473"/>
                      <a:pt x="1213" y="470"/>
                    </a:cubicBezTo>
                    <a:cubicBezTo>
                      <a:pt x="1150" y="312"/>
                      <a:pt x="1150" y="312"/>
                      <a:pt x="1150" y="312"/>
                    </a:cubicBezTo>
                    <a:cubicBezTo>
                      <a:pt x="1051" y="542"/>
                      <a:pt x="1051" y="542"/>
                      <a:pt x="1051" y="542"/>
                    </a:cubicBezTo>
                    <a:cubicBezTo>
                      <a:pt x="1050" y="545"/>
                      <a:pt x="1047" y="547"/>
                      <a:pt x="1043" y="548"/>
                    </a:cubicBezTo>
                    <a:cubicBezTo>
                      <a:pt x="1040" y="548"/>
                      <a:pt x="1036" y="547"/>
                      <a:pt x="1034" y="544"/>
                    </a:cubicBezTo>
                    <a:cubicBezTo>
                      <a:pt x="934" y="411"/>
                      <a:pt x="934" y="411"/>
                      <a:pt x="934" y="411"/>
                    </a:cubicBezTo>
                    <a:cubicBezTo>
                      <a:pt x="834" y="544"/>
                      <a:pt x="834" y="544"/>
                      <a:pt x="834" y="544"/>
                    </a:cubicBezTo>
                    <a:cubicBezTo>
                      <a:pt x="832" y="547"/>
                      <a:pt x="828" y="548"/>
                      <a:pt x="824" y="548"/>
                    </a:cubicBezTo>
                    <a:cubicBezTo>
                      <a:pt x="821" y="547"/>
                      <a:pt x="818" y="544"/>
                      <a:pt x="817" y="541"/>
                    </a:cubicBezTo>
                    <a:cubicBezTo>
                      <a:pt x="754" y="322"/>
                      <a:pt x="754" y="322"/>
                      <a:pt x="754" y="322"/>
                    </a:cubicBezTo>
                    <a:cubicBezTo>
                      <a:pt x="656" y="649"/>
                      <a:pt x="656" y="649"/>
                      <a:pt x="656" y="649"/>
                    </a:cubicBezTo>
                    <a:cubicBezTo>
                      <a:pt x="655" y="653"/>
                      <a:pt x="651" y="656"/>
                      <a:pt x="647" y="656"/>
                    </a:cubicBezTo>
                    <a:cubicBezTo>
                      <a:pt x="647" y="656"/>
                      <a:pt x="646" y="656"/>
                      <a:pt x="646" y="656"/>
                    </a:cubicBezTo>
                    <a:close/>
                  </a:path>
                </a:pathLst>
              </a:custGeom>
              <a:solidFill>
                <a:srgbClr val="DC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043738" y="2841625"/>
                <a:ext cx="68263" cy="19050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6975476" y="2825750"/>
                <a:ext cx="73025" cy="50800"/>
              </a:xfrm>
              <a:custGeom>
                <a:avLst/>
                <a:gdLst>
                  <a:gd name="T0" fmla="*/ 97 w 97"/>
                  <a:gd name="T1" fmla="*/ 0 h 67"/>
                  <a:gd name="T2" fmla="*/ 92 w 97"/>
                  <a:gd name="T3" fmla="*/ 0 h 67"/>
                  <a:gd name="T4" fmla="*/ 33 w 97"/>
                  <a:gd name="T5" fmla="*/ 0 h 67"/>
                  <a:gd name="T6" fmla="*/ 0 w 97"/>
                  <a:gd name="T7" fmla="*/ 33 h 67"/>
                  <a:gd name="T8" fmla="*/ 33 w 97"/>
                  <a:gd name="T9" fmla="*/ 67 h 67"/>
                  <a:gd name="T10" fmla="*/ 92 w 97"/>
                  <a:gd name="T11" fmla="*/ 67 h 67"/>
                  <a:gd name="T12" fmla="*/ 97 w 97"/>
                  <a:gd name="T13" fmla="*/ 66 h 67"/>
                  <a:gd name="T14" fmla="*/ 97 w 9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7">
                    <a:moveTo>
                      <a:pt x="97" y="0"/>
                    </a:moveTo>
                    <a:cubicBezTo>
                      <a:pt x="96" y="0"/>
                      <a:pt x="94" y="0"/>
                      <a:pt x="9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3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4" y="67"/>
                      <a:pt x="96" y="67"/>
                      <a:pt x="97" y="66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7016751" y="2825750"/>
                <a:ext cx="3175" cy="5080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6324601" y="1414463"/>
                <a:ext cx="417513" cy="784225"/>
              </a:xfrm>
              <a:custGeom>
                <a:avLst/>
                <a:gdLst>
                  <a:gd name="T0" fmla="*/ 280 w 559"/>
                  <a:gd name="T1" fmla="*/ 0 h 1048"/>
                  <a:gd name="T2" fmla="*/ 0 w 559"/>
                  <a:gd name="T3" fmla="*/ 280 h 1048"/>
                  <a:gd name="T4" fmla="*/ 0 w 559"/>
                  <a:gd name="T5" fmla="*/ 769 h 1048"/>
                  <a:gd name="T6" fmla="*/ 280 w 559"/>
                  <a:gd name="T7" fmla="*/ 1048 h 1048"/>
                  <a:gd name="T8" fmla="*/ 559 w 559"/>
                  <a:gd name="T9" fmla="*/ 769 h 1048"/>
                  <a:gd name="T10" fmla="*/ 559 w 559"/>
                  <a:gd name="T11" fmla="*/ 280 h 1048"/>
                  <a:gd name="T12" fmla="*/ 280 w 559"/>
                  <a:gd name="T13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9" h="1048">
                    <a:moveTo>
                      <a:pt x="280" y="0"/>
                    </a:moveTo>
                    <a:cubicBezTo>
                      <a:pt x="125" y="0"/>
                      <a:pt x="0" y="125"/>
                      <a:pt x="0" y="280"/>
                    </a:cubicBezTo>
                    <a:cubicBezTo>
                      <a:pt x="0" y="769"/>
                      <a:pt x="0" y="769"/>
                      <a:pt x="0" y="769"/>
                    </a:cubicBezTo>
                    <a:cubicBezTo>
                      <a:pt x="0" y="923"/>
                      <a:pt x="125" y="1048"/>
                      <a:pt x="280" y="1048"/>
                    </a:cubicBezTo>
                    <a:cubicBezTo>
                      <a:pt x="434" y="1048"/>
                      <a:pt x="559" y="923"/>
                      <a:pt x="559" y="769"/>
                    </a:cubicBezTo>
                    <a:cubicBezTo>
                      <a:pt x="559" y="280"/>
                      <a:pt x="559" y="280"/>
                      <a:pt x="559" y="280"/>
                    </a:cubicBezTo>
                    <a:cubicBezTo>
                      <a:pt x="559" y="125"/>
                      <a:pt x="434" y="0"/>
                      <a:pt x="280" y="0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6324601" y="1676400"/>
                <a:ext cx="412750" cy="522288"/>
              </a:xfrm>
              <a:custGeom>
                <a:avLst/>
                <a:gdLst>
                  <a:gd name="T0" fmla="*/ 280 w 552"/>
                  <a:gd name="T1" fmla="*/ 698 h 698"/>
                  <a:gd name="T2" fmla="*/ 552 w 552"/>
                  <a:gd name="T3" fmla="*/ 482 h 698"/>
                  <a:gd name="T4" fmla="*/ 0 w 552"/>
                  <a:gd name="T5" fmla="*/ 0 h 698"/>
                  <a:gd name="T6" fmla="*/ 0 w 552"/>
                  <a:gd name="T7" fmla="*/ 419 h 698"/>
                  <a:gd name="T8" fmla="*/ 280 w 552"/>
                  <a:gd name="T9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698">
                    <a:moveTo>
                      <a:pt x="280" y="698"/>
                    </a:moveTo>
                    <a:cubicBezTo>
                      <a:pt x="412" y="698"/>
                      <a:pt x="523" y="606"/>
                      <a:pt x="552" y="48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573"/>
                      <a:pt x="125" y="698"/>
                      <a:pt x="280" y="698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6626226" y="1630363"/>
                <a:ext cx="26988" cy="25400"/>
              </a:xfrm>
              <a:prstGeom prst="ellipse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6600826" y="1655763"/>
                <a:ext cx="25400" cy="26988"/>
              </a:xfrm>
              <a:prstGeom prst="ellipse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6653213" y="1655763"/>
                <a:ext cx="25400" cy="26988"/>
              </a:xfrm>
              <a:prstGeom prst="ellipse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6261101" y="1695450"/>
                <a:ext cx="542925" cy="815975"/>
              </a:xfrm>
              <a:custGeom>
                <a:avLst/>
                <a:gdLst>
                  <a:gd name="T0" fmla="*/ 392 w 727"/>
                  <a:gd name="T1" fmla="*/ 754 h 1092"/>
                  <a:gd name="T2" fmla="*/ 727 w 727"/>
                  <a:gd name="T3" fmla="*/ 392 h 1092"/>
                  <a:gd name="T4" fmla="*/ 727 w 727"/>
                  <a:gd name="T5" fmla="*/ 28 h 1092"/>
                  <a:gd name="T6" fmla="*/ 699 w 727"/>
                  <a:gd name="T7" fmla="*/ 0 h 1092"/>
                  <a:gd name="T8" fmla="*/ 671 w 727"/>
                  <a:gd name="T9" fmla="*/ 28 h 1092"/>
                  <a:gd name="T10" fmla="*/ 671 w 727"/>
                  <a:gd name="T11" fmla="*/ 392 h 1092"/>
                  <a:gd name="T12" fmla="*/ 364 w 727"/>
                  <a:gd name="T13" fmla="*/ 699 h 1092"/>
                  <a:gd name="T14" fmla="*/ 56 w 727"/>
                  <a:gd name="T15" fmla="*/ 392 h 1092"/>
                  <a:gd name="T16" fmla="*/ 56 w 727"/>
                  <a:gd name="T17" fmla="*/ 36 h 1092"/>
                  <a:gd name="T18" fmla="*/ 28 w 727"/>
                  <a:gd name="T19" fmla="*/ 8 h 1092"/>
                  <a:gd name="T20" fmla="*/ 0 w 727"/>
                  <a:gd name="T21" fmla="*/ 36 h 1092"/>
                  <a:gd name="T22" fmla="*/ 0 w 727"/>
                  <a:gd name="T23" fmla="*/ 392 h 1092"/>
                  <a:gd name="T24" fmla="*/ 336 w 727"/>
                  <a:gd name="T25" fmla="*/ 754 h 1092"/>
                  <a:gd name="T26" fmla="*/ 336 w 727"/>
                  <a:gd name="T27" fmla="*/ 813 h 1092"/>
                  <a:gd name="T28" fmla="*/ 336 w 727"/>
                  <a:gd name="T29" fmla="*/ 814 h 1092"/>
                  <a:gd name="T30" fmla="*/ 84 w 727"/>
                  <a:gd name="T31" fmla="*/ 1092 h 1092"/>
                  <a:gd name="T32" fmla="*/ 643 w 727"/>
                  <a:gd name="T33" fmla="*/ 1092 h 1092"/>
                  <a:gd name="T34" fmla="*/ 392 w 727"/>
                  <a:gd name="T35" fmla="*/ 814 h 1092"/>
                  <a:gd name="T36" fmla="*/ 392 w 727"/>
                  <a:gd name="T37" fmla="*/ 813 h 1092"/>
                  <a:gd name="T38" fmla="*/ 392 w 727"/>
                  <a:gd name="T39" fmla="*/ 754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7" h="1092">
                    <a:moveTo>
                      <a:pt x="392" y="754"/>
                    </a:moveTo>
                    <a:cubicBezTo>
                      <a:pt x="579" y="739"/>
                      <a:pt x="727" y="582"/>
                      <a:pt x="727" y="392"/>
                    </a:cubicBezTo>
                    <a:cubicBezTo>
                      <a:pt x="727" y="28"/>
                      <a:pt x="727" y="28"/>
                      <a:pt x="727" y="28"/>
                    </a:cubicBezTo>
                    <a:cubicBezTo>
                      <a:pt x="727" y="13"/>
                      <a:pt x="714" y="0"/>
                      <a:pt x="699" y="0"/>
                    </a:cubicBezTo>
                    <a:cubicBezTo>
                      <a:pt x="683" y="0"/>
                      <a:pt x="671" y="13"/>
                      <a:pt x="671" y="28"/>
                    </a:cubicBezTo>
                    <a:cubicBezTo>
                      <a:pt x="671" y="392"/>
                      <a:pt x="671" y="392"/>
                      <a:pt x="671" y="392"/>
                    </a:cubicBezTo>
                    <a:cubicBezTo>
                      <a:pt x="671" y="561"/>
                      <a:pt x="533" y="699"/>
                      <a:pt x="364" y="699"/>
                    </a:cubicBezTo>
                    <a:cubicBezTo>
                      <a:pt x="194" y="699"/>
                      <a:pt x="56" y="561"/>
                      <a:pt x="56" y="392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21"/>
                      <a:pt x="44" y="8"/>
                      <a:pt x="28" y="8"/>
                    </a:cubicBezTo>
                    <a:cubicBezTo>
                      <a:pt x="13" y="8"/>
                      <a:pt x="0" y="21"/>
                      <a:pt x="0" y="36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0" y="582"/>
                      <a:pt x="148" y="739"/>
                      <a:pt x="336" y="754"/>
                    </a:cubicBezTo>
                    <a:cubicBezTo>
                      <a:pt x="336" y="813"/>
                      <a:pt x="336" y="813"/>
                      <a:pt x="336" y="813"/>
                    </a:cubicBezTo>
                    <a:cubicBezTo>
                      <a:pt x="336" y="813"/>
                      <a:pt x="336" y="814"/>
                      <a:pt x="336" y="814"/>
                    </a:cubicBezTo>
                    <a:cubicBezTo>
                      <a:pt x="195" y="828"/>
                      <a:pt x="84" y="947"/>
                      <a:pt x="84" y="1092"/>
                    </a:cubicBezTo>
                    <a:cubicBezTo>
                      <a:pt x="643" y="1092"/>
                      <a:pt x="643" y="1092"/>
                      <a:pt x="643" y="1092"/>
                    </a:cubicBezTo>
                    <a:cubicBezTo>
                      <a:pt x="643" y="947"/>
                      <a:pt x="533" y="828"/>
                      <a:pt x="392" y="814"/>
                    </a:cubicBezTo>
                    <a:cubicBezTo>
                      <a:pt x="392" y="814"/>
                      <a:pt x="392" y="813"/>
                      <a:pt x="392" y="813"/>
                    </a:cubicBezTo>
                    <a:lnTo>
                      <a:pt x="392" y="754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6324601" y="2303463"/>
                <a:ext cx="209550" cy="207963"/>
              </a:xfrm>
              <a:custGeom>
                <a:avLst/>
                <a:gdLst>
                  <a:gd name="T0" fmla="*/ 0 w 280"/>
                  <a:gd name="T1" fmla="*/ 279 h 279"/>
                  <a:gd name="T2" fmla="*/ 280 w 280"/>
                  <a:gd name="T3" fmla="*/ 279 h 279"/>
                  <a:gd name="T4" fmla="*/ 280 w 280"/>
                  <a:gd name="T5" fmla="*/ 0 h 279"/>
                  <a:gd name="T6" fmla="*/ 0 w 280"/>
                  <a:gd name="T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279">
                    <a:moveTo>
                      <a:pt x="0" y="279"/>
                    </a:moveTo>
                    <a:cubicBezTo>
                      <a:pt x="280" y="279"/>
                      <a:pt x="280" y="279"/>
                      <a:pt x="280" y="279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25" y="0"/>
                      <a:pt x="0" y="125"/>
                      <a:pt x="0" y="279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6316663" y="1795463"/>
                <a:ext cx="433388" cy="222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Each API had it’s own endpoint</a:t>
            </a:r>
          </a:p>
          <a:p>
            <a:endParaRPr lang="en-US" dirty="0" smtClean="0"/>
          </a:p>
          <a:p>
            <a:r>
              <a:rPr lang="en-US" dirty="0" smtClean="0"/>
              <a:t>Each API had it’s own resource ID</a:t>
            </a:r>
          </a:p>
          <a:p>
            <a:endParaRPr lang="en-US" dirty="0" smtClean="0"/>
          </a:p>
          <a:p>
            <a:r>
              <a:rPr lang="en-US" dirty="0" smtClean="0"/>
              <a:t>Needed separate access token for each endpoint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Upon </a:t>
            </a:r>
            <a:r>
              <a:rPr lang="en-US" dirty="0"/>
              <a:t>the v1.0 Release to Today…. </a:t>
            </a:r>
          </a:p>
        </p:txBody>
      </p:sp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Critical parts of all Office 365 APIs:</a:t>
            </a:r>
          </a:p>
          <a:p>
            <a:pPr lvl="1"/>
            <a:r>
              <a:rPr lang="en-US" dirty="0" smtClean="0"/>
              <a:t>Service resource ID</a:t>
            </a:r>
          </a:p>
          <a:p>
            <a:pPr lvl="1"/>
            <a:r>
              <a:rPr lang="en-US" dirty="0" smtClean="0"/>
              <a:t>Service endpoint URL</a:t>
            </a:r>
          </a:p>
          <a:p>
            <a:r>
              <a:rPr lang="en-US" dirty="0" smtClean="0"/>
              <a:t>Some resource IDs &amp; service endpoint URLs are predictable</a:t>
            </a:r>
          </a:p>
          <a:p>
            <a:pPr lvl="1"/>
            <a:r>
              <a:rPr lang="en-US" dirty="0" smtClean="0"/>
              <a:t>Contacts, calendar, mail…</a:t>
            </a:r>
          </a:p>
          <a:p>
            <a:r>
              <a:rPr lang="en-US" dirty="0" smtClean="0"/>
              <a:t>Some are not predictable…</a:t>
            </a:r>
          </a:p>
          <a:p>
            <a:pPr lvl="1"/>
            <a:r>
              <a:rPr lang="en-US" dirty="0" smtClean="0"/>
              <a:t>Files (aka: </a:t>
            </a:r>
            <a:r>
              <a:rPr lang="en-US" dirty="0" err="1" smtClean="0"/>
              <a:t>OneDrive</a:t>
            </a:r>
            <a:r>
              <a:rPr lang="en-US" dirty="0"/>
              <a:t> </a:t>
            </a:r>
            <a:r>
              <a:rPr lang="en-US" dirty="0" smtClean="0"/>
              <a:t>for Business)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Without the Discovery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372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Returns a list of all Office 365 API services the user has access to</a:t>
            </a:r>
          </a:p>
          <a:p>
            <a:pPr lvl="1"/>
            <a:r>
              <a:rPr lang="en-US" dirty="0" smtClean="0"/>
              <a:t>Services the user does not have access to are omitted</a:t>
            </a:r>
          </a:p>
          <a:p>
            <a:pPr lvl="1"/>
            <a:r>
              <a:rPr lang="en-US" dirty="0" smtClean="0"/>
              <a:t>Omitted services – those the Azure AD application does not have rights to</a:t>
            </a:r>
          </a:p>
          <a:p>
            <a:r>
              <a:rPr lang="en-US" dirty="0" smtClean="0"/>
              <a:t>Includes the necessary information to connect </a:t>
            </a:r>
            <a:br>
              <a:rPr lang="en-US" dirty="0" smtClean="0"/>
            </a:br>
            <a:r>
              <a:rPr lang="en-US" dirty="0" smtClean="0"/>
              <a:t>to the services</a:t>
            </a:r>
          </a:p>
          <a:p>
            <a:pPr lvl="1"/>
            <a:r>
              <a:rPr lang="en-US" dirty="0" smtClean="0"/>
              <a:t>Service resource ID</a:t>
            </a:r>
          </a:p>
          <a:p>
            <a:pPr lvl="1"/>
            <a:r>
              <a:rPr lang="en-US" dirty="0" smtClean="0"/>
              <a:t>Service endpoint URL</a:t>
            </a:r>
          </a:p>
          <a:p>
            <a:r>
              <a:rPr lang="en-US" dirty="0" smtClean="0"/>
              <a:t>Discovery service well-known details:</a:t>
            </a:r>
          </a:p>
          <a:p>
            <a:pPr lvl="1"/>
            <a:r>
              <a:rPr lang="en-US" dirty="0" smtClean="0"/>
              <a:t>Service resource ID = </a:t>
            </a:r>
            <a:r>
              <a:rPr lang="en-US" dirty="0" smtClean="0">
                <a:hlinkClick r:id="rId3"/>
              </a:rPr>
              <a:t>https://api.office.com/discovery</a:t>
            </a:r>
            <a:endParaRPr lang="en-US" dirty="0" smtClean="0"/>
          </a:p>
          <a:p>
            <a:pPr lvl="1"/>
            <a:r>
              <a:rPr lang="en-US" dirty="0" smtClean="0"/>
              <a:t>Service endpoint URL = </a:t>
            </a:r>
            <a:r>
              <a:rPr lang="en-US" dirty="0" smtClean="0">
                <a:hlinkClick r:id="rId4"/>
              </a:rPr>
              <a:t>https://api.office.com/discovery/v1.0/me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Discovery Service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1582398" cy="2178802"/>
          </a:xfrm>
        </p:spPr>
        <p:txBody>
          <a:bodyPr/>
          <a:lstStyle/>
          <a:p>
            <a:r>
              <a:rPr lang="en-US" dirty="0" smtClean="0"/>
              <a:t>DEMO – </a:t>
            </a:r>
            <a:r>
              <a:rPr lang="en-US" smtClean="0"/>
              <a:t>Discovery Service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59628"/>
          </a:xfrm>
        </p:spPr>
        <p:txBody>
          <a:bodyPr/>
          <a:lstStyle/>
          <a:p>
            <a:r>
              <a:rPr lang="en-US" dirty="0"/>
              <a:t>Single API “proxy” to all underlying apps</a:t>
            </a:r>
          </a:p>
          <a:p>
            <a:r>
              <a:rPr lang="en-US" dirty="0"/>
              <a:t>Will remove the need for the Discovery Service</a:t>
            </a:r>
          </a:p>
          <a:p>
            <a:r>
              <a:rPr lang="en-US" dirty="0"/>
              <a:t>Currently in preview</a:t>
            </a:r>
          </a:p>
          <a:p>
            <a:endParaRPr lang="en-US" dirty="0" smtClean="0"/>
          </a:p>
          <a:p>
            <a:r>
              <a:rPr lang="en-US" dirty="0" smtClean="0"/>
              <a:t>Breakout Session “Office </a:t>
            </a:r>
            <a:r>
              <a:rPr lang="en-US" dirty="0"/>
              <a:t>365 Unified API (preview</a:t>
            </a:r>
            <a:r>
              <a:rPr lang="en-US" dirty="0" smtClean="0"/>
              <a:t>)”</a:t>
            </a:r>
            <a:endParaRPr lang="en-US" dirty="0"/>
          </a:p>
          <a:p>
            <a:pPr lvl="1"/>
            <a:r>
              <a:rPr lang="en-US" dirty="0" smtClean="0"/>
              <a:t>Video from Build - </a:t>
            </a:r>
            <a:r>
              <a:rPr lang="en-US" dirty="0" smtClean="0">
                <a:hlinkClick r:id="rId2"/>
              </a:rPr>
              <a:t>channel9.msdn.com/Events/Build/2015/3-641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Session @ Ignite: BRK3199, Tuesday @ 10:45 by </a:t>
            </a:r>
            <a:r>
              <a:rPr lang="en-US" dirty="0" err="1" smtClean="0"/>
              <a:t>Yina</a:t>
            </a:r>
            <a:r>
              <a:rPr lang="en-US" dirty="0" smtClean="0"/>
              <a:t> Arenas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Unified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5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Unified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9748707"/>
              </p:ext>
            </p:extLst>
          </p:nvPr>
        </p:nvGraphicFramePr>
        <p:xfrm>
          <a:off x="274638" y="1212851"/>
          <a:ext cx="11887200" cy="556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Online Related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42782"/>
          </a:xfrm>
        </p:spPr>
        <p:txBody>
          <a:bodyPr/>
          <a:lstStyle/>
          <a:p>
            <a:r>
              <a:rPr lang="en-US" dirty="0" smtClean="0"/>
              <a:t>Most of the following samples are pulled from Office Dev’s training content</a:t>
            </a:r>
          </a:p>
          <a:p>
            <a:pPr lvl="1"/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Links to videos</a:t>
            </a:r>
          </a:p>
          <a:p>
            <a:pPr lvl="1"/>
            <a:r>
              <a:rPr lang="en-US" dirty="0" smtClean="0"/>
              <a:t>Completed lab samples</a:t>
            </a:r>
          </a:p>
          <a:p>
            <a:endParaRPr lang="en-US" dirty="0" smtClean="0"/>
          </a:p>
          <a:p>
            <a:r>
              <a:rPr lang="en-US" dirty="0" err="1" smtClean="0">
                <a:hlinkClick r:id="rId2"/>
              </a:rPr>
              <a:t>dev.office.com</a:t>
            </a:r>
            <a:r>
              <a:rPr lang="en-US" dirty="0" smtClean="0">
                <a:hlinkClick r:id="rId2"/>
              </a:rPr>
              <a:t>/training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OfficeDev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TrainingContent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Office Dev Training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1963398" cy="2178802"/>
          </a:xfrm>
        </p:spPr>
        <p:txBody>
          <a:bodyPr/>
          <a:lstStyle/>
          <a:p>
            <a:r>
              <a:rPr lang="en-US" smtClean="0"/>
              <a:t>DEMO – Exchange Online APIs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Sites API</a:t>
            </a:r>
          </a:p>
          <a:p>
            <a:pPr lvl="1"/>
            <a:r>
              <a:rPr lang="en-US" dirty="0" smtClean="0"/>
              <a:t>Exposes parts of the SharePoint Online REST API</a:t>
            </a:r>
          </a:p>
          <a:p>
            <a:pPr lvl="1"/>
            <a:r>
              <a:rPr lang="en-US" dirty="0" smtClean="0"/>
              <a:t>Data within lists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Files API</a:t>
            </a:r>
          </a:p>
          <a:p>
            <a:pPr lvl="1"/>
            <a:r>
              <a:rPr lang="en-US" dirty="0" smtClean="0"/>
              <a:t>Data within libraries</a:t>
            </a:r>
          </a:p>
          <a:p>
            <a:pPr lvl="1"/>
            <a:r>
              <a:rPr lang="en-US" dirty="0" smtClean="0"/>
              <a:t>OneDrive for Business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 API &amp; Files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OAuth2 &amp; </a:t>
            </a:r>
            <a:r>
              <a:rPr lang="en-US" dirty="0" err="1" smtClean="0"/>
              <a:t>OpenID</a:t>
            </a:r>
            <a:r>
              <a:rPr lang="en-US" dirty="0" smtClean="0"/>
              <a:t> Connect Concepts</a:t>
            </a:r>
          </a:p>
          <a:p>
            <a:endParaRPr lang="en-US" dirty="0" smtClean="0"/>
          </a:p>
          <a:p>
            <a:r>
              <a:rPr lang="en-US" dirty="0" smtClean="0"/>
              <a:t>Azure Active Directory</a:t>
            </a:r>
          </a:p>
          <a:p>
            <a:endParaRPr lang="en-US" dirty="0" smtClean="0"/>
          </a:p>
          <a:p>
            <a:r>
              <a:rPr lang="en-US" dirty="0" smtClean="0"/>
              <a:t>Office 365 APIs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136776"/>
            <a:ext cx="11125198" cy="217880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– Sites API </a:t>
            </a:r>
            <a:r>
              <a:rPr lang="en-US" dirty="0" smtClean="0"/>
              <a:t>&amp; Files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988784"/>
          </a:xfrm>
        </p:spPr>
        <p:txBody>
          <a:bodyPr/>
          <a:lstStyle/>
          <a:p>
            <a:r>
              <a:rPr lang="en-US" dirty="0" smtClean="0"/>
              <a:t>Office Graph </a:t>
            </a:r>
            <a:r>
              <a:rPr lang="en-US" dirty="0"/>
              <a:t>API</a:t>
            </a:r>
          </a:p>
          <a:p>
            <a:pPr lvl="1"/>
            <a:r>
              <a:rPr lang="en-US" dirty="0" smtClean="0"/>
              <a:t>Interact with the API that powers Delve</a:t>
            </a:r>
          </a:p>
          <a:p>
            <a:r>
              <a:rPr lang="en-US" dirty="0" smtClean="0"/>
              <a:t>Video Portal API</a:t>
            </a:r>
          </a:p>
          <a:p>
            <a:pPr lvl="1"/>
            <a:r>
              <a:rPr lang="en-US" dirty="0" smtClean="0"/>
              <a:t>View &amp; upload videos to channels</a:t>
            </a:r>
          </a:p>
          <a:p>
            <a:pPr lvl="1"/>
            <a:r>
              <a:rPr lang="en-US" dirty="0" smtClean="0"/>
              <a:t>View contents of channels</a:t>
            </a:r>
          </a:p>
          <a:p>
            <a:r>
              <a:rPr lang="en-US" dirty="0" smtClean="0"/>
              <a:t>Groups API</a:t>
            </a:r>
          </a:p>
          <a:p>
            <a:r>
              <a:rPr lang="en-US" dirty="0" smtClean="0"/>
              <a:t>OneNote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APIs Recently Announced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4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937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Enterprise JavaScript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Enterprise </a:t>
            </a:r>
            <a:r>
              <a:rPr lang="en-US" dirty="0"/>
              <a:t>Services Architecture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Enterprise </a:t>
            </a:r>
            <a:r>
              <a:rPr lang="en-US" dirty="0"/>
              <a:t>Frameworks</a:t>
            </a:r>
          </a:p>
          <a:p>
            <a:r>
              <a:rPr lang="en-US" dirty="0" smtClean="0"/>
              <a:t>OAuth2 Primer</a:t>
            </a:r>
          </a:p>
          <a:p>
            <a:r>
              <a:rPr lang="en-US" dirty="0" smtClean="0"/>
              <a:t>Azure Active Directory</a:t>
            </a:r>
          </a:p>
          <a:p>
            <a:r>
              <a:rPr lang="en-US" dirty="0" smtClean="0"/>
              <a:t>Office 365 APIs</a:t>
            </a:r>
          </a:p>
          <a:p>
            <a:endParaRPr lang="en-US" dirty="0"/>
          </a:p>
          <a:p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  <a:r>
              <a:rPr lang="en-US" b="1" dirty="0" err="1" smtClean="0"/>
              <a:t>andrewconnell</a:t>
            </a:r>
            <a:r>
              <a:rPr lang="en-US" b="1" dirty="0" smtClean="0"/>
              <a:t>/pres-o365-devrampup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&amp; Authentication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853363"/>
          </a:xfrm>
        </p:spPr>
        <p:txBody>
          <a:bodyPr/>
          <a:lstStyle/>
          <a:p>
            <a:r>
              <a:rPr lang="en-US" dirty="0" smtClean="0"/>
              <a:t>Authentication protocol</a:t>
            </a:r>
          </a:p>
          <a:p>
            <a:r>
              <a:rPr lang="en-US" dirty="0" smtClean="0"/>
              <a:t>Once user is authenticated, they obtain access tokens</a:t>
            </a:r>
          </a:p>
          <a:p>
            <a:pPr lvl="1"/>
            <a:r>
              <a:rPr lang="en-US" dirty="0" smtClean="0"/>
              <a:t>Digitally signed string containing claims</a:t>
            </a:r>
          </a:p>
          <a:p>
            <a:r>
              <a:rPr lang="en-US" dirty="0" smtClean="0"/>
              <a:t>Access tokens are the “keys” to secured resources</a:t>
            </a:r>
          </a:p>
          <a:p>
            <a:r>
              <a:rPr lang="en-US" dirty="0" smtClean="0"/>
              <a:t>Secured resources trust the issuer of tokens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Access token</a:t>
            </a:r>
          </a:p>
          <a:p>
            <a:r>
              <a:rPr lang="en-US" dirty="0" smtClean="0"/>
              <a:t>Refresh token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flows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Issuer</a:t>
            </a:r>
          </a:p>
          <a:p>
            <a:r>
              <a:rPr lang="en-US" dirty="0" smtClean="0"/>
              <a:t>User /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79934"/>
          </a:xfrm>
        </p:spPr>
        <p:txBody>
          <a:bodyPr/>
          <a:lstStyle/>
          <a:p>
            <a:r>
              <a:rPr lang="en-US" dirty="0" smtClean="0"/>
              <a:t>For the app developer, the goal is to obtain an access token</a:t>
            </a:r>
          </a:p>
          <a:p>
            <a:pPr lvl="1"/>
            <a:r>
              <a:rPr lang="en-US" dirty="0" smtClean="0"/>
              <a:t>Valid for a specific period of time</a:t>
            </a:r>
          </a:p>
          <a:p>
            <a:r>
              <a:rPr lang="en-US" dirty="0" smtClean="0"/>
              <a:t>Sometimes acquisition of an access token includes an refresh token</a:t>
            </a:r>
          </a:p>
          <a:p>
            <a:pPr lvl="1"/>
            <a:r>
              <a:rPr lang="en-US" dirty="0" smtClean="0"/>
              <a:t>Refresh tokens can be used to update access tokens</a:t>
            </a:r>
          </a:p>
          <a:p>
            <a:r>
              <a:rPr lang="en-US" dirty="0" smtClean="0"/>
              <a:t>This token is passed with each HTTP request to authenticate the user and / or the app</a:t>
            </a:r>
          </a:p>
          <a:p>
            <a:pPr lvl="1"/>
            <a:r>
              <a:rPr lang="en-US" dirty="0" smtClean="0"/>
              <a:t>Included in the HTTP request header: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Authorization: Bearer [token]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all Comes Down to Access </a:t>
            </a:r>
            <a:r>
              <a:rPr lang="en-US" dirty="0"/>
              <a:t>T</a:t>
            </a:r>
            <a:r>
              <a:rPr lang="en-US" dirty="0" smtClean="0"/>
              <a:t>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Microsoft_Ignite_2015_Breakout_Template</Template>
  <TotalTime>586</TotalTime>
  <Words>1630</Words>
  <Application>Microsoft Macintosh PowerPoint</Application>
  <PresentationFormat>Custom</PresentationFormat>
  <Paragraphs>384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</vt:lpstr>
      <vt:lpstr>Courier New</vt:lpstr>
      <vt:lpstr>Myriad Pro</vt:lpstr>
      <vt:lpstr>Segoe UI</vt:lpstr>
      <vt:lpstr>Segoe UI Light</vt:lpstr>
      <vt:lpstr>Wingdings</vt:lpstr>
      <vt:lpstr>5-30610_Microsoft_Ignite_Keynote_Template</vt:lpstr>
      <vt:lpstr>Office Theme</vt:lpstr>
      <vt:lpstr>PowerPoint Presentation</vt:lpstr>
      <vt:lpstr>Office 365 Developer On Ramp (Part 2)</vt:lpstr>
      <vt:lpstr>Developer Program Launch</vt:lpstr>
      <vt:lpstr>Call to action</vt:lpstr>
      <vt:lpstr>Topics</vt:lpstr>
      <vt:lpstr>Oauth &amp; Authentication Concepts</vt:lpstr>
      <vt:lpstr>What is OAuth2</vt:lpstr>
      <vt:lpstr>Terminology</vt:lpstr>
      <vt:lpstr>It all Comes Down to Access Tokens</vt:lpstr>
      <vt:lpstr>Obtain Access Tokens with OAuth Flows</vt:lpstr>
      <vt:lpstr>Flow #1 – Authorization Code</vt:lpstr>
      <vt:lpstr>Flow #2 – Client Credentials </vt:lpstr>
      <vt:lpstr>Flow #3 – Implicit Flow</vt:lpstr>
      <vt:lpstr>OpenID Connect – What is It?</vt:lpstr>
      <vt:lpstr>Azure Active Directory</vt:lpstr>
      <vt:lpstr>Office 365 &amp; Azure AD Directory</vt:lpstr>
      <vt:lpstr>Azure AD &amp; Azure AD Applications</vt:lpstr>
      <vt:lpstr>Properties of Azure AD Applications</vt:lpstr>
      <vt:lpstr>Creating Azure AD Applications</vt:lpstr>
      <vt:lpstr>Demo – Creating AzureAD Apps</vt:lpstr>
      <vt:lpstr>Single vs. Multi-Tenant Applications</vt:lpstr>
      <vt:lpstr>OAuth2 &amp; AzureAD Authentication Flows</vt:lpstr>
      <vt:lpstr>Authentication Flow Overview</vt:lpstr>
      <vt:lpstr>Azure AD OAuth Authorization Endpoint</vt:lpstr>
      <vt:lpstr>Azure AD OAuth Token Endpoint (Access)</vt:lpstr>
      <vt:lpstr>Azure AD OAuth Token Endpoint (Refresh)</vt:lpstr>
      <vt:lpstr>DEMO - Inspecting the Authentication Process Flow</vt:lpstr>
      <vt:lpstr>OpenID Connect</vt:lpstr>
      <vt:lpstr>OpenID Connect</vt:lpstr>
      <vt:lpstr>OpenID Connect’s ID Token</vt:lpstr>
      <vt:lpstr>App-Only Permissions</vt:lpstr>
      <vt:lpstr>Application &amp; Delegated Permissions</vt:lpstr>
      <vt:lpstr>App-Only Characteristics</vt:lpstr>
      <vt:lpstr>App-Only Authentication Flow Overview</vt:lpstr>
      <vt:lpstr>App-Only – Authorization Endpoint Request</vt:lpstr>
      <vt:lpstr>App-Only – Token Endpoint Request</vt:lpstr>
      <vt:lpstr>DEMO – App Only Permissions</vt:lpstr>
      <vt:lpstr>Office 365 APIs</vt:lpstr>
      <vt:lpstr>Office 365 APIs</vt:lpstr>
      <vt:lpstr>Upon the v1.0 Release to Today…. </vt:lpstr>
      <vt:lpstr>Challenges Without the Discovery Service</vt:lpstr>
      <vt:lpstr>How Does the Discovery Service Help?</vt:lpstr>
      <vt:lpstr>DEMO – Discovery Service</vt:lpstr>
      <vt:lpstr>Office 365 Unified API</vt:lpstr>
      <vt:lpstr>DEMO – Unified API</vt:lpstr>
      <vt:lpstr>Exchange Online Related APIs</vt:lpstr>
      <vt:lpstr>Check the Office Dev Training Content</vt:lpstr>
      <vt:lpstr>DEMO – Exchange Online APIs</vt:lpstr>
      <vt:lpstr>Sites API &amp; Files API</vt:lpstr>
      <vt:lpstr>DEMO – Sites API &amp; Files API</vt:lpstr>
      <vt:lpstr>Additional APIs Recently Announced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42</cp:revision>
  <dcterms:created xsi:type="dcterms:W3CDTF">2015-04-17T10:41:36Z</dcterms:created>
  <dcterms:modified xsi:type="dcterms:W3CDTF">2015-05-03T16:07:02Z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