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92"/>
  </p:notesMasterIdLst>
  <p:handoutMasterIdLst>
    <p:handoutMasterId r:id="rId93"/>
  </p:handoutMasterIdLst>
  <p:sldIdLst>
    <p:sldId id="1368" r:id="rId5"/>
    <p:sldId id="1338" r:id="rId6"/>
    <p:sldId id="1550" r:id="rId7"/>
    <p:sldId id="1460" r:id="rId8"/>
    <p:sldId id="1461" r:id="rId9"/>
    <p:sldId id="1462" r:id="rId10"/>
    <p:sldId id="1463" r:id="rId11"/>
    <p:sldId id="1464" r:id="rId12"/>
    <p:sldId id="1465" r:id="rId13"/>
    <p:sldId id="1466" r:id="rId14"/>
    <p:sldId id="1467" r:id="rId15"/>
    <p:sldId id="1468" r:id="rId16"/>
    <p:sldId id="1469" r:id="rId17"/>
    <p:sldId id="1470" r:id="rId18"/>
    <p:sldId id="1471" r:id="rId19"/>
    <p:sldId id="1472" r:id="rId20"/>
    <p:sldId id="1473" r:id="rId21"/>
    <p:sldId id="1474" r:id="rId22"/>
    <p:sldId id="1475" r:id="rId23"/>
    <p:sldId id="1476" r:id="rId24"/>
    <p:sldId id="1477" r:id="rId25"/>
    <p:sldId id="1478" r:id="rId26"/>
    <p:sldId id="1479" r:id="rId27"/>
    <p:sldId id="1480" r:id="rId28"/>
    <p:sldId id="1482" r:id="rId29"/>
    <p:sldId id="1483" r:id="rId30"/>
    <p:sldId id="1485" r:id="rId31"/>
    <p:sldId id="1486" r:id="rId32"/>
    <p:sldId id="1487" r:id="rId33"/>
    <p:sldId id="1488" r:id="rId34"/>
    <p:sldId id="1489" r:id="rId35"/>
    <p:sldId id="1490" r:id="rId36"/>
    <p:sldId id="1491" r:id="rId37"/>
    <p:sldId id="1492" r:id="rId38"/>
    <p:sldId id="1493" r:id="rId39"/>
    <p:sldId id="1494" r:id="rId40"/>
    <p:sldId id="1495" r:id="rId41"/>
    <p:sldId id="1496" r:id="rId42"/>
    <p:sldId id="1497" r:id="rId43"/>
    <p:sldId id="1498" r:id="rId44"/>
    <p:sldId id="1501" r:id="rId45"/>
    <p:sldId id="1502" r:id="rId46"/>
    <p:sldId id="1505" r:id="rId47"/>
    <p:sldId id="1506" r:id="rId48"/>
    <p:sldId id="1507" r:id="rId49"/>
    <p:sldId id="1508" r:id="rId50"/>
    <p:sldId id="1509" r:id="rId51"/>
    <p:sldId id="1510" r:id="rId52"/>
    <p:sldId id="1511" r:id="rId53"/>
    <p:sldId id="1512" r:id="rId54"/>
    <p:sldId id="1544" r:id="rId55"/>
    <p:sldId id="1545" r:id="rId56"/>
    <p:sldId id="1546" r:id="rId57"/>
    <p:sldId id="1547" r:id="rId58"/>
    <p:sldId id="1548" r:id="rId59"/>
    <p:sldId id="1549" r:id="rId60"/>
    <p:sldId id="1520" r:id="rId61"/>
    <p:sldId id="1521" r:id="rId62"/>
    <p:sldId id="1527" r:id="rId63"/>
    <p:sldId id="1528" r:id="rId64"/>
    <p:sldId id="1529" r:id="rId65"/>
    <p:sldId id="1530" r:id="rId66"/>
    <p:sldId id="1531" r:id="rId67"/>
    <p:sldId id="1532" r:id="rId68"/>
    <p:sldId id="1533" r:id="rId69"/>
    <p:sldId id="1534" r:id="rId70"/>
    <p:sldId id="1542" r:id="rId71"/>
    <p:sldId id="1543" r:id="rId72"/>
    <p:sldId id="1457" r:id="rId73"/>
    <p:sldId id="1458" r:id="rId74"/>
    <p:sldId id="1459" r:id="rId75"/>
    <p:sldId id="1372" r:id="rId76"/>
    <p:sldId id="1456" r:id="rId77"/>
    <p:sldId id="1362" r:id="rId78"/>
    <p:sldId id="1320" r:id="rId79"/>
    <p:sldId id="1454" r:id="rId80"/>
    <p:sldId id="1363" r:id="rId81"/>
    <p:sldId id="1364" r:id="rId82"/>
    <p:sldId id="1323" r:id="rId83"/>
    <p:sldId id="1432" r:id="rId84"/>
    <p:sldId id="1322" r:id="rId85"/>
    <p:sldId id="1370" r:id="rId86"/>
    <p:sldId id="1455" r:id="rId87"/>
    <p:sldId id="1365" r:id="rId88"/>
    <p:sldId id="1366" r:id="rId89"/>
    <p:sldId id="1324" r:id="rId90"/>
    <p:sldId id="1325" r:id="rId9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icrosoft Ignite Breakout Template" id="{A073DAE3-B461-442F-A3D3-6642BD875E45}">
          <p14:sldIdLst>
            <p14:sldId id="1368"/>
            <p14:sldId id="1338"/>
            <p14:sldId id="1550"/>
            <p14:sldId id="1460"/>
            <p14:sldId id="1461"/>
            <p14:sldId id="1462"/>
            <p14:sldId id="1463"/>
            <p14:sldId id="1464"/>
            <p14:sldId id="1465"/>
            <p14:sldId id="1466"/>
            <p14:sldId id="1467"/>
            <p14:sldId id="1468"/>
            <p14:sldId id="1469"/>
            <p14:sldId id="1470"/>
            <p14:sldId id="1471"/>
            <p14:sldId id="1472"/>
            <p14:sldId id="1473"/>
            <p14:sldId id="1474"/>
            <p14:sldId id="1475"/>
            <p14:sldId id="1476"/>
            <p14:sldId id="1477"/>
            <p14:sldId id="1478"/>
            <p14:sldId id="1479"/>
            <p14:sldId id="1480"/>
            <p14:sldId id="1482"/>
            <p14:sldId id="1483"/>
            <p14:sldId id="1485"/>
            <p14:sldId id="1486"/>
            <p14:sldId id="1487"/>
            <p14:sldId id="1488"/>
            <p14:sldId id="1489"/>
            <p14:sldId id="1490"/>
            <p14:sldId id="1491"/>
            <p14:sldId id="1492"/>
            <p14:sldId id="1493"/>
            <p14:sldId id="1494"/>
            <p14:sldId id="1495"/>
            <p14:sldId id="1496"/>
            <p14:sldId id="1497"/>
            <p14:sldId id="1498"/>
            <p14:sldId id="1501"/>
            <p14:sldId id="1502"/>
            <p14:sldId id="1505"/>
            <p14:sldId id="1506"/>
            <p14:sldId id="1507"/>
            <p14:sldId id="1508"/>
            <p14:sldId id="1509"/>
            <p14:sldId id="1510"/>
            <p14:sldId id="1511"/>
            <p14:sldId id="1512"/>
            <p14:sldId id="1544"/>
            <p14:sldId id="1545"/>
            <p14:sldId id="1546"/>
            <p14:sldId id="1547"/>
            <p14:sldId id="1548"/>
            <p14:sldId id="1549"/>
            <p14:sldId id="1520"/>
            <p14:sldId id="1521"/>
            <p14:sldId id="1527"/>
            <p14:sldId id="1528"/>
            <p14:sldId id="1529"/>
            <p14:sldId id="1530"/>
            <p14:sldId id="1531"/>
            <p14:sldId id="1532"/>
            <p14:sldId id="1533"/>
            <p14:sldId id="1534"/>
            <p14:sldId id="1542"/>
            <p14:sldId id="1543"/>
            <p14:sldId id="1457"/>
            <p14:sldId id="1458"/>
            <p14:sldId id="1459"/>
            <p14:sldId id="1372"/>
            <p14:sldId id="1456"/>
            <p14:sldId id="1362"/>
            <p14:sldId id="1320"/>
            <p14:sldId id="1454"/>
            <p14:sldId id="1363"/>
            <p14:sldId id="1364"/>
            <p14:sldId id="1323"/>
            <p14:sldId id="1432"/>
            <p14:sldId id="1322"/>
            <p14:sldId id="1370"/>
            <p14:sldId id="1455"/>
            <p14:sldId id="1365"/>
            <p14:sldId id="1366"/>
            <p14:sldId id="1324"/>
            <p14:sldId id="132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CF2"/>
    <a:srgbClr val="B4A0FF"/>
    <a:srgbClr val="47D8FF"/>
    <a:srgbClr val="FFFFFF"/>
    <a:srgbClr val="11CCFF"/>
    <a:srgbClr val="85E5FF"/>
    <a:srgbClr val="43D7FF"/>
    <a:srgbClr val="505050"/>
    <a:srgbClr val="000000"/>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5040" autoAdjust="0"/>
  </p:normalViewPr>
  <p:slideViewPr>
    <p:cSldViewPr>
      <p:cViewPr varScale="1">
        <p:scale>
          <a:sx n="78" d="100"/>
          <a:sy n="78" d="100"/>
        </p:scale>
        <p:origin x="996" y="8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99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slide" Target="slides/slide85.xml"/><Relationship Id="rId97"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handoutMaster" Target="handoutMasters/handoutMaster1.xml"/><Relationship Id="rId98"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Microsoft Ignite 2015</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4/3/2015 8:09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Microsoft Ignite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4/3/2015 8:09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smtClean="0"/>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4/3/2015 8:09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831601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using the browser…</a:t>
            </a:r>
          </a:p>
          <a:p>
            <a:pPr marL="228600" indent="-228600">
              <a:buFont typeface="+mj-lt"/>
              <a:buAutoNum type="arabicPeriod"/>
            </a:pPr>
            <a:r>
              <a:rPr lang="en-US" dirty="0" smtClean="0"/>
              <a:t>If possible, start with https://shillier.sharepoint.com/_api/$metadata</a:t>
            </a:r>
            <a:br>
              <a:rPr lang="en-US" dirty="0" smtClean="0"/>
            </a:br>
            <a:r>
              <a:rPr lang="en-US" dirty="0" smtClean="0"/>
              <a:t>Otherwise E:\Demos\Web Services\</a:t>
            </a:r>
            <a:r>
              <a:rPr lang="en-US" dirty="0" err="1" smtClean="0"/>
              <a:t>metadata.edmx</a:t>
            </a:r>
            <a:endParaRPr lang="en-US" dirty="0" smtClean="0"/>
          </a:p>
          <a:p>
            <a:pPr marL="445862" lvl="1" indent="-228600">
              <a:buFont typeface="+mj-lt"/>
              <a:buAutoNum type="arabicPeriod"/>
            </a:pPr>
            <a:r>
              <a:rPr lang="en-US" dirty="0" smtClean="0"/>
              <a:t>Show </a:t>
            </a:r>
            <a:r>
              <a:rPr lang="en-US" dirty="0" err="1" smtClean="0"/>
              <a:t>EntityType</a:t>
            </a:r>
            <a:r>
              <a:rPr lang="en-US" dirty="0" smtClean="0"/>
              <a:t> Name=“Site” explain how this is the API definition</a:t>
            </a:r>
          </a:p>
          <a:p>
            <a:pPr marL="445862" lvl="1" indent="-228600">
              <a:buFont typeface="+mj-lt"/>
              <a:buAutoNum type="arabicPeriod"/>
            </a:pPr>
            <a:r>
              <a:rPr lang="en-US" dirty="0" smtClean="0"/>
              <a:t>Show </a:t>
            </a:r>
            <a:r>
              <a:rPr lang="en-US" dirty="0" err="1" smtClean="0"/>
              <a:t>RootWeb</a:t>
            </a:r>
            <a:r>
              <a:rPr lang="en-US" dirty="0" smtClean="0"/>
              <a:t> relationship</a:t>
            </a:r>
          </a:p>
          <a:p>
            <a:pPr marL="445862" lvl="1" indent="-228600">
              <a:buFont typeface="+mj-lt"/>
              <a:buAutoNum type="arabicPeriod"/>
            </a:pPr>
            <a:r>
              <a:rPr lang="en-US" dirty="0" smtClean="0"/>
              <a:t>Now Show </a:t>
            </a:r>
            <a:r>
              <a:rPr lang="en-US" dirty="0" err="1" smtClean="0"/>
              <a:t>EntityType</a:t>
            </a:r>
            <a:r>
              <a:rPr lang="en-US" baseline="0" dirty="0" smtClean="0"/>
              <a:t> Name=“Web”</a:t>
            </a:r>
          </a:p>
          <a:p>
            <a:pPr marL="445862" lvl="1" indent="-228600">
              <a:buFont typeface="+mj-lt"/>
              <a:buAutoNum type="arabicPeriod"/>
            </a:pPr>
            <a:r>
              <a:rPr lang="en-US" baseline="0" dirty="0" smtClean="0"/>
              <a:t>Show Lists</a:t>
            </a:r>
          </a:p>
          <a:p>
            <a:pPr marL="228600" indent="-228600">
              <a:buFont typeface="+mj-lt"/>
              <a:buAutoNum type="arabicPeriod"/>
            </a:pPr>
            <a:r>
              <a:rPr lang="en-US" baseline="0" dirty="0" smtClean="0"/>
              <a:t>Now navigate to _</a:t>
            </a:r>
            <a:r>
              <a:rPr lang="en-US" baseline="0" dirty="0" err="1" smtClean="0"/>
              <a:t>api</a:t>
            </a:r>
            <a:r>
              <a:rPr lang="en-US" baseline="0" dirty="0" smtClean="0"/>
              <a:t>/site/</a:t>
            </a:r>
            <a:r>
              <a:rPr lang="en-US" baseline="0" dirty="0" err="1" smtClean="0"/>
              <a:t>rootWeb</a:t>
            </a:r>
            <a:r>
              <a:rPr lang="en-US" baseline="0" dirty="0" smtClean="0"/>
              <a:t>/lists to show how it works</a:t>
            </a:r>
            <a:endParaRPr lang="en-US" dirty="0" smtClean="0"/>
          </a:p>
          <a:p>
            <a:endParaRPr lang="en-US" dirty="0" smtClean="0"/>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4/3/2015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2136855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4/3/2015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692724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Open</a:t>
            </a:r>
            <a:r>
              <a:rPr lang="en-US" baseline="0" dirty="0" smtClean="0"/>
              <a:t> </a:t>
            </a:r>
            <a:r>
              <a:rPr lang="en-US" dirty="0" smtClean="0"/>
              <a:t>E:\Demos\CSOM and REST\Promises</a:t>
            </a:r>
          </a:p>
          <a:p>
            <a:pPr marL="228600" indent="-228600">
              <a:buAutoNum type="arabicPeriod"/>
            </a:pPr>
            <a:r>
              <a:rPr lang="en-US" dirty="0" smtClean="0"/>
              <a:t>Walk code in detail</a:t>
            </a:r>
          </a:p>
          <a:p>
            <a:pPr marL="228600" indent="-228600">
              <a:buAutoNum type="arabicPeriod"/>
            </a:pPr>
            <a:r>
              <a:rPr lang="en-US" dirty="0" smtClean="0"/>
              <a:t>Run demo</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4/3/2015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3202836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the default “values” controller</a:t>
            </a:r>
          </a:p>
          <a:p>
            <a:r>
              <a:rPr lang="en-US" dirty="0" smtClean="0"/>
              <a:t>Then run this with Fiddler open</a:t>
            </a:r>
          </a:p>
          <a:p>
            <a:r>
              <a:rPr lang="en-US" dirty="0" smtClean="0"/>
              <a:t>E:\Demos\Web</a:t>
            </a:r>
            <a:r>
              <a:rPr lang="en-US" baseline="0" dirty="0" smtClean="0"/>
              <a:t> Services\</a:t>
            </a:r>
            <a:r>
              <a:rPr lang="en-US" baseline="0" dirty="0" err="1" smtClean="0"/>
              <a:t>SimpleODATA</a:t>
            </a:r>
            <a:endParaRPr lang="en-US" baseline="0" dirty="0" smtClean="0"/>
          </a:p>
          <a:p>
            <a:endParaRPr lang="en-US" baseline="0" dirty="0" smtClean="0"/>
          </a:p>
          <a:p>
            <a:r>
              <a:rPr lang="en-US" baseline="0" dirty="0" smtClean="0"/>
              <a:t>THE SERVICE IS ALREADY DEPLOYED SO THE CLIENT IN THE WEB SERVICES SITE WORKS</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4/3/2015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56</a:t>
            </a:fld>
            <a:endParaRPr lang="en-US" dirty="0"/>
          </a:p>
        </p:txBody>
      </p:sp>
    </p:spTree>
    <p:extLst>
      <p:ext uri="{BB962C8B-B14F-4D97-AF65-F5344CB8AC3E}">
        <p14:creationId xmlns:p14="http://schemas.microsoft.com/office/powerpoint/2010/main" val="923214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smtClean="0"/>
              <a:t>E:\Demos\HTML and JavaScript\3rdPartyLibraries.sln</a:t>
            </a:r>
          </a:p>
          <a:p>
            <a:pPr marL="0" marR="0" indent="0" algn="l" defTabSz="932742" rtl="0" eaLnBrk="1" fontAlgn="auto" latinLnBrk="0" hangingPunct="1">
              <a:lnSpc>
                <a:spcPct val="90000"/>
              </a:lnSpc>
              <a:spcBef>
                <a:spcPts val="0"/>
              </a:spcBef>
              <a:spcAft>
                <a:spcPts val="340"/>
              </a:spcAft>
              <a:buClrTx/>
              <a:buSzTx/>
              <a:buFontTx/>
              <a:buNone/>
              <a:tabLst/>
              <a:defRPr/>
            </a:pPr>
            <a:endParaRPr lang="en-US" dirty="0" smtClean="0"/>
          </a:p>
          <a:p>
            <a:pPr marL="228600" marR="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smtClean="0"/>
              <a:t>Open E:\Demos\HTML and JavaScript\3rdPartyLibraries.sln</a:t>
            </a:r>
          </a:p>
          <a:p>
            <a:pPr marL="228600" marR="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smtClean="0"/>
              <a:t>Explain the project structure and what’s in each folder</a:t>
            </a:r>
          </a:p>
          <a:p>
            <a:pPr marL="445862" marR="0" lvl="1"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smtClean="0"/>
              <a:t>App</a:t>
            </a:r>
            <a:r>
              <a:rPr lang="en-US" baseline="0" dirty="0" smtClean="0"/>
              <a:t> Start\App.js for module definition</a:t>
            </a:r>
          </a:p>
          <a:p>
            <a:pPr marL="445862" marR="0" lvl="1"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err="1" smtClean="0"/>
              <a:t>wingtip.controllers.welcome</a:t>
            </a:r>
            <a:r>
              <a:rPr lang="en-US" dirty="0" smtClean="0"/>
              <a:t> for our first look at a controller</a:t>
            </a:r>
          </a:p>
          <a:p>
            <a:pPr marL="445862" marR="0" lvl="1"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smtClean="0"/>
              <a:t>Default.aspx for view binding</a:t>
            </a:r>
          </a:p>
          <a:p>
            <a:pPr marL="445862" marR="0" lvl="1"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err="1" smtClean="0"/>
              <a:t>wingtip.controllers.contacts</a:t>
            </a:r>
            <a:r>
              <a:rPr lang="en-US" dirty="0" smtClean="0"/>
              <a:t> for a look at events from the user</a:t>
            </a:r>
          </a:p>
          <a:p>
            <a:pPr marL="445862" marR="0" lvl="1"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err="1" smtClean="0"/>
              <a:t>wingtip.services.toastr</a:t>
            </a:r>
            <a:r>
              <a:rPr lang="en-US" dirty="0" smtClean="0"/>
              <a:t> for a service</a:t>
            </a:r>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4/3/2015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66</a:t>
            </a:fld>
            <a:endParaRPr lang="en-US" dirty="0"/>
          </a:p>
        </p:txBody>
      </p:sp>
    </p:spTree>
    <p:extLst>
      <p:ext uri="{BB962C8B-B14F-4D97-AF65-F5344CB8AC3E}">
        <p14:creationId xmlns:p14="http://schemas.microsoft.com/office/powerpoint/2010/main" val="7501530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4/3/2015 8:35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68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220846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4/3/2015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69</a:t>
            </a:fld>
            <a:endParaRPr lang="en-US" dirty="0"/>
          </a:p>
        </p:txBody>
      </p:sp>
    </p:spTree>
    <p:extLst>
      <p:ext uri="{BB962C8B-B14F-4D97-AF65-F5344CB8AC3E}">
        <p14:creationId xmlns:p14="http://schemas.microsoft.com/office/powerpoint/2010/main" val="1969866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4/3/2015 8:09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72</a:t>
            </a:fld>
            <a:endParaRPr lang="en-US" dirty="0"/>
          </a:p>
        </p:txBody>
      </p:sp>
    </p:spTree>
    <p:extLst>
      <p:ext uri="{BB962C8B-B14F-4D97-AF65-F5344CB8AC3E}">
        <p14:creationId xmlns:p14="http://schemas.microsoft.com/office/powerpoint/2010/main" val="3943273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4/3/2015 8:09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73</a:t>
            </a:fld>
            <a:endParaRPr lang="en-US" dirty="0"/>
          </a:p>
        </p:txBody>
      </p:sp>
    </p:spTree>
    <p:extLst>
      <p:ext uri="{BB962C8B-B14F-4D97-AF65-F5344CB8AC3E}">
        <p14:creationId xmlns:p14="http://schemas.microsoft.com/office/powerpoint/2010/main" val="19627741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74</a:t>
            </a:fld>
            <a:endParaRPr lang="en-US" dirty="0"/>
          </a:p>
        </p:txBody>
      </p:sp>
      <p:sp>
        <p:nvSpPr>
          <p:cNvPr id="10" name="Date Placeholder 9"/>
          <p:cNvSpPr>
            <a:spLocks noGrp="1"/>
          </p:cNvSpPr>
          <p:nvPr>
            <p:ph type="dt" idx="13"/>
          </p:nvPr>
        </p:nvSpPr>
        <p:spPr/>
        <p:txBody>
          <a:bodyPr/>
          <a:lstStyle/>
          <a:p>
            <a:fld id="{79687EF5-0895-448F-A4AC-188A0D571FCC}" type="datetime8">
              <a:rPr lang="en-US" smtClean="0"/>
              <a:t>4/3/2015 8:09 AM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4" name="Footer Placeholder 3"/>
          <p:cNvSpPr>
            <a:spLocks noGrp="1"/>
          </p:cNvSpPr>
          <p:nvPr>
            <p:ph type="ftr" sz="quarter" idx="16"/>
          </p:nvPr>
        </p:nvSpPr>
        <p:spPr/>
        <p:txBody>
          <a:body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090988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all written some JavaScript, but how good was it?</a:t>
            </a:r>
          </a:p>
          <a:p>
            <a:r>
              <a:rPr lang="en-US" dirty="0" smtClean="0"/>
              <a:t>What does it mean to be “object based”?</a:t>
            </a:r>
          </a:p>
          <a:p>
            <a:r>
              <a:rPr lang="en-US" dirty="0" smtClean="0"/>
              <a:t>Do you really know what JavaScript is?</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4/3/2015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8943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4/3/2015 8:09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75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5102167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53B9473-204C-4147-A2E0-C3E143278840}" type="datetime8">
              <a:rPr lang="en-US" smtClean="0"/>
              <a:t>4/3/2015 8:09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76</a:t>
            </a:fld>
            <a:endParaRPr lang="en-US" dirty="0"/>
          </a:p>
        </p:txBody>
      </p:sp>
    </p:spTree>
    <p:extLst>
      <p:ext uri="{BB962C8B-B14F-4D97-AF65-F5344CB8AC3E}">
        <p14:creationId xmlns:p14="http://schemas.microsoft.com/office/powerpoint/2010/main" val="34619360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4/3/2015 8:09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79</a:t>
            </a:fld>
            <a:endParaRPr lang="en-US" dirty="0"/>
          </a:p>
        </p:txBody>
      </p:sp>
    </p:spTree>
    <p:extLst>
      <p:ext uri="{BB962C8B-B14F-4D97-AF65-F5344CB8AC3E}">
        <p14:creationId xmlns:p14="http://schemas.microsoft.com/office/powerpoint/2010/main" val="3056561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4C85F9D-EC93-40E1-9411-512368376E79}" type="datetime8">
              <a:rPr lang="en-US" smtClean="0">
                <a:solidFill>
                  <a:prstClr val="black"/>
                </a:solidFill>
              </a:rPr>
              <a:pPr/>
              <a:t>4/3/2015 8:09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80</a:t>
            </a:fld>
            <a:endParaRPr lang="en-US" dirty="0">
              <a:solidFill>
                <a:prstClr val="black"/>
              </a:solidFill>
            </a:endParaRPr>
          </a:p>
        </p:txBody>
      </p:sp>
    </p:spTree>
    <p:extLst>
      <p:ext uri="{BB962C8B-B14F-4D97-AF65-F5344CB8AC3E}">
        <p14:creationId xmlns:p14="http://schemas.microsoft.com/office/powerpoint/2010/main" val="29177717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4/3/2015 8:09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81</a:t>
            </a:fld>
            <a:endParaRPr lang="en-US" dirty="0"/>
          </a:p>
        </p:txBody>
      </p:sp>
    </p:spTree>
    <p:extLst>
      <p:ext uri="{BB962C8B-B14F-4D97-AF65-F5344CB8AC3E}">
        <p14:creationId xmlns:p14="http://schemas.microsoft.com/office/powerpoint/2010/main" val="28297108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4/3/2015 8:09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82</a:t>
            </a:fld>
            <a:endParaRPr lang="en-US" dirty="0"/>
          </a:p>
        </p:txBody>
      </p:sp>
    </p:spTree>
    <p:extLst>
      <p:ext uri="{BB962C8B-B14F-4D97-AF65-F5344CB8AC3E}">
        <p14:creationId xmlns:p14="http://schemas.microsoft.com/office/powerpoint/2010/main" val="37535739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4/3/2015 8:09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84</a:t>
            </a:fld>
            <a:endParaRPr lang="en-US" dirty="0"/>
          </a:p>
        </p:txBody>
      </p:sp>
    </p:spTree>
    <p:extLst>
      <p:ext uri="{BB962C8B-B14F-4D97-AF65-F5344CB8AC3E}">
        <p14:creationId xmlns:p14="http://schemas.microsoft.com/office/powerpoint/2010/main" val="14311907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4/3/2015 8:09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85</a:t>
            </a:fld>
            <a:endParaRPr lang="en-US" dirty="0"/>
          </a:p>
        </p:txBody>
      </p:sp>
    </p:spTree>
    <p:extLst>
      <p:ext uri="{BB962C8B-B14F-4D97-AF65-F5344CB8AC3E}">
        <p14:creationId xmlns:p14="http://schemas.microsoft.com/office/powerpoint/2010/main" val="277921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4/3/2015 8:09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937951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9AF79BC0-7BC2-4444-8D01-A1A1A5DBD253}" type="datetime8">
              <a:rPr lang="en-US" smtClean="0">
                <a:solidFill>
                  <a:prstClr val="black"/>
                </a:solidFill>
              </a:rPr>
              <a:t>4/3/2015 8:09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87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603928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4/3/2015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688103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E:\Demos\Intro to Apps\Hello World</a:t>
            </a:r>
          </a:p>
          <a:p>
            <a:endParaRPr lang="en-US" dirty="0" smtClean="0"/>
          </a:p>
          <a:p>
            <a:r>
              <a:rPr lang="en-US" dirty="0" smtClean="0"/>
              <a:t>Start a new SharePoint-Hosted app</a:t>
            </a:r>
          </a:p>
          <a:p>
            <a:r>
              <a:rPr lang="en-US" dirty="0" smtClean="0"/>
              <a:t>Remove all starter code</a:t>
            </a:r>
          </a:p>
          <a:p>
            <a:r>
              <a:rPr lang="en-US" dirty="0" smtClean="0"/>
              <a:t>Build the following using custom snippets</a:t>
            </a:r>
          </a:p>
          <a:p>
            <a:endParaRPr lang="en-US" dirty="0" smtClean="0"/>
          </a:p>
          <a:p>
            <a:r>
              <a:rPr lang="en-US" dirty="0" err="1" smtClean="0"/>
              <a:t>var</a:t>
            </a:r>
            <a:r>
              <a:rPr lang="en-US" dirty="0" smtClean="0"/>
              <a:t> Namespace = </a:t>
            </a:r>
            <a:r>
              <a:rPr lang="en-US" dirty="0" err="1" smtClean="0"/>
              <a:t>window.Namespace</a:t>
            </a:r>
            <a:r>
              <a:rPr lang="en-US" dirty="0" smtClean="0"/>
              <a:t> || {};</a:t>
            </a:r>
          </a:p>
          <a:p>
            <a:endParaRPr lang="en-US" dirty="0" smtClean="0"/>
          </a:p>
          <a:p>
            <a:r>
              <a:rPr lang="en-US" dirty="0" err="1" smtClean="0"/>
              <a:t>Namespace.Module</a:t>
            </a:r>
            <a:r>
              <a:rPr lang="en-US" dirty="0" smtClean="0"/>
              <a:t> = function () {</a:t>
            </a:r>
          </a:p>
          <a:p>
            <a:endParaRPr lang="en-US" dirty="0" smtClean="0"/>
          </a:p>
          <a:p>
            <a:r>
              <a:rPr lang="en-US" dirty="0" smtClean="0"/>
              <a:t>    "use strict";</a:t>
            </a:r>
          </a:p>
          <a:p>
            <a:endParaRPr lang="en-US" dirty="0" smtClean="0"/>
          </a:p>
          <a:p>
            <a:r>
              <a:rPr lang="en-US" dirty="0" smtClean="0"/>
              <a:t>    </a:t>
            </a:r>
            <a:r>
              <a:rPr lang="en-US" dirty="0" err="1" smtClean="0"/>
              <a:t>var</a:t>
            </a:r>
            <a:r>
              <a:rPr lang="en-US" dirty="0" smtClean="0"/>
              <a:t> </a:t>
            </a:r>
            <a:r>
              <a:rPr lang="en-US" dirty="0" err="1" smtClean="0"/>
              <a:t>val</a:t>
            </a:r>
            <a:r>
              <a:rPr lang="en-US" dirty="0" smtClean="0"/>
              <a:t>,</a:t>
            </a:r>
          </a:p>
          <a:p>
            <a:r>
              <a:rPr lang="en-US" dirty="0" smtClean="0"/>
              <a:t>        </a:t>
            </a:r>
            <a:r>
              <a:rPr lang="en-US" dirty="0" err="1" smtClean="0"/>
              <a:t>get_value</a:t>
            </a:r>
            <a:r>
              <a:rPr lang="en-US" dirty="0" smtClean="0"/>
              <a:t> = function () { return </a:t>
            </a:r>
            <a:r>
              <a:rPr lang="en-US" dirty="0" err="1" smtClean="0"/>
              <a:t>val</a:t>
            </a:r>
            <a:r>
              <a:rPr lang="en-US" dirty="0" smtClean="0"/>
              <a:t>; },</a:t>
            </a:r>
          </a:p>
          <a:p>
            <a:r>
              <a:rPr lang="en-US" dirty="0" smtClean="0"/>
              <a:t>        </a:t>
            </a:r>
            <a:r>
              <a:rPr lang="en-US" dirty="0" err="1" smtClean="0"/>
              <a:t>set_value</a:t>
            </a:r>
            <a:r>
              <a:rPr lang="en-US" dirty="0" smtClean="0"/>
              <a:t> = function (v) { </a:t>
            </a:r>
            <a:r>
              <a:rPr lang="en-US" dirty="0" err="1" smtClean="0"/>
              <a:t>val</a:t>
            </a:r>
            <a:r>
              <a:rPr lang="en-US" dirty="0" smtClean="0"/>
              <a:t> = v; };</a:t>
            </a:r>
          </a:p>
          <a:p>
            <a:endParaRPr lang="en-US" dirty="0" smtClean="0"/>
          </a:p>
          <a:p>
            <a:r>
              <a:rPr lang="en-US" dirty="0" smtClean="0"/>
              <a:t>    return {</a:t>
            </a:r>
          </a:p>
          <a:p>
            <a:r>
              <a:rPr lang="en-US" dirty="0" smtClean="0"/>
              <a:t>        </a:t>
            </a:r>
            <a:r>
              <a:rPr lang="en-US" dirty="0" err="1" smtClean="0"/>
              <a:t>get_value</a:t>
            </a:r>
            <a:r>
              <a:rPr lang="en-US" dirty="0" smtClean="0"/>
              <a:t>: </a:t>
            </a:r>
            <a:r>
              <a:rPr lang="en-US" dirty="0" err="1" smtClean="0"/>
              <a:t>get_value</a:t>
            </a:r>
            <a:r>
              <a:rPr lang="en-US" dirty="0" smtClean="0"/>
              <a:t>,</a:t>
            </a:r>
          </a:p>
          <a:p>
            <a:r>
              <a:rPr lang="en-US" dirty="0" smtClean="0"/>
              <a:t>        </a:t>
            </a:r>
            <a:r>
              <a:rPr lang="en-US" dirty="0" err="1" smtClean="0"/>
              <a:t>set_value</a:t>
            </a:r>
            <a:r>
              <a:rPr lang="en-US" dirty="0" smtClean="0"/>
              <a:t>: </a:t>
            </a:r>
            <a:r>
              <a:rPr lang="en-US" dirty="0" err="1" smtClean="0"/>
              <a:t>set_value</a:t>
            </a:r>
            <a:endParaRPr lang="en-US" dirty="0" smtClean="0"/>
          </a:p>
          <a:p>
            <a:r>
              <a:rPr lang="en-US" dirty="0" smtClean="0"/>
              <a:t>    };</a:t>
            </a:r>
          </a:p>
          <a:p>
            <a:endParaRPr lang="en-US" dirty="0" smtClean="0"/>
          </a:p>
          <a:p>
            <a:r>
              <a:rPr lang="en-US" dirty="0" smtClean="0"/>
              <a:t>}();</a:t>
            </a:r>
          </a:p>
          <a:p>
            <a:endParaRPr lang="en-US" dirty="0" smtClean="0"/>
          </a:p>
          <a:p>
            <a:endParaRPr lang="en-US" dirty="0" smtClean="0"/>
          </a:p>
          <a:p>
            <a:r>
              <a:rPr lang="en-US" dirty="0" smtClean="0"/>
              <a:t>(function () {</a:t>
            </a:r>
          </a:p>
          <a:p>
            <a:r>
              <a:rPr lang="en-US" dirty="0" smtClean="0"/>
              <a:t>    "use strict";</a:t>
            </a:r>
          </a:p>
          <a:p>
            <a:endParaRPr lang="en-US" dirty="0" smtClean="0"/>
          </a:p>
          <a:p>
            <a:r>
              <a:rPr lang="en-US" dirty="0" smtClean="0"/>
              <a:t>    jQuery(function () {</a:t>
            </a:r>
          </a:p>
          <a:p>
            <a:r>
              <a:rPr lang="en-US" dirty="0" smtClean="0"/>
              <a:t>        </a:t>
            </a:r>
            <a:r>
              <a:rPr lang="en-US" dirty="0" err="1" smtClean="0"/>
              <a:t>Namespace.Module.set_value</a:t>
            </a:r>
            <a:r>
              <a:rPr lang="en-US" dirty="0" smtClean="0"/>
              <a:t>("Hello, World!");</a:t>
            </a:r>
          </a:p>
          <a:p>
            <a:r>
              <a:rPr lang="en-US" dirty="0" smtClean="0"/>
              <a:t>        jQuery("#message").text(</a:t>
            </a:r>
            <a:r>
              <a:rPr lang="en-US" dirty="0" err="1" smtClean="0"/>
              <a:t>Namespace.Module.get_value</a:t>
            </a:r>
            <a:r>
              <a:rPr lang="en-US" dirty="0" smtClean="0"/>
              <a:t>());</a:t>
            </a:r>
          </a:p>
          <a:p>
            <a:r>
              <a:rPr lang="en-US" dirty="0" smtClean="0"/>
              <a:t>    });</a:t>
            </a:r>
          </a:p>
          <a:p>
            <a:endParaRPr lang="en-US" dirty="0" smtClean="0"/>
          </a:p>
          <a:p>
            <a:r>
              <a:rPr lang="en-US" dirty="0" smtClean="0"/>
              <a:t>}());</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4/3/2015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543152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Create a new SharePoint-hosted app</a:t>
            </a:r>
          </a:p>
          <a:p>
            <a:r>
              <a:rPr lang="en-US" dirty="0" smtClean="0"/>
              <a:t>2. Delete</a:t>
            </a:r>
            <a:r>
              <a:rPr lang="en-US" baseline="0" dirty="0" smtClean="0"/>
              <a:t> App.js</a:t>
            </a:r>
            <a:endParaRPr lang="en-US" dirty="0" smtClean="0"/>
          </a:p>
          <a:p>
            <a:r>
              <a:rPr lang="en-US" dirty="0" smtClean="0"/>
              <a:t>3. Right-click Scripts folder Add&gt;&gt;New item</a:t>
            </a:r>
          </a:p>
          <a:p>
            <a:r>
              <a:rPr lang="en-US" dirty="0" smtClean="0"/>
              <a:t>4. Search Installed Templates &gt;&gt; </a:t>
            </a:r>
            <a:r>
              <a:rPr lang="en-US" dirty="0" err="1" smtClean="0"/>
              <a:t>TypeScript</a:t>
            </a:r>
            <a:endParaRPr lang="en-US" dirty="0" smtClean="0"/>
          </a:p>
          <a:p>
            <a:r>
              <a:rPr lang="en-US" dirty="0" smtClean="0"/>
              <a:t>5. Select </a:t>
            </a:r>
            <a:r>
              <a:rPr lang="en-US" dirty="0" err="1" smtClean="0"/>
              <a:t>TypeScript</a:t>
            </a:r>
            <a:r>
              <a:rPr lang="en-US" dirty="0" smtClean="0"/>
              <a:t> file</a:t>
            </a:r>
          </a:p>
          <a:p>
            <a:r>
              <a:rPr lang="en-US" dirty="0" smtClean="0"/>
              <a:t>6. Change name to </a:t>
            </a:r>
            <a:r>
              <a:rPr lang="en-US" dirty="0" err="1" smtClean="0"/>
              <a:t>App.ts</a:t>
            </a:r>
            <a:r>
              <a:rPr lang="en-US" dirty="0" smtClean="0"/>
              <a:t>, click Add</a:t>
            </a:r>
          </a:p>
          <a:p>
            <a:r>
              <a:rPr lang="en-US" dirty="0" smtClean="0"/>
              <a:t>7. Save project</a:t>
            </a:r>
          </a:p>
          <a:p>
            <a:r>
              <a:rPr lang="en-US" dirty="0" smtClean="0"/>
              <a:t>8. Unload Project</a:t>
            </a:r>
          </a:p>
          <a:p>
            <a:r>
              <a:rPr lang="en-US" dirty="0" smtClean="0"/>
              <a:t>9. Edit </a:t>
            </a:r>
            <a:r>
              <a:rPr lang="en-US" dirty="0" err="1" smtClean="0"/>
              <a:t>csproj</a:t>
            </a:r>
            <a:r>
              <a:rPr lang="en-US" dirty="0" smtClean="0"/>
              <a:t> file</a:t>
            </a:r>
          </a:p>
          <a:p>
            <a:endParaRPr lang="en-US" dirty="0" smtClean="0"/>
          </a:p>
          <a:p>
            <a:r>
              <a:rPr lang="en-US" dirty="0" smtClean="0"/>
              <a:t>10. Locate the </a:t>
            </a:r>
            <a:r>
              <a:rPr lang="en-US" dirty="0" err="1" smtClean="0"/>
              <a:t>ItemGroup</a:t>
            </a:r>
            <a:r>
              <a:rPr lang="en-US" dirty="0" smtClean="0"/>
              <a:t> containing the </a:t>
            </a:r>
            <a:r>
              <a:rPr lang="en-US" dirty="0" err="1" smtClean="0"/>
              <a:t>ts</a:t>
            </a:r>
            <a:r>
              <a:rPr lang="en-US" dirty="0" smtClean="0"/>
              <a:t> file you added</a:t>
            </a:r>
          </a:p>
          <a:p>
            <a:r>
              <a:rPr lang="en-US" dirty="0" smtClean="0"/>
              <a:t>&lt;</a:t>
            </a:r>
            <a:r>
              <a:rPr lang="en-US" dirty="0" err="1" smtClean="0"/>
              <a:t>ItemGroup</a:t>
            </a:r>
            <a:r>
              <a:rPr lang="en-US" dirty="0" smtClean="0"/>
              <a:t>&gt;</a:t>
            </a:r>
          </a:p>
          <a:p>
            <a:r>
              <a:rPr lang="en-US" dirty="0" smtClean="0"/>
              <a:t>    &lt;</a:t>
            </a:r>
            <a:r>
              <a:rPr lang="en-US" dirty="0" err="1" smtClean="0"/>
              <a:t>TypeScriptCompile</a:t>
            </a:r>
            <a:r>
              <a:rPr lang="en-US" dirty="0" smtClean="0"/>
              <a:t> Include="Scripts\</a:t>
            </a:r>
            <a:r>
              <a:rPr lang="en-US" dirty="0" err="1" smtClean="0"/>
              <a:t>App.ts</a:t>
            </a:r>
            <a:r>
              <a:rPr lang="en-US" dirty="0" smtClean="0"/>
              <a:t>" /&gt;</a:t>
            </a:r>
          </a:p>
          <a:p>
            <a:r>
              <a:rPr lang="en-US" dirty="0" smtClean="0"/>
              <a:t>&lt;/</a:t>
            </a:r>
            <a:r>
              <a:rPr lang="en-US" dirty="0" err="1" smtClean="0"/>
              <a:t>ItemGroup</a:t>
            </a:r>
            <a:r>
              <a:rPr lang="en-US" dirty="0" smtClean="0"/>
              <a:t>&gt;</a:t>
            </a:r>
          </a:p>
          <a:p>
            <a:endParaRPr lang="en-US" dirty="0" smtClean="0"/>
          </a:p>
          <a:p>
            <a:r>
              <a:rPr lang="en-US" dirty="0" smtClean="0"/>
              <a:t>11. Update this section to include indicate the compile target</a:t>
            </a:r>
          </a:p>
          <a:p>
            <a:r>
              <a:rPr lang="en-US" dirty="0" smtClean="0"/>
              <a:t> [SNIPPET IN TOOLBOX]</a:t>
            </a:r>
          </a:p>
          <a:p>
            <a:r>
              <a:rPr lang="en-US" dirty="0" smtClean="0"/>
              <a:t>  &lt;</a:t>
            </a:r>
            <a:r>
              <a:rPr lang="en-US" dirty="0" err="1" smtClean="0"/>
              <a:t>ItemGroup</a:t>
            </a:r>
            <a:r>
              <a:rPr lang="en-US" dirty="0" smtClean="0"/>
              <a:t>&gt;</a:t>
            </a:r>
          </a:p>
          <a:p>
            <a:r>
              <a:rPr lang="en-US" dirty="0" smtClean="0"/>
              <a:t>    &lt;</a:t>
            </a:r>
            <a:r>
              <a:rPr lang="en-US" dirty="0" err="1" smtClean="0"/>
              <a:t>TypeScriptCompile</a:t>
            </a:r>
            <a:r>
              <a:rPr lang="en-US" dirty="0" smtClean="0"/>
              <a:t> Include="Scripts\</a:t>
            </a:r>
            <a:r>
              <a:rPr lang="en-US" dirty="0" err="1" smtClean="0"/>
              <a:t>App.ts</a:t>
            </a:r>
            <a:r>
              <a:rPr lang="en-US" dirty="0" smtClean="0"/>
              <a:t>" /&gt;</a:t>
            </a:r>
          </a:p>
          <a:p>
            <a:r>
              <a:rPr lang="en-US" dirty="0" smtClean="0"/>
              <a:t>    &lt;Content Include="Scripts\App.js"&gt;</a:t>
            </a:r>
          </a:p>
          <a:p>
            <a:r>
              <a:rPr lang="en-US" dirty="0" smtClean="0"/>
              <a:t>      &lt;</a:t>
            </a:r>
            <a:r>
              <a:rPr lang="en-US" dirty="0" err="1" smtClean="0"/>
              <a:t>DependentUpon</a:t>
            </a:r>
            <a:r>
              <a:rPr lang="en-US" dirty="0" smtClean="0"/>
              <a:t>&gt;</a:t>
            </a:r>
            <a:r>
              <a:rPr lang="en-US" dirty="0" err="1" smtClean="0"/>
              <a:t>App.ts</a:t>
            </a:r>
            <a:r>
              <a:rPr lang="en-US" dirty="0" smtClean="0"/>
              <a:t>&lt;/</a:t>
            </a:r>
            <a:r>
              <a:rPr lang="en-US" dirty="0" err="1" smtClean="0"/>
              <a:t>DependentUpon</a:t>
            </a:r>
            <a:r>
              <a:rPr lang="en-US" dirty="0" smtClean="0"/>
              <a:t>&gt;</a:t>
            </a:r>
          </a:p>
          <a:p>
            <a:r>
              <a:rPr lang="en-US" dirty="0" smtClean="0"/>
              <a:t>    &lt;/Content&gt;</a:t>
            </a:r>
          </a:p>
          <a:p>
            <a:r>
              <a:rPr lang="en-US" dirty="0" smtClean="0"/>
              <a:t>  &lt;/</a:t>
            </a:r>
            <a:r>
              <a:rPr lang="en-US" dirty="0" err="1" smtClean="0"/>
              <a:t>ItemGroup</a:t>
            </a:r>
            <a:r>
              <a:rPr lang="en-US" dirty="0" smtClean="0"/>
              <a:t>&gt;</a:t>
            </a:r>
          </a:p>
          <a:p>
            <a:endParaRPr lang="en-US" dirty="0" smtClean="0"/>
          </a:p>
          <a:p>
            <a:r>
              <a:rPr lang="en-US" dirty="0" smtClean="0"/>
              <a:t>12. Add the following immediately before the &lt;/Project&gt; tag</a:t>
            </a:r>
          </a:p>
          <a:p>
            <a:r>
              <a:rPr lang="en-US" dirty="0" smtClean="0"/>
              <a:t> [SNIPPET IN TOOLBOX]</a:t>
            </a:r>
          </a:p>
          <a:p>
            <a:r>
              <a:rPr lang="en-US" dirty="0" smtClean="0"/>
              <a:t>  &lt;</a:t>
            </a:r>
            <a:r>
              <a:rPr lang="en-US" dirty="0" err="1" smtClean="0"/>
              <a:t>PropertyGroup</a:t>
            </a:r>
            <a:r>
              <a:rPr lang="en-US" dirty="0" smtClean="0"/>
              <a:t> Condition="'$(Configuration)' == 'Debug'"&gt;</a:t>
            </a:r>
          </a:p>
          <a:p>
            <a:r>
              <a:rPr lang="en-US" dirty="0" smtClean="0"/>
              <a:t>    &lt;</a:t>
            </a:r>
            <a:r>
              <a:rPr lang="en-US" dirty="0" err="1" smtClean="0"/>
              <a:t>TypeScriptTarget</a:t>
            </a:r>
            <a:r>
              <a:rPr lang="en-US" dirty="0" smtClean="0"/>
              <a:t>&gt;ES5&lt;/</a:t>
            </a:r>
            <a:r>
              <a:rPr lang="en-US" dirty="0" err="1" smtClean="0"/>
              <a:t>TypeScriptTarget</a:t>
            </a:r>
            <a:r>
              <a:rPr lang="en-US" dirty="0" smtClean="0"/>
              <a:t>&gt;</a:t>
            </a:r>
          </a:p>
          <a:p>
            <a:r>
              <a:rPr lang="en-US" dirty="0" smtClean="0"/>
              <a:t>    &lt;</a:t>
            </a:r>
            <a:r>
              <a:rPr lang="en-US" dirty="0" err="1" smtClean="0"/>
              <a:t>TypeScriptRemoveComments</a:t>
            </a:r>
            <a:r>
              <a:rPr lang="en-US" dirty="0" smtClean="0"/>
              <a:t>&gt;false&lt;/</a:t>
            </a:r>
            <a:r>
              <a:rPr lang="en-US" dirty="0" err="1" smtClean="0"/>
              <a:t>TypeScriptRemoveComments</a:t>
            </a:r>
            <a:r>
              <a:rPr lang="en-US" dirty="0" smtClean="0"/>
              <a:t>&gt;</a:t>
            </a:r>
          </a:p>
          <a:p>
            <a:r>
              <a:rPr lang="en-US" dirty="0" smtClean="0"/>
              <a:t>    &lt;</a:t>
            </a:r>
            <a:r>
              <a:rPr lang="en-US" dirty="0" err="1" smtClean="0"/>
              <a:t>TypeScriptSourceMap</a:t>
            </a:r>
            <a:r>
              <a:rPr lang="en-US" dirty="0" smtClean="0"/>
              <a:t>&gt;true&lt;/</a:t>
            </a:r>
            <a:r>
              <a:rPr lang="en-US" dirty="0" err="1" smtClean="0"/>
              <a:t>TypeScriptSourceMap</a:t>
            </a:r>
            <a:r>
              <a:rPr lang="en-US" dirty="0" smtClean="0"/>
              <a:t>&gt;</a:t>
            </a:r>
          </a:p>
          <a:p>
            <a:r>
              <a:rPr lang="en-US" dirty="0" smtClean="0"/>
              <a:t>    &lt;</a:t>
            </a:r>
            <a:r>
              <a:rPr lang="en-US" dirty="0" err="1" smtClean="0"/>
              <a:t>TypeScriptModuleKind</a:t>
            </a:r>
            <a:r>
              <a:rPr lang="en-US" dirty="0" smtClean="0"/>
              <a:t>&gt;AMD&lt;/</a:t>
            </a:r>
            <a:r>
              <a:rPr lang="en-US" dirty="0" err="1" smtClean="0"/>
              <a:t>TypeScriptModuleKind</a:t>
            </a:r>
            <a:r>
              <a:rPr lang="en-US" dirty="0" smtClean="0"/>
              <a:t>&gt;</a:t>
            </a:r>
          </a:p>
          <a:p>
            <a:r>
              <a:rPr lang="en-US" dirty="0" smtClean="0"/>
              <a:t>  &lt;/</a:t>
            </a:r>
            <a:r>
              <a:rPr lang="en-US" dirty="0" err="1" smtClean="0"/>
              <a:t>PropertyGroup</a:t>
            </a:r>
            <a:r>
              <a:rPr lang="en-US" dirty="0" smtClean="0"/>
              <a:t>&gt;</a:t>
            </a:r>
          </a:p>
          <a:p>
            <a:r>
              <a:rPr lang="en-US" dirty="0" smtClean="0"/>
              <a:t>  &lt;</a:t>
            </a:r>
            <a:r>
              <a:rPr lang="en-US" dirty="0" err="1" smtClean="0"/>
              <a:t>PropertyGroup</a:t>
            </a:r>
            <a:r>
              <a:rPr lang="en-US" dirty="0" smtClean="0"/>
              <a:t> Condition="'$(Configuration)' == 'Release'"&gt;</a:t>
            </a:r>
          </a:p>
          <a:p>
            <a:r>
              <a:rPr lang="en-US" dirty="0" smtClean="0"/>
              <a:t>    &lt;</a:t>
            </a:r>
            <a:r>
              <a:rPr lang="en-US" dirty="0" err="1" smtClean="0"/>
              <a:t>TypeScriptTarget</a:t>
            </a:r>
            <a:r>
              <a:rPr lang="en-US" dirty="0" smtClean="0"/>
              <a:t>&gt;ES5&lt;/</a:t>
            </a:r>
            <a:r>
              <a:rPr lang="en-US" dirty="0" err="1" smtClean="0"/>
              <a:t>TypeScriptTarget</a:t>
            </a:r>
            <a:r>
              <a:rPr lang="en-US" dirty="0" smtClean="0"/>
              <a:t>&gt;</a:t>
            </a:r>
          </a:p>
          <a:p>
            <a:r>
              <a:rPr lang="en-US" dirty="0" smtClean="0"/>
              <a:t>    &lt;</a:t>
            </a:r>
            <a:r>
              <a:rPr lang="en-US" dirty="0" err="1" smtClean="0"/>
              <a:t>TypeScriptRemoveComments</a:t>
            </a:r>
            <a:r>
              <a:rPr lang="en-US" dirty="0" smtClean="0"/>
              <a:t>&gt;true&lt;/</a:t>
            </a:r>
            <a:r>
              <a:rPr lang="en-US" dirty="0" err="1" smtClean="0"/>
              <a:t>TypeScriptRemoveComments</a:t>
            </a:r>
            <a:r>
              <a:rPr lang="en-US" dirty="0" smtClean="0"/>
              <a:t>&gt;</a:t>
            </a:r>
          </a:p>
          <a:p>
            <a:r>
              <a:rPr lang="en-US" dirty="0" smtClean="0"/>
              <a:t>    &lt;</a:t>
            </a:r>
            <a:r>
              <a:rPr lang="en-US" dirty="0" err="1" smtClean="0"/>
              <a:t>TypeScriptSourceMap</a:t>
            </a:r>
            <a:r>
              <a:rPr lang="en-US" dirty="0" smtClean="0"/>
              <a:t>&gt;false&lt;/</a:t>
            </a:r>
            <a:r>
              <a:rPr lang="en-US" dirty="0" err="1" smtClean="0"/>
              <a:t>TypeScriptSourceMap</a:t>
            </a:r>
            <a:r>
              <a:rPr lang="en-US" dirty="0" smtClean="0"/>
              <a:t>&gt;</a:t>
            </a:r>
          </a:p>
          <a:p>
            <a:r>
              <a:rPr lang="en-US" dirty="0" smtClean="0"/>
              <a:t>    &lt;</a:t>
            </a:r>
            <a:r>
              <a:rPr lang="en-US" dirty="0" err="1" smtClean="0"/>
              <a:t>TypeScriptModuleKind</a:t>
            </a:r>
            <a:r>
              <a:rPr lang="en-US" dirty="0" smtClean="0"/>
              <a:t>&gt;AMD&lt;/</a:t>
            </a:r>
            <a:r>
              <a:rPr lang="en-US" dirty="0" err="1" smtClean="0"/>
              <a:t>TypeScriptModuleKind</a:t>
            </a:r>
            <a:r>
              <a:rPr lang="en-US" dirty="0" smtClean="0"/>
              <a:t>&gt;</a:t>
            </a:r>
          </a:p>
          <a:p>
            <a:r>
              <a:rPr lang="en-US" dirty="0" smtClean="0"/>
              <a:t>  &lt;/</a:t>
            </a:r>
            <a:r>
              <a:rPr lang="en-US" dirty="0" err="1" smtClean="0"/>
              <a:t>PropertyGroup</a:t>
            </a:r>
            <a:r>
              <a:rPr lang="en-US" dirty="0" smtClean="0"/>
              <a:t>&gt;</a:t>
            </a:r>
          </a:p>
          <a:p>
            <a:r>
              <a:rPr lang="en-US" dirty="0" smtClean="0"/>
              <a:t>  &lt;Import Project="$(</a:t>
            </a:r>
            <a:r>
              <a:rPr lang="en-US" dirty="0" err="1" smtClean="0"/>
              <a:t>VSToolsPath</a:t>
            </a:r>
            <a:r>
              <a:rPr lang="en-US" dirty="0" smtClean="0"/>
              <a:t>)\</a:t>
            </a:r>
            <a:r>
              <a:rPr lang="en-US" dirty="0" err="1" smtClean="0"/>
              <a:t>TypeScript</a:t>
            </a:r>
            <a:r>
              <a:rPr lang="en-US" dirty="0" smtClean="0"/>
              <a:t>\</a:t>
            </a:r>
            <a:r>
              <a:rPr lang="en-US" dirty="0" err="1" smtClean="0"/>
              <a:t>Microsoft.TypeScript.targets</a:t>
            </a:r>
            <a:r>
              <a:rPr lang="en-US" dirty="0" smtClean="0"/>
              <a:t>" /&gt;</a:t>
            </a:r>
          </a:p>
          <a:p>
            <a:endParaRPr lang="en-US" dirty="0" smtClean="0"/>
          </a:p>
          <a:p>
            <a:r>
              <a:rPr lang="en-US" dirty="0" smtClean="0"/>
              <a:t>17. Save your changes</a:t>
            </a:r>
          </a:p>
          <a:p>
            <a:r>
              <a:rPr lang="en-US" dirty="0" smtClean="0"/>
              <a:t>18. Reload the project</a:t>
            </a:r>
          </a:p>
          <a:p>
            <a:r>
              <a:rPr lang="en-US" dirty="0" smtClean="0"/>
              <a:t>19. Build the project</a:t>
            </a:r>
          </a:p>
          <a:p>
            <a:r>
              <a:rPr lang="en-US" dirty="0" smtClean="0"/>
              <a:t>20. Change the deployment type of App.js to </a:t>
            </a:r>
            <a:r>
              <a:rPr lang="en-US" dirty="0" err="1" smtClean="0"/>
              <a:t>ElementFile</a:t>
            </a:r>
            <a:endParaRPr lang="en-US" dirty="0" smtClean="0"/>
          </a:p>
          <a:p>
            <a:r>
              <a:rPr lang="en-US" dirty="0" smtClean="0"/>
              <a:t>21. Use the </a:t>
            </a:r>
            <a:r>
              <a:rPr lang="en-US" dirty="0" err="1" smtClean="0"/>
              <a:t>TypeScript</a:t>
            </a:r>
            <a:r>
              <a:rPr lang="en-US" dirty="0" smtClean="0"/>
              <a:t> snippets in the toolbox to build the demo</a:t>
            </a:r>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4/3/2015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003910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6172199" y="8685213"/>
            <a:ext cx="684213" cy="457200"/>
          </a:xfrm>
          <a:prstGeom prst="rect">
            <a:avLst/>
          </a:prstGeom>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3737889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4/3/2015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751010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dev.wingtip.com/html5/detect capabilities app</a:t>
            </a:r>
          </a:p>
          <a:p>
            <a:pPr marL="445862" lvl="1" indent="-228600">
              <a:buFont typeface="+mj-lt"/>
              <a:buAutoNum type="arabicPeriod"/>
            </a:pPr>
            <a:r>
              <a:rPr lang="en-US" dirty="0" smtClean="0"/>
              <a:t>Just a quick tour of capabilities</a:t>
            </a:r>
          </a:p>
          <a:p>
            <a:pPr marL="228600" indent="-228600">
              <a:buFont typeface="+mj-lt"/>
              <a:buAutoNum type="arabicPeriod"/>
            </a:pPr>
            <a:r>
              <a:rPr lang="en-US" dirty="0" smtClean="0"/>
              <a:t>E:\Demos\HTML5</a:t>
            </a:r>
            <a:r>
              <a:rPr lang="en-US" baseline="0" dirty="0" smtClean="0"/>
              <a:t> and JavaScript\</a:t>
            </a:r>
            <a:r>
              <a:rPr lang="en-US" dirty="0" err="1" smtClean="0"/>
              <a:t>detectcapabilities</a:t>
            </a:r>
            <a:endParaRPr lang="en-US" dirty="0" smtClean="0"/>
          </a:p>
          <a:p>
            <a:pPr marL="445862" lvl="1" indent="-228600">
              <a:buFont typeface="+mj-lt"/>
              <a:buAutoNum type="arabicPeriod"/>
            </a:pPr>
            <a:r>
              <a:rPr lang="en-US" baseline="0" dirty="0" smtClean="0"/>
              <a:t>Show </a:t>
            </a:r>
            <a:r>
              <a:rPr lang="en-US" baseline="0" dirty="0" err="1" smtClean="0"/>
              <a:t>modernizr</a:t>
            </a:r>
            <a:endParaRPr lang="en-US" baseline="0" dirty="0" smtClean="0"/>
          </a:p>
          <a:p>
            <a:pPr marL="228600" lvl="0" indent="-228600">
              <a:buFont typeface="+mj-lt"/>
              <a:buAutoNum type="arabicPeriod"/>
            </a:pPr>
            <a:r>
              <a:rPr lang="en-US" dirty="0" smtClean="0"/>
              <a:t>dev.wingtip.com/html5/HTML5</a:t>
            </a:r>
            <a:r>
              <a:rPr lang="en-US" baseline="0" dirty="0" smtClean="0"/>
              <a:t> Contacts App</a:t>
            </a:r>
          </a:p>
          <a:p>
            <a:pPr marL="445862" lvl="1" indent="-228600">
              <a:buFont typeface="+mj-lt"/>
              <a:buAutoNum type="arabicPeriod"/>
            </a:pPr>
            <a:r>
              <a:rPr lang="en-US" baseline="0" dirty="0" smtClean="0"/>
              <a:t>Show semantic elements</a:t>
            </a:r>
          </a:p>
          <a:p>
            <a:pPr marL="445862" lvl="1" indent="-228600">
              <a:buFont typeface="+mj-lt"/>
              <a:buAutoNum type="arabicPeriod"/>
            </a:pPr>
            <a:r>
              <a:rPr lang="en-US" baseline="0" dirty="0" smtClean="0"/>
              <a:t>Add a contact to show new form elements</a:t>
            </a:r>
          </a:p>
          <a:p>
            <a:pPr marL="228600" lvl="0" indent="-228600">
              <a:buFont typeface="+mj-lt"/>
              <a:buAutoNum type="arabicPeriod"/>
            </a:pPr>
            <a:r>
              <a:rPr lang="en-US" dirty="0" smtClean="0"/>
              <a:t>dev.wingtip.com/html5/Paint</a:t>
            </a:r>
          </a:p>
          <a:p>
            <a:pPr marL="445862" lvl="1" indent="-228600">
              <a:buFont typeface="+mj-lt"/>
              <a:buAutoNum type="arabicPeriod"/>
            </a:pPr>
            <a:r>
              <a:rPr lang="en-US" baseline="0" dirty="0" smtClean="0"/>
              <a:t>Showing canvas</a:t>
            </a:r>
          </a:p>
          <a:p>
            <a:pPr marL="228600" lvl="0" indent="-228600">
              <a:buFont typeface="+mj-lt"/>
              <a:buAutoNum type="arabicPeriod"/>
            </a:pPr>
            <a:r>
              <a:rPr lang="en-US" dirty="0" smtClean="0"/>
              <a:t>dev.wingtip.com/html5/WeatherBug (USE CHROME)</a:t>
            </a:r>
          </a:p>
          <a:p>
            <a:pPr marL="445862" lvl="1" indent="-228600">
              <a:buFont typeface="+mj-lt"/>
              <a:buAutoNum type="arabicPeriod"/>
            </a:pPr>
            <a:r>
              <a:rPr lang="en-US" baseline="0" dirty="0" err="1" smtClean="0"/>
              <a:t>Geolocation</a:t>
            </a:r>
            <a:endParaRPr lang="en-US" baseline="0" dirty="0" smtClean="0"/>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4/3/2015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588553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458653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No tile">
    <p:bg>
      <p:bgRef idx="1001">
        <a:schemeClr val="bg2"/>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587"/>
            <a:ext cx="12430199" cy="6991986"/>
          </a:xfrm>
          <a:prstGeom prst="rect">
            <a:avLst/>
          </a:prstGeom>
          <a:noFill/>
          <a:ln>
            <a:noFill/>
          </a:ln>
        </p:spPr>
      </p:pic>
      <p:sp>
        <p:nvSpPr>
          <p:cNvPr id="3" name="Rectangle 2"/>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userDrawn="1"/>
        </p:nvSpPr>
        <p:spPr bwMode="auto">
          <a:xfrm>
            <a:off x="274638" y="2119165"/>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
        <p:nvSpPr>
          <p:cNvPr id="9" name="Rectangle 8"/>
          <p:cNvSpPr/>
          <p:nvPr userDrawn="1"/>
        </p:nvSpPr>
        <p:spPr>
          <a:xfrm>
            <a:off x="293752" y="3040063"/>
            <a:ext cx="4333238" cy="784830"/>
          </a:xfrm>
          <a:prstGeom prst="rect">
            <a:avLst/>
          </a:prstGeom>
        </p:spPr>
        <p:txBody>
          <a:bodyPr wrap="none" anchor="ctr">
            <a:spAutoFit/>
          </a:bodyPr>
          <a:lstStyle/>
          <a:p>
            <a:pPr algn="r" defTabSz="1165834" rtl="0" eaLnBrk="1" latinLnBrk="0" hangingPunct="1">
              <a:lnSpc>
                <a:spcPct val="90000"/>
              </a:lnSpc>
              <a:spcBef>
                <a:spcPct val="0"/>
              </a:spcBef>
              <a:buNone/>
            </a:pPr>
            <a:r>
              <a:rPr lang="en-US" sz="5000" b="0" kern="1200" cap="none" spc="-125" baseline="0" noProof="0" dirty="0" smtClean="0">
                <a:ln w="3175">
                  <a:noFill/>
                </a:ln>
                <a:gradFill>
                  <a:gsLst>
                    <a:gs pos="84066">
                      <a:srgbClr val="000000"/>
                    </a:gs>
                    <a:gs pos="57576">
                      <a:srgbClr val="000000"/>
                    </a:gs>
                  </a:gsLst>
                  <a:lin ang="5400000" scaled="0"/>
                </a:gradFill>
                <a:effectLst/>
                <a:latin typeface="+mj-lt"/>
                <a:ea typeface="+mn-ea"/>
                <a:cs typeface="Segoe UI" pitchFamily="34" charset="0"/>
              </a:rPr>
              <a:t>Spark the future.</a:t>
            </a:r>
            <a:endParaRPr lang="en-US" sz="5000" b="0" kern="1200" cap="none" spc="-125" baseline="0" dirty="0">
              <a:ln w="3175">
                <a:noFill/>
              </a:ln>
              <a:gradFill>
                <a:gsLst>
                  <a:gs pos="84066">
                    <a:srgbClr val="000000"/>
                  </a:gs>
                  <a:gs pos="57576">
                    <a:srgbClr val="000000"/>
                  </a:gs>
                </a:gsLst>
                <a:lin ang="5400000" scaled="0"/>
              </a:gradFill>
              <a:effectLst/>
              <a:latin typeface="+mj-lt"/>
              <a:ea typeface="+mn-ea"/>
              <a:cs typeface="Segoe UI" pitchFamily="34" charset="0"/>
            </a:endParaRPr>
          </a:p>
        </p:txBody>
      </p:sp>
      <p:sp>
        <p:nvSpPr>
          <p:cNvPr id="10" name="Rectangle 9"/>
          <p:cNvSpPr/>
          <p:nvPr userDrawn="1"/>
        </p:nvSpPr>
        <p:spPr>
          <a:xfrm>
            <a:off x="2441776" y="4617847"/>
            <a:ext cx="2185214" cy="715581"/>
          </a:xfrm>
          <a:prstGeom prst="rect">
            <a:avLst/>
          </a:prstGeom>
        </p:spPr>
        <p:txBody>
          <a:bodyPr wrap="none" anchor="ctr">
            <a:spAutoFit/>
          </a:bodyPr>
          <a:lstStyle/>
          <a:p>
            <a:pPr algn="r" defTabSz="1165834" rtl="0" eaLnBrk="1" latinLnBrk="0" hangingPunct="1">
              <a:lnSpc>
                <a:spcPct val="90000"/>
              </a:lnSpc>
              <a:spcBef>
                <a:spcPct val="0"/>
              </a:spcBef>
              <a:buNone/>
            </a:pPr>
            <a:r>
              <a:rPr lang="en-US" sz="2250" b="0" kern="1200" cap="none" spc="0" baseline="0" noProof="0" dirty="0" smtClean="0">
                <a:ln w="3175">
                  <a:noFill/>
                </a:ln>
                <a:gradFill>
                  <a:gsLst>
                    <a:gs pos="84066">
                      <a:srgbClr val="000000"/>
                    </a:gs>
                    <a:gs pos="57576">
                      <a:srgbClr val="000000"/>
                    </a:gs>
                  </a:gsLst>
                  <a:lin ang="5400000" scaled="0"/>
                </a:gradFill>
                <a:effectLst/>
                <a:latin typeface="+mn-lt"/>
                <a:ea typeface="+mn-ea"/>
                <a:cs typeface="Segoe UI" pitchFamily="34" charset="0"/>
              </a:rPr>
              <a:t>May 4 – 8, 2015</a:t>
            </a:r>
            <a:br>
              <a:rPr lang="en-US" sz="2250" b="0" kern="1200" cap="none" spc="0" baseline="0" noProof="0" dirty="0" smtClean="0">
                <a:ln w="3175">
                  <a:noFill/>
                </a:ln>
                <a:gradFill>
                  <a:gsLst>
                    <a:gs pos="84066">
                      <a:srgbClr val="000000"/>
                    </a:gs>
                    <a:gs pos="57576">
                      <a:srgbClr val="000000"/>
                    </a:gs>
                  </a:gsLst>
                  <a:lin ang="5400000" scaled="0"/>
                </a:gradFill>
                <a:effectLst/>
                <a:latin typeface="+mn-lt"/>
                <a:ea typeface="+mn-ea"/>
                <a:cs typeface="Segoe UI" pitchFamily="34" charset="0"/>
              </a:rPr>
            </a:br>
            <a:r>
              <a:rPr lang="en-US" sz="2250" b="0" kern="1200" cap="none" spc="0" baseline="0" noProof="0" dirty="0" smtClean="0">
                <a:ln w="3175">
                  <a:noFill/>
                </a:ln>
                <a:gradFill>
                  <a:gsLst>
                    <a:gs pos="84066">
                      <a:srgbClr val="000000"/>
                    </a:gs>
                    <a:gs pos="57576">
                      <a:srgbClr val="000000"/>
                    </a:gs>
                  </a:gsLst>
                  <a:lin ang="5400000" scaled="0"/>
                </a:gradFill>
                <a:effectLst/>
                <a:latin typeface="+mn-lt"/>
                <a:ea typeface="+mn-ea"/>
                <a:cs typeface="Segoe UI" pitchFamily="34" charset="0"/>
              </a:rPr>
              <a:t>Chicago, IL</a:t>
            </a:r>
            <a:endParaRPr lang="en-US" sz="2250" b="0" kern="1200" cap="none" spc="0" baseline="0" dirty="0">
              <a:ln w="3175">
                <a:noFill/>
              </a:ln>
              <a:gradFill>
                <a:gsLst>
                  <a:gs pos="84066">
                    <a:srgbClr val="000000"/>
                  </a:gs>
                  <a:gs pos="57576">
                    <a:srgbClr val="000000"/>
                  </a:gs>
                </a:gsLst>
                <a:lin ang="5400000" scaled="0"/>
              </a:gradFill>
              <a:effectLst/>
              <a:latin typeface="+mn-lt"/>
              <a:ea typeface="+mn-ea"/>
              <a:cs typeface="Segoe UI" pitchFamily="34" charset="0"/>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02510" y="4088040"/>
            <a:ext cx="2494315" cy="384949"/>
          </a:xfrm>
          <a:prstGeom prst="rect">
            <a:avLst/>
          </a:prstGeom>
        </p:spPr>
      </p:pic>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898285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36776"/>
            <a:ext cx="10056812" cy="1181862"/>
          </a:xfrm>
          <a:noFill/>
        </p:spPr>
        <p:txBody>
          <a:bodyPr tIns="91440" bIns="91440" anchor="t" anchorCtr="0">
            <a:spAutoFit/>
          </a:bodyPr>
          <a:lstStyle>
            <a:lvl1pPr>
              <a:defRPr sz="7199"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9" y="4881266"/>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6" name="Rectangle 5"/>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25663"/>
            <a:ext cx="10056812" cy="1181862"/>
          </a:xfrm>
          <a:noFill/>
        </p:spPr>
        <p:txBody>
          <a:bodyPr tIns="91440" bIns="91440" anchor="t" anchorCtr="0">
            <a:spAutoFit/>
          </a:bodyPr>
          <a:lstStyle>
            <a:lvl1pPr>
              <a:defRPr lang="en-US" sz="7199"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
        <p:nvSpPr>
          <p:cNvPr id="4" name="Rectangle 3"/>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20258259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72884901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6893455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31583470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08698505"/>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266291156"/>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9"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1"/>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236697455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Color">
    <p:bg>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9" name="Title 1"/>
          <p:cNvSpPr>
            <a:spLocks noGrp="1"/>
          </p:cNvSpPr>
          <p:nvPr>
            <p:ph type="title" hasCustomPrompt="1"/>
          </p:nvPr>
        </p:nvSpPr>
        <p:spPr>
          <a:xfrm>
            <a:off x="274702" y="2125677"/>
            <a:ext cx="9143936" cy="1828786"/>
          </a:xfrm>
          <a:noFill/>
        </p:spPr>
        <p:txBody>
          <a:bodyPr lIns="146304" tIns="91440" rIns="146304" bIns="91440" anchor="t" anchorCtr="0"/>
          <a:lstStyle>
            <a:lvl1pPr>
              <a:defRPr sz="5399" spc="-100" baseline="0">
                <a:gradFill>
                  <a:gsLst>
                    <a:gs pos="99115">
                      <a:schemeClr val="tx1"/>
                    </a:gs>
                    <a:gs pos="7900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2" y="3955785"/>
            <a:ext cx="7315137" cy="1828007"/>
          </a:xfrm>
          <a:noFill/>
        </p:spPr>
        <p:txBody>
          <a:bodyPr lIns="146304" tIns="109728" rIns="146304" bIns="109728">
            <a:noAutofit/>
          </a:bodyPr>
          <a:lstStyle>
            <a:lvl1pPr marL="0" indent="0">
              <a:spcBef>
                <a:spcPts val="0"/>
              </a:spcBef>
              <a:buNone/>
              <a:defRPr sz="3200" spc="0" baseline="0">
                <a:gradFill>
                  <a:gsLst>
                    <a:gs pos="99115">
                      <a:schemeClr val="tx1"/>
                    </a:gs>
                    <a:gs pos="79000">
                      <a:schemeClr val="tx1"/>
                    </a:gs>
                  </a:gsLst>
                  <a:lin ang="5400000" scaled="0"/>
                </a:gradFill>
                <a:latin typeface="+mj-lt"/>
              </a:defRPr>
            </a:lvl1pPr>
          </a:lstStyle>
          <a:p>
            <a:pPr lvl="0"/>
            <a:r>
              <a:rPr lang="en-US" dirty="0" smtClean="0"/>
              <a:t>Speaker Name</a:t>
            </a:r>
          </a:p>
        </p:txBody>
      </p:sp>
      <p:sp>
        <p:nvSpPr>
          <p:cNvPr id="7" name="Rectangle 6"/>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25882318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849218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398" fontAlgn="base">
              <a:spcBef>
                <a:spcPct val="0"/>
              </a:spcBef>
              <a:spcAft>
                <a:spcPct val="0"/>
              </a:spcAft>
            </a:pPr>
            <a:endParaRPr lang="en-US" sz="22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2" y="0"/>
            <a:ext cx="12435840" cy="6995160"/>
          </a:xfrm>
          <a:prstGeom prst="rect">
            <a:avLst/>
          </a:prstGeom>
        </p:spPr>
      </p:pic>
      <p:sp>
        <p:nvSpPr>
          <p:cNvPr id="6" name="Rectangle 5"/>
          <p:cNvSpPr/>
          <p:nvPr userDrawn="1"/>
        </p:nvSpPr>
        <p:spPr bwMode="gray">
          <a:xfrm>
            <a:off x="0" y="4868863"/>
            <a:ext cx="12436475" cy="2125662"/>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ext Box 3"/>
          <p:cNvSpPr txBox="1">
            <a:spLocks noChangeArrowheads="1"/>
          </p:cNvSpPr>
          <p:nvPr userDrawn="1"/>
        </p:nvSpPr>
        <p:spPr bwMode="white">
          <a:xfrm>
            <a:off x="7589822" y="6294476"/>
            <a:ext cx="45719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algn="r" defTabSz="932215" eaLnBrk="0" hangingPunct="0"/>
            <a:r>
              <a:rPr lang="en-US" sz="700" dirty="0">
                <a:gradFill>
                  <a:gsLst>
                    <a:gs pos="12389">
                      <a:srgbClr val="FFFFFF"/>
                    </a:gs>
                    <a:gs pos="54000">
                      <a:srgbClr val="FFFFFF"/>
                    </a:gs>
                  </a:gsLst>
                  <a:lin ang="5400000" scaled="0"/>
                </a:gradFill>
                <a:cs typeface="Segoe UI" pitchFamily="34" charset="0"/>
              </a:rPr>
              <a:t>© </a:t>
            </a:r>
            <a:r>
              <a:rPr lang="en-US" sz="700" dirty="0" smtClean="0">
                <a:gradFill>
                  <a:gsLst>
                    <a:gs pos="12389">
                      <a:srgbClr val="FFFFFF"/>
                    </a:gs>
                    <a:gs pos="54000">
                      <a:srgbClr val="FFFFFF"/>
                    </a:gs>
                  </a:gsLst>
                  <a:lin ang="5400000" scaled="0"/>
                </a:gradFill>
                <a:cs typeface="Segoe UI" pitchFamily="34" charset="0"/>
              </a:rPr>
              <a:t>2015 </a:t>
            </a:r>
            <a:r>
              <a:rPr lang="en-US" sz="700" dirty="0">
                <a:gradFill>
                  <a:gsLst>
                    <a:gs pos="12389">
                      <a:srgbClr val="FFFFFF"/>
                    </a:gs>
                    <a:gs pos="54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9230" y="5580859"/>
            <a:ext cx="3291840" cy="701671"/>
          </a:xfrm>
          <a:prstGeom prst="rect">
            <a:avLst/>
          </a:prstGeom>
        </p:spPr>
      </p:pic>
    </p:spTree>
    <p:extLst>
      <p:ext uri="{BB962C8B-B14F-4D97-AF65-F5344CB8AC3E}">
        <p14:creationId xmlns:p14="http://schemas.microsoft.com/office/powerpoint/2010/main" val="172939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490" indent="-290490">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454" indent="-280966">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944" indent="-290490">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526" indent="-228582">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107" indent="-228582">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439772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ext uri="{BB962C8B-B14F-4D97-AF65-F5344CB8AC3E}">
        <p14:creationId xmlns:p14="http://schemas.microsoft.com/office/powerpoint/2010/main" val="1458736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6098637"/>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buClr>
                <a:schemeClr val="tx2"/>
              </a:buClr>
              <a:defRPr sz="4000">
                <a:gradFill>
                  <a:gsLst>
                    <a:gs pos="7080">
                      <a:schemeClr val="tx2"/>
                    </a:gs>
                    <a:gs pos="36283">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0326847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13114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95992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6586672"/>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2"/>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9" r:id="rId1"/>
    <p:sldLayoutId id="2147484236" r:id="rId2"/>
    <p:sldLayoutId id="2147484240" r:id="rId3"/>
    <p:sldLayoutId id="2147484272" r:id="rId4"/>
    <p:sldLayoutId id="2147484241" r:id="rId5"/>
    <p:sldLayoutId id="2147484273" r:id="rId6"/>
    <p:sldLayoutId id="2147484244" r:id="rId7"/>
    <p:sldLayoutId id="2147484274" r:id="rId8"/>
    <p:sldLayoutId id="2147484245" r:id="rId9"/>
    <p:sldLayoutId id="2147484275" r:id="rId10"/>
    <p:sldLayoutId id="2147484247" r:id="rId11"/>
    <p:sldLayoutId id="2147484249" r:id="rId12"/>
    <p:sldLayoutId id="2147484250" r:id="rId13"/>
    <p:sldLayoutId id="2147484264" r:id="rId14"/>
    <p:sldLayoutId id="2147484251" r:id="rId15"/>
    <p:sldLayoutId id="2147484270" r:id="rId16"/>
    <p:sldLayoutId id="2147484252" r:id="rId17"/>
    <p:sldLayoutId id="2147484253" r:id="rId18"/>
    <p:sldLayoutId id="2147484254" r:id="rId19"/>
    <p:sldLayoutId id="2147484271" r:id="rId20"/>
    <p:sldLayoutId id="2147484257" r:id="rId21"/>
    <p:sldLayoutId id="2147484258" r:id="rId22"/>
    <p:sldLayoutId id="2147484259" r:id="rId23"/>
    <p:sldLayoutId id="2147484260" r:id="rId24"/>
    <p:sldLayoutId id="2147484261" r:id="rId25"/>
    <p:sldLayoutId id="2147484263" r:id="rId26"/>
    <p:sldLayoutId id="2147484276" r:id="rId27"/>
    <p:sldLayoutId id="2147484277" r:id="rId28"/>
  </p:sldLayoutIdLst>
  <p:transition>
    <p:fade/>
  </p:transition>
  <p:timing>
    <p:tnLst>
      <p:par>
        <p:cTn id="1" dur="indefinite" restart="never" nodeType="tmRoot"/>
      </p:par>
    </p:tnLst>
  </p:timing>
  <p:txStyles>
    <p:titleStyle>
      <a:lvl1pPr algn="l" defTabSz="932667"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73" marR="0" indent="-342873"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67" rtl="0" eaLnBrk="1" latinLnBrk="0" hangingPunct="1">
        <a:defRPr sz="1800" kern="1200">
          <a:solidFill>
            <a:schemeClr val="tx1"/>
          </a:solidFill>
          <a:latin typeface="+mn-lt"/>
          <a:ea typeface="+mn-ea"/>
          <a:cs typeface="+mn-cs"/>
        </a:defRPr>
      </a:lvl1pPr>
      <a:lvl2pPr marL="466334" algn="l" defTabSz="932667" rtl="0" eaLnBrk="1" latinLnBrk="0" hangingPunct="1">
        <a:defRPr sz="1800" kern="1200">
          <a:solidFill>
            <a:schemeClr val="tx1"/>
          </a:solidFill>
          <a:latin typeface="+mn-lt"/>
          <a:ea typeface="+mn-ea"/>
          <a:cs typeface="+mn-cs"/>
        </a:defRPr>
      </a:lvl2pPr>
      <a:lvl3pPr marL="932667" algn="l" defTabSz="932667" rtl="0" eaLnBrk="1" latinLnBrk="0" hangingPunct="1">
        <a:defRPr sz="1800" kern="1200">
          <a:solidFill>
            <a:schemeClr val="tx1"/>
          </a:solidFill>
          <a:latin typeface="+mn-lt"/>
          <a:ea typeface="+mn-ea"/>
          <a:cs typeface="+mn-cs"/>
        </a:defRPr>
      </a:lvl3pPr>
      <a:lvl4pPr marL="1399001" algn="l" defTabSz="932667" rtl="0" eaLnBrk="1" latinLnBrk="0" hangingPunct="1">
        <a:defRPr sz="1800" kern="1200">
          <a:solidFill>
            <a:schemeClr val="tx1"/>
          </a:solidFill>
          <a:latin typeface="+mn-lt"/>
          <a:ea typeface="+mn-ea"/>
          <a:cs typeface="+mn-cs"/>
        </a:defRPr>
      </a:lvl4pPr>
      <a:lvl5pPr marL="1865334" algn="l" defTabSz="932667" rtl="0" eaLnBrk="1" latinLnBrk="0" hangingPunct="1">
        <a:defRPr sz="1800" kern="1200">
          <a:solidFill>
            <a:schemeClr val="tx1"/>
          </a:solidFill>
          <a:latin typeface="+mn-lt"/>
          <a:ea typeface="+mn-ea"/>
          <a:cs typeface="+mn-cs"/>
        </a:defRPr>
      </a:lvl5pPr>
      <a:lvl6pPr marL="2331670" algn="l" defTabSz="932667" rtl="0" eaLnBrk="1" latinLnBrk="0" hangingPunct="1">
        <a:defRPr sz="1800" kern="1200">
          <a:solidFill>
            <a:schemeClr val="tx1"/>
          </a:solidFill>
          <a:latin typeface="+mn-lt"/>
          <a:ea typeface="+mn-ea"/>
          <a:cs typeface="+mn-cs"/>
        </a:defRPr>
      </a:lvl6pPr>
      <a:lvl7pPr marL="2798002" algn="l" defTabSz="932667" rtl="0" eaLnBrk="1" latinLnBrk="0" hangingPunct="1">
        <a:defRPr sz="1800" kern="1200">
          <a:solidFill>
            <a:schemeClr val="tx1"/>
          </a:solidFill>
          <a:latin typeface="+mn-lt"/>
          <a:ea typeface="+mn-ea"/>
          <a:cs typeface="+mn-cs"/>
        </a:defRPr>
      </a:lvl7pPr>
      <a:lvl8pPr marL="3264336" algn="l" defTabSz="932667" rtl="0" eaLnBrk="1" latinLnBrk="0" hangingPunct="1">
        <a:defRPr sz="1800" kern="1200">
          <a:solidFill>
            <a:schemeClr val="tx1"/>
          </a:solidFill>
          <a:latin typeface="+mn-lt"/>
          <a:ea typeface="+mn-ea"/>
          <a:cs typeface="+mn-cs"/>
        </a:defRPr>
      </a:lvl8pPr>
      <a:lvl9pPr marL="3730670" algn="l" defTabSz="93266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49" userDrawn="1">
          <p15:clr>
            <a:srgbClr val="5ACBF0"/>
          </p15:clr>
        </p15:guide>
        <p15:guide id="4" pos="1325" userDrawn="1">
          <p15:clr>
            <a:srgbClr val="5ACBF0"/>
          </p15:clr>
        </p15:guide>
        <p15:guide id="5" pos="1901" userDrawn="1">
          <p15:clr>
            <a:srgbClr val="5ACBF0"/>
          </p15:clr>
        </p15:guide>
        <p15:guide id="6" pos="2477" userDrawn="1">
          <p15:clr>
            <a:srgbClr val="5ACBF0"/>
          </p15:clr>
        </p15:guide>
        <p15:guide id="7" pos="3053" userDrawn="1">
          <p15:clr>
            <a:srgbClr val="5ACBF0"/>
          </p15:clr>
        </p15:guide>
        <p15:guide id="8" pos="3629" userDrawn="1">
          <p15:clr>
            <a:srgbClr val="5ACBF0"/>
          </p15:clr>
        </p15:guide>
        <p15:guide id="9" pos="4205" userDrawn="1">
          <p15:clr>
            <a:srgbClr val="5ACBF0"/>
          </p15:clr>
        </p15:guide>
        <p15:guide id="10" pos="4781" userDrawn="1">
          <p15:clr>
            <a:srgbClr val="5ACBF0"/>
          </p15:clr>
        </p15:guide>
        <p15:guide id="11" pos="5357" userDrawn="1">
          <p15:clr>
            <a:srgbClr val="5ACBF0"/>
          </p15:clr>
        </p15:guide>
        <p15:guide id="12" pos="5933" userDrawn="1">
          <p15:clr>
            <a:srgbClr val="5ACBF0"/>
          </p15:clr>
        </p15:guide>
        <p15:guide id="13" pos="6509" userDrawn="1">
          <p15:clr>
            <a:srgbClr val="5ACBF0"/>
          </p15:clr>
        </p15:guide>
        <p15:guide id="14" pos="7085" userDrawn="1">
          <p15:clr>
            <a:srgbClr val="5ACBF0"/>
          </p15:clr>
        </p15:guide>
        <p15:guide id="15" pos="7661" userDrawn="1">
          <p15:clr>
            <a:srgbClr val="5ACBF0"/>
          </p15:clr>
        </p15:guide>
        <p15:guide id="16" pos="288" userDrawn="1">
          <p15:clr>
            <a:srgbClr val="C35EA4"/>
          </p15:clr>
        </p15:guide>
        <p15:guide id="17" pos="7546"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7" userDrawn="1">
          <p15:clr>
            <a:srgbClr val="5ACBF0"/>
          </p15:clr>
        </p15:guide>
        <p15:guide id="23" orient="horz" pos="3643" userDrawn="1">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image" Target="../media/image8.jpg"/><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image" Target="../media/image11.jpg"/><Relationship Id="rId10" Type="http://schemas.openxmlformats.org/officeDocument/2006/relationships/image" Target="../media/image16.jpg"/><Relationship Id="rId4" Type="http://schemas.openxmlformats.org/officeDocument/2006/relationships/image" Target="../media/image10.png"/><Relationship Id="rId9" Type="http://schemas.openxmlformats.org/officeDocument/2006/relationships/image" Target="../media/image1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6.xml"/><Relationship Id="rId1" Type="http://schemas.openxmlformats.org/officeDocument/2006/relationships/slideLayout" Target="../slideLayouts/slideLayout20.xml"/><Relationship Id="rId4" Type="http://schemas.openxmlformats.org/officeDocument/2006/relationships/hyperlink" Target="mailto:mediaacq@microsoft.com"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1.xml.rels><?xml version="1.0" encoding="UTF-8" standalone="yes"?>
<Relationships xmlns="http://schemas.openxmlformats.org/package/2006/relationships"><Relationship Id="rId8" Type="http://schemas.openxmlformats.org/officeDocument/2006/relationships/hyperlink" Target="http://www.gettyimages.com/creativeimages/royaltyfree" TargetMode="External"/><Relationship Id="rId3" Type="http://schemas.openxmlformats.org/officeDocument/2006/relationships/hyperlink" Target="https://brandtools.microsoft.com/Resources/Pages/Presentation_guidelines.aspx" TargetMode="External"/><Relationship Id="rId7" Type="http://schemas.openxmlformats.org/officeDocument/2006/relationships/hyperlink" Target="http://www.superstock.com/" TargetMode="External"/><Relationship Id="rId2" Type="http://schemas.openxmlformats.org/officeDocument/2006/relationships/hyperlink" Target="https://brandtools.microsoft.com/Pages/Home.aspx" TargetMode="External"/><Relationship Id="rId1" Type="http://schemas.openxmlformats.org/officeDocument/2006/relationships/slideLayout" Target="../slideLayouts/slideLayout11.xml"/><Relationship Id="rId6" Type="http://schemas.openxmlformats.org/officeDocument/2006/relationships/hyperlink" Target="http://lcaweb/CTP/Copyrights/Third-Party-Content-Use/Pages/default.aspx" TargetMode="External"/><Relationship Id="rId5" Type="http://schemas.openxmlformats.org/officeDocument/2006/relationships/hyperlink" Target="https://brandtools.microsoft.com/Search/Results.aspx?k=illustration&amp;r=1" TargetMode="External"/><Relationship Id="rId4" Type="http://schemas.openxmlformats.org/officeDocument/2006/relationships/hyperlink" Target="https://brandtools.microsoft.com/Search/Results.aspx?k=photography&amp;r=1" TargetMode="External"/><Relationship Id="rId9" Type="http://schemas.openxmlformats.org/officeDocument/2006/relationships/hyperlink" Target="http://www.corbisimages.com/stock-photo/royalty-free" TargetMode="Externa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8" Type="http://schemas.openxmlformats.org/officeDocument/2006/relationships/hyperlink" Target="https://brandtools.microsoft.com/Resources/Presentations/Pages/StoryBoard.aspx?section=Elements1" TargetMode="External"/><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1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2.pn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9234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Encapsulate Your Code</a:t>
            </a:r>
            <a:endParaRPr lang="en-US" dirty="0"/>
          </a:p>
        </p:txBody>
      </p:sp>
      <p:sp>
        <p:nvSpPr>
          <p:cNvPr id="3" name="Content Placeholder 2"/>
          <p:cNvSpPr>
            <a:spLocks noGrp="1"/>
          </p:cNvSpPr>
          <p:nvPr>
            <p:ph type="body" sz="quarter" idx="10"/>
          </p:nvPr>
        </p:nvSpPr>
        <p:spPr>
          <a:prstGeom prst="rect">
            <a:avLst/>
          </a:prstGeom>
        </p:spPr>
        <p:txBody>
          <a:bodyPr/>
          <a:lstStyle/>
          <a:p>
            <a:pPr marL="0" indent="0">
              <a:spcBef>
                <a:spcPts val="0"/>
              </a:spcBef>
              <a:buFontTx/>
              <a:buNone/>
            </a:pPr>
            <a:r>
              <a:rPr lang="en-US" dirty="0" smtClean="0"/>
              <a:t>Singleton Pattern</a:t>
            </a:r>
          </a:p>
          <a:p>
            <a:pPr marL="0" indent="0">
              <a:spcBef>
                <a:spcPts val="0"/>
              </a:spcBef>
              <a:buFontTx/>
              <a:buNone/>
            </a:pPr>
            <a:r>
              <a:rPr lang="en-US" dirty="0" smtClean="0"/>
              <a:t>Revealing Module Pattern</a:t>
            </a:r>
          </a:p>
          <a:p>
            <a:pPr marL="0" indent="0">
              <a:spcBef>
                <a:spcPts val="0"/>
              </a:spcBef>
              <a:buFontTx/>
              <a:buNone/>
            </a:pPr>
            <a:r>
              <a:rPr lang="en-US" dirty="0" smtClean="0"/>
              <a:t>Prototype Pattern</a:t>
            </a:r>
            <a:endParaRPr lang="en-US" dirty="0"/>
          </a:p>
        </p:txBody>
      </p:sp>
    </p:spTree>
    <p:extLst>
      <p:ext uri="{BB962C8B-B14F-4D97-AF65-F5344CB8AC3E}">
        <p14:creationId xmlns:p14="http://schemas.microsoft.com/office/powerpoint/2010/main" val="42310807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Using the Singleton Pattern</a:t>
            </a:r>
            <a:endParaRPr lang="en-US" dirty="0"/>
          </a:p>
        </p:txBody>
      </p:sp>
      <p:sp>
        <p:nvSpPr>
          <p:cNvPr id="3" name="Text Placeholder 2"/>
          <p:cNvSpPr>
            <a:spLocks noGrp="1"/>
          </p:cNvSpPr>
          <p:nvPr>
            <p:ph type="body" sz="quarter" idx="10"/>
          </p:nvPr>
        </p:nvSpPr>
        <p:spPr>
          <a:xfrm>
            <a:off x="274638" y="1216152"/>
            <a:ext cx="11887199" cy="3411703"/>
          </a:xfrm>
        </p:spPr>
        <p:txBody>
          <a:bodyPr/>
          <a:lstStyle/>
          <a:p>
            <a:pPr marL="0">
              <a:spcBef>
                <a:spcPts val="0"/>
              </a:spcBef>
              <a:buFontTx/>
              <a:buNone/>
            </a:pPr>
            <a:r>
              <a:rPr lang="en-US" sz="2000" dirty="0" err="1" smtClean="0"/>
              <a:t>var</a:t>
            </a:r>
            <a:r>
              <a:rPr lang="en-US" sz="2000" dirty="0" smtClean="0"/>
              <a:t> Wingtip </a:t>
            </a:r>
            <a:r>
              <a:rPr lang="en-US" sz="2000" dirty="0"/>
              <a:t>= </a:t>
            </a:r>
            <a:r>
              <a:rPr lang="en-US" sz="2000" dirty="0" err="1"/>
              <a:t>window.Wingtip</a:t>
            </a:r>
            <a:r>
              <a:rPr lang="en-US" sz="2000" dirty="0"/>
              <a:t> || {};</a:t>
            </a:r>
          </a:p>
          <a:p>
            <a:pPr marL="0">
              <a:spcBef>
                <a:spcPts val="0"/>
              </a:spcBef>
              <a:buFontTx/>
              <a:buNone/>
            </a:pPr>
            <a:endParaRPr lang="en-US" sz="2000" dirty="0" smtClean="0"/>
          </a:p>
          <a:p>
            <a:pPr marL="0">
              <a:spcBef>
                <a:spcPts val="0"/>
              </a:spcBef>
              <a:buFontTx/>
              <a:buNone/>
            </a:pPr>
            <a:r>
              <a:rPr lang="en-US" sz="2000" dirty="0" err="1" smtClean="0"/>
              <a:t>Wingtip.Customer</a:t>
            </a:r>
            <a:r>
              <a:rPr lang="en-US" sz="2000" dirty="0" smtClean="0"/>
              <a:t> </a:t>
            </a:r>
            <a:r>
              <a:rPr lang="en-US" sz="2000" dirty="0"/>
              <a:t>= {</a:t>
            </a:r>
          </a:p>
          <a:p>
            <a:pPr marL="0">
              <a:spcBef>
                <a:spcPts val="0"/>
              </a:spcBef>
              <a:buFontTx/>
              <a:buNone/>
            </a:pPr>
            <a:r>
              <a:rPr lang="en-US" sz="2000" dirty="0"/>
              <a:t>    name: "Brian Cox", </a:t>
            </a:r>
          </a:p>
          <a:p>
            <a:pPr marL="0">
              <a:spcBef>
                <a:spcPts val="0"/>
              </a:spcBef>
              <a:buFontTx/>
              <a:buNone/>
            </a:pPr>
            <a:r>
              <a:rPr lang="en-US" sz="2000" dirty="0"/>
              <a:t>    speak: function() { </a:t>
            </a:r>
            <a:endParaRPr lang="en-US" sz="2000" dirty="0" smtClean="0"/>
          </a:p>
          <a:p>
            <a:pPr marL="0">
              <a:spcBef>
                <a:spcPts val="0"/>
              </a:spcBef>
              <a:buFontTx/>
              <a:buNone/>
            </a:pPr>
            <a:r>
              <a:rPr lang="en-US" sz="2000" dirty="0"/>
              <a:t> </a:t>
            </a:r>
            <a:r>
              <a:rPr lang="en-US" sz="2000" dirty="0" smtClean="0"/>
              <a:t>     </a:t>
            </a:r>
            <a:r>
              <a:rPr lang="en-US" sz="2000" dirty="0" smtClean="0"/>
              <a:t>alert</a:t>
            </a:r>
            <a:r>
              <a:rPr lang="en-US" sz="2000" dirty="0"/>
              <a:t>("My name is " + this.name); </a:t>
            </a:r>
            <a:endParaRPr lang="en-US" sz="2000" dirty="0" smtClean="0"/>
          </a:p>
          <a:p>
            <a:pPr marL="0">
              <a:spcBef>
                <a:spcPts val="0"/>
              </a:spcBef>
              <a:buFontTx/>
              <a:buNone/>
            </a:pPr>
            <a:r>
              <a:rPr lang="en-US" sz="2000" dirty="0"/>
              <a:t> </a:t>
            </a:r>
            <a:r>
              <a:rPr lang="en-US" sz="2000" dirty="0" smtClean="0"/>
              <a:t>   </a:t>
            </a:r>
            <a:r>
              <a:rPr lang="en-US" sz="2000" dirty="0" smtClean="0"/>
              <a:t>}</a:t>
            </a:r>
            <a:endParaRPr lang="en-US" sz="2000" dirty="0"/>
          </a:p>
          <a:p>
            <a:pPr marL="0">
              <a:spcBef>
                <a:spcPts val="0"/>
              </a:spcBef>
              <a:buFontTx/>
              <a:buNone/>
            </a:pPr>
            <a:r>
              <a:rPr lang="en-US" sz="2000" dirty="0"/>
              <a:t> };</a:t>
            </a:r>
          </a:p>
          <a:p>
            <a:pPr marL="0">
              <a:spcBef>
                <a:spcPts val="0"/>
              </a:spcBef>
              <a:buFontTx/>
              <a:buNone/>
            </a:pPr>
            <a:endParaRPr lang="en-US" sz="2000" dirty="0"/>
          </a:p>
          <a:p>
            <a:pPr marL="0">
              <a:spcBef>
                <a:spcPts val="0"/>
              </a:spcBef>
              <a:buFontTx/>
              <a:buNone/>
            </a:pPr>
            <a:r>
              <a:rPr lang="en-US" sz="2000" dirty="0" err="1"/>
              <a:t>Wingtip.Customer.speak</a:t>
            </a:r>
            <a:r>
              <a:rPr lang="en-US" sz="2000" dirty="0"/>
              <a:t>();</a:t>
            </a:r>
          </a:p>
          <a:p>
            <a:pPr marL="0">
              <a:spcBef>
                <a:spcPts val="0"/>
              </a:spcBef>
              <a:buFontTx/>
              <a:buNone/>
            </a:pPr>
            <a:endParaRPr lang="en-US" dirty="0"/>
          </a:p>
        </p:txBody>
      </p:sp>
    </p:spTree>
    <p:extLst>
      <p:ext uri="{BB962C8B-B14F-4D97-AF65-F5344CB8AC3E}">
        <p14:creationId xmlns:p14="http://schemas.microsoft.com/office/powerpoint/2010/main" val="374555924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a:t>Using the Revealing Module </a:t>
            </a:r>
            <a:r>
              <a:rPr lang="en-US" dirty="0" smtClean="0"/>
              <a:t>Pattern</a:t>
            </a:r>
            <a:endParaRPr lang="en-US" dirty="0"/>
          </a:p>
        </p:txBody>
      </p:sp>
      <p:sp>
        <p:nvSpPr>
          <p:cNvPr id="3" name="Text Placeholder 2"/>
          <p:cNvSpPr>
            <a:spLocks noGrp="1"/>
          </p:cNvSpPr>
          <p:nvPr>
            <p:ph type="body" sz="quarter" idx="10"/>
          </p:nvPr>
        </p:nvSpPr>
        <p:spPr>
          <a:xfrm>
            <a:off x="274638" y="1216152"/>
            <a:ext cx="11887199" cy="5724644"/>
          </a:xfrm>
        </p:spPr>
        <p:txBody>
          <a:bodyPr/>
          <a:lstStyle/>
          <a:p>
            <a:pPr marL="0">
              <a:spcBef>
                <a:spcPts val="0"/>
              </a:spcBef>
              <a:buFontTx/>
              <a:buNone/>
            </a:pPr>
            <a:r>
              <a:rPr lang="en-US" sz="2000" dirty="0" err="1" smtClean="0"/>
              <a:t>var</a:t>
            </a:r>
            <a:r>
              <a:rPr lang="en-US" sz="2000" dirty="0" smtClean="0"/>
              <a:t> Wingtip </a:t>
            </a:r>
            <a:r>
              <a:rPr lang="en-US" sz="2000" dirty="0"/>
              <a:t>= </a:t>
            </a:r>
            <a:r>
              <a:rPr lang="en-US" sz="2000" dirty="0" err="1"/>
              <a:t>window.Wingtip</a:t>
            </a:r>
            <a:r>
              <a:rPr lang="en-US" sz="2000" dirty="0"/>
              <a:t> || {};</a:t>
            </a:r>
          </a:p>
          <a:p>
            <a:pPr marL="0">
              <a:spcBef>
                <a:spcPts val="0"/>
              </a:spcBef>
              <a:buFontTx/>
              <a:buNone/>
            </a:pPr>
            <a:r>
              <a:rPr lang="en-US" sz="2000" dirty="0" err="1"/>
              <a:t>Wingtip.Module</a:t>
            </a:r>
            <a:r>
              <a:rPr lang="en-US" sz="2000" dirty="0"/>
              <a:t> = </a:t>
            </a:r>
            <a:r>
              <a:rPr lang="en-US" sz="2000" dirty="0" err="1"/>
              <a:t>Wingtip.Module</a:t>
            </a:r>
            <a:r>
              <a:rPr lang="en-US" sz="2000" dirty="0"/>
              <a:t> || {};</a:t>
            </a:r>
          </a:p>
          <a:p>
            <a:pPr marL="0">
              <a:spcBef>
                <a:spcPts val="0"/>
              </a:spcBef>
              <a:buFontTx/>
              <a:buNone/>
            </a:pPr>
            <a:endParaRPr lang="en-US" sz="2000" dirty="0"/>
          </a:p>
          <a:p>
            <a:pPr marL="0">
              <a:spcBef>
                <a:spcPts val="0"/>
              </a:spcBef>
              <a:buFontTx/>
              <a:buNone/>
            </a:pPr>
            <a:r>
              <a:rPr lang="en-US" sz="2000" dirty="0" err="1"/>
              <a:t>Wingtip.Module.Customer</a:t>
            </a:r>
            <a:r>
              <a:rPr lang="en-US" sz="2000" dirty="0"/>
              <a:t> = function () {</a:t>
            </a:r>
          </a:p>
          <a:p>
            <a:pPr marL="0">
              <a:spcBef>
                <a:spcPts val="0"/>
              </a:spcBef>
              <a:buFontTx/>
              <a:buNone/>
            </a:pPr>
            <a:endParaRPr lang="en-US" sz="2000" dirty="0"/>
          </a:p>
          <a:p>
            <a:pPr marL="0">
              <a:spcBef>
                <a:spcPts val="0"/>
              </a:spcBef>
              <a:buFontTx/>
              <a:buNone/>
            </a:pPr>
            <a:r>
              <a:rPr lang="en-US" sz="2000" dirty="0"/>
              <a:t>    //private members</a:t>
            </a:r>
          </a:p>
          <a:p>
            <a:pPr marL="0">
              <a:spcBef>
                <a:spcPts val="0"/>
              </a:spcBef>
              <a:buFontTx/>
              <a:buNone/>
            </a:pPr>
            <a:r>
              <a:rPr lang="en-US" sz="2000" dirty="0"/>
              <a:t>    </a:t>
            </a:r>
            <a:r>
              <a:rPr lang="en-US" sz="2000" dirty="0" err="1"/>
              <a:t>var</a:t>
            </a:r>
            <a:r>
              <a:rPr lang="en-US" sz="2000" dirty="0"/>
              <a:t> name,</a:t>
            </a:r>
          </a:p>
          <a:p>
            <a:pPr marL="0">
              <a:spcBef>
                <a:spcPts val="0"/>
              </a:spcBef>
              <a:buFontTx/>
              <a:buNone/>
            </a:pPr>
            <a:r>
              <a:rPr lang="en-US" sz="2000" dirty="0"/>
              <a:t>        </a:t>
            </a:r>
            <a:r>
              <a:rPr lang="en-US" sz="2000" dirty="0" err="1"/>
              <a:t>setname</a:t>
            </a:r>
            <a:r>
              <a:rPr lang="en-US" sz="2000" dirty="0"/>
              <a:t> = function (n) { name = n; },</a:t>
            </a:r>
          </a:p>
          <a:p>
            <a:pPr marL="0">
              <a:spcBef>
                <a:spcPts val="0"/>
              </a:spcBef>
              <a:buFontTx/>
              <a:buNone/>
            </a:pPr>
            <a:r>
              <a:rPr lang="en-US" sz="2000" dirty="0"/>
              <a:t>        </a:t>
            </a:r>
            <a:r>
              <a:rPr lang="en-US" sz="2000" dirty="0" err="1"/>
              <a:t>getname</a:t>
            </a:r>
            <a:r>
              <a:rPr lang="en-US" sz="2000" dirty="0"/>
              <a:t> = function () { return name; },</a:t>
            </a:r>
          </a:p>
          <a:p>
            <a:pPr marL="0">
              <a:spcBef>
                <a:spcPts val="0"/>
              </a:spcBef>
              <a:buFontTx/>
              <a:buNone/>
            </a:pPr>
            <a:r>
              <a:rPr lang="en-US" sz="2000" dirty="0"/>
              <a:t>        talk = function () { alert("My name is " + name); };</a:t>
            </a:r>
          </a:p>
          <a:p>
            <a:pPr marL="0">
              <a:spcBef>
                <a:spcPts val="0"/>
              </a:spcBef>
              <a:buFontTx/>
              <a:buNone/>
            </a:pPr>
            <a:endParaRPr lang="en-US" sz="2000" dirty="0"/>
          </a:p>
          <a:p>
            <a:pPr marL="0">
              <a:spcBef>
                <a:spcPts val="0"/>
              </a:spcBef>
              <a:buFontTx/>
              <a:buNone/>
            </a:pPr>
            <a:r>
              <a:rPr lang="en-US" sz="2000" dirty="0"/>
              <a:t>    //public interface</a:t>
            </a:r>
          </a:p>
          <a:p>
            <a:pPr marL="0">
              <a:spcBef>
                <a:spcPts val="0"/>
              </a:spcBef>
              <a:buFontTx/>
              <a:buNone/>
            </a:pPr>
            <a:r>
              <a:rPr lang="en-US" sz="2000" dirty="0"/>
              <a:t>    return {</a:t>
            </a:r>
          </a:p>
          <a:p>
            <a:pPr marL="0">
              <a:spcBef>
                <a:spcPts val="0"/>
              </a:spcBef>
              <a:buFontTx/>
              <a:buNone/>
            </a:pPr>
            <a:r>
              <a:rPr lang="en-US" sz="2000" dirty="0"/>
              <a:t>        </a:t>
            </a:r>
            <a:r>
              <a:rPr lang="en-US" sz="2000" dirty="0" err="1"/>
              <a:t>set_name</a:t>
            </a:r>
            <a:r>
              <a:rPr lang="en-US" sz="2000" dirty="0"/>
              <a:t>: </a:t>
            </a:r>
            <a:r>
              <a:rPr lang="en-US" sz="2000" dirty="0" err="1"/>
              <a:t>setname</a:t>
            </a:r>
            <a:r>
              <a:rPr lang="en-US" sz="2000" dirty="0"/>
              <a:t>,</a:t>
            </a:r>
          </a:p>
          <a:p>
            <a:pPr marL="0">
              <a:spcBef>
                <a:spcPts val="0"/>
              </a:spcBef>
              <a:buFontTx/>
              <a:buNone/>
            </a:pPr>
            <a:r>
              <a:rPr lang="en-US" sz="2000" dirty="0"/>
              <a:t>        </a:t>
            </a:r>
            <a:r>
              <a:rPr lang="en-US" sz="2000" dirty="0" err="1"/>
              <a:t>get_name</a:t>
            </a:r>
            <a:r>
              <a:rPr lang="en-US" sz="2000" dirty="0"/>
              <a:t>: </a:t>
            </a:r>
            <a:r>
              <a:rPr lang="en-US" sz="2000" dirty="0" err="1"/>
              <a:t>getname</a:t>
            </a:r>
            <a:r>
              <a:rPr lang="en-US" sz="2000" dirty="0"/>
              <a:t>,</a:t>
            </a:r>
          </a:p>
          <a:p>
            <a:pPr marL="0">
              <a:spcBef>
                <a:spcPts val="0"/>
              </a:spcBef>
              <a:buFontTx/>
              <a:buNone/>
            </a:pPr>
            <a:r>
              <a:rPr lang="en-US" sz="2000" dirty="0"/>
              <a:t>        speak: talk</a:t>
            </a:r>
          </a:p>
          <a:p>
            <a:pPr marL="0">
              <a:spcBef>
                <a:spcPts val="0"/>
              </a:spcBef>
              <a:buFontTx/>
              <a:buNone/>
            </a:pPr>
            <a:r>
              <a:rPr lang="en-US" sz="2000" dirty="0"/>
              <a:t>    }</a:t>
            </a:r>
          </a:p>
          <a:p>
            <a:pPr marL="0">
              <a:spcBef>
                <a:spcPts val="0"/>
              </a:spcBef>
              <a:buFontTx/>
              <a:buNone/>
            </a:pPr>
            <a:endParaRPr lang="en-US" sz="2000" dirty="0"/>
          </a:p>
          <a:p>
            <a:pPr marL="0">
              <a:spcBef>
                <a:spcPts val="0"/>
              </a:spcBef>
              <a:buFontTx/>
              <a:buNone/>
            </a:pPr>
            <a:r>
              <a:rPr lang="en-US" sz="2000" dirty="0"/>
              <a:t>}();</a:t>
            </a:r>
          </a:p>
          <a:p>
            <a:pPr marL="0">
              <a:spcBef>
                <a:spcPts val="0"/>
              </a:spcBef>
              <a:buFontTx/>
              <a:buNone/>
            </a:pPr>
            <a:endParaRPr lang="en-US" sz="2000" dirty="0"/>
          </a:p>
        </p:txBody>
      </p:sp>
    </p:spTree>
    <p:extLst>
      <p:ext uri="{BB962C8B-B14F-4D97-AF65-F5344CB8AC3E}">
        <p14:creationId xmlns:p14="http://schemas.microsoft.com/office/powerpoint/2010/main" val="391494616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Using the Prototype Pattern</a:t>
            </a:r>
            <a:endParaRPr lang="en-US" dirty="0"/>
          </a:p>
        </p:txBody>
      </p:sp>
      <p:sp>
        <p:nvSpPr>
          <p:cNvPr id="3" name="Text Placeholder 2"/>
          <p:cNvSpPr>
            <a:spLocks noGrp="1"/>
          </p:cNvSpPr>
          <p:nvPr>
            <p:ph type="body" sz="quarter" idx="10"/>
          </p:nvPr>
        </p:nvSpPr>
        <p:spPr>
          <a:xfrm>
            <a:off x="274638" y="1216152"/>
            <a:ext cx="11887199" cy="4519699"/>
          </a:xfrm>
        </p:spPr>
        <p:txBody>
          <a:bodyPr/>
          <a:lstStyle/>
          <a:p>
            <a:pPr marL="0">
              <a:spcBef>
                <a:spcPts val="0"/>
              </a:spcBef>
              <a:buFontTx/>
              <a:buNone/>
            </a:pPr>
            <a:r>
              <a:rPr lang="en-US" sz="2000" dirty="0" err="1"/>
              <a:t>window.Wingtip</a:t>
            </a:r>
            <a:r>
              <a:rPr lang="en-US" sz="2000" dirty="0"/>
              <a:t> = </a:t>
            </a:r>
            <a:r>
              <a:rPr lang="en-US" sz="2000" dirty="0" err="1"/>
              <a:t>window.Wingtip</a:t>
            </a:r>
            <a:r>
              <a:rPr lang="en-US" sz="2000" dirty="0"/>
              <a:t> || {}; </a:t>
            </a:r>
          </a:p>
          <a:p>
            <a:pPr marL="0">
              <a:spcBef>
                <a:spcPts val="0"/>
              </a:spcBef>
              <a:buFontTx/>
              <a:buNone/>
            </a:pPr>
            <a:endParaRPr lang="en-US" sz="2000" dirty="0"/>
          </a:p>
          <a:p>
            <a:pPr marL="0">
              <a:spcBef>
                <a:spcPts val="0"/>
              </a:spcBef>
              <a:buFontTx/>
              <a:buNone/>
            </a:pPr>
            <a:r>
              <a:rPr lang="en-US" sz="2000" dirty="0" err="1"/>
              <a:t>Wingtip.Customer</a:t>
            </a:r>
            <a:r>
              <a:rPr lang="en-US" sz="2000" dirty="0"/>
              <a:t> = function (n) { </a:t>
            </a:r>
          </a:p>
          <a:p>
            <a:pPr marL="0">
              <a:spcBef>
                <a:spcPts val="0"/>
              </a:spcBef>
              <a:buFontTx/>
              <a:buNone/>
            </a:pPr>
            <a:r>
              <a:rPr lang="en-US" sz="2000" dirty="0"/>
              <a:t>    this.name = n </a:t>
            </a:r>
          </a:p>
          <a:p>
            <a:pPr marL="0">
              <a:spcBef>
                <a:spcPts val="0"/>
              </a:spcBef>
              <a:buFontTx/>
              <a:buNone/>
            </a:pPr>
            <a:r>
              <a:rPr lang="en-US" sz="2000" dirty="0"/>
              <a:t>}; </a:t>
            </a:r>
          </a:p>
          <a:p>
            <a:pPr marL="0">
              <a:spcBef>
                <a:spcPts val="0"/>
              </a:spcBef>
              <a:buFontTx/>
              <a:buNone/>
            </a:pPr>
            <a:endParaRPr lang="en-US" sz="2000" dirty="0"/>
          </a:p>
          <a:p>
            <a:pPr marL="0">
              <a:spcBef>
                <a:spcPts val="0"/>
              </a:spcBef>
              <a:buFontTx/>
              <a:buNone/>
            </a:pPr>
            <a:r>
              <a:rPr lang="en-US" sz="2000" dirty="0" err="1"/>
              <a:t>Wingtip.Customer.prototype</a:t>
            </a:r>
            <a:r>
              <a:rPr lang="en-US" sz="2000" dirty="0"/>
              <a:t> = { </a:t>
            </a:r>
          </a:p>
          <a:p>
            <a:pPr marL="0">
              <a:spcBef>
                <a:spcPts val="0"/>
              </a:spcBef>
              <a:buFontTx/>
              <a:buNone/>
            </a:pPr>
            <a:r>
              <a:rPr lang="en-US" sz="2000" dirty="0"/>
              <a:t>    </a:t>
            </a:r>
            <a:r>
              <a:rPr lang="en-US" sz="2000" dirty="0" err="1"/>
              <a:t>get_name</a:t>
            </a:r>
            <a:r>
              <a:rPr lang="en-US" sz="2000" dirty="0"/>
              <a:t>: function() { return this.name; }, </a:t>
            </a:r>
          </a:p>
          <a:p>
            <a:pPr marL="0">
              <a:spcBef>
                <a:spcPts val="0"/>
              </a:spcBef>
              <a:buFontTx/>
              <a:buNone/>
            </a:pPr>
            <a:r>
              <a:rPr lang="en-US" sz="2000" dirty="0"/>
              <a:t>    </a:t>
            </a:r>
            <a:r>
              <a:rPr lang="en-US" sz="2000" dirty="0" err="1"/>
              <a:t>set_name</a:t>
            </a:r>
            <a:r>
              <a:rPr lang="en-US" sz="2000" dirty="0"/>
              <a:t>: function(n) { this.name = n; }, </a:t>
            </a:r>
          </a:p>
          <a:p>
            <a:pPr marL="0">
              <a:spcBef>
                <a:spcPts val="0"/>
              </a:spcBef>
              <a:buFontTx/>
              <a:buNone/>
            </a:pPr>
            <a:r>
              <a:rPr lang="en-US" sz="2000" dirty="0"/>
              <a:t>    speak: function() { alert("My name is " + this.name); } </a:t>
            </a:r>
          </a:p>
          <a:p>
            <a:pPr marL="0">
              <a:spcBef>
                <a:spcPts val="0"/>
              </a:spcBef>
              <a:buFontTx/>
              <a:buNone/>
            </a:pPr>
            <a:r>
              <a:rPr lang="en-US" sz="2000" dirty="0"/>
              <a:t>}; </a:t>
            </a:r>
          </a:p>
          <a:p>
            <a:pPr marL="0">
              <a:spcBef>
                <a:spcPts val="0"/>
              </a:spcBef>
              <a:buFontTx/>
              <a:buNone/>
            </a:pPr>
            <a:endParaRPr lang="en-US" sz="2000" dirty="0"/>
          </a:p>
          <a:p>
            <a:pPr marL="0">
              <a:spcBef>
                <a:spcPts val="0"/>
              </a:spcBef>
              <a:buFontTx/>
              <a:buNone/>
            </a:pPr>
            <a:r>
              <a:rPr lang="en-US" sz="2000" dirty="0" err="1"/>
              <a:t>var</a:t>
            </a:r>
            <a:r>
              <a:rPr lang="en-US" sz="2000" dirty="0"/>
              <a:t> customer = new </a:t>
            </a:r>
            <a:r>
              <a:rPr lang="en-US" sz="2000" dirty="0" err="1"/>
              <a:t>Wingtip.Customer</a:t>
            </a:r>
            <a:r>
              <a:rPr lang="en-US" sz="2000" dirty="0"/>
              <a:t>("Brian Cox");</a:t>
            </a:r>
          </a:p>
          <a:p>
            <a:pPr marL="0">
              <a:spcBef>
                <a:spcPts val="0"/>
              </a:spcBef>
              <a:buFontTx/>
              <a:buNone/>
            </a:pPr>
            <a:r>
              <a:rPr lang="en-US" sz="2000" dirty="0" err="1"/>
              <a:t>Customer.speak</a:t>
            </a:r>
            <a:r>
              <a:rPr lang="en-US" sz="2000" dirty="0"/>
              <a:t>();</a:t>
            </a:r>
          </a:p>
          <a:p>
            <a:pPr marL="0">
              <a:spcBef>
                <a:spcPts val="0"/>
              </a:spcBef>
              <a:buFontTx/>
              <a:buNone/>
            </a:pPr>
            <a:endParaRPr lang="en-US" dirty="0"/>
          </a:p>
        </p:txBody>
      </p:sp>
    </p:spTree>
    <p:extLst>
      <p:ext uri="{BB962C8B-B14F-4D97-AF65-F5344CB8AC3E}">
        <p14:creationId xmlns:p14="http://schemas.microsoft.com/office/powerpoint/2010/main" val="647695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Minify and Bundle Libraries</a:t>
            </a:r>
            <a:endParaRPr lang="en-US" dirty="0"/>
          </a:p>
        </p:txBody>
      </p:sp>
      <p:sp>
        <p:nvSpPr>
          <p:cNvPr id="3" name="Content Placeholder 2"/>
          <p:cNvSpPr>
            <a:spLocks noGrp="1"/>
          </p:cNvSpPr>
          <p:nvPr>
            <p:ph type="body" sz="quarter" idx="10"/>
          </p:nvPr>
        </p:nvSpPr>
        <p:spPr>
          <a:xfrm>
            <a:off x="274638" y="1212850"/>
            <a:ext cx="11887200" cy="4875212"/>
          </a:xfrm>
          <a:prstGeom prst="rect">
            <a:avLst/>
          </a:prstGeom>
        </p:spPr>
        <p:txBody>
          <a:bodyPr/>
          <a:lstStyle/>
          <a:p>
            <a:pPr marL="0" indent="0">
              <a:spcBef>
                <a:spcPts val="0"/>
              </a:spcBef>
              <a:buFontTx/>
              <a:buNone/>
            </a:pPr>
            <a:r>
              <a:rPr lang="en-US" dirty="0" err="1" smtClean="0"/>
              <a:t>Minification</a:t>
            </a:r>
            <a:r>
              <a:rPr lang="en-US" dirty="0" smtClean="0"/>
              <a:t> </a:t>
            </a:r>
            <a:endParaRPr lang="en-US" dirty="0" smtClean="0"/>
          </a:p>
          <a:p>
            <a:pPr lvl="1">
              <a:spcBef>
                <a:spcPts val="0"/>
              </a:spcBef>
            </a:pPr>
            <a:r>
              <a:rPr lang="en-US" dirty="0" smtClean="0"/>
              <a:t>Removes </a:t>
            </a:r>
            <a:r>
              <a:rPr lang="en-US" dirty="0" smtClean="0"/>
              <a:t>unnecessary characters and white space to minimize the size of the library</a:t>
            </a:r>
          </a:p>
          <a:p>
            <a:pPr marL="0" indent="0">
              <a:spcBef>
                <a:spcPts val="0"/>
              </a:spcBef>
              <a:buFontTx/>
              <a:buNone/>
            </a:pPr>
            <a:r>
              <a:rPr lang="en-US" dirty="0" smtClean="0"/>
              <a:t>Bundling </a:t>
            </a:r>
            <a:endParaRPr lang="en-US" dirty="0" smtClean="0"/>
          </a:p>
          <a:p>
            <a:pPr lvl="1">
              <a:spcBef>
                <a:spcPts val="0"/>
              </a:spcBef>
            </a:pPr>
            <a:r>
              <a:rPr lang="en-US" dirty="0" smtClean="0"/>
              <a:t>Groups </a:t>
            </a:r>
            <a:r>
              <a:rPr lang="en-US" dirty="0" smtClean="0"/>
              <a:t>multiple libraries into a single library because it is more efficient to make one larger request than multiple small requests.</a:t>
            </a:r>
          </a:p>
          <a:p>
            <a:pPr marL="0" indent="0">
              <a:spcBef>
                <a:spcPts val="0"/>
              </a:spcBef>
              <a:buFontTx/>
              <a:buNone/>
            </a:pPr>
            <a:r>
              <a:rPr lang="en-US" dirty="0" smtClean="0"/>
              <a:t>Make use of the “Web Essentials” add-in for Visual Studio</a:t>
            </a:r>
            <a:endParaRPr lang="en-US" dirty="0"/>
          </a:p>
        </p:txBody>
      </p:sp>
    </p:spTree>
    <p:extLst>
      <p:ext uri="{BB962C8B-B14F-4D97-AF65-F5344CB8AC3E}">
        <p14:creationId xmlns:p14="http://schemas.microsoft.com/office/powerpoint/2010/main" val="252319220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DEMO</a:t>
            </a:r>
            <a:endParaRPr lang="en-US" dirty="0"/>
          </a:p>
        </p:txBody>
      </p:sp>
      <p:sp>
        <p:nvSpPr>
          <p:cNvPr id="3" name="Text Placeholder 2"/>
          <p:cNvSpPr>
            <a:spLocks noGrp="1"/>
          </p:cNvSpPr>
          <p:nvPr>
            <p:ph type="body" sz="quarter" idx="12"/>
          </p:nvPr>
        </p:nvSpPr>
        <p:spPr/>
        <p:txBody>
          <a:bodyPr/>
          <a:lstStyle/>
          <a:p>
            <a:pPr marL="0">
              <a:spcBef>
                <a:spcPts val="0"/>
              </a:spcBef>
              <a:buFontTx/>
              <a:buNone/>
            </a:pPr>
            <a:r>
              <a:rPr lang="en-US" dirty="0" smtClean="0"/>
              <a:t>JavaScript Best Practices</a:t>
            </a:r>
            <a:endParaRPr lang="en-US" dirty="0"/>
          </a:p>
        </p:txBody>
      </p:sp>
    </p:spTree>
    <p:extLst>
      <p:ext uri="{BB962C8B-B14F-4D97-AF65-F5344CB8AC3E}">
        <p14:creationId xmlns:p14="http://schemas.microsoft.com/office/powerpoint/2010/main" val="27587358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Enterprise JavaScript</a:t>
            </a:r>
            <a:endParaRPr lang="en-US" dirty="0"/>
          </a:p>
        </p:txBody>
      </p:sp>
      <p:sp>
        <p:nvSpPr>
          <p:cNvPr id="3" name="Text Placeholder 2"/>
          <p:cNvSpPr txBox="1">
            <a:spLocks/>
          </p:cNvSpPr>
          <p:nvPr/>
        </p:nvSpPr>
        <p:spPr>
          <a:xfrm>
            <a:off x="274638" y="3954463"/>
            <a:ext cx="10058401" cy="182959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err="1" smtClean="0"/>
              <a:t>TypeScript</a:t>
            </a:r>
            <a:endParaRPr lang="en-US" dirty="0"/>
          </a:p>
        </p:txBody>
      </p:sp>
    </p:spTree>
    <p:extLst>
      <p:ext uri="{BB962C8B-B14F-4D97-AF65-F5344CB8AC3E}">
        <p14:creationId xmlns:p14="http://schemas.microsoft.com/office/powerpoint/2010/main" val="132803607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Introduction to </a:t>
            </a:r>
            <a:r>
              <a:rPr lang="en-US" dirty="0" err="1" smtClean="0"/>
              <a:t>TypeScript</a:t>
            </a:r>
            <a:endParaRPr lang="en-US" dirty="0"/>
          </a:p>
        </p:txBody>
      </p:sp>
      <p:sp>
        <p:nvSpPr>
          <p:cNvPr id="3" name="Content Placeholder 2"/>
          <p:cNvSpPr>
            <a:spLocks noGrp="1"/>
          </p:cNvSpPr>
          <p:nvPr>
            <p:ph type="body" sz="quarter" idx="10"/>
          </p:nvPr>
        </p:nvSpPr>
        <p:spPr>
          <a:xfrm>
            <a:off x="274638" y="1212850"/>
            <a:ext cx="11887200" cy="5484812"/>
          </a:xfrm>
          <a:prstGeom prst="rect">
            <a:avLst/>
          </a:prstGeom>
        </p:spPr>
        <p:txBody>
          <a:bodyPr>
            <a:normAutofit/>
          </a:bodyPr>
          <a:lstStyle/>
          <a:p>
            <a:pPr marL="0" indent="0">
              <a:spcBef>
                <a:spcPts val="0"/>
              </a:spcBef>
              <a:buFontTx/>
              <a:buNone/>
            </a:pPr>
            <a:r>
              <a:rPr lang="en-US" dirty="0" smtClean="0"/>
              <a:t>Typed superset of JavaScript that compiles to plain JavaScript</a:t>
            </a:r>
          </a:p>
          <a:p>
            <a:pPr marL="0" lvl="1" indent="0">
              <a:spcBef>
                <a:spcPts val="0"/>
              </a:spcBef>
              <a:buFontTx/>
              <a:buNone/>
            </a:pPr>
            <a:r>
              <a:rPr lang="en-US" dirty="0" smtClean="0"/>
              <a:t>You write .</a:t>
            </a:r>
            <a:r>
              <a:rPr lang="en-US" dirty="0" err="1" smtClean="0"/>
              <a:t>ts</a:t>
            </a:r>
            <a:r>
              <a:rPr lang="en-US" dirty="0" smtClean="0"/>
              <a:t> files and it compiles to .</a:t>
            </a:r>
            <a:r>
              <a:rPr lang="en-US" dirty="0" err="1" smtClean="0"/>
              <a:t>js</a:t>
            </a:r>
            <a:r>
              <a:rPr lang="en-US" dirty="0" smtClean="0"/>
              <a:t> files</a:t>
            </a:r>
          </a:p>
          <a:p>
            <a:pPr marL="0" lvl="1" indent="0">
              <a:spcBef>
                <a:spcPts val="0"/>
              </a:spcBef>
              <a:buFontTx/>
              <a:buNone/>
            </a:pPr>
            <a:r>
              <a:rPr lang="en-US" dirty="0" smtClean="0"/>
              <a:t>Cross-browser compatible</a:t>
            </a:r>
          </a:p>
          <a:p>
            <a:pPr marL="0" indent="0">
              <a:spcBef>
                <a:spcPts val="0"/>
              </a:spcBef>
              <a:buFontTx/>
              <a:buNone/>
            </a:pPr>
            <a:r>
              <a:rPr lang="en-US" dirty="0" smtClean="0"/>
              <a:t>Integrated into Visual Studio 2013</a:t>
            </a:r>
          </a:p>
          <a:p>
            <a:pPr marL="0" lvl="1" indent="0">
              <a:spcBef>
                <a:spcPts val="0"/>
              </a:spcBef>
              <a:buFontTx/>
              <a:buNone/>
            </a:pPr>
            <a:r>
              <a:rPr lang="en-US" dirty="0" smtClean="0"/>
              <a:t>Compilation</a:t>
            </a:r>
          </a:p>
          <a:p>
            <a:pPr marL="0" lvl="1" indent="0">
              <a:spcBef>
                <a:spcPts val="0"/>
              </a:spcBef>
              <a:buFontTx/>
              <a:buNone/>
            </a:pPr>
            <a:r>
              <a:rPr lang="en-US" dirty="0" err="1" smtClean="0"/>
              <a:t>Intellisense</a:t>
            </a:r>
            <a:endParaRPr lang="en-US" dirty="0" smtClean="0"/>
          </a:p>
          <a:p>
            <a:pPr marL="0" indent="0">
              <a:spcBef>
                <a:spcPts val="0"/>
              </a:spcBef>
              <a:buFontTx/>
              <a:buNone/>
            </a:pPr>
            <a:r>
              <a:rPr lang="en-US" dirty="0" smtClean="0"/>
              <a:t>Key Features</a:t>
            </a:r>
          </a:p>
          <a:p>
            <a:pPr marL="0" lvl="1" indent="0">
              <a:spcBef>
                <a:spcPts val="0"/>
              </a:spcBef>
              <a:buFontTx/>
              <a:buNone/>
            </a:pPr>
            <a:r>
              <a:rPr lang="en-US" dirty="0" smtClean="0"/>
              <a:t>Static typing</a:t>
            </a:r>
          </a:p>
          <a:p>
            <a:pPr marL="0" lvl="1" indent="0">
              <a:spcBef>
                <a:spcPts val="0"/>
              </a:spcBef>
              <a:buFontTx/>
              <a:buNone/>
            </a:pPr>
            <a:r>
              <a:rPr lang="en-US" dirty="0" smtClean="0"/>
              <a:t>Classes, constructors, properties, methods</a:t>
            </a:r>
          </a:p>
          <a:p>
            <a:pPr marL="0" lvl="1" indent="0">
              <a:spcBef>
                <a:spcPts val="0"/>
              </a:spcBef>
              <a:buFontTx/>
              <a:buNone/>
            </a:pPr>
            <a:r>
              <a:rPr lang="en-US" dirty="0" smtClean="0"/>
              <a:t>Modules</a:t>
            </a:r>
          </a:p>
          <a:p>
            <a:pPr marL="0" lvl="1" indent="0">
              <a:spcBef>
                <a:spcPts val="0"/>
              </a:spcBef>
              <a:buFontTx/>
              <a:buNone/>
            </a:pPr>
            <a:r>
              <a:rPr lang="en-US" dirty="0" smtClean="0"/>
              <a:t>Interfaces</a:t>
            </a:r>
          </a:p>
          <a:p>
            <a:pPr marL="0" indent="0">
              <a:spcBef>
                <a:spcPts val="0"/>
              </a:spcBef>
              <a:buFontTx/>
              <a:buNone/>
            </a:pPr>
            <a:endParaRPr lang="en-US" dirty="0"/>
          </a:p>
        </p:txBody>
      </p:sp>
    </p:spTree>
    <p:extLst>
      <p:ext uri="{BB962C8B-B14F-4D97-AF65-F5344CB8AC3E}">
        <p14:creationId xmlns:p14="http://schemas.microsoft.com/office/powerpoint/2010/main" val="96244922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Static Typing</a:t>
            </a:r>
            <a:endParaRPr lang="en-US" dirty="0"/>
          </a:p>
        </p:txBody>
      </p:sp>
      <p:sp>
        <p:nvSpPr>
          <p:cNvPr id="3" name="TextBox 2"/>
          <p:cNvSpPr txBox="1"/>
          <p:nvPr/>
        </p:nvSpPr>
        <p:spPr>
          <a:xfrm>
            <a:off x="855768" y="1935592"/>
            <a:ext cx="8001599" cy="382308"/>
          </a:xfrm>
          <a:prstGeom prst="rect">
            <a:avLst/>
          </a:prstGeom>
          <a:noFill/>
        </p:spPr>
        <p:txBody>
          <a:bodyPr wrap="none" rtlCol="0">
            <a:spAutoFit/>
          </a:bodyPr>
          <a:lstStyle/>
          <a:p>
            <a:r>
              <a:rPr lang="en-US" sz="1836" dirty="0">
                <a:solidFill>
                  <a:srgbClr val="00BCF2"/>
                </a:solidFill>
                <a:latin typeface="Consolas" panose="020B0609020204030204" pitchFamily="49" charset="0"/>
                <a:cs typeface="Consolas" panose="020B0609020204030204" pitchFamily="49" charset="0"/>
              </a:rPr>
              <a:t>private </a:t>
            </a:r>
            <a:r>
              <a:rPr lang="en-US" sz="1836" dirty="0" err="1">
                <a:latin typeface="Consolas" panose="020B0609020204030204" pitchFamily="49" charset="0"/>
                <a:cs typeface="Consolas" panose="020B0609020204030204" pitchFamily="49" charset="0"/>
              </a:rPr>
              <a:t>getQueryStringParameter</a:t>
            </a:r>
            <a:r>
              <a:rPr lang="en-US" sz="1836" dirty="0">
                <a:latin typeface="Consolas" panose="020B0609020204030204" pitchFamily="49" charset="0"/>
                <a:cs typeface="Consolas" panose="020B0609020204030204" pitchFamily="49" charset="0"/>
              </a:rPr>
              <a:t>(p: </a:t>
            </a:r>
            <a:r>
              <a:rPr lang="en-US" sz="1836" dirty="0">
                <a:solidFill>
                  <a:srgbClr val="00BCF2"/>
                </a:solidFill>
                <a:latin typeface="Consolas" panose="020B0609020204030204" pitchFamily="49" charset="0"/>
                <a:cs typeface="Consolas" panose="020B0609020204030204" pitchFamily="49" charset="0"/>
              </a:rPr>
              <a:t>string</a:t>
            </a:r>
            <a:r>
              <a:rPr lang="en-US" sz="1836" dirty="0">
                <a:latin typeface="Consolas" panose="020B0609020204030204" pitchFamily="49" charset="0"/>
                <a:cs typeface="Consolas" panose="020B0609020204030204" pitchFamily="49" charset="0"/>
              </a:rPr>
              <a:t>): </a:t>
            </a:r>
            <a:r>
              <a:rPr lang="en-US" sz="1836" dirty="0">
                <a:solidFill>
                  <a:srgbClr val="00BCF2"/>
                </a:solidFill>
                <a:latin typeface="Consolas" panose="020B0609020204030204" pitchFamily="49" charset="0"/>
                <a:cs typeface="Consolas" panose="020B0609020204030204" pitchFamily="49" charset="0"/>
              </a:rPr>
              <a:t>string</a:t>
            </a:r>
            <a:r>
              <a:rPr lang="en-US" sz="1836" dirty="0">
                <a:latin typeface="Consolas" panose="020B0609020204030204" pitchFamily="49" charset="0"/>
                <a:cs typeface="Consolas" panose="020B0609020204030204" pitchFamily="49" charset="0"/>
              </a:rPr>
              <a:t> { ... };</a:t>
            </a:r>
          </a:p>
        </p:txBody>
      </p:sp>
      <p:sp>
        <p:nvSpPr>
          <p:cNvPr id="5" name="Rectangle 4"/>
          <p:cNvSpPr/>
          <p:nvPr/>
        </p:nvSpPr>
        <p:spPr bwMode="auto">
          <a:xfrm>
            <a:off x="1116489" y="2829827"/>
            <a:ext cx="556040" cy="266440"/>
          </a:xfrm>
          <a:prstGeom prst="rect">
            <a:avLst/>
          </a:prstGeom>
          <a:solidFill>
            <a:srgbClr val="B4A0FF"/>
          </a:solidFill>
          <a:ln w="127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699404" fontAlgn="base">
              <a:spcBef>
                <a:spcPct val="0"/>
              </a:spcBef>
              <a:spcAft>
                <a:spcPct val="0"/>
              </a:spcAft>
            </a:pPr>
            <a:r>
              <a:rPr lang="en-US" sz="765" dirty="0">
                <a:solidFill>
                  <a:schemeClr val="tx1"/>
                </a:solidFill>
                <a:latin typeface="Arial Black" pitchFamily="34" charset="0"/>
                <a:cs typeface="Arial" pitchFamily="34" charset="0"/>
              </a:rPr>
              <a:t>scope</a:t>
            </a:r>
          </a:p>
        </p:txBody>
      </p:sp>
      <p:cxnSp>
        <p:nvCxnSpPr>
          <p:cNvPr id="6" name="Straight Arrow Connector 5"/>
          <p:cNvCxnSpPr/>
          <p:nvPr/>
        </p:nvCxnSpPr>
        <p:spPr>
          <a:xfrm flipV="1">
            <a:off x="1394508" y="2312277"/>
            <a:ext cx="1" cy="520634"/>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5556829" y="2845048"/>
            <a:ext cx="743734" cy="266440"/>
          </a:xfrm>
          <a:prstGeom prst="rect">
            <a:avLst/>
          </a:prstGeom>
          <a:solidFill>
            <a:srgbClr val="B4A0FF"/>
          </a:solidFill>
          <a:ln w="127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699404" fontAlgn="base">
              <a:spcBef>
                <a:spcPct val="0"/>
              </a:spcBef>
              <a:spcAft>
                <a:spcPct val="0"/>
              </a:spcAft>
            </a:pPr>
            <a:r>
              <a:rPr lang="en-US" sz="765" dirty="0">
                <a:solidFill>
                  <a:schemeClr val="tx1"/>
                </a:solidFill>
                <a:latin typeface="Arial Black" pitchFamily="34" charset="0"/>
                <a:cs typeface="Arial" pitchFamily="34" charset="0"/>
              </a:rPr>
              <a:t>Input type</a:t>
            </a:r>
          </a:p>
        </p:txBody>
      </p:sp>
      <p:cxnSp>
        <p:nvCxnSpPr>
          <p:cNvPr id="12" name="Straight Arrow Connector 11"/>
          <p:cNvCxnSpPr/>
          <p:nvPr/>
        </p:nvCxnSpPr>
        <p:spPr>
          <a:xfrm flipV="1">
            <a:off x="5928695" y="2309193"/>
            <a:ext cx="1" cy="520634"/>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bwMode="auto">
          <a:xfrm>
            <a:off x="6609467" y="2829827"/>
            <a:ext cx="743734" cy="266440"/>
          </a:xfrm>
          <a:prstGeom prst="rect">
            <a:avLst/>
          </a:prstGeom>
          <a:solidFill>
            <a:srgbClr val="B4A0FF"/>
          </a:solidFill>
          <a:ln w="127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699404" fontAlgn="base">
              <a:spcBef>
                <a:spcPct val="0"/>
              </a:spcBef>
              <a:spcAft>
                <a:spcPct val="0"/>
              </a:spcAft>
            </a:pPr>
            <a:r>
              <a:rPr lang="en-US" sz="765" dirty="0">
                <a:solidFill>
                  <a:schemeClr val="tx1"/>
                </a:solidFill>
                <a:latin typeface="Arial Black" pitchFamily="34" charset="0"/>
                <a:cs typeface="Arial" pitchFamily="34" charset="0"/>
              </a:rPr>
              <a:t>Return type</a:t>
            </a:r>
          </a:p>
        </p:txBody>
      </p:sp>
      <p:cxnSp>
        <p:nvCxnSpPr>
          <p:cNvPr id="14" name="Straight Arrow Connector 13"/>
          <p:cNvCxnSpPr/>
          <p:nvPr/>
        </p:nvCxnSpPr>
        <p:spPr>
          <a:xfrm flipV="1">
            <a:off x="6975465" y="2312277"/>
            <a:ext cx="1" cy="520634"/>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75118" y="3985558"/>
            <a:ext cx="5153578" cy="382308"/>
          </a:xfrm>
          <a:prstGeom prst="rect">
            <a:avLst/>
          </a:prstGeom>
          <a:noFill/>
        </p:spPr>
        <p:txBody>
          <a:bodyPr wrap="none" rtlCol="0">
            <a:spAutoFit/>
          </a:bodyPr>
          <a:lstStyle/>
          <a:p>
            <a:r>
              <a:rPr lang="en-US" sz="1836" dirty="0"/>
              <a:t> </a:t>
            </a:r>
            <a:r>
              <a:rPr lang="en-US" sz="1836" dirty="0">
                <a:solidFill>
                  <a:srgbClr val="00BCF2"/>
                </a:solidFill>
                <a:latin typeface="Consolas" panose="020B0609020204030204" pitchFamily="49" charset="0"/>
                <a:cs typeface="Consolas" panose="020B0609020204030204" pitchFamily="49" charset="0"/>
              </a:rPr>
              <a:t>private </a:t>
            </a:r>
            <a:r>
              <a:rPr lang="en-US" sz="1836" dirty="0" err="1">
                <a:latin typeface="Consolas" panose="020B0609020204030204" pitchFamily="49" charset="0"/>
                <a:cs typeface="Consolas" panose="020B0609020204030204" pitchFamily="49" charset="0"/>
              </a:rPr>
              <a:t>displayName</a:t>
            </a:r>
            <a:r>
              <a:rPr lang="en-US" sz="1836" dirty="0">
                <a:latin typeface="Consolas" panose="020B0609020204030204" pitchFamily="49" charset="0"/>
                <a:cs typeface="Consolas" panose="020B0609020204030204" pitchFamily="49" charset="0"/>
              </a:rPr>
              <a:t>: </a:t>
            </a:r>
            <a:r>
              <a:rPr lang="en-US" sz="1836" dirty="0">
                <a:solidFill>
                  <a:srgbClr val="00BCF2"/>
                </a:solidFill>
                <a:latin typeface="Consolas" panose="020B0609020204030204" pitchFamily="49" charset="0"/>
                <a:cs typeface="Consolas" panose="020B0609020204030204" pitchFamily="49" charset="0"/>
              </a:rPr>
              <a:t>string </a:t>
            </a:r>
            <a:r>
              <a:rPr lang="en-US" sz="1836" dirty="0">
                <a:latin typeface="Consolas" panose="020B0609020204030204" pitchFamily="49" charset="0"/>
                <a:cs typeface="Consolas" panose="020B0609020204030204" pitchFamily="49" charset="0"/>
              </a:rPr>
              <a:t>= </a:t>
            </a:r>
            <a:r>
              <a:rPr lang="en-US" sz="1836" dirty="0">
                <a:solidFill>
                  <a:srgbClr val="00BCF2"/>
                </a:solidFill>
                <a:latin typeface="Consolas" panose="020B0609020204030204" pitchFamily="49" charset="0"/>
                <a:cs typeface="Consolas" panose="020B0609020204030204" pitchFamily="49" charset="0"/>
              </a:rPr>
              <a:t>"Scot"</a:t>
            </a:r>
            <a:r>
              <a:rPr lang="en-US" sz="1836" dirty="0">
                <a:latin typeface="Consolas" panose="020B0609020204030204" pitchFamily="49" charset="0"/>
                <a:cs typeface="Consolas" panose="020B0609020204030204" pitchFamily="49" charset="0"/>
              </a:rPr>
              <a:t>;</a:t>
            </a:r>
          </a:p>
        </p:txBody>
      </p:sp>
      <p:sp>
        <p:nvSpPr>
          <p:cNvPr id="16" name="Rectangle 15"/>
          <p:cNvSpPr/>
          <p:nvPr/>
        </p:nvSpPr>
        <p:spPr bwMode="auto">
          <a:xfrm>
            <a:off x="1116487" y="4947974"/>
            <a:ext cx="556040" cy="266440"/>
          </a:xfrm>
          <a:prstGeom prst="rect">
            <a:avLst/>
          </a:prstGeom>
          <a:solidFill>
            <a:srgbClr val="B4A0FF"/>
          </a:solidFill>
          <a:ln w="127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699404" fontAlgn="base">
              <a:spcBef>
                <a:spcPct val="0"/>
              </a:spcBef>
              <a:spcAft>
                <a:spcPct val="0"/>
              </a:spcAft>
            </a:pPr>
            <a:r>
              <a:rPr lang="en-US" sz="765" dirty="0">
                <a:solidFill>
                  <a:schemeClr val="tx1"/>
                </a:solidFill>
                <a:latin typeface="Arial Black" pitchFamily="34" charset="0"/>
                <a:cs typeface="Arial" pitchFamily="34" charset="0"/>
              </a:rPr>
              <a:t>scope</a:t>
            </a:r>
          </a:p>
        </p:txBody>
      </p:sp>
      <p:cxnSp>
        <p:nvCxnSpPr>
          <p:cNvPr id="17" name="Straight Arrow Connector 16"/>
          <p:cNvCxnSpPr/>
          <p:nvPr/>
        </p:nvCxnSpPr>
        <p:spPr>
          <a:xfrm flipV="1">
            <a:off x="1394506" y="4430423"/>
            <a:ext cx="1" cy="520634"/>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bwMode="auto">
          <a:xfrm>
            <a:off x="3744201" y="4947974"/>
            <a:ext cx="556040" cy="266440"/>
          </a:xfrm>
          <a:prstGeom prst="rect">
            <a:avLst/>
          </a:prstGeom>
          <a:solidFill>
            <a:srgbClr val="B4A0FF"/>
          </a:solidFill>
          <a:ln w="127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699404" fontAlgn="base">
              <a:spcBef>
                <a:spcPct val="0"/>
              </a:spcBef>
              <a:spcAft>
                <a:spcPct val="0"/>
              </a:spcAft>
            </a:pPr>
            <a:r>
              <a:rPr lang="en-US" sz="765" dirty="0">
                <a:solidFill>
                  <a:schemeClr val="tx1"/>
                </a:solidFill>
                <a:latin typeface="Arial Black" pitchFamily="34" charset="0"/>
                <a:cs typeface="Arial" pitchFamily="34" charset="0"/>
              </a:rPr>
              <a:t>type</a:t>
            </a:r>
          </a:p>
        </p:txBody>
      </p:sp>
      <p:cxnSp>
        <p:nvCxnSpPr>
          <p:cNvPr id="19" name="Straight Arrow Connector 18"/>
          <p:cNvCxnSpPr/>
          <p:nvPr/>
        </p:nvCxnSpPr>
        <p:spPr>
          <a:xfrm flipV="1">
            <a:off x="4022220" y="4430423"/>
            <a:ext cx="1" cy="520634"/>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342224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Classes</a:t>
            </a:r>
            <a:endParaRPr lang="en-US" dirty="0"/>
          </a:p>
        </p:txBody>
      </p:sp>
      <p:sp>
        <p:nvSpPr>
          <p:cNvPr id="3" name="Text Placeholder 2"/>
          <p:cNvSpPr>
            <a:spLocks noGrp="1"/>
          </p:cNvSpPr>
          <p:nvPr>
            <p:ph type="body" sz="quarter" idx="10"/>
          </p:nvPr>
        </p:nvSpPr>
        <p:spPr>
          <a:xfrm>
            <a:off x="274638" y="1216152"/>
            <a:ext cx="11887199" cy="4339650"/>
          </a:xfrm>
        </p:spPr>
        <p:txBody>
          <a:bodyPr/>
          <a:lstStyle/>
          <a:p>
            <a:pPr marL="0">
              <a:spcBef>
                <a:spcPts val="0"/>
              </a:spcBef>
              <a:buFontTx/>
              <a:buNone/>
            </a:pPr>
            <a:r>
              <a:rPr lang="en-US" sz="2000" dirty="0"/>
              <a:t>class Welcome {</a:t>
            </a:r>
          </a:p>
          <a:p>
            <a:pPr marL="0">
              <a:spcBef>
                <a:spcPts val="0"/>
              </a:spcBef>
              <a:buFontTx/>
              <a:buNone/>
            </a:pPr>
            <a:endParaRPr lang="en-US" sz="2000" dirty="0"/>
          </a:p>
          <a:p>
            <a:pPr marL="0">
              <a:spcBef>
                <a:spcPts val="0"/>
              </a:spcBef>
              <a:buFontTx/>
              <a:buNone/>
            </a:pPr>
            <a:r>
              <a:rPr lang="en-US" sz="2000" dirty="0"/>
              <a:t>        </a:t>
            </a:r>
            <a:r>
              <a:rPr lang="en-US" sz="2000" dirty="0" smtClean="0"/>
              <a:t>//private </a:t>
            </a:r>
            <a:r>
              <a:rPr lang="en-US" sz="2000" dirty="0"/>
              <a:t>members</a:t>
            </a:r>
          </a:p>
          <a:p>
            <a:pPr marL="0">
              <a:spcBef>
                <a:spcPts val="0"/>
              </a:spcBef>
              <a:buFontTx/>
              <a:buNone/>
            </a:pPr>
            <a:r>
              <a:rPr lang="en-US" sz="2000" dirty="0"/>
              <a:t>        private </a:t>
            </a:r>
            <a:r>
              <a:rPr lang="en-US" sz="2000" dirty="0" err="1"/>
              <a:t>displayName</a:t>
            </a:r>
            <a:r>
              <a:rPr lang="en-US" sz="2000" dirty="0"/>
              <a:t>: string = "Scot Hillier";</a:t>
            </a:r>
          </a:p>
          <a:p>
            <a:pPr marL="0">
              <a:spcBef>
                <a:spcPts val="0"/>
              </a:spcBef>
              <a:buFontTx/>
              <a:buNone/>
            </a:pPr>
            <a:r>
              <a:rPr lang="en-US" sz="2000" dirty="0"/>
              <a:t>        private </a:t>
            </a:r>
            <a:r>
              <a:rPr lang="en-US" sz="2000" dirty="0" err="1"/>
              <a:t>pictureUrl</a:t>
            </a:r>
            <a:r>
              <a:rPr lang="en-US" sz="2000" dirty="0"/>
              <a:t>: string = "/images/sh.jpg";</a:t>
            </a:r>
          </a:p>
          <a:p>
            <a:pPr marL="0">
              <a:spcBef>
                <a:spcPts val="0"/>
              </a:spcBef>
              <a:buFontTx/>
              <a:buNone/>
            </a:pPr>
            <a:endParaRPr lang="en-US" sz="2000" dirty="0"/>
          </a:p>
          <a:p>
            <a:pPr marL="0">
              <a:spcBef>
                <a:spcPts val="0"/>
              </a:spcBef>
              <a:buFontTx/>
              <a:buNone/>
            </a:pPr>
            <a:r>
              <a:rPr lang="en-US" sz="2000" dirty="0"/>
              <a:t>        </a:t>
            </a:r>
            <a:r>
              <a:rPr lang="en-US" sz="2000" dirty="0" smtClean="0"/>
              <a:t>//public </a:t>
            </a:r>
            <a:r>
              <a:rPr lang="en-US" sz="2000" dirty="0"/>
              <a:t>methods</a:t>
            </a:r>
          </a:p>
          <a:p>
            <a:pPr marL="0">
              <a:spcBef>
                <a:spcPts val="0"/>
              </a:spcBef>
              <a:buFontTx/>
              <a:buNone/>
            </a:pPr>
            <a:r>
              <a:rPr lang="en-US" sz="2000" dirty="0"/>
              <a:t>        public </a:t>
            </a:r>
            <a:r>
              <a:rPr lang="en-US" sz="2000" dirty="0" err="1"/>
              <a:t>get_viewModel</a:t>
            </a:r>
            <a:r>
              <a:rPr lang="en-US" sz="2000" dirty="0"/>
              <a:t>()</a:t>
            </a:r>
          </a:p>
          <a:p>
            <a:pPr marL="0">
              <a:spcBef>
                <a:spcPts val="0"/>
              </a:spcBef>
              <a:buFontTx/>
              <a:buNone/>
            </a:pPr>
            <a:r>
              <a:rPr lang="en-US" sz="2000" dirty="0"/>
              <a:t>            return {</a:t>
            </a:r>
          </a:p>
          <a:p>
            <a:pPr marL="0">
              <a:spcBef>
                <a:spcPts val="0"/>
              </a:spcBef>
              <a:buFontTx/>
              <a:buNone/>
            </a:pPr>
            <a:r>
              <a:rPr lang="en-US" sz="2000" dirty="0"/>
              <a:t>                "</a:t>
            </a:r>
            <a:r>
              <a:rPr lang="en-US" sz="2000" dirty="0" err="1"/>
              <a:t>pictureUrl</a:t>
            </a:r>
            <a:r>
              <a:rPr lang="en-US" sz="2000" dirty="0"/>
              <a:t>": </a:t>
            </a:r>
            <a:r>
              <a:rPr lang="en-US" sz="2000" dirty="0" err="1"/>
              <a:t>Welcome.pictureUrl</a:t>
            </a:r>
            <a:r>
              <a:rPr lang="en-US" sz="2000" dirty="0"/>
              <a:t>,</a:t>
            </a:r>
          </a:p>
          <a:p>
            <a:pPr marL="0">
              <a:spcBef>
                <a:spcPts val="0"/>
              </a:spcBef>
              <a:buFontTx/>
              <a:buNone/>
            </a:pPr>
            <a:r>
              <a:rPr lang="en-US" sz="2000" dirty="0"/>
              <a:t>                "</a:t>
            </a:r>
            <a:r>
              <a:rPr lang="en-US" sz="2000" dirty="0" err="1"/>
              <a:t>displayName</a:t>
            </a:r>
            <a:r>
              <a:rPr lang="en-US" sz="2000" dirty="0"/>
              <a:t>": </a:t>
            </a:r>
            <a:r>
              <a:rPr lang="en-US" sz="2000" dirty="0" err="1"/>
              <a:t>Welcome.displayName</a:t>
            </a:r>
            <a:endParaRPr lang="en-US" sz="2000" dirty="0"/>
          </a:p>
          <a:p>
            <a:pPr marL="0">
              <a:spcBef>
                <a:spcPts val="0"/>
              </a:spcBef>
              <a:buFontTx/>
              <a:buNone/>
            </a:pPr>
            <a:r>
              <a:rPr lang="en-US" sz="2000" dirty="0"/>
              <a:t>            };</a:t>
            </a:r>
          </a:p>
          <a:p>
            <a:pPr marL="0">
              <a:spcBef>
                <a:spcPts val="0"/>
              </a:spcBef>
              <a:buFontTx/>
              <a:buNone/>
            </a:pPr>
            <a:r>
              <a:rPr lang="en-US" sz="2000" dirty="0"/>
              <a:t>        }</a:t>
            </a:r>
          </a:p>
          <a:p>
            <a:pPr marL="0">
              <a:spcBef>
                <a:spcPts val="0"/>
              </a:spcBef>
              <a:buFontTx/>
              <a:buNone/>
            </a:pPr>
            <a:r>
              <a:rPr lang="en-US" sz="2000" dirty="0"/>
              <a:t>}</a:t>
            </a:r>
          </a:p>
          <a:p>
            <a:pPr marL="0">
              <a:spcBef>
                <a:spcPts val="0"/>
              </a:spcBef>
              <a:buFontTx/>
              <a:buNone/>
            </a:pPr>
            <a:endParaRPr lang="en-US" sz="2000" dirty="0"/>
          </a:p>
        </p:txBody>
      </p:sp>
    </p:spTree>
    <p:extLst>
      <p:ext uri="{BB962C8B-B14F-4D97-AF65-F5344CB8AC3E}">
        <p14:creationId xmlns:p14="http://schemas.microsoft.com/office/powerpoint/2010/main" val="26417550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marL="0">
              <a:spcBef>
                <a:spcPts val="0"/>
              </a:spcBef>
              <a:buFontTx/>
              <a:buNone/>
            </a:pPr>
            <a:r>
              <a:rPr lang="en-US" dirty="0" smtClean="0"/>
              <a:t>Office 365 Developer On Ramp</a:t>
            </a:r>
            <a:br>
              <a:rPr lang="en-US" dirty="0" smtClean="0"/>
            </a:br>
            <a:r>
              <a:rPr lang="en-US" dirty="0" smtClean="0"/>
              <a:t>(Part 1)</a:t>
            </a:r>
            <a:endParaRPr lang="en-US" dirty="0"/>
          </a:p>
        </p:txBody>
      </p:sp>
      <p:sp>
        <p:nvSpPr>
          <p:cNvPr id="5" name="Text Placeholder 4"/>
          <p:cNvSpPr>
            <a:spLocks noGrp="1"/>
          </p:cNvSpPr>
          <p:nvPr>
            <p:ph type="body" sz="quarter" idx="12"/>
          </p:nvPr>
        </p:nvSpPr>
        <p:spPr/>
        <p:txBody>
          <a:bodyPr/>
          <a:lstStyle/>
          <a:p>
            <a:pPr marL="0">
              <a:spcBef>
                <a:spcPts val="0"/>
              </a:spcBef>
              <a:buFontTx/>
              <a:buNone/>
            </a:pPr>
            <a:r>
              <a:rPr lang="en-US" dirty="0" smtClean="0"/>
              <a:t>Scot Hillier</a:t>
            </a:r>
          </a:p>
          <a:p>
            <a:pPr marL="0">
              <a:spcBef>
                <a:spcPts val="0"/>
              </a:spcBef>
              <a:buFontTx/>
              <a:buNone/>
            </a:pPr>
            <a:r>
              <a:rPr lang="en-US" dirty="0" smtClean="0"/>
              <a:t>Scot Hillier Technical Solutions, LLC</a:t>
            </a:r>
          </a:p>
          <a:p>
            <a:pPr marL="0">
              <a:spcBef>
                <a:spcPts val="0"/>
              </a:spcBef>
              <a:buFontTx/>
              <a:buNone/>
            </a:pPr>
            <a:r>
              <a:rPr lang="en-US" dirty="0" smtClean="0"/>
              <a:t>scot@scothillier.net</a:t>
            </a:r>
          </a:p>
          <a:p>
            <a:pPr marL="0">
              <a:spcBef>
                <a:spcPts val="0"/>
              </a:spcBef>
              <a:buFontTx/>
              <a:buNone/>
            </a:pPr>
            <a:r>
              <a:rPr lang="en-US" dirty="0" smtClean="0"/>
              <a:t>@</a:t>
            </a:r>
            <a:r>
              <a:rPr lang="en-US" dirty="0" err="1" smtClean="0"/>
              <a:t>ScotHillier</a:t>
            </a:r>
            <a:endParaRPr lang="en-US" dirty="0"/>
          </a:p>
        </p:txBody>
      </p:sp>
    </p:spTree>
    <p:extLst>
      <p:ext uri="{BB962C8B-B14F-4D97-AF65-F5344CB8AC3E}">
        <p14:creationId xmlns:p14="http://schemas.microsoft.com/office/powerpoint/2010/main" val="3424332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Modules</a:t>
            </a:r>
            <a:endParaRPr lang="en-US" dirty="0"/>
          </a:p>
        </p:txBody>
      </p:sp>
      <p:sp>
        <p:nvSpPr>
          <p:cNvPr id="3" name="Text Placeholder 2"/>
          <p:cNvSpPr>
            <a:spLocks noGrp="1"/>
          </p:cNvSpPr>
          <p:nvPr>
            <p:ph type="body" sz="quarter" idx="10"/>
          </p:nvPr>
        </p:nvSpPr>
        <p:spPr>
          <a:xfrm>
            <a:off x="274638" y="1216152"/>
            <a:ext cx="11887199" cy="918713"/>
          </a:xfrm>
        </p:spPr>
        <p:txBody>
          <a:bodyPr/>
          <a:lstStyle/>
          <a:p>
            <a:pPr marL="0">
              <a:spcBef>
                <a:spcPts val="0"/>
              </a:spcBef>
              <a:buFontTx/>
              <a:buNone/>
            </a:pPr>
            <a:r>
              <a:rPr lang="en-US" sz="2000" dirty="0"/>
              <a:t>module Wingtip { … }</a:t>
            </a:r>
          </a:p>
          <a:p>
            <a:pPr marL="0">
              <a:spcBef>
                <a:spcPts val="0"/>
              </a:spcBef>
              <a:buFontTx/>
              <a:buNone/>
            </a:pPr>
            <a:endParaRPr lang="en-US" dirty="0"/>
          </a:p>
        </p:txBody>
      </p:sp>
    </p:spTree>
    <p:extLst>
      <p:ext uri="{BB962C8B-B14F-4D97-AF65-F5344CB8AC3E}">
        <p14:creationId xmlns:p14="http://schemas.microsoft.com/office/powerpoint/2010/main" val="338363885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Interfaces</a:t>
            </a:r>
            <a:endParaRPr lang="en-US" dirty="0"/>
          </a:p>
        </p:txBody>
      </p:sp>
      <p:sp>
        <p:nvSpPr>
          <p:cNvPr id="3" name="Text Placeholder 2"/>
          <p:cNvSpPr>
            <a:spLocks noGrp="1"/>
          </p:cNvSpPr>
          <p:nvPr>
            <p:ph type="body" sz="quarter" idx="10"/>
          </p:nvPr>
        </p:nvSpPr>
        <p:spPr>
          <a:xfrm>
            <a:off x="274638" y="1216152"/>
            <a:ext cx="11887199" cy="4893647"/>
          </a:xfrm>
        </p:spPr>
        <p:txBody>
          <a:bodyPr/>
          <a:lstStyle/>
          <a:p>
            <a:pPr marL="0">
              <a:spcBef>
                <a:spcPts val="0"/>
              </a:spcBef>
              <a:buFontTx/>
              <a:buNone/>
            </a:pPr>
            <a:r>
              <a:rPr lang="en-US" sz="2000" dirty="0"/>
              <a:t>module Wingtip { //Namespace</a:t>
            </a:r>
          </a:p>
          <a:p>
            <a:pPr marL="0">
              <a:spcBef>
                <a:spcPts val="0"/>
              </a:spcBef>
              <a:buFontTx/>
              <a:buNone/>
            </a:pPr>
            <a:endParaRPr lang="en-US" sz="2000" dirty="0"/>
          </a:p>
          <a:p>
            <a:pPr marL="0">
              <a:spcBef>
                <a:spcPts val="0"/>
              </a:spcBef>
              <a:buFontTx/>
              <a:buNone/>
            </a:pPr>
            <a:r>
              <a:rPr lang="en-US" sz="2000" dirty="0"/>
              <a:t>    interface </a:t>
            </a:r>
            <a:r>
              <a:rPr lang="en-US" sz="2000" dirty="0" err="1"/>
              <a:t>WelcomeData</a:t>
            </a:r>
            <a:r>
              <a:rPr lang="en-US" sz="2000" dirty="0"/>
              <a:t> {</a:t>
            </a:r>
          </a:p>
          <a:p>
            <a:pPr marL="0">
              <a:spcBef>
                <a:spcPts val="0"/>
              </a:spcBef>
              <a:buFontTx/>
              <a:buNone/>
            </a:pPr>
            <a:r>
              <a:rPr lang="en-US" sz="2000" dirty="0"/>
              <a:t>        </a:t>
            </a:r>
            <a:r>
              <a:rPr lang="en-US" sz="2000" dirty="0" err="1"/>
              <a:t>pictureUrl</a:t>
            </a:r>
            <a:r>
              <a:rPr lang="en-US" sz="2000" dirty="0"/>
              <a:t>: string;</a:t>
            </a:r>
          </a:p>
          <a:p>
            <a:pPr marL="0">
              <a:spcBef>
                <a:spcPts val="0"/>
              </a:spcBef>
              <a:buFontTx/>
              <a:buNone/>
            </a:pPr>
            <a:r>
              <a:rPr lang="en-US" sz="2000" dirty="0"/>
              <a:t>        </a:t>
            </a:r>
            <a:r>
              <a:rPr lang="en-US" sz="2000" dirty="0" err="1"/>
              <a:t>displayName</a:t>
            </a:r>
            <a:r>
              <a:rPr lang="en-US" sz="2000" dirty="0"/>
              <a:t>: string;</a:t>
            </a:r>
          </a:p>
          <a:p>
            <a:pPr marL="0">
              <a:spcBef>
                <a:spcPts val="0"/>
              </a:spcBef>
              <a:buFontTx/>
              <a:buNone/>
            </a:pPr>
            <a:r>
              <a:rPr lang="en-US" sz="2000" dirty="0"/>
              <a:t>    }</a:t>
            </a:r>
          </a:p>
          <a:p>
            <a:pPr marL="0">
              <a:spcBef>
                <a:spcPts val="0"/>
              </a:spcBef>
              <a:buFontTx/>
              <a:buNone/>
            </a:pPr>
            <a:endParaRPr lang="en-US" sz="2000" dirty="0"/>
          </a:p>
          <a:p>
            <a:pPr marL="0">
              <a:spcBef>
                <a:spcPts val="0"/>
              </a:spcBef>
              <a:buFontTx/>
              <a:buNone/>
            </a:pPr>
            <a:r>
              <a:rPr lang="en-US" sz="2000" dirty="0"/>
              <a:t>    export class Welcome {</a:t>
            </a:r>
          </a:p>
          <a:p>
            <a:pPr marL="0">
              <a:spcBef>
                <a:spcPts val="0"/>
              </a:spcBef>
              <a:buFontTx/>
              <a:buNone/>
            </a:pPr>
            <a:endParaRPr lang="en-US" sz="2000" dirty="0"/>
          </a:p>
          <a:p>
            <a:pPr marL="0">
              <a:spcBef>
                <a:spcPts val="0"/>
              </a:spcBef>
              <a:buFontTx/>
              <a:buNone/>
            </a:pPr>
            <a:r>
              <a:rPr lang="en-US" sz="2000" dirty="0"/>
              <a:t>        public </a:t>
            </a:r>
            <a:r>
              <a:rPr lang="en-US" sz="2000" dirty="0" err="1"/>
              <a:t>get_viewModel</a:t>
            </a:r>
            <a:r>
              <a:rPr lang="en-US" sz="2000" dirty="0"/>
              <a:t>(): </a:t>
            </a:r>
            <a:r>
              <a:rPr lang="en-US" sz="2000" dirty="0" err="1"/>
              <a:t>WelcomeData</a:t>
            </a:r>
            <a:r>
              <a:rPr lang="en-US" sz="2000" dirty="0"/>
              <a:t> {</a:t>
            </a:r>
          </a:p>
          <a:p>
            <a:pPr marL="0">
              <a:spcBef>
                <a:spcPts val="0"/>
              </a:spcBef>
              <a:buFontTx/>
              <a:buNone/>
            </a:pPr>
            <a:r>
              <a:rPr lang="en-US" sz="2000" dirty="0"/>
              <a:t>            return {</a:t>
            </a:r>
          </a:p>
          <a:p>
            <a:pPr marL="0">
              <a:spcBef>
                <a:spcPts val="0"/>
              </a:spcBef>
              <a:buFontTx/>
              <a:buNone/>
            </a:pPr>
            <a:r>
              <a:rPr lang="en-US" sz="2000" dirty="0"/>
              <a:t>                "</a:t>
            </a:r>
            <a:r>
              <a:rPr lang="en-US" sz="2000" dirty="0" err="1"/>
              <a:t>pictureUrl</a:t>
            </a:r>
            <a:r>
              <a:rPr lang="en-US" sz="2000" dirty="0"/>
              <a:t>": </a:t>
            </a:r>
            <a:r>
              <a:rPr lang="en-US" sz="2000" dirty="0" err="1"/>
              <a:t>Welcome.pictureUrl</a:t>
            </a:r>
            <a:r>
              <a:rPr lang="en-US" sz="2000" dirty="0"/>
              <a:t>,</a:t>
            </a:r>
          </a:p>
          <a:p>
            <a:pPr marL="0">
              <a:spcBef>
                <a:spcPts val="0"/>
              </a:spcBef>
              <a:buFontTx/>
              <a:buNone/>
            </a:pPr>
            <a:r>
              <a:rPr lang="en-US" sz="2000" dirty="0"/>
              <a:t>                "</a:t>
            </a:r>
            <a:r>
              <a:rPr lang="en-US" sz="2000" dirty="0" err="1"/>
              <a:t>displayName</a:t>
            </a:r>
            <a:r>
              <a:rPr lang="en-US" sz="2000" dirty="0"/>
              <a:t>": </a:t>
            </a:r>
            <a:r>
              <a:rPr lang="en-US" sz="2000" dirty="0" err="1"/>
              <a:t>Welcome.displayName</a:t>
            </a:r>
            <a:endParaRPr lang="en-US" sz="2000" dirty="0"/>
          </a:p>
          <a:p>
            <a:pPr marL="0">
              <a:spcBef>
                <a:spcPts val="0"/>
              </a:spcBef>
              <a:buFontTx/>
              <a:buNone/>
            </a:pPr>
            <a:r>
              <a:rPr lang="en-US" sz="2000" dirty="0"/>
              <a:t>            };</a:t>
            </a:r>
          </a:p>
          <a:p>
            <a:pPr marL="0">
              <a:spcBef>
                <a:spcPts val="0"/>
              </a:spcBef>
              <a:buFontTx/>
              <a:buNone/>
            </a:pPr>
            <a:r>
              <a:rPr lang="en-US" sz="2000" dirty="0"/>
              <a:t>        }</a:t>
            </a:r>
          </a:p>
          <a:p>
            <a:pPr marL="0">
              <a:spcBef>
                <a:spcPts val="0"/>
              </a:spcBef>
              <a:buFontTx/>
              <a:buNone/>
            </a:pPr>
            <a:r>
              <a:rPr lang="en-US" sz="2000" dirty="0"/>
              <a:t>}</a:t>
            </a:r>
          </a:p>
          <a:p>
            <a:pPr marL="0">
              <a:spcBef>
                <a:spcPts val="0"/>
              </a:spcBef>
              <a:buFontTx/>
              <a:buNone/>
            </a:pPr>
            <a:endParaRPr lang="en-US" sz="2000" dirty="0"/>
          </a:p>
        </p:txBody>
      </p:sp>
      <p:sp>
        <p:nvSpPr>
          <p:cNvPr id="5" name="Rectangle 4"/>
          <p:cNvSpPr/>
          <p:nvPr/>
        </p:nvSpPr>
        <p:spPr bwMode="auto">
          <a:xfrm>
            <a:off x="6294437" y="1866479"/>
            <a:ext cx="2895600" cy="381000"/>
          </a:xfrm>
          <a:prstGeom prst="rect">
            <a:avLst/>
          </a:prstGeom>
          <a:solidFill>
            <a:schemeClr val="accent4">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Define Interface</a:t>
            </a:r>
            <a:endParaRPr lang="en-US" sz="2000" dirty="0">
              <a:gradFill>
                <a:gsLst>
                  <a:gs pos="0">
                    <a:srgbClr val="FFFFFF"/>
                  </a:gs>
                  <a:gs pos="100000">
                    <a:srgbClr val="FFFFFF"/>
                  </a:gs>
                </a:gsLst>
                <a:lin ang="5400000" scaled="0"/>
              </a:gradFill>
            </a:endParaRPr>
          </a:p>
        </p:txBody>
      </p:sp>
      <p:sp>
        <p:nvSpPr>
          <p:cNvPr id="6" name="Rectangle 5"/>
          <p:cNvSpPr/>
          <p:nvPr/>
        </p:nvSpPr>
        <p:spPr bwMode="auto">
          <a:xfrm>
            <a:off x="6294437" y="3124768"/>
            <a:ext cx="2895600" cy="381000"/>
          </a:xfrm>
          <a:prstGeom prst="rect">
            <a:avLst/>
          </a:prstGeom>
          <a:solidFill>
            <a:schemeClr val="accent4">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Implement Interface</a:t>
            </a:r>
            <a:endParaRPr lang="en-US" sz="2000" dirty="0">
              <a:gradFill>
                <a:gsLst>
                  <a:gs pos="0">
                    <a:srgbClr val="FFFFFF"/>
                  </a:gs>
                  <a:gs pos="100000">
                    <a:srgbClr val="FFFFFF"/>
                  </a:gs>
                </a:gsLst>
                <a:lin ang="5400000" scaled="0"/>
              </a:gradFill>
            </a:endParaRPr>
          </a:p>
        </p:txBody>
      </p:sp>
      <p:cxnSp>
        <p:nvCxnSpPr>
          <p:cNvPr id="7" name="Straight Arrow Connector 6"/>
          <p:cNvCxnSpPr/>
          <p:nvPr/>
        </p:nvCxnSpPr>
        <p:spPr>
          <a:xfrm flipH="1">
            <a:off x="4618037" y="2056964"/>
            <a:ext cx="1676400" cy="10065"/>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1"/>
          </p:cNvCxnSpPr>
          <p:nvPr/>
        </p:nvCxnSpPr>
        <p:spPr>
          <a:xfrm flipH="1">
            <a:off x="5532437" y="3315268"/>
            <a:ext cx="762000" cy="0"/>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324038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DEMO</a:t>
            </a:r>
            <a:endParaRPr lang="en-US" dirty="0"/>
          </a:p>
        </p:txBody>
      </p:sp>
      <p:sp>
        <p:nvSpPr>
          <p:cNvPr id="3" name="Text Placeholder 2"/>
          <p:cNvSpPr>
            <a:spLocks noGrp="1"/>
          </p:cNvSpPr>
          <p:nvPr>
            <p:ph type="body" sz="quarter" idx="12"/>
          </p:nvPr>
        </p:nvSpPr>
        <p:spPr/>
        <p:txBody>
          <a:bodyPr/>
          <a:lstStyle/>
          <a:p>
            <a:pPr marL="0">
              <a:spcBef>
                <a:spcPts val="0"/>
              </a:spcBef>
              <a:buFontTx/>
              <a:buNone/>
            </a:pPr>
            <a:r>
              <a:rPr lang="en-US" dirty="0" err="1" smtClean="0"/>
              <a:t>TypeScript</a:t>
            </a:r>
            <a:r>
              <a:rPr lang="en-US" dirty="0" smtClean="0"/>
              <a:t> 101</a:t>
            </a:r>
            <a:endParaRPr lang="en-US" dirty="0"/>
          </a:p>
        </p:txBody>
      </p:sp>
    </p:spTree>
    <p:extLst>
      <p:ext uri="{BB962C8B-B14F-4D97-AF65-F5344CB8AC3E}">
        <p14:creationId xmlns:p14="http://schemas.microsoft.com/office/powerpoint/2010/main" val="27351259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Enterprise JavaScript</a:t>
            </a:r>
            <a:endParaRPr lang="en-US" dirty="0"/>
          </a:p>
        </p:txBody>
      </p:sp>
      <p:sp>
        <p:nvSpPr>
          <p:cNvPr id="3" name="Text Placeholder 2"/>
          <p:cNvSpPr txBox="1">
            <a:spLocks/>
          </p:cNvSpPr>
          <p:nvPr/>
        </p:nvSpPr>
        <p:spPr>
          <a:xfrm>
            <a:off x="274638" y="3954463"/>
            <a:ext cx="10058401" cy="182959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HTML5 and CSS3</a:t>
            </a:r>
            <a:endParaRPr lang="en-US" dirty="0"/>
          </a:p>
        </p:txBody>
      </p:sp>
    </p:spTree>
    <p:extLst>
      <p:ext uri="{BB962C8B-B14F-4D97-AF65-F5344CB8AC3E}">
        <p14:creationId xmlns:p14="http://schemas.microsoft.com/office/powerpoint/2010/main" val="207733505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What’s included?</a:t>
            </a:r>
            <a:endParaRPr lang="en-US" dirty="0"/>
          </a:p>
        </p:txBody>
      </p:sp>
      <p:sp>
        <p:nvSpPr>
          <p:cNvPr id="3" name="Content Placeholder 2"/>
          <p:cNvSpPr>
            <a:spLocks noGrp="1"/>
          </p:cNvSpPr>
          <p:nvPr>
            <p:ph type="body" sz="quarter" idx="10"/>
          </p:nvPr>
        </p:nvSpPr>
        <p:spPr>
          <a:xfrm>
            <a:off x="274638" y="1212850"/>
            <a:ext cx="11887200" cy="1846659"/>
          </a:xfrm>
          <a:prstGeom prst="rect">
            <a:avLst/>
          </a:prstGeom>
        </p:spPr>
        <p:txBody>
          <a:bodyPr/>
          <a:lstStyle/>
          <a:p>
            <a:pPr marL="0" indent="0">
              <a:spcBef>
                <a:spcPts val="0"/>
              </a:spcBef>
              <a:buFontTx/>
              <a:buNone/>
            </a:pPr>
            <a:r>
              <a:rPr lang="en-US" dirty="0" smtClean="0"/>
              <a:t>Semantic Markup</a:t>
            </a:r>
          </a:p>
          <a:p>
            <a:pPr marL="0" indent="0">
              <a:spcBef>
                <a:spcPts val="0"/>
              </a:spcBef>
              <a:buFontTx/>
              <a:buNone/>
            </a:pPr>
            <a:r>
              <a:rPr lang="en-US" dirty="0" smtClean="0"/>
              <a:t>New </a:t>
            </a:r>
            <a:r>
              <a:rPr lang="en-US" dirty="0" smtClean="0"/>
              <a:t>style capabilities</a:t>
            </a:r>
          </a:p>
          <a:p>
            <a:pPr marL="0" indent="0">
              <a:spcBef>
                <a:spcPts val="0"/>
              </a:spcBef>
              <a:buFontTx/>
              <a:buNone/>
            </a:pPr>
            <a:r>
              <a:rPr lang="en-US" dirty="0" smtClean="0"/>
              <a:t>New JavaScript APIs</a:t>
            </a:r>
            <a:endParaRPr lang="en-US" dirty="0"/>
          </a:p>
        </p:txBody>
      </p:sp>
    </p:spTree>
    <p:extLst>
      <p:ext uri="{BB962C8B-B14F-4D97-AF65-F5344CB8AC3E}">
        <p14:creationId xmlns:p14="http://schemas.microsoft.com/office/powerpoint/2010/main" val="95054594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A Simple HTML5 Page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7171" y="1566682"/>
            <a:ext cx="7135466" cy="492795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bwMode="auto">
          <a:xfrm>
            <a:off x="655637" y="1595834"/>
            <a:ext cx="2794427" cy="402026"/>
          </a:xfrm>
          <a:prstGeom prst="rect">
            <a:avLst/>
          </a:prstGeom>
          <a:solidFill>
            <a:schemeClr val="accent4">
              <a:lumMod val="40000"/>
              <a:lumOff val="60000"/>
            </a:schemeClr>
          </a:solidFill>
          <a:ln w="127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699404" fontAlgn="base">
              <a:spcBef>
                <a:spcPct val="0"/>
              </a:spcBef>
              <a:spcAft>
                <a:spcPct val="0"/>
              </a:spcAft>
            </a:pPr>
            <a:r>
              <a:rPr lang="en-US" sz="1600" dirty="0">
                <a:solidFill>
                  <a:schemeClr val="tx1"/>
                </a:solidFill>
                <a:latin typeface="Arial Black" pitchFamily="34" charset="0"/>
                <a:cs typeface="Arial" pitchFamily="34" charset="0"/>
              </a:rPr>
              <a:t>A new simpler DOCTYPE</a:t>
            </a:r>
          </a:p>
        </p:txBody>
      </p:sp>
      <p:cxnSp>
        <p:nvCxnSpPr>
          <p:cNvPr id="6" name="Straight Arrow Connector 5"/>
          <p:cNvCxnSpPr/>
          <p:nvPr/>
        </p:nvCxnSpPr>
        <p:spPr>
          <a:xfrm>
            <a:off x="3459782" y="1707581"/>
            <a:ext cx="269651" cy="0"/>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auto">
          <a:xfrm>
            <a:off x="563323" y="3710785"/>
            <a:ext cx="2979053" cy="397359"/>
          </a:xfrm>
          <a:prstGeom prst="rect">
            <a:avLst/>
          </a:prstGeom>
          <a:solidFill>
            <a:schemeClr val="accent4">
              <a:lumMod val="40000"/>
              <a:lumOff val="60000"/>
            </a:schemeClr>
          </a:solidFill>
          <a:ln w="127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699404" fontAlgn="base">
              <a:spcBef>
                <a:spcPct val="0"/>
              </a:spcBef>
              <a:spcAft>
                <a:spcPct val="0"/>
              </a:spcAft>
            </a:pPr>
            <a:r>
              <a:rPr lang="en-US" sz="1600" dirty="0">
                <a:solidFill>
                  <a:schemeClr val="tx1"/>
                </a:solidFill>
                <a:latin typeface="Arial Black" pitchFamily="34" charset="0"/>
                <a:cs typeface="Arial" pitchFamily="34" charset="0"/>
              </a:rPr>
              <a:t>A new semantic element</a:t>
            </a:r>
          </a:p>
        </p:txBody>
      </p:sp>
      <p:cxnSp>
        <p:nvCxnSpPr>
          <p:cNvPr id="9" name="Straight Arrow Connector 8"/>
          <p:cNvCxnSpPr/>
          <p:nvPr/>
        </p:nvCxnSpPr>
        <p:spPr>
          <a:xfrm>
            <a:off x="3594607" y="3908367"/>
            <a:ext cx="269651" cy="0"/>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auto">
          <a:xfrm>
            <a:off x="560559" y="4495796"/>
            <a:ext cx="2990678" cy="398947"/>
          </a:xfrm>
          <a:prstGeom prst="rect">
            <a:avLst/>
          </a:prstGeom>
          <a:solidFill>
            <a:schemeClr val="accent4">
              <a:lumMod val="40000"/>
              <a:lumOff val="60000"/>
            </a:schemeClr>
          </a:solidFill>
          <a:ln w="127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699404" fontAlgn="base">
              <a:spcBef>
                <a:spcPct val="0"/>
              </a:spcBef>
              <a:spcAft>
                <a:spcPct val="0"/>
              </a:spcAft>
            </a:pPr>
            <a:r>
              <a:rPr lang="en-US" sz="1600" dirty="0">
                <a:solidFill>
                  <a:schemeClr val="tx1"/>
                </a:solidFill>
                <a:latin typeface="Arial Black" pitchFamily="34" charset="0"/>
                <a:cs typeface="Arial" pitchFamily="34" charset="0"/>
              </a:rPr>
              <a:t>A new functional element</a:t>
            </a:r>
          </a:p>
        </p:txBody>
      </p:sp>
      <p:cxnSp>
        <p:nvCxnSpPr>
          <p:cNvPr id="11" name="Straight Arrow Connector 10"/>
          <p:cNvCxnSpPr>
            <a:stCxn id="10" idx="3"/>
          </p:cNvCxnSpPr>
          <p:nvPr/>
        </p:nvCxnSpPr>
        <p:spPr>
          <a:xfrm>
            <a:off x="3551237" y="4695270"/>
            <a:ext cx="622928" cy="0"/>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9411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New HTML5 Semantic Tags</a:t>
            </a:r>
            <a:endParaRPr lang="en-US" dirty="0"/>
          </a:p>
        </p:txBody>
      </p:sp>
      <p:sp>
        <p:nvSpPr>
          <p:cNvPr id="3" name="Text Placeholder 2"/>
          <p:cNvSpPr>
            <a:spLocks noGrp="1"/>
          </p:cNvSpPr>
          <p:nvPr>
            <p:ph idx="4294967295"/>
          </p:nvPr>
        </p:nvSpPr>
        <p:spPr>
          <a:xfrm>
            <a:off x="855768" y="1861968"/>
            <a:ext cx="10724938" cy="4437962"/>
          </a:xfrm>
          <a:prstGeom prst="rect">
            <a:avLst/>
          </a:prstGeom>
        </p:spPr>
        <p:txBody>
          <a:bodyPr>
            <a:normAutofit fontScale="92500" lnSpcReduction="20000"/>
          </a:bodyPr>
          <a:lstStyle/>
          <a:p>
            <a:pPr marL="0" indent="0">
              <a:spcBef>
                <a:spcPts val="0"/>
              </a:spcBef>
              <a:buFontTx/>
              <a:buNone/>
            </a:pPr>
            <a:r>
              <a:rPr lang="en-US" dirty="0"/>
              <a:t>&lt;header&gt;</a:t>
            </a:r>
          </a:p>
          <a:p>
            <a:pPr marL="0" indent="0">
              <a:spcBef>
                <a:spcPts val="0"/>
              </a:spcBef>
              <a:buFontTx/>
              <a:buNone/>
            </a:pPr>
            <a:r>
              <a:rPr lang="en-US" dirty="0"/>
              <a:t>&lt;</a:t>
            </a:r>
            <a:r>
              <a:rPr lang="en-US" dirty="0" err="1"/>
              <a:t>nav</a:t>
            </a:r>
            <a:r>
              <a:rPr lang="en-US" dirty="0"/>
              <a:t>&gt;</a:t>
            </a:r>
          </a:p>
          <a:p>
            <a:pPr marL="0" indent="0">
              <a:spcBef>
                <a:spcPts val="0"/>
              </a:spcBef>
              <a:buFontTx/>
              <a:buNone/>
            </a:pPr>
            <a:r>
              <a:rPr lang="en-US" dirty="0"/>
              <a:t>&lt;section&gt;</a:t>
            </a:r>
          </a:p>
          <a:p>
            <a:pPr marL="0" indent="0">
              <a:spcBef>
                <a:spcPts val="0"/>
              </a:spcBef>
              <a:buFontTx/>
              <a:buNone/>
            </a:pPr>
            <a:r>
              <a:rPr lang="en-US" dirty="0"/>
              <a:t>&lt;article&gt;</a:t>
            </a:r>
          </a:p>
          <a:p>
            <a:pPr marL="0" indent="0">
              <a:spcBef>
                <a:spcPts val="0"/>
              </a:spcBef>
              <a:buFontTx/>
              <a:buNone/>
            </a:pPr>
            <a:r>
              <a:rPr lang="en-US" dirty="0"/>
              <a:t>&lt;figure&gt;</a:t>
            </a:r>
          </a:p>
          <a:p>
            <a:pPr marL="0" indent="0">
              <a:spcBef>
                <a:spcPts val="0"/>
              </a:spcBef>
              <a:buFontTx/>
              <a:buNone/>
            </a:pPr>
            <a:r>
              <a:rPr lang="en-US" dirty="0"/>
              <a:t>&lt;dialog&gt;</a:t>
            </a:r>
          </a:p>
          <a:p>
            <a:pPr marL="0" indent="0">
              <a:spcBef>
                <a:spcPts val="0"/>
              </a:spcBef>
              <a:buFontTx/>
              <a:buNone/>
            </a:pPr>
            <a:r>
              <a:rPr lang="en-US" dirty="0"/>
              <a:t>&lt;aside&gt;</a:t>
            </a:r>
          </a:p>
          <a:p>
            <a:pPr marL="0" indent="0">
              <a:spcBef>
                <a:spcPts val="0"/>
              </a:spcBef>
              <a:buFontTx/>
              <a:buNone/>
            </a:pPr>
            <a:r>
              <a:rPr lang="en-US" dirty="0"/>
              <a:t>&lt;</a:t>
            </a:r>
            <a:r>
              <a:rPr lang="en-US" dirty="0" err="1"/>
              <a:t>hgroup</a:t>
            </a:r>
            <a:r>
              <a:rPr lang="en-US" dirty="0"/>
              <a:t>&gt;</a:t>
            </a:r>
          </a:p>
          <a:p>
            <a:pPr marL="0" indent="0">
              <a:spcBef>
                <a:spcPts val="0"/>
              </a:spcBef>
              <a:buFontTx/>
              <a:buNone/>
            </a:pPr>
            <a:r>
              <a:rPr lang="en-US" dirty="0"/>
              <a:t>&lt;time&gt;</a:t>
            </a:r>
          </a:p>
          <a:p>
            <a:pPr marL="0" indent="0">
              <a:spcBef>
                <a:spcPts val="0"/>
              </a:spcBef>
              <a:buFontTx/>
              <a:buNone/>
            </a:pPr>
            <a:r>
              <a:rPr lang="en-US" dirty="0"/>
              <a:t>&lt;footer&gt;</a:t>
            </a:r>
          </a:p>
          <a:p>
            <a:pPr marL="0" indent="0">
              <a:spcBef>
                <a:spcPts val="0"/>
              </a:spcBef>
              <a:buFontTx/>
              <a:buNone/>
            </a:pPr>
            <a:endParaRPr lang="en-US" dirty="0"/>
          </a:p>
        </p:txBody>
      </p:sp>
      <p:sp>
        <p:nvSpPr>
          <p:cNvPr id="6" name="Rectangle 5"/>
          <p:cNvSpPr/>
          <p:nvPr/>
        </p:nvSpPr>
        <p:spPr bwMode="auto">
          <a:xfrm>
            <a:off x="5180600" y="2172955"/>
            <a:ext cx="3616294" cy="34890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9927" tIns="139927" rIns="139927" bIns="34980" numCol="1" rtlCol="0" anchor="t" anchorCtr="0" compatLnSpc="1">
            <a:prstTxWarp prst="textNoShape">
              <a:avLst/>
            </a:prstTxWarp>
          </a:bodyPr>
          <a:lstStyle/>
          <a:p>
            <a:pPr algn="ctr" defTabSz="699404" fontAlgn="base">
              <a:spcBef>
                <a:spcPct val="0"/>
              </a:spcBef>
              <a:spcAft>
                <a:spcPct val="0"/>
              </a:spcAft>
            </a:pPr>
            <a:endParaRPr lang="en-US" sz="1683" dirty="0">
              <a:gradFill>
                <a:gsLst>
                  <a:gs pos="0">
                    <a:srgbClr val="FFFFFF"/>
                  </a:gs>
                  <a:gs pos="100000">
                    <a:srgbClr val="FFFFFF"/>
                  </a:gs>
                </a:gsLst>
                <a:lin ang="5400000" scaled="0"/>
              </a:gradFill>
              <a:latin typeface="Segoe Condensed" pitchFamily="34" charset="0"/>
            </a:endParaRPr>
          </a:p>
        </p:txBody>
      </p:sp>
      <p:sp>
        <p:nvSpPr>
          <p:cNvPr id="7" name="Rectangle 6"/>
          <p:cNvSpPr/>
          <p:nvPr/>
        </p:nvSpPr>
        <p:spPr bwMode="auto">
          <a:xfrm>
            <a:off x="5271461" y="2236560"/>
            <a:ext cx="3434571" cy="28167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defTabSz="699404" fontAlgn="base">
              <a:spcBef>
                <a:spcPct val="0"/>
              </a:spcBef>
              <a:spcAft>
                <a:spcPct val="0"/>
              </a:spcAft>
            </a:pPr>
            <a:r>
              <a:rPr lang="en-US" sz="1377" dirty="0">
                <a:solidFill>
                  <a:schemeClr val="tx1"/>
                </a:solidFill>
                <a:latin typeface="Segoe Condensed" pitchFamily="34" charset="0"/>
              </a:rPr>
              <a:t>&lt;</a:t>
            </a:r>
            <a:r>
              <a:rPr lang="en-US" sz="1377" dirty="0">
                <a:solidFill>
                  <a:srgbClr val="FF0000"/>
                </a:solidFill>
                <a:latin typeface="Segoe Condensed" pitchFamily="34" charset="0"/>
              </a:rPr>
              <a:t>header</a:t>
            </a:r>
            <a:r>
              <a:rPr lang="en-US" sz="1377" dirty="0">
                <a:solidFill>
                  <a:schemeClr val="tx1"/>
                </a:solidFill>
                <a:latin typeface="Segoe Condensed" pitchFamily="34" charset="0"/>
              </a:rPr>
              <a:t>&gt;&lt;/header&gt;</a:t>
            </a:r>
          </a:p>
        </p:txBody>
      </p:sp>
      <p:sp>
        <p:nvSpPr>
          <p:cNvPr id="8" name="Rectangle 7"/>
          <p:cNvSpPr/>
          <p:nvPr/>
        </p:nvSpPr>
        <p:spPr bwMode="auto">
          <a:xfrm>
            <a:off x="5269949" y="2553055"/>
            <a:ext cx="3434571" cy="28167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defTabSz="699404" fontAlgn="base">
              <a:spcBef>
                <a:spcPct val="0"/>
              </a:spcBef>
              <a:spcAft>
                <a:spcPct val="0"/>
              </a:spcAft>
            </a:pPr>
            <a:r>
              <a:rPr lang="en-US" sz="1377" dirty="0">
                <a:solidFill>
                  <a:schemeClr val="tx1"/>
                </a:solidFill>
                <a:latin typeface="Segoe Condensed" pitchFamily="34" charset="0"/>
              </a:rPr>
              <a:t>&lt;</a:t>
            </a:r>
            <a:r>
              <a:rPr lang="en-US" sz="1377" dirty="0" err="1">
                <a:solidFill>
                  <a:srgbClr val="FF0000"/>
                </a:solidFill>
                <a:latin typeface="Segoe Condensed" pitchFamily="34" charset="0"/>
              </a:rPr>
              <a:t>nav</a:t>
            </a:r>
            <a:r>
              <a:rPr lang="en-US" sz="1377" dirty="0">
                <a:solidFill>
                  <a:schemeClr val="tx1"/>
                </a:solidFill>
                <a:latin typeface="Segoe Condensed" pitchFamily="34" charset="0"/>
              </a:rPr>
              <a:t>&gt;&lt;/</a:t>
            </a:r>
            <a:r>
              <a:rPr lang="en-US" sz="1377" dirty="0" err="1">
                <a:solidFill>
                  <a:schemeClr val="tx1"/>
                </a:solidFill>
                <a:latin typeface="Segoe Condensed" pitchFamily="34" charset="0"/>
              </a:rPr>
              <a:t>nav</a:t>
            </a:r>
            <a:r>
              <a:rPr lang="en-US" sz="1377" dirty="0">
                <a:solidFill>
                  <a:schemeClr val="tx1"/>
                </a:solidFill>
                <a:latin typeface="Segoe Condensed" pitchFamily="34" charset="0"/>
              </a:rPr>
              <a:t>&gt;</a:t>
            </a:r>
          </a:p>
        </p:txBody>
      </p:sp>
      <p:sp>
        <p:nvSpPr>
          <p:cNvPr id="9" name="Rectangle 8"/>
          <p:cNvSpPr/>
          <p:nvPr/>
        </p:nvSpPr>
        <p:spPr bwMode="auto">
          <a:xfrm>
            <a:off x="5269949" y="5287915"/>
            <a:ext cx="3434571" cy="28167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defTabSz="699404" fontAlgn="base">
              <a:spcBef>
                <a:spcPct val="0"/>
              </a:spcBef>
              <a:spcAft>
                <a:spcPct val="0"/>
              </a:spcAft>
            </a:pPr>
            <a:r>
              <a:rPr lang="en-US" sz="1377" dirty="0">
                <a:solidFill>
                  <a:schemeClr val="tx1"/>
                </a:solidFill>
                <a:latin typeface="Segoe Condensed" pitchFamily="34" charset="0"/>
              </a:rPr>
              <a:t>&lt;</a:t>
            </a:r>
            <a:r>
              <a:rPr lang="en-US" sz="1377" dirty="0">
                <a:solidFill>
                  <a:srgbClr val="FF0000"/>
                </a:solidFill>
                <a:latin typeface="Segoe Condensed" pitchFamily="34" charset="0"/>
              </a:rPr>
              <a:t>footer</a:t>
            </a:r>
            <a:r>
              <a:rPr lang="en-US" sz="1377" dirty="0">
                <a:solidFill>
                  <a:schemeClr val="tx1"/>
                </a:solidFill>
                <a:latin typeface="Segoe Condensed" pitchFamily="34" charset="0"/>
              </a:rPr>
              <a:t>&gt;&lt;/footer&gt;</a:t>
            </a:r>
          </a:p>
        </p:txBody>
      </p:sp>
      <p:sp>
        <p:nvSpPr>
          <p:cNvPr id="10" name="Rectangle 9"/>
          <p:cNvSpPr/>
          <p:nvPr/>
        </p:nvSpPr>
        <p:spPr bwMode="auto">
          <a:xfrm>
            <a:off x="5268439" y="2878638"/>
            <a:ext cx="2229134" cy="234567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t" anchorCtr="0" compatLnSpc="1">
            <a:prstTxWarp prst="textNoShape">
              <a:avLst/>
            </a:prstTxWarp>
          </a:bodyPr>
          <a:lstStyle/>
          <a:p>
            <a:pPr defTabSz="699404" fontAlgn="base">
              <a:spcBef>
                <a:spcPct val="0"/>
              </a:spcBef>
              <a:spcAft>
                <a:spcPct val="0"/>
              </a:spcAft>
            </a:pPr>
            <a:r>
              <a:rPr lang="en-US" sz="1377" dirty="0">
                <a:solidFill>
                  <a:schemeClr val="tx1"/>
                </a:solidFill>
                <a:latin typeface="Segoe Condensed" pitchFamily="34" charset="0"/>
              </a:rPr>
              <a:t>&lt;</a:t>
            </a:r>
            <a:r>
              <a:rPr lang="en-US" sz="1377" dirty="0">
                <a:solidFill>
                  <a:srgbClr val="FF0000"/>
                </a:solidFill>
                <a:latin typeface="Segoe Condensed" pitchFamily="34" charset="0"/>
              </a:rPr>
              <a:t>article</a:t>
            </a:r>
            <a:r>
              <a:rPr lang="en-US" sz="1377" dirty="0">
                <a:solidFill>
                  <a:schemeClr val="tx1"/>
                </a:solidFill>
                <a:latin typeface="Segoe Condensed" pitchFamily="34" charset="0"/>
              </a:rPr>
              <a:t>&gt;</a:t>
            </a:r>
          </a:p>
          <a:p>
            <a:pPr defTabSz="699404" fontAlgn="base">
              <a:spcBef>
                <a:spcPct val="0"/>
              </a:spcBef>
              <a:spcAft>
                <a:spcPct val="0"/>
              </a:spcAft>
            </a:pPr>
            <a:r>
              <a:rPr lang="en-US" sz="1377" dirty="0">
                <a:solidFill>
                  <a:schemeClr val="tx1"/>
                </a:solidFill>
                <a:latin typeface="Segoe Condensed" pitchFamily="34" charset="0"/>
              </a:rPr>
              <a:t>  &lt;</a:t>
            </a:r>
            <a:r>
              <a:rPr lang="en-US" sz="1377" dirty="0">
                <a:solidFill>
                  <a:srgbClr val="FF0000"/>
                </a:solidFill>
                <a:latin typeface="Segoe Condensed" pitchFamily="34" charset="0"/>
              </a:rPr>
              <a:t>section</a:t>
            </a:r>
            <a:r>
              <a:rPr lang="en-US" sz="1377" dirty="0">
                <a:solidFill>
                  <a:schemeClr val="tx1"/>
                </a:solidFill>
                <a:latin typeface="Segoe Condensed" pitchFamily="34" charset="0"/>
              </a:rPr>
              <a:t>&gt;</a:t>
            </a:r>
          </a:p>
          <a:p>
            <a:pPr defTabSz="699404" fontAlgn="base">
              <a:spcBef>
                <a:spcPct val="0"/>
              </a:spcBef>
              <a:spcAft>
                <a:spcPct val="0"/>
              </a:spcAft>
            </a:pPr>
            <a:r>
              <a:rPr lang="en-US" sz="1377" dirty="0">
                <a:solidFill>
                  <a:schemeClr val="tx1"/>
                </a:solidFill>
                <a:latin typeface="Segoe Condensed" pitchFamily="34" charset="0"/>
              </a:rPr>
              <a:t>    &lt;h2&gt;&lt;/h2&gt;</a:t>
            </a:r>
          </a:p>
          <a:p>
            <a:pPr defTabSz="699404" fontAlgn="base">
              <a:spcBef>
                <a:spcPct val="0"/>
              </a:spcBef>
              <a:spcAft>
                <a:spcPct val="0"/>
              </a:spcAft>
            </a:pPr>
            <a:r>
              <a:rPr lang="en-US" sz="1377" dirty="0">
                <a:solidFill>
                  <a:schemeClr val="tx1"/>
                </a:solidFill>
                <a:latin typeface="Segoe Condensed" pitchFamily="34" charset="0"/>
              </a:rPr>
              <a:t>   &lt;p&gt;&lt;/p&gt;</a:t>
            </a:r>
          </a:p>
          <a:p>
            <a:pPr defTabSz="699404" fontAlgn="base">
              <a:spcBef>
                <a:spcPct val="0"/>
              </a:spcBef>
              <a:spcAft>
                <a:spcPct val="0"/>
              </a:spcAft>
            </a:pPr>
            <a:r>
              <a:rPr lang="en-US" sz="1377" dirty="0">
                <a:solidFill>
                  <a:schemeClr val="tx1"/>
                </a:solidFill>
                <a:latin typeface="Segoe Condensed" pitchFamily="34" charset="0"/>
              </a:rPr>
              <a:t>   &lt;p&gt;&lt;/p&gt;</a:t>
            </a:r>
          </a:p>
          <a:p>
            <a:pPr defTabSz="699404" fontAlgn="base">
              <a:spcBef>
                <a:spcPct val="0"/>
              </a:spcBef>
              <a:spcAft>
                <a:spcPct val="0"/>
              </a:spcAft>
            </a:pPr>
            <a:r>
              <a:rPr lang="en-US" sz="1377" dirty="0">
                <a:solidFill>
                  <a:schemeClr val="tx1"/>
                </a:solidFill>
                <a:latin typeface="Segoe Condensed" pitchFamily="34" charset="0"/>
              </a:rPr>
              <a:t>  &lt;/section&gt;</a:t>
            </a:r>
          </a:p>
          <a:p>
            <a:pPr defTabSz="699404" fontAlgn="base">
              <a:spcBef>
                <a:spcPct val="0"/>
              </a:spcBef>
              <a:spcAft>
                <a:spcPct val="0"/>
              </a:spcAft>
            </a:pPr>
            <a:r>
              <a:rPr lang="en-US" sz="1377" dirty="0">
                <a:solidFill>
                  <a:schemeClr val="tx1"/>
                </a:solidFill>
                <a:latin typeface="Segoe Condensed" pitchFamily="34" charset="0"/>
              </a:rPr>
              <a:t>&lt;</a:t>
            </a:r>
            <a:r>
              <a:rPr lang="en-US" sz="1377" dirty="0">
                <a:solidFill>
                  <a:srgbClr val="FF0000"/>
                </a:solidFill>
                <a:latin typeface="Segoe Condensed" pitchFamily="34" charset="0"/>
              </a:rPr>
              <a:t>section</a:t>
            </a:r>
            <a:r>
              <a:rPr lang="en-US" sz="1377" dirty="0">
                <a:solidFill>
                  <a:schemeClr val="tx1"/>
                </a:solidFill>
                <a:latin typeface="Segoe Condensed" pitchFamily="34" charset="0"/>
              </a:rPr>
              <a:t>&gt;</a:t>
            </a:r>
          </a:p>
          <a:p>
            <a:pPr defTabSz="699404" fontAlgn="base">
              <a:spcBef>
                <a:spcPct val="0"/>
              </a:spcBef>
              <a:spcAft>
                <a:spcPct val="0"/>
              </a:spcAft>
            </a:pPr>
            <a:r>
              <a:rPr lang="en-US" sz="1377" dirty="0">
                <a:solidFill>
                  <a:schemeClr val="tx1"/>
                </a:solidFill>
                <a:latin typeface="Segoe Condensed" pitchFamily="34" charset="0"/>
              </a:rPr>
              <a:t>    &lt;h3&gt;&lt;/h3&gt;</a:t>
            </a:r>
          </a:p>
          <a:p>
            <a:pPr defTabSz="699404" fontAlgn="base">
              <a:spcBef>
                <a:spcPct val="0"/>
              </a:spcBef>
              <a:spcAft>
                <a:spcPct val="0"/>
              </a:spcAft>
            </a:pPr>
            <a:r>
              <a:rPr lang="en-US" sz="1377" dirty="0">
                <a:solidFill>
                  <a:schemeClr val="tx1"/>
                </a:solidFill>
                <a:latin typeface="Segoe Condensed" pitchFamily="34" charset="0"/>
              </a:rPr>
              <a:t>   &lt;p&gt;&lt;/p&gt;</a:t>
            </a:r>
          </a:p>
          <a:p>
            <a:pPr defTabSz="699404" fontAlgn="base">
              <a:spcBef>
                <a:spcPct val="0"/>
              </a:spcBef>
              <a:spcAft>
                <a:spcPct val="0"/>
              </a:spcAft>
            </a:pPr>
            <a:r>
              <a:rPr lang="en-US" sz="1377" dirty="0">
                <a:solidFill>
                  <a:schemeClr val="tx1"/>
                </a:solidFill>
                <a:latin typeface="Segoe Condensed" pitchFamily="34" charset="0"/>
              </a:rPr>
              <a:t>&lt;/section&gt;</a:t>
            </a:r>
          </a:p>
          <a:p>
            <a:pPr defTabSz="699404" fontAlgn="base">
              <a:spcBef>
                <a:spcPct val="0"/>
              </a:spcBef>
              <a:spcAft>
                <a:spcPct val="0"/>
              </a:spcAft>
            </a:pPr>
            <a:r>
              <a:rPr lang="en-US" sz="1377" dirty="0">
                <a:solidFill>
                  <a:schemeClr val="tx1"/>
                </a:solidFill>
                <a:latin typeface="Segoe Condensed" pitchFamily="34" charset="0"/>
              </a:rPr>
              <a:t>&lt;/article&gt;</a:t>
            </a:r>
          </a:p>
        </p:txBody>
      </p:sp>
      <p:sp>
        <p:nvSpPr>
          <p:cNvPr id="11" name="Rectangle 10"/>
          <p:cNvSpPr/>
          <p:nvPr/>
        </p:nvSpPr>
        <p:spPr bwMode="auto">
          <a:xfrm>
            <a:off x="7589953" y="2878639"/>
            <a:ext cx="1114567" cy="102068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t" anchorCtr="0" compatLnSpc="1">
            <a:prstTxWarp prst="textNoShape">
              <a:avLst/>
            </a:prstTxWarp>
          </a:bodyPr>
          <a:lstStyle/>
          <a:p>
            <a:pPr defTabSz="699404" fontAlgn="base">
              <a:spcBef>
                <a:spcPct val="0"/>
              </a:spcBef>
              <a:spcAft>
                <a:spcPct val="0"/>
              </a:spcAft>
            </a:pPr>
            <a:r>
              <a:rPr lang="en-US" sz="1377" dirty="0">
                <a:solidFill>
                  <a:schemeClr val="tx1"/>
                </a:solidFill>
                <a:latin typeface="Segoe Condensed" pitchFamily="34" charset="0"/>
              </a:rPr>
              <a:t>&lt;</a:t>
            </a:r>
            <a:r>
              <a:rPr lang="en-US" sz="1377" dirty="0">
                <a:solidFill>
                  <a:srgbClr val="FF0000"/>
                </a:solidFill>
                <a:latin typeface="Segoe Condensed" pitchFamily="34" charset="0"/>
              </a:rPr>
              <a:t>aside</a:t>
            </a:r>
            <a:r>
              <a:rPr lang="en-US" sz="1377" dirty="0">
                <a:solidFill>
                  <a:schemeClr val="tx1"/>
                </a:solidFill>
                <a:latin typeface="Segoe Condensed" pitchFamily="34" charset="0"/>
              </a:rPr>
              <a:t>&gt;</a:t>
            </a:r>
          </a:p>
          <a:p>
            <a:pPr defTabSz="699404" fontAlgn="base">
              <a:spcBef>
                <a:spcPct val="0"/>
              </a:spcBef>
              <a:spcAft>
                <a:spcPct val="0"/>
              </a:spcAft>
            </a:pPr>
            <a:r>
              <a:rPr lang="en-US" sz="1377" dirty="0">
                <a:solidFill>
                  <a:schemeClr val="tx1"/>
                </a:solidFill>
                <a:latin typeface="Segoe Condensed" pitchFamily="34" charset="0"/>
              </a:rPr>
              <a:t>  &lt;section&gt;</a:t>
            </a:r>
          </a:p>
          <a:p>
            <a:pPr defTabSz="699404" fontAlgn="base">
              <a:spcBef>
                <a:spcPct val="0"/>
              </a:spcBef>
              <a:spcAft>
                <a:spcPct val="0"/>
              </a:spcAft>
            </a:pPr>
            <a:r>
              <a:rPr lang="en-US" sz="1377" dirty="0">
                <a:solidFill>
                  <a:schemeClr val="tx1"/>
                </a:solidFill>
                <a:latin typeface="Segoe Condensed" pitchFamily="34" charset="0"/>
              </a:rPr>
              <a:t>  &lt;/section&gt;</a:t>
            </a:r>
          </a:p>
          <a:p>
            <a:pPr defTabSz="699404" fontAlgn="base">
              <a:spcBef>
                <a:spcPct val="0"/>
              </a:spcBef>
              <a:spcAft>
                <a:spcPct val="0"/>
              </a:spcAft>
            </a:pPr>
            <a:r>
              <a:rPr lang="en-US" sz="1377" dirty="0">
                <a:solidFill>
                  <a:schemeClr val="tx1"/>
                </a:solidFill>
                <a:latin typeface="Segoe Condensed" pitchFamily="34" charset="0"/>
              </a:rPr>
              <a:t>&lt;/aside&gt;</a:t>
            </a:r>
          </a:p>
        </p:txBody>
      </p:sp>
    </p:spTree>
    <p:extLst>
      <p:ext uri="{BB962C8B-B14F-4D97-AF65-F5344CB8AC3E}">
        <p14:creationId xmlns:p14="http://schemas.microsoft.com/office/powerpoint/2010/main" val="12519774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Which Browsers Support HTML5 Elements</a:t>
            </a:r>
            <a:endParaRPr lang="en-US" dirty="0"/>
          </a:p>
        </p:txBody>
      </p:sp>
      <p:sp>
        <p:nvSpPr>
          <p:cNvPr id="3" name="Content Placeholder 2"/>
          <p:cNvSpPr>
            <a:spLocks noGrp="1"/>
          </p:cNvSpPr>
          <p:nvPr>
            <p:ph type="body" sz="quarter" idx="10"/>
          </p:nvPr>
        </p:nvSpPr>
        <p:spPr>
          <a:prstGeom prst="rect">
            <a:avLst/>
          </a:prstGeom>
        </p:spPr>
        <p:txBody>
          <a:bodyPr/>
          <a:lstStyle/>
          <a:p>
            <a:pPr marL="0" indent="0">
              <a:spcBef>
                <a:spcPts val="0"/>
              </a:spcBef>
              <a:buFontTx/>
              <a:buNone/>
            </a:pPr>
            <a:r>
              <a:rPr lang="en-US" dirty="0" smtClean="0"/>
              <a:t>Browser support for HTML5 Elements</a:t>
            </a:r>
          </a:p>
          <a:p>
            <a:pPr marL="0" lvl="1" indent="0">
              <a:spcBef>
                <a:spcPts val="0"/>
              </a:spcBef>
              <a:buFontTx/>
              <a:buNone/>
            </a:pPr>
            <a:r>
              <a:rPr lang="en-US" dirty="0" smtClean="0"/>
              <a:t>Internet </a:t>
            </a:r>
            <a:r>
              <a:rPr lang="en-US" dirty="0"/>
              <a:t>Explorer 9 &amp; 10</a:t>
            </a:r>
          </a:p>
          <a:p>
            <a:pPr marL="0" lvl="1" indent="0">
              <a:spcBef>
                <a:spcPts val="0"/>
              </a:spcBef>
              <a:buFontTx/>
              <a:buNone/>
            </a:pPr>
            <a:r>
              <a:rPr lang="en-US" dirty="0" smtClean="0"/>
              <a:t>Firefox </a:t>
            </a:r>
            <a:r>
              <a:rPr lang="en-US" dirty="0"/>
              <a:t>7 and higher</a:t>
            </a:r>
          </a:p>
          <a:p>
            <a:pPr marL="0" lvl="1" indent="0">
              <a:spcBef>
                <a:spcPts val="0"/>
              </a:spcBef>
              <a:buFontTx/>
              <a:buNone/>
            </a:pPr>
            <a:r>
              <a:rPr lang="en-US" dirty="0" smtClean="0"/>
              <a:t>Chrome </a:t>
            </a:r>
            <a:r>
              <a:rPr lang="en-US" dirty="0"/>
              <a:t>14 and higher</a:t>
            </a:r>
          </a:p>
          <a:p>
            <a:pPr marL="0" lvl="1" indent="0">
              <a:spcBef>
                <a:spcPts val="0"/>
              </a:spcBef>
              <a:buFontTx/>
              <a:buNone/>
            </a:pPr>
            <a:r>
              <a:rPr lang="en-US" dirty="0" smtClean="0"/>
              <a:t>Safari </a:t>
            </a:r>
            <a:r>
              <a:rPr lang="en-US" dirty="0"/>
              <a:t>5 and higher</a:t>
            </a:r>
          </a:p>
          <a:p>
            <a:pPr marL="0" lvl="1" indent="0">
              <a:spcBef>
                <a:spcPts val="0"/>
              </a:spcBef>
              <a:buFontTx/>
              <a:buNone/>
            </a:pPr>
            <a:r>
              <a:rPr lang="en-US" dirty="0" smtClean="0"/>
              <a:t>Opera </a:t>
            </a:r>
            <a:r>
              <a:rPr lang="en-US" dirty="0"/>
              <a:t>11 and higher</a:t>
            </a:r>
          </a:p>
          <a:p>
            <a:pPr marL="0" lvl="1" indent="0">
              <a:spcBef>
                <a:spcPts val="0"/>
              </a:spcBef>
              <a:buFontTx/>
              <a:buNone/>
            </a:pPr>
            <a:r>
              <a:rPr lang="en-US" dirty="0" smtClean="0"/>
              <a:t>Mobile </a:t>
            </a:r>
            <a:r>
              <a:rPr lang="en-US" dirty="0"/>
              <a:t>Safari 3.2 and higher</a:t>
            </a:r>
          </a:p>
          <a:p>
            <a:pPr marL="0" lvl="1" indent="0">
              <a:spcBef>
                <a:spcPts val="0"/>
              </a:spcBef>
              <a:buFontTx/>
              <a:buNone/>
            </a:pPr>
            <a:r>
              <a:rPr lang="en-US" dirty="0" smtClean="0"/>
              <a:t>Opera </a:t>
            </a:r>
            <a:r>
              <a:rPr lang="en-US" dirty="0"/>
              <a:t>Mobile 5 and higher</a:t>
            </a:r>
          </a:p>
          <a:p>
            <a:pPr marL="0" lvl="1" indent="0">
              <a:spcBef>
                <a:spcPts val="0"/>
              </a:spcBef>
              <a:buFontTx/>
              <a:buNone/>
            </a:pPr>
            <a:r>
              <a:rPr lang="en-US" dirty="0" smtClean="0"/>
              <a:t>Android </a:t>
            </a:r>
            <a:r>
              <a:rPr lang="en-US" dirty="0"/>
              <a:t>2.1 and higher</a:t>
            </a:r>
          </a:p>
          <a:p>
            <a:pPr marL="0" lvl="1" indent="0">
              <a:spcBef>
                <a:spcPts val="0"/>
              </a:spcBef>
              <a:buFontTx/>
              <a:buNone/>
            </a:pPr>
            <a:endParaRPr lang="en-US" dirty="0"/>
          </a:p>
        </p:txBody>
      </p:sp>
    </p:spTree>
    <p:extLst>
      <p:ext uri="{BB962C8B-B14F-4D97-AF65-F5344CB8AC3E}">
        <p14:creationId xmlns:p14="http://schemas.microsoft.com/office/powerpoint/2010/main" val="247378311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CSS3 Changes</a:t>
            </a:r>
            <a:endParaRPr lang="en-US" dirty="0"/>
          </a:p>
        </p:txBody>
      </p:sp>
      <p:sp>
        <p:nvSpPr>
          <p:cNvPr id="3" name="Text Placeholder 2"/>
          <p:cNvSpPr>
            <a:spLocks noGrp="1"/>
          </p:cNvSpPr>
          <p:nvPr>
            <p:ph type="body" sz="quarter" idx="10"/>
          </p:nvPr>
        </p:nvSpPr>
        <p:spPr>
          <a:prstGeom prst="rect">
            <a:avLst/>
          </a:prstGeom>
        </p:spPr>
        <p:txBody>
          <a:bodyPr>
            <a:noAutofit/>
          </a:bodyPr>
          <a:lstStyle/>
          <a:p>
            <a:pPr marL="0" indent="0">
              <a:spcBef>
                <a:spcPts val="0"/>
              </a:spcBef>
              <a:buFontTx/>
              <a:buNone/>
            </a:pPr>
            <a:r>
              <a:rPr lang="en-US" dirty="0"/>
              <a:t>CSS3 Adds Many New CSS Properties</a:t>
            </a:r>
          </a:p>
          <a:p>
            <a:pPr marL="0" lvl="1" indent="0">
              <a:spcBef>
                <a:spcPts val="0"/>
              </a:spcBef>
              <a:buFontTx/>
              <a:buNone/>
            </a:pPr>
            <a:r>
              <a:rPr lang="en-US" dirty="0"/>
              <a:t>Borders can have rounded corners</a:t>
            </a:r>
          </a:p>
          <a:p>
            <a:pPr marL="0" lvl="1" indent="0">
              <a:spcBef>
                <a:spcPts val="0"/>
              </a:spcBef>
              <a:buFontTx/>
              <a:buNone/>
            </a:pPr>
            <a:r>
              <a:rPr lang="en-US" dirty="0"/>
              <a:t>Element can have multiple backgrounds with greater placement precision</a:t>
            </a:r>
          </a:p>
          <a:p>
            <a:pPr marL="0" lvl="1" indent="0">
              <a:spcBef>
                <a:spcPts val="0"/>
              </a:spcBef>
              <a:buFontTx/>
              <a:buNone/>
            </a:pPr>
            <a:r>
              <a:rPr lang="en-US" dirty="0"/>
              <a:t>Colors can be expressed with gradients and opacity</a:t>
            </a:r>
          </a:p>
          <a:p>
            <a:pPr marL="0" lvl="1" indent="0">
              <a:spcBef>
                <a:spcPts val="0"/>
              </a:spcBef>
              <a:buFontTx/>
              <a:buNone/>
            </a:pPr>
            <a:r>
              <a:rPr lang="en-US" dirty="0"/>
              <a:t>Text can have drop shadows and more control over text wrap</a:t>
            </a:r>
          </a:p>
          <a:p>
            <a:pPr marL="0" indent="0">
              <a:spcBef>
                <a:spcPts val="0"/>
              </a:spcBef>
              <a:buFontTx/>
              <a:buNone/>
            </a:pPr>
            <a:endParaRPr lang="en-US" dirty="0"/>
          </a:p>
          <a:p>
            <a:pPr marL="0" indent="0">
              <a:spcBef>
                <a:spcPts val="0"/>
              </a:spcBef>
              <a:buFontTx/>
              <a:buNone/>
            </a:pPr>
            <a:r>
              <a:rPr lang="en-US" dirty="0"/>
              <a:t>Partial adoption of new properties has been going on for years</a:t>
            </a:r>
          </a:p>
          <a:p>
            <a:pPr marL="0" lvl="1" indent="0">
              <a:spcBef>
                <a:spcPts val="0"/>
              </a:spcBef>
              <a:buFontTx/>
              <a:buNone/>
            </a:pPr>
            <a:r>
              <a:rPr lang="en-US" dirty="0"/>
              <a:t>Some browsers support new properties using proprietary prefixes</a:t>
            </a:r>
          </a:p>
          <a:p>
            <a:pPr marL="0" lvl="1" indent="0">
              <a:spcBef>
                <a:spcPts val="0"/>
              </a:spcBef>
              <a:buFontTx/>
              <a:buNone/>
            </a:pPr>
            <a:r>
              <a:rPr lang="en-US" dirty="0"/>
              <a:t>-</a:t>
            </a:r>
            <a:r>
              <a:rPr lang="en-US" dirty="0" err="1"/>
              <a:t>ms</a:t>
            </a:r>
            <a:r>
              <a:rPr lang="en-US" dirty="0"/>
              <a:t>-  Internet Explorer (Trident )</a:t>
            </a:r>
          </a:p>
          <a:p>
            <a:pPr marL="0" lvl="1" indent="0">
              <a:spcBef>
                <a:spcPts val="0"/>
              </a:spcBef>
              <a:buFontTx/>
              <a:buNone/>
            </a:pPr>
            <a:r>
              <a:rPr lang="en-US" dirty="0"/>
              <a:t>-</a:t>
            </a:r>
            <a:r>
              <a:rPr lang="en-US" dirty="0" err="1"/>
              <a:t>webkit</a:t>
            </a:r>
            <a:r>
              <a:rPr lang="en-US" dirty="0"/>
              <a:t>-  Google,  Chrome &amp; Safari (Gecko) </a:t>
            </a:r>
          </a:p>
          <a:p>
            <a:pPr marL="0" lvl="1" indent="0">
              <a:spcBef>
                <a:spcPts val="0"/>
              </a:spcBef>
              <a:buFontTx/>
              <a:buNone/>
            </a:pPr>
            <a:r>
              <a:rPr lang="en-US" dirty="0"/>
              <a:t>-</a:t>
            </a:r>
            <a:r>
              <a:rPr lang="en-US" dirty="0" err="1"/>
              <a:t>moz</a:t>
            </a:r>
            <a:r>
              <a:rPr lang="en-US" dirty="0"/>
              <a:t>-  Firefox (Mozilla)</a:t>
            </a:r>
          </a:p>
          <a:p>
            <a:pPr marL="0" lvl="1" indent="0">
              <a:spcBef>
                <a:spcPts val="0"/>
              </a:spcBef>
              <a:buFontTx/>
              <a:buNone/>
            </a:pPr>
            <a:r>
              <a:rPr lang="en-US" dirty="0"/>
              <a:t>-o-  Opera (Presto)</a:t>
            </a:r>
          </a:p>
          <a:p>
            <a:pPr marL="0" indent="0">
              <a:spcBef>
                <a:spcPts val="0"/>
              </a:spcBef>
              <a:buFontTx/>
              <a:buNone/>
            </a:pPr>
            <a:endParaRPr lang="en-US" dirty="0"/>
          </a:p>
        </p:txBody>
      </p:sp>
    </p:spTree>
    <p:extLst>
      <p:ext uri="{BB962C8B-B14F-4D97-AF65-F5344CB8AC3E}">
        <p14:creationId xmlns:p14="http://schemas.microsoft.com/office/powerpoint/2010/main" val="329600173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New JavaScript 5 APIs</a:t>
            </a:r>
            <a:endParaRPr lang="en-US" dirty="0"/>
          </a:p>
        </p:txBody>
      </p:sp>
      <p:sp>
        <p:nvSpPr>
          <p:cNvPr id="3" name="Text Placeholder 2"/>
          <p:cNvSpPr>
            <a:spLocks noGrp="1"/>
          </p:cNvSpPr>
          <p:nvPr>
            <p:ph type="body" sz="quarter" idx="10"/>
          </p:nvPr>
        </p:nvSpPr>
        <p:spPr>
          <a:prstGeom prst="rect">
            <a:avLst/>
          </a:prstGeom>
        </p:spPr>
        <p:txBody>
          <a:bodyPr>
            <a:noAutofit/>
          </a:bodyPr>
          <a:lstStyle/>
          <a:p>
            <a:pPr marL="0" indent="0">
              <a:spcBef>
                <a:spcPts val="0"/>
              </a:spcBef>
              <a:buFontTx/>
              <a:buNone/>
            </a:pPr>
            <a:r>
              <a:rPr lang="en-US" dirty="0"/>
              <a:t>New JavaScript APIs</a:t>
            </a:r>
          </a:p>
          <a:p>
            <a:pPr marL="0" lvl="1" indent="0">
              <a:spcBef>
                <a:spcPts val="0"/>
              </a:spcBef>
              <a:buFontTx/>
              <a:buNone/>
            </a:pPr>
            <a:r>
              <a:rPr lang="en-US" dirty="0"/>
              <a:t>Canvas</a:t>
            </a:r>
          </a:p>
          <a:p>
            <a:pPr marL="0" lvl="1" indent="0">
              <a:spcBef>
                <a:spcPts val="0"/>
              </a:spcBef>
              <a:buFontTx/>
              <a:buNone/>
            </a:pPr>
            <a:r>
              <a:rPr lang="en-US" dirty="0"/>
              <a:t>Drag and Drop</a:t>
            </a:r>
          </a:p>
          <a:p>
            <a:pPr marL="0" lvl="1" indent="0">
              <a:spcBef>
                <a:spcPts val="0"/>
              </a:spcBef>
              <a:buFontTx/>
              <a:buNone/>
            </a:pPr>
            <a:r>
              <a:rPr lang="en-US" dirty="0"/>
              <a:t>History</a:t>
            </a:r>
          </a:p>
          <a:p>
            <a:pPr marL="0" lvl="1" indent="0">
              <a:spcBef>
                <a:spcPts val="0"/>
              </a:spcBef>
              <a:buFontTx/>
              <a:buNone/>
            </a:pPr>
            <a:r>
              <a:rPr lang="en-US" dirty="0"/>
              <a:t>In-line Editing</a:t>
            </a:r>
          </a:p>
          <a:p>
            <a:pPr marL="0" lvl="1" indent="0">
              <a:spcBef>
                <a:spcPts val="0"/>
              </a:spcBef>
              <a:buFontTx/>
              <a:buNone/>
            </a:pPr>
            <a:r>
              <a:rPr lang="en-US" dirty="0"/>
              <a:t>Messaging</a:t>
            </a:r>
          </a:p>
          <a:p>
            <a:pPr marL="0" lvl="1" indent="0">
              <a:spcBef>
                <a:spcPts val="0"/>
              </a:spcBef>
              <a:buFontTx/>
              <a:buNone/>
            </a:pPr>
            <a:r>
              <a:rPr lang="en-US" dirty="0"/>
              <a:t>Offline Apps</a:t>
            </a:r>
          </a:p>
          <a:p>
            <a:pPr marL="0" lvl="1" indent="0">
              <a:spcBef>
                <a:spcPts val="0"/>
              </a:spcBef>
              <a:buFontTx/>
              <a:buNone/>
            </a:pPr>
            <a:r>
              <a:rPr lang="en-US" dirty="0"/>
              <a:t>Video and Audio</a:t>
            </a:r>
          </a:p>
          <a:p>
            <a:pPr marL="0" lvl="1" indent="0">
              <a:spcBef>
                <a:spcPts val="0"/>
              </a:spcBef>
              <a:buFontTx/>
              <a:buNone/>
            </a:pPr>
            <a:r>
              <a:rPr lang="en-US" dirty="0"/>
              <a:t>Geolocation</a:t>
            </a:r>
          </a:p>
          <a:p>
            <a:pPr marL="0" lvl="1" indent="0">
              <a:spcBef>
                <a:spcPts val="0"/>
              </a:spcBef>
              <a:buFontTx/>
              <a:buNone/>
            </a:pPr>
            <a:r>
              <a:rPr lang="en-US" dirty="0"/>
              <a:t>Local Storage</a:t>
            </a:r>
          </a:p>
          <a:p>
            <a:pPr marL="0" lvl="1" indent="0">
              <a:spcBef>
                <a:spcPts val="0"/>
              </a:spcBef>
              <a:buFontTx/>
              <a:buNone/>
            </a:pPr>
            <a:r>
              <a:rPr lang="en-US" dirty="0"/>
              <a:t>Selectors</a:t>
            </a:r>
          </a:p>
          <a:p>
            <a:pPr marL="0" lvl="1" indent="0">
              <a:spcBef>
                <a:spcPts val="0"/>
              </a:spcBef>
              <a:buFontTx/>
              <a:buNone/>
            </a:pPr>
            <a:r>
              <a:rPr lang="en-US" dirty="0"/>
              <a:t>Server Events</a:t>
            </a:r>
          </a:p>
          <a:p>
            <a:pPr marL="0" lvl="1" indent="0">
              <a:spcBef>
                <a:spcPts val="0"/>
              </a:spcBef>
              <a:buFontTx/>
              <a:buNone/>
            </a:pPr>
            <a:r>
              <a:rPr lang="en-US" dirty="0"/>
              <a:t>Web Sockets</a:t>
            </a:r>
          </a:p>
          <a:p>
            <a:pPr marL="0" lvl="1" indent="0">
              <a:spcBef>
                <a:spcPts val="0"/>
              </a:spcBef>
              <a:buFontTx/>
              <a:buNone/>
            </a:pPr>
            <a:r>
              <a:rPr lang="en-US" dirty="0"/>
              <a:t>Workers</a:t>
            </a:r>
          </a:p>
          <a:p>
            <a:pPr marL="0" lvl="1" indent="0">
              <a:spcBef>
                <a:spcPts val="0"/>
              </a:spcBef>
              <a:buFontTx/>
              <a:buNone/>
            </a:pPr>
            <a:r>
              <a:rPr lang="en-US" dirty="0"/>
              <a:t>MIME Type / Protocol Handlers Registration</a:t>
            </a:r>
          </a:p>
        </p:txBody>
      </p:sp>
    </p:spTree>
    <p:extLst>
      <p:ext uri="{BB962C8B-B14F-4D97-AF65-F5344CB8AC3E}">
        <p14:creationId xmlns:p14="http://schemas.microsoft.com/office/powerpoint/2010/main" val="232870281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274639" y="1212850"/>
            <a:ext cx="11810998" cy="5520475"/>
          </a:xfrm>
          <a:prstGeom prst="rect">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itle 1"/>
          <p:cNvSpPr>
            <a:spLocks noGrp="1"/>
          </p:cNvSpPr>
          <p:nvPr>
            <p:ph type="title"/>
          </p:nvPr>
        </p:nvSpPr>
        <p:spPr/>
        <p:txBody>
          <a:bodyPr/>
          <a:lstStyle/>
          <a:p>
            <a:r>
              <a:rPr lang="en-US" dirty="0" smtClean="0"/>
              <a:t>Scot Hillier</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8623" y="3424007"/>
            <a:ext cx="1524000" cy="1524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9335" y="4909907"/>
            <a:ext cx="1524000" cy="15240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32731" y="3380047"/>
            <a:ext cx="2261397" cy="56534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55678" y="2972328"/>
            <a:ext cx="1524000" cy="15240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71035" y="4387386"/>
            <a:ext cx="1762125" cy="381000"/>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65644" y="4172118"/>
            <a:ext cx="1524000" cy="1524000"/>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257" y="1710577"/>
            <a:ext cx="1134712" cy="1475126"/>
          </a:xfrm>
          <a:prstGeom prst="rect">
            <a:avLst/>
          </a:prstGeom>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332731" y="1897062"/>
            <a:ext cx="2048254" cy="1102156"/>
          </a:xfrm>
          <a:prstGeom prst="rect">
            <a:avLst/>
          </a:prstGeom>
        </p:spPr>
      </p:pic>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421017" y="5166416"/>
            <a:ext cx="2062162" cy="835380"/>
          </a:xfrm>
          <a:prstGeom prst="rect">
            <a:avLst/>
          </a:prstGeom>
        </p:spPr>
      </p:pic>
      <p:sp>
        <p:nvSpPr>
          <p:cNvPr id="12" name="TextBox 11"/>
          <p:cNvSpPr txBox="1"/>
          <p:nvPr/>
        </p:nvSpPr>
        <p:spPr>
          <a:xfrm>
            <a:off x="731837" y="5696118"/>
            <a:ext cx="3003194" cy="1037207"/>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solidFill>
                  <a:sysClr val="windowText" lastClr="000000"/>
                </a:solidFill>
              </a:rPr>
              <a:t>scot@scothillier.net</a:t>
            </a:r>
          </a:p>
          <a:p>
            <a:pPr>
              <a:lnSpc>
                <a:spcPct val="90000"/>
              </a:lnSpc>
              <a:spcAft>
                <a:spcPts val="600"/>
              </a:spcAft>
            </a:pPr>
            <a:r>
              <a:rPr lang="en-US" sz="2400" dirty="0" smtClean="0">
                <a:solidFill>
                  <a:sysClr val="windowText" lastClr="000000"/>
                </a:solidFill>
              </a:rPr>
              <a:t>@</a:t>
            </a:r>
            <a:r>
              <a:rPr lang="en-US" sz="2400" dirty="0" err="1" smtClean="0">
                <a:solidFill>
                  <a:sysClr val="windowText" lastClr="000000"/>
                </a:solidFill>
              </a:rPr>
              <a:t>ScotHillier</a:t>
            </a:r>
            <a:endParaRPr lang="en-US" sz="2400" dirty="0" smtClean="0">
              <a:solidFill>
                <a:sysClr val="windowText" lastClr="000000"/>
              </a:solidFill>
            </a:endParaRPr>
          </a:p>
        </p:txBody>
      </p:sp>
    </p:spTree>
    <p:extLst>
      <p:ext uri="{BB962C8B-B14F-4D97-AF65-F5344CB8AC3E}">
        <p14:creationId xmlns:p14="http://schemas.microsoft.com/office/powerpoint/2010/main" val="232302608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DEMO</a:t>
            </a:r>
            <a:endParaRPr lang="en-US" dirty="0"/>
          </a:p>
        </p:txBody>
      </p:sp>
      <p:sp>
        <p:nvSpPr>
          <p:cNvPr id="3" name="Text Placeholder 2"/>
          <p:cNvSpPr>
            <a:spLocks noGrp="1"/>
          </p:cNvSpPr>
          <p:nvPr>
            <p:ph type="body" sz="quarter" idx="12"/>
          </p:nvPr>
        </p:nvSpPr>
        <p:spPr/>
        <p:txBody>
          <a:bodyPr/>
          <a:lstStyle/>
          <a:p>
            <a:pPr marL="0">
              <a:spcBef>
                <a:spcPts val="0"/>
              </a:spcBef>
              <a:buFontTx/>
              <a:buNone/>
            </a:pPr>
            <a:r>
              <a:rPr lang="en-US" dirty="0" smtClean="0"/>
              <a:t>HTML5</a:t>
            </a:r>
            <a:endParaRPr lang="en-US" dirty="0"/>
          </a:p>
        </p:txBody>
      </p:sp>
    </p:spTree>
    <p:extLst>
      <p:ext uri="{BB962C8B-B14F-4D97-AF65-F5344CB8AC3E}">
        <p14:creationId xmlns:p14="http://schemas.microsoft.com/office/powerpoint/2010/main" val="36644869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1058862"/>
            <a:ext cx="11887200" cy="1831975"/>
          </a:xfrm>
        </p:spPr>
        <p:txBody>
          <a:bodyPr/>
          <a:lstStyle/>
          <a:p>
            <a:pPr marL="0">
              <a:spcBef>
                <a:spcPts val="0"/>
              </a:spcBef>
              <a:buFontTx/>
              <a:buNone/>
            </a:pPr>
            <a:r>
              <a:rPr lang="en-US" dirty="0" smtClean="0"/>
              <a:t>Enterprise Services Architecture</a:t>
            </a:r>
            <a:endParaRPr lang="en-US" dirty="0"/>
          </a:p>
        </p:txBody>
      </p:sp>
      <p:sp>
        <p:nvSpPr>
          <p:cNvPr id="3" name="Text Placeholder 2"/>
          <p:cNvSpPr txBox="1">
            <a:spLocks/>
          </p:cNvSpPr>
          <p:nvPr/>
        </p:nvSpPr>
        <p:spPr>
          <a:xfrm>
            <a:off x="274638" y="3954463"/>
            <a:ext cx="10058401" cy="182959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REST and OData</a:t>
            </a:r>
            <a:endParaRPr lang="en-US" dirty="0"/>
          </a:p>
        </p:txBody>
      </p:sp>
    </p:spTree>
    <p:extLst>
      <p:ext uri="{BB962C8B-B14F-4D97-AF65-F5344CB8AC3E}">
        <p14:creationId xmlns:p14="http://schemas.microsoft.com/office/powerpoint/2010/main" val="2758727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0">
              <a:spcBef>
                <a:spcPts val="0"/>
              </a:spcBef>
              <a:buFontTx/>
              <a:buNone/>
            </a:pPr>
            <a:r>
              <a:rPr lang="en-US" dirty="0" smtClean="0"/>
              <a:t>Representational State Transfer</a:t>
            </a:r>
            <a:endParaRPr lang="en-US" dirty="0"/>
          </a:p>
        </p:txBody>
      </p:sp>
      <p:sp>
        <p:nvSpPr>
          <p:cNvPr id="5" name="Content Placeholder 4"/>
          <p:cNvSpPr>
            <a:spLocks noGrp="1"/>
          </p:cNvSpPr>
          <p:nvPr>
            <p:ph type="body" sz="quarter" idx="10"/>
          </p:nvPr>
        </p:nvSpPr>
        <p:spPr>
          <a:xfrm>
            <a:off x="274638" y="1212850"/>
            <a:ext cx="11887200" cy="5103812"/>
          </a:xfrm>
          <a:prstGeom prst="rect">
            <a:avLst/>
          </a:prstGeom>
        </p:spPr>
        <p:txBody>
          <a:bodyPr>
            <a:noAutofit/>
          </a:bodyPr>
          <a:lstStyle/>
          <a:p>
            <a:pPr marL="0" indent="0">
              <a:spcBef>
                <a:spcPts val="0"/>
              </a:spcBef>
              <a:buFontTx/>
              <a:buNone/>
            </a:pPr>
            <a:r>
              <a:rPr lang="en-US" dirty="0"/>
              <a:t>In the beginning there was SOAP</a:t>
            </a:r>
          </a:p>
          <a:p>
            <a:pPr marL="0" lvl="1" indent="0">
              <a:spcBef>
                <a:spcPts val="0"/>
              </a:spcBef>
              <a:buFontTx/>
              <a:buNone/>
            </a:pPr>
            <a:r>
              <a:rPr lang="en-US" dirty="0"/>
              <a:t>XML-based protocol for executing web service operations</a:t>
            </a:r>
          </a:p>
          <a:p>
            <a:pPr marL="0" lvl="1" indent="0">
              <a:spcBef>
                <a:spcPts val="0"/>
              </a:spcBef>
              <a:buFontTx/>
              <a:buNone/>
            </a:pPr>
            <a:r>
              <a:rPr lang="en-US" dirty="0"/>
              <a:t>SOAP = Simple Object Access Protocol</a:t>
            </a:r>
          </a:p>
          <a:p>
            <a:pPr marL="0" lvl="1" indent="0">
              <a:spcBef>
                <a:spcPts val="0"/>
              </a:spcBef>
              <a:buFontTx/>
              <a:buNone/>
            </a:pPr>
            <a:r>
              <a:rPr lang="en-US" dirty="0"/>
              <a:t>SOAP makes simple things more complicated than they could be</a:t>
            </a:r>
          </a:p>
          <a:p>
            <a:pPr marL="0" lvl="1" indent="0">
              <a:spcBef>
                <a:spcPts val="0"/>
              </a:spcBef>
              <a:buFontTx/>
              <a:buNone/>
            </a:pPr>
            <a:r>
              <a:rPr lang="en-US" dirty="0"/>
              <a:t>Acronym status of SOAP revoked in 2003</a:t>
            </a:r>
          </a:p>
          <a:p>
            <a:pPr marL="0" indent="0">
              <a:spcBef>
                <a:spcPts val="0"/>
              </a:spcBef>
              <a:buFontTx/>
              <a:buNone/>
            </a:pPr>
            <a:r>
              <a:rPr lang="en-US" dirty="0"/>
              <a:t>REST is simpler and much easier to use</a:t>
            </a:r>
          </a:p>
          <a:p>
            <a:pPr marL="0" lvl="1" indent="0">
              <a:spcBef>
                <a:spcPts val="0"/>
              </a:spcBef>
              <a:buFontTx/>
              <a:buNone/>
            </a:pPr>
            <a:r>
              <a:rPr lang="en-US" dirty="0"/>
              <a:t>REST  = </a:t>
            </a:r>
            <a:r>
              <a:rPr lang="en-US" dirty="0" err="1"/>
              <a:t>REpresentational</a:t>
            </a:r>
            <a:r>
              <a:rPr lang="en-US" dirty="0"/>
              <a:t> State Transfer</a:t>
            </a:r>
          </a:p>
          <a:p>
            <a:pPr marL="0" lvl="1" indent="0">
              <a:spcBef>
                <a:spcPts val="0"/>
              </a:spcBef>
              <a:buFontTx/>
              <a:buNone/>
            </a:pPr>
            <a:r>
              <a:rPr lang="en-US" dirty="0"/>
              <a:t>Simple approach based on HTTP request/response pairs</a:t>
            </a:r>
          </a:p>
          <a:p>
            <a:pPr marL="0" lvl="1" indent="0">
              <a:spcBef>
                <a:spcPts val="0"/>
              </a:spcBef>
              <a:buFontTx/>
              <a:buNone/>
            </a:pPr>
            <a:r>
              <a:rPr lang="en-US" dirty="0"/>
              <a:t>HTTP requests target specific resources using unique URIs</a:t>
            </a:r>
          </a:p>
          <a:p>
            <a:pPr marL="0" lvl="1" indent="0">
              <a:spcBef>
                <a:spcPts val="0"/>
              </a:spcBef>
              <a:buFontTx/>
              <a:buNone/>
            </a:pPr>
            <a:r>
              <a:rPr lang="en-US" dirty="0"/>
              <a:t>Resources move back and forth using representations</a:t>
            </a:r>
          </a:p>
          <a:p>
            <a:pPr marL="0" lvl="1" indent="0">
              <a:spcBef>
                <a:spcPts val="0"/>
              </a:spcBef>
              <a:buFontTx/>
              <a:buNone/>
            </a:pPr>
            <a:r>
              <a:rPr lang="en-US" dirty="0"/>
              <a:t>Representations of resources defined using Internet Media Types</a:t>
            </a:r>
          </a:p>
        </p:txBody>
      </p:sp>
    </p:spTree>
    <p:extLst>
      <p:ext uri="{BB962C8B-B14F-4D97-AF65-F5344CB8AC3E}">
        <p14:creationId xmlns:p14="http://schemas.microsoft.com/office/powerpoint/2010/main" val="3122994520"/>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REST Constraints</a:t>
            </a:r>
            <a:endParaRPr lang="en-US" dirty="0"/>
          </a:p>
        </p:txBody>
      </p:sp>
      <p:sp>
        <p:nvSpPr>
          <p:cNvPr id="3" name="Content Placeholder 2"/>
          <p:cNvSpPr>
            <a:spLocks noGrp="1"/>
          </p:cNvSpPr>
          <p:nvPr>
            <p:ph type="body" sz="quarter" idx="10"/>
          </p:nvPr>
        </p:nvSpPr>
        <p:spPr>
          <a:xfrm>
            <a:off x="274638" y="1212850"/>
            <a:ext cx="11887200" cy="5027612"/>
          </a:xfrm>
          <a:prstGeom prst="rect">
            <a:avLst/>
          </a:prstGeom>
        </p:spPr>
        <p:txBody>
          <a:bodyPr>
            <a:normAutofit fontScale="92500" lnSpcReduction="10000"/>
          </a:bodyPr>
          <a:lstStyle/>
          <a:p>
            <a:pPr marL="0" indent="0">
              <a:spcBef>
                <a:spcPts val="0"/>
              </a:spcBef>
              <a:buFontTx/>
              <a:buNone/>
            </a:pPr>
            <a:r>
              <a:rPr lang="en-US" dirty="0" smtClean="0"/>
              <a:t>Client-Server</a:t>
            </a:r>
          </a:p>
          <a:p>
            <a:pPr marL="0" lvl="1" indent="0">
              <a:spcBef>
                <a:spcPts val="0"/>
              </a:spcBef>
              <a:buFontTx/>
              <a:buNone/>
            </a:pPr>
            <a:r>
              <a:rPr lang="en-US" dirty="0"/>
              <a:t>Client pulls representations from the </a:t>
            </a:r>
            <a:r>
              <a:rPr lang="en-US" dirty="0" smtClean="0"/>
              <a:t>server</a:t>
            </a:r>
          </a:p>
          <a:p>
            <a:pPr marL="0" lvl="1" indent="0">
              <a:spcBef>
                <a:spcPts val="0"/>
              </a:spcBef>
              <a:buFontTx/>
              <a:buNone/>
            </a:pPr>
            <a:r>
              <a:rPr lang="en-US" dirty="0" smtClean="0"/>
              <a:t>Separation of concerns</a:t>
            </a:r>
            <a:endParaRPr lang="en-US" dirty="0"/>
          </a:p>
          <a:p>
            <a:pPr marL="0" indent="0">
              <a:spcBef>
                <a:spcPts val="0"/>
              </a:spcBef>
              <a:buFontTx/>
              <a:buNone/>
            </a:pPr>
            <a:r>
              <a:rPr lang="en-US" dirty="0"/>
              <a:t>Stateless </a:t>
            </a:r>
            <a:endParaRPr lang="en-US" dirty="0" smtClean="0"/>
          </a:p>
          <a:p>
            <a:pPr marL="0" lvl="1" indent="0">
              <a:spcBef>
                <a:spcPts val="0"/>
              </a:spcBef>
              <a:buFontTx/>
              <a:buNone/>
            </a:pPr>
            <a:r>
              <a:rPr lang="en-US" dirty="0" smtClean="0"/>
              <a:t>Client provides all necessary context</a:t>
            </a:r>
          </a:p>
          <a:p>
            <a:pPr marL="0" lvl="1" indent="0">
              <a:spcBef>
                <a:spcPts val="0"/>
              </a:spcBef>
              <a:buFontTx/>
              <a:buNone/>
            </a:pPr>
            <a:r>
              <a:rPr lang="en-US" dirty="0" smtClean="0"/>
              <a:t>Server returns all necessary state</a:t>
            </a:r>
          </a:p>
          <a:p>
            <a:pPr marL="0" indent="0">
              <a:spcBef>
                <a:spcPts val="0"/>
              </a:spcBef>
              <a:buFontTx/>
              <a:buNone/>
            </a:pPr>
            <a:r>
              <a:rPr lang="en-US" dirty="0" smtClean="0"/>
              <a:t>Cache</a:t>
            </a:r>
          </a:p>
          <a:p>
            <a:pPr marL="0" lvl="1" indent="0">
              <a:spcBef>
                <a:spcPts val="0"/>
              </a:spcBef>
              <a:buFontTx/>
              <a:buNone/>
            </a:pPr>
            <a:r>
              <a:rPr lang="en-US" dirty="0" smtClean="0"/>
              <a:t>Responses indicate whether or not they can be cached</a:t>
            </a:r>
          </a:p>
          <a:p>
            <a:pPr marL="0" lvl="1" indent="0">
              <a:spcBef>
                <a:spcPts val="0"/>
              </a:spcBef>
              <a:buFontTx/>
              <a:buNone/>
            </a:pPr>
            <a:r>
              <a:rPr lang="en-US" dirty="0" err="1" smtClean="0"/>
              <a:t>eTag</a:t>
            </a:r>
            <a:r>
              <a:rPr lang="en-US" dirty="0" smtClean="0"/>
              <a:t>, Date, Expires headers</a:t>
            </a:r>
            <a:endParaRPr lang="en-US" dirty="0"/>
          </a:p>
          <a:p>
            <a:pPr marL="0" indent="0">
              <a:spcBef>
                <a:spcPts val="0"/>
              </a:spcBef>
              <a:buFontTx/>
              <a:buNone/>
            </a:pPr>
            <a:r>
              <a:rPr lang="en-US" dirty="0" smtClean="0"/>
              <a:t>Interface</a:t>
            </a:r>
          </a:p>
          <a:p>
            <a:pPr marL="0" lvl="1" indent="0">
              <a:spcBef>
                <a:spcPts val="0"/>
              </a:spcBef>
              <a:buFontTx/>
              <a:buNone/>
            </a:pPr>
            <a:r>
              <a:rPr lang="en-US" dirty="0" smtClean="0"/>
              <a:t>Resources </a:t>
            </a:r>
            <a:r>
              <a:rPr lang="en-US" dirty="0"/>
              <a:t>are accessible through URIs</a:t>
            </a:r>
          </a:p>
          <a:p>
            <a:pPr marL="0" lvl="1" indent="0">
              <a:spcBef>
                <a:spcPts val="0"/>
              </a:spcBef>
              <a:buFontTx/>
              <a:buNone/>
            </a:pPr>
            <a:r>
              <a:rPr lang="en-US" dirty="0"/>
              <a:t>Resources operations are through HTTP </a:t>
            </a:r>
            <a:r>
              <a:rPr lang="en-US" dirty="0" smtClean="0"/>
              <a:t>verbs</a:t>
            </a:r>
          </a:p>
          <a:p>
            <a:pPr marL="0" lvl="1" indent="0">
              <a:spcBef>
                <a:spcPts val="0"/>
              </a:spcBef>
              <a:buFontTx/>
              <a:buNone/>
            </a:pPr>
            <a:r>
              <a:rPr lang="en-US" dirty="0" smtClean="0"/>
              <a:t>The same representations can be used for all operations</a:t>
            </a:r>
          </a:p>
          <a:p>
            <a:pPr marL="0" lvl="1" indent="0">
              <a:spcBef>
                <a:spcPts val="0"/>
              </a:spcBef>
              <a:buFontTx/>
              <a:buNone/>
            </a:pPr>
            <a:r>
              <a:rPr lang="en-US" dirty="0"/>
              <a:t>Resources are interconnected to allow linking</a:t>
            </a:r>
          </a:p>
          <a:p>
            <a:pPr marL="0" indent="0">
              <a:spcBef>
                <a:spcPts val="0"/>
              </a:spcBef>
              <a:buFontTx/>
              <a:buNone/>
            </a:pPr>
            <a:r>
              <a:rPr lang="en-US" dirty="0" smtClean="0"/>
              <a:t>Layered</a:t>
            </a:r>
            <a:endParaRPr lang="en-US" dirty="0"/>
          </a:p>
          <a:p>
            <a:pPr marL="0" lvl="1" indent="0">
              <a:spcBef>
                <a:spcPts val="0"/>
              </a:spcBef>
              <a:buFontTx/>
              <a:buNone/>
            </a:pPr>
            <a:r>
              <a:rPr lang="en-US" dirty="0"/>
              <a:t>Resources are unaffected by proxy servers, gateways, etc</a:t>
            </a:r>
            <a:r>
              <a:rPr lang="en-US" dirty="0" smtClean="0"/>
              <a:t>.</a:t>
            </a:r>
          </a:p>
          <a:p>
            <a:pPr marL="0" indent="0">
              <a:spcBef>
                <a:spcPts val="0"/>
              </a:spcBef>
              <a:buFontTx/>
              <a:buNone/>
            </a:pPr>
            <a:endParaRPr lang="en-US" dirty="0"/>
          </a:p>
          <a:p>
            <a:pPr marL="0" indent="0">
              <a:spcBef>
                <a:spcPts val="0"/>
              </a:spcBef>
              <a:buFontTx/>
              <a:buNone/>
            </a:pPr>
            <a:endParaRPr lang="en-US" dirty="0"/>
          </a:p>
        </p:txBody>
      </p:sp>
    </p:spTree>
    <p:extLst>
      <p:ext uri="{BB962C8B-B14F-4D97-AF65-F5344CB8AC3E}">
        <p14:creationId xmlns:p14="http://schemas.microsoft.com/office/powerpoint/2010/main" val="410969506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0">
              <a:spcBef>
                <a:spcPts val="0"/>
              </a:spcBef>
              <a:buFontTx/>
              <a:buNone/>
            </a:pPr>
            <a:r>
              <a:rPr lang="en-US" dirty="0" err="1" smtClean="0"/>
              <a:t>RESTful</a:t>
            </a:r>
            <a:r>
              <a:rPr lang="en-US" dirty="0" smtClean="0"/>
              <a:t> Web Services</a:t>
            </a:r>
            <a:endParaRPr lang="en-US" dirty="0"/>
          </a:p>
        </p:txBody>
      </p:sp>
      <p:sp>
        <p:nvSpPr>
          <p:cNvPr id="2" name="Text Placeholder 1"/>
          <p:cNvSpPr>
            <a:spLocks noGrp="1"/>
          </p:cNvSpPr>
          <p:nvPr>
            <p:ph type="body" sz="quarter" idx="10"/>
          </p:nvPr>
        </p:nvSpPr>
        <p:spPr>
          <a:prstGeom prst="rect">
            <a:avLst/>
          </a:prstGeom>
        </p:spPr>
        <p:txBody>
          <a:bodyPr>
            <a:noAutofit/>
          </a:bodyPr>
          <a:lstStyle/>
          <a:p>
            <a:pPr marL="0" indent="0">
              <a:spcBef>
                <a:spcPts val="0"/>
              </a:spcBef>
              <a:buFontTx/>
              <a:buNone/>
            </a:pPr>
            <a:r>
              <a:rPr lang="en-US" dirty="0" err="1"/>
              <a:t>RESTful</a:t>
            </a:r>
            <a:r>
              <a:rPr lang="en-US" dirty="0"/>
              <a:t> Web Service</a:t>
            </a:r>
          </a:p>
          <a:p>
            <a:pPr marL="0" lvl="1" indent="0">
              <a:spcBef>
                <a:spcPts val="0"/>
              </a:spcBef>
              <a:buFontTx/>
              <a:buNone/>
            </a:pPr>
            <a:r>
              <a:rPr lang="en-US" dirty="0"/>
              <a:t>implemented using the principles of REST</a:t>
            </a:r>
          </a:p>
          <a:p>
            <a:pPr marL="0" lvl="1" indent="0">
              <a:spcBef>
                <a:spcPts val="0"/>
              </a:spcBef>
              <a:buFontTx/>
              <a:buNone/>
            </a:pPr>
            <a:r>
              <a:rPr lang="en-US" dirty="0"/>
              <a:t>REST URI = [base URI] + [resource path] + [query options]</a:t>
            </a:r>
          </a:p>
          <a:p>
            <a:pPr marL="0" lvl="1" indent="0">
              <a:spcBef>
                <a:spcPts val="0"/>
              </a:spcBef>
              <a:buFontTx/>
              <a:buNone/>
            </a:pPr>
            <a:r>
              <a:rPr lang="en-US" dirty="0"/>
              <a:t>Calls based on standard HTTP verbs (GET, POST, PUT, DELETE)</a:t>
            </a:r>
          </a:p>
          <a:p>
            <a:pPr marL="0" lvl="1" indent="0">
              <a:spcBef>
                <a:spcPts val="0"/>
              </a:spcBef>
              <a:buFontTx/>
              <a:buNone/>
            </a:pPr>
            <a:r>
              <a:rPr lang="en-US" dirty="0"/>
              <a:t>Passes data to and from client using representations</a:t>
            </a:r>
          </a:p>
          <a:p>
            <a:pPr marL="0" lvl="1" indent="0">
              <a:spcBef>
                <a:spcPts val="0"/>
              </a:spcBef>
              <a:buFontTx/>
              <a:buNone/>
            </a:pPr>
            <a:r>
              <a:rPr lang="en-US" dirty="0"/>
              <a:t>Can be designed to implement custom APIs and/or standard APIs</a:t>
            </a:r>
          </a:p>
          <a:p>
            <a:pPr marL="0" indent="0">
              <a:spcBef>
                <a:spcPts val="0"/>
              </a:spcBef>
              <a:buFontTx/>
              <a:buNone/>
            </a:pPr>
            <a:endParaRPr lang="en-US" dirty="0"/>
          </a:p>
          <a:p>
            <a:pPr marL="0" indent="0">
              <a:spcBef>
                <a:spcPts val="0"/>
              </a:spcBef>
              <a:buFontTx/>
              <a:buNone/>
            </a:pPr>
            <a:r>
              <a:rPr lang="en-US" dirty="0"/>
              <a:t>Data passed across network using representations</a:t>
            </a:r>
          </a:p>
          <a:p>
            <a:pPr marL="0" lvl="1" indent="0">
              <a:spcBef>
                <a:spcPts val="0"/>
              </a:spcBef>
              <a:buFontTx/>
              <a:buNone/>
            </a:pPr>
            <a:r>
              <a:rPr lang="en-US" dirty="0"/>
              <a:t>Representations model resources – but they’re different</a:t>
            </a:r>
          </a:p>
          <a:p>
            <a:pPr marL="0" lvl="1" indent="0">
              <a:spcBef>
                <a:spcPts val="0"/>
              </a:spcBef>
              <a:buFontTx/>
              <a:buNone/>
            </a:pPr>
            <a:r>
              <a:rPr lang="en-US" dirty="0"/>
              <a:t>Based on common formats: HTML, XML, ATOM and JSON</a:t>
            </a:r>
          </a:p>
          <a:p>
            <a:pPr marL="0" lvl="1" indent="0">
              <a:spcBef>
                <a:spcPts val="0"/>
              </a:spcBef>
              <a:buFontTx/>
              <a:buNone/>
            </a:pPr>
            <a:r>
              <a:rPr lang="en-US" dirty="0"/>
              <a:t>Based on specific Internet media types</a:t>
            </a:r>
          </a:p>
        </p:txBody>
      </p:sp>
    </p:spTree>
    <p:extLst>
      <p:ext uri="{BB962C8B-B14F-4D97-AF65-F5344CB8AC3E}">
        <p14:creationId xmlns:p14="http://schemas.microsoft.com/office/powerpoint/2010/main" val="2564526953"/>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0">
              <a:spcBef>
                <a:spcPts val="0"/>
              </a:spcBef>
              <a:buFontTx/>
              <a:buNone/>
            </a:pPr>
            <a:r>
              <a:rPr lang="en-US" smtClean="0"/>
              <a:t>Internet Media Types</a:t>
            </a:r>
            <a:endParaRPr lang="en-US" dirty="0"/>
          </a:p>
        </p:txBody>
      </p:sp>
      <p:sp>
        <p:nvSpPr>
          <p:cNvPr id="2" name="Text Placeholder 1"/>
          <p:cNvSpPr>
            <a:spLocks noGrp="1"/>
          </p:cNvSpPr>
          <p:nvPr>
            <p:ph type="body" sz="quarter" idx="10"/>
          </p:nvPr>
        </p:nvSpPr>
        <p:spPr>
          <a:xfrm>
            <a:off x="274638" y="1212850"/>
            <a:ext cx="11887200" cy="5103812"/>
          </a:xfrm>
          <a:prstGeom prst="rect">
            <a:avLst/>
          </a:prstGeom>
        </p:spPr>
        <p:txBody>
          <a:bodyPr>
            <a:normAutofit/>
          </a:bodyPr>
          <a:lstStyle/>
          <a:p>
            <a:pPr marL="0" indent="0">
              <a:spcBef>
                <a:spcPts val="0"/>
              </a:spcBef>
              <a:buFontTx/>
              <a:buNone/>
            </a:pPr>
            <a:r>
              <a:rPr lang="en-US" dirty="0"/>
              <a:t>Internet media type defines format of representation</a:t>
            </a:r>
          </a:p>
          <a:p>
            <a:pPr marL="0" lvl="1" indent="0">
              <a:spcBef>
                <a:spcPts val="0"/>
              </a:spcBef>
              <a:buFontTx/>
              <a:buNone/>
            </a:pPr>
            <a:r>
              <a:rPr lang="en-US" dirty="0"/>
              <a:t>Commonly referred to as Content Types</a:t>
            </a:r>
            <a:br>
              <a:rPr lang="en-US" dirty="0"/>
            </a:br>
            <a:r>
              <a:rPr lang="en-US" dirty="0"/>
              <a:t>previous known as MIME types</a:t>
            </a:r>
          </a:p>
          <a:p>
            <a:pPr marL="0" lvl="1" indent="0">
              <a:spcBef>
                <a:spcPts val="0"/>
              </a:spcBef>
              <a:buFontTx/>
              <a:buNone/>
            </a:pPr>
            <a:r>
              <a:rPr lang="en-US" dirty="0"/>
              <a:t>Examples of common Internet media types</a:t>
            </a:r>
          </a:p>
          <a:p>
            <a:pPr marL="0" lvl="2" indent="0">
              <a:spcBef>
                <a:spcPts val="0"/>
              </a:spcBef>
              <a:buFontTx/>
              <a:buNone/>
            </a:pPr>
            <a:r>
              <a:rPr lang="en-US" dirty="0"/>
              <a:t>text/html</a:t>
            </a:r>
          </a:p>
          <a:p>
            <a:pPr marL="0" lvl="2" indent="0">
              <a:spcBef>
                <a:spcPts val="0"/>
              </a:spcBef>
              <a:buFontTx/>
              <a:buNone/>
            </a:pPr>
            <a:r>
              <a:rPr lang="en-US" dirty="0"/>
              <a:t>text/xml</a:t>
            </a:r>
          </a:p>
          <a:p>
            <a:pPr marL="0" lvl="2" indent="0">
              <a:spcBef>
                <a:spcPts val="0"/>
              </a:spcBef>
              <a:buFontTx/>
              <a:buNone/>
            </a:pPr>
            <a:r>
              <a:rPr lang="en-US" dirty="0"/>
              <a:t>application/xml</a:t>
            </a:r>
          </a:p>
          <a:p>
            <a:pPr marL="0" lvl="2" indent="0">
              <a:spcBef>
                <a:spcPts val="0"/>
              </a:spcBef>
              <a:buFontTx/>
              <a:buNone/>
            </a:pPr>
            <a:r>
              <a:rPr lang="en-US" dirty="0"/>
              <a:t>application/</a:t>
            </a:r>
            <a:r>
              <a:rPr lang="en-US" dirty="0" err="1"/>
              <a:t>atom+xml</a:t>
            </a:r>
            <a:endParaRPr lang="en-US" dirty="0"/>
          </a:p>
          <a:p>
            <a:pPr marL="0" lvl="2" indent="0">
              <a:spcBef>
                <a:spcPts val="0"/>
              </a:spcBef>
              <a:buFontTx/>
              <a:buNone/>
            </a:pPr>
            <a:r>
              <a:rPr lang="en-US" dirty="0"/>
              <a:t>application/</a:t>
            </a:r>
            <a:r>
              <a:rPr lang="en-US" dirty="0" err="1"/>
              <a:t>json</a:t>
            </a:r>
            <a:endParaRPr lang="en-US" dirty="0"/>
          </a:p>
          <a:p>
            <a:pPr marL="0" indent="0">
              <a:spcBef>
                <a:spcPts val="0"/>
              </a:spcBef>
              <a:buFontTx/>
              <a:buNone/>
            </a:pPr>
            <a:endParaRPr lang="en-US" dirty="0"/>
          </a:p>
          <a:p>
            <a:pPr marL="0" indent="0">
              <a:spcBef>
                <a:spcPts val="0"/>
              </a:spcBef>
              <a:buFontTx/>
              <a:buNone/>
            </a:pPr>
            <a:r>
              <a:rPr lang="en-US" dirty="0"/>
              <a:t>HTTP headers used to indicate Internet Media Type</a:t>
            </a:r>
          </a:p>
          <a:p>
            <a:pPr marL="0" lvl="1" indent="0">
              <a:spcBef>
                <a:spcPts val="0"/>
              </a:spcBef>
              <a:buFontTx/>
              <a:buNone/>
            </a:pPr>
            <a:r>
              <a:rPr lang="en-US" dirty="0"/>
              <a:t>ACCEPT request header indicates what client wants in response</a:t>
            </a:r>
          </a:p>
          <a:p>
            <a:pPr marL="0" lvl="1" indent="0">
              <a:spcBef>
                <a:spcPts val="0"/>
              </a:spcBef>
              <a:buFontTx/>
              <a:buNone/>
            </a:pPr>
            <a:r>
              <a:rPr lang="en-US" dirty="0"/>
              <a:t>Content-Type header indicates type of request/response body</a:t>
            </a:r>
          </a:p>
          <a:p>
            <a:pPr marL="0" indent="0">
              <a:spcBef>
                <a:spcPts val="0"/>
              </a:spcBef>
              <a:buFontTx/>
              <a:buNone/>
            </a:pPr>
            <a:endParaRPr lang="en-US" dirty="0"/>
          </a:p>
        </p:txBody>
      </p:sp>
    </p:spTree>
    <p:extLst>
      <p:ext uri="{BB962C8B-B14F-4D97-AF65-F5344CB8AC3E}">
        <p14:creationId xmlns:p14="http://schemas.microsoft.com/office/powerpoint/2010/main" val="299358086"/>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Open Data Protocol (OData)</a:t>
            </a:r>
            <a:endParaRPr lang="en-US" dirty="0"/>
          </a:p>
        </p:txBody>
      </p:sp>
      <p:sp>
        <p:nvSpPr>
          <p:cNvPr id="3" name="Content Placeholder 2"/>
          <p:cNvSpPr>
            <a:spLocks noGrp="1"/>
          </p:cNvSpPr>
          <p:nvPr>
            <p:ph type="body" sz="quarter" idx="10"/>
          </p:nvPr>
        </p:nvSpPr>
        <p:spPr>
          <a:xfrm>
            <a:off x="274638" y="1212850"/>
            <a:ext cx="11887200" cy="5408612"/>
          </a:xfrm>
          <a:prstGeom prst="rect">
            <a:avLst/>
          </a:prstGeom>
        </p:spPr>
        <p:txBody>
          <a:bodyPr>
            <a:normAutofit/>
          </a:bodyPr>
          <a:lstStyle/>
          <a:p>
            <a:pPr marL="0" indent="0">
              <a:spcBef>
                <a:spcPts val="0"/>
              </a:spcBef>
              <a:buFontTx/>
              <a:buNone/>
            </a:pPr>
            <a:r>
              <a:rPr lang="en-US" dirty="0" smtClean="0"/>
              <a:t>Standardized REST API for CRUD operations</a:t>
            </a:r>
          </a:p>
          <a:p>
            <a:pPr marL="0" indent="0">
              <a:spcBef>
                <a:spcPts val="0"/>
              </a:spcBef>
              <a:buFontTx/>
              <a:buNone/>
            </a:pPr>
            <a:r>
              <a:rPr lang="en-US" dirty="0" smtClean="0"/>
              <a:t>Standardized Data Types</a:t>
            </a:r>
          </a:p>
          <a:p>
            <a:pPr marL="0" indent="0">
              <a:spcBef>
                <a:spcPts val="0"/>
              </a:spcBef>
              <a:buFontTx/>
              <a:buNone/>
            </a:pPr>
            <a:endParaRPr lang="en-US" dirty="0"/>
          </a:p>
          <a:p>
            <a:pPr marL="0" indent="0">
              <a:spcBef>
                <a:spcPts val="0"/>
              </a:spcBef>
              <a:buFontTx/>
              <a:buNone/>
            </a:pPr>
            <a:endParaRPr lang="en-US" dirty="0"/>
          </a:p>
          <a:p>
            <a:pPr marL="0" indent="0">
              <a:spcBef>
                <a:spcPts val="0"/>
              </a:spcBef>
              <a:buFontTx/>
              <a:buNone/>
            </a:pPr>
            <a:endParaRPr lang="en-US" dirty="0" smtClean="0"/>
          </a:p>
          <a:p>
            <a:pPr marL="0" indent="0">
              <a:spcBef>
                <a:spcPts val="0"/>
              </a:spcBef>
              <a:buFontTx/>
              <a:buNone/>
            </a:pPr>
            <a:r>
              <a:rPr lang="en-US" dirty="0" smtClean="0"/>
              <a:t>Standardized URI format</a:t>
            </a:r>
          </a:p>
          <a:p>
            <a:pPr marL="0" indent="0">
              <a:spcBef>
                <a:spcPts val="0"/>
              </a:spcBef>
              <a:buFontTx/>
              <a:buNone/>
            </a:pPr>
            <a:endParaRPr lang="en-US" dirty="0"/>
          </a:p>
          <a:p>
            <a:pPr marL="0" indent="0">
              <a:spcBef>
                <a:spcPts val="0"/>
              </a:spcBef>
              <a:buFontTx/>
              <a:buNone/>
            </a:pPr>
            <a:endParaRPr lang="en-US" dirty="0" smtClean="0"/>
          </a:p>
          <a:p>
            <a:pPr marL="0" indent="0">
              <a:spcBef>
                <a:spcPts val="0"/>
              </a:spcBef>
              <a:buFontTx/>
              <a:buNone/>
            </a:pPr>
            <a:endParaRPr lang="en-US" dirty="0" smtClean="0"/>
          </a:p>
          <a:p>
            <a:pPr marL="0" indent="0">
              <a:spcBef>
                <a:spcPts val="0"/>
              </a:spcBef>
              <a:buFontTx/>
              <a:buNone/>
            </a:pPr>
            <a:endParaRPr lang="en-US" dirty="0"/>
          </a:p>
          <a:p>
            <a:pPr marL="0" indent="0">
              <a:spcBef>
                <a:spcPts val="0"/>
              </a:spcBef>
              <a:buFontTx/>
              <a:buNone/>
            </a:pPr>
            <a:endParaRPr lang="en-US" dirty="0"/>
          </a:p>
        </p:txBody>
      </p:sp>
      <p:pic>
        <p:nvPicPr>
          <p:cNvPr id="4" name="Picture 3"/>
          <p:cNvPicPr>
            <a:picLocks noChangeAspect="1"/>
          </p:cNvPicPr>
          <p:nvPr/>
        </p:nvPicPr>
        <p:blipFill>
          <a:blip r:embed="rId2"/>
          <a:stretch>
            <a:fillRect/>
          </a:stretch>
        </p:blipFill>
        <p:spPr>
          <a:xfrm>
            <a:off x="1150032" y="4617279"/>
            <a:ext cx="7948370" cy="540407"/>
          </a:xfrm>
          <a:prstGeom prst="rect">
            <a:avLst/>
          </a:prstGeom>
          <a:ln>
            <a:noFill/>
          </a:ln>
        </p:spPr>
      </p:pic>
      <p:pic>
        <p:nvPicPr>
          <p:cNvPr id="5" name="Picture 4"/>
          <p:cNvPicPr>
            <a:picLocks noChangeAspect="1"/>
          </p:cNvPicPr>
          <p:nvPr/>
        </p:nvPicPr>
        <p:blipFill>
          <a:blip r:embed="rId3"/>
          <a:stretch>
            <a:fillRect/>
          </a:stretch>
        </p:blipFill>
        <p:spPr>
          <a:xfrm>
            <a:off x="1146642" y="5601703"/>
            <a:ext cx="7948370" cy="947115"/>
          </a:xfrm>
          <a:prstGeom prst="rect">
            <a:avLst/>
          </a:prstGeom>
          <a:ln>
            <a:noFill/>
          </a:ln>
        </p:spPr>
      </p:pic>
      <p:sp>
        <p:nvSpPr>
          <p:cNvPr id="6" name="TextBox 5"/>
          <p:cNvSpPr txBox="1"/>
          <p:nvPr/>
        </p:nvSpPr>
        <p:spPr>
          <a:xfrm>
            <a:off x="1152820" y="2585195"/>
            <a:ext cx="9458308" cy="1534858"/>
          </a:xfrm>
          <a:prstGeom prst="rect">
            <a:avLst/>
          </a:prstGeom>
          <a:noFill/>
        </p:spPr>
        <p:txBody>
          <a:bodyPr wrap="none" rtlCol="0">
            <a:spAutoFit/>
          </a:bodyPr>
          <a:lstStyle/>
          <a:p>
            <a:r>
              <a:rPr lang="en-US" sz="1836" dirty="0">
                <a:latin typeface="Consolas" panose="020B0609020204030204" pitchFamily="49" charset="0"/>
                <a:cs typeface="Consolas" panose="020B0609020204030204" pitchFamily="49" charset="0"/>
              </a:rPr>
              <a:t>&lt;Property Name="Id" Type="</a:t>
            </a:r>
            <a:r>
              <a:rPr lang="en-US" sz="1836" dirty="0" err="1">
                <a:latin typeface="Consolas" panose="020B0609020204030204" pitchFamily="49" charset="0"/>
                <a:cs typeface="Consolas" panose="020B0609020204030204" pitchFamily="49" charset="0"/>
              </a:rPr>
              <a:t>Edm.Guid</a:t>
            </a:r>
            <a:r>
              <a:rPr lang="en-US" sz="1836" dirty="0">
                <a:latin typeface="Consolas" panose="020B0609020204030204" pitchFamily="49" charset="0"/>
                <a:cs typeface="Consolas" panose="020B0609020204030204" pitchFamily="49" charset="0"/>
              </a:rPr>
              <a:t>" </a:t>
            </a:r>
            <a:r>
              <a:rPr lang="en-US" sz="1836" dirty="0" err="1">
                <a:latin typeface="Consolas" panose="020B0609020204030204" pitchFamily="49" charset="0"/>
                <a:cs typeface="Consolas" panose="020B0609020204030204" pitchFamily="49" charset="0"/>
              </a:rPr>
              <a:t>Nullable</a:t>
            </a:r>
            <a:r>
              <a:rPr lang="en-US" sz="1836" dirty="0">
                <a:latin typeface="Consolas" panose="020B0609020204030204" pitchFamily="49" charset="0"/>
                <a:cs typeface="Consolas" panose="020B0609020204030204" pitchFamily="49" charset="0"/>
              </a:rPr>
              <a:t>="false"/&gt;</a:t>
            </a:r>
          </a:p>
          <a:p>
            <a:r>
              <a:rPr lang="en-US" sz="1836" dirty="0">
                <a:latin typeface="Consolas" panose="020B0609020204030204" pitchFamily="49" charset="0"/>
                <a:cs typeface="Consolas" panose="020B0609020204030204" pitchFamily="49" charset="0"/>
              </a:rPr>
              <a:t>&lt;Property Name="Title" Type="</a:t>
            </a:r>
            <a:r>
              <a:rPr lang="en-US" sz="1836" dirty="0" err="1">
                <a:latin typeface="Consolas" panose="020B0609020204030204" pitchFamily="49" charset="0"/>
                <a:cs typeface="Consolas" panose="020B0609020204030204" pitchFamily="49" charset="0"/>
              </a:rPr>
              <a:t>Edm.String</a:t>
            </a:r>
            <a:r>
              <a:rPr lang="en-US" sz="1836" dirty="0">
                <a:latin typeface="Consolas" panose="020B0609020204030204" pitchFamily="49" charset="0"/>
                <a:cs typeface="Consolas" panose="020B0609020204030204" pitchFamily="49" charset="0"/>
              </a:rPr>
              <a:t>"/&gt;</a:t>
            </a:r>
          </a:p>
          <a:p>
            <a:r>
              <a:rPr lang="en-US" sz="1836" dirty="0">
                <a:latin typeface="Consolas" panose="020B0609020204030204" pitchFamily="49" charset="0"/>
                <a:cs typeface="Consolas" panose="020B0609020204030204" pitchFamily="49" charset="0"/>
              </a:rPr>
              <a:t>&lt;Property Name="</a:t>
            </a:r>
            <a:r>
              <a:rPr lang="en-US" sz="1836" dirty="0" err="1">
                <a:latin typeface="Consolas" panose="020B0609020204030204" pitchFamily="49" charset="0"/>
                <a:cs typeface="Consolas" panose="020B0609020204030204" pitchFamily="49" charset="0"/>
              </a:rPr>
              <a:t>TreeViewEnabled</a:t>
            </a:r>
            <a:r>
              <a:rPr lang="en-US" sz="1836" dirty="0">
                <a:latin typeface="Consolas" panose="020B0609020204030204" pitchFamily="49" charset="0"/>
                <a:cs typeface="Consolas" panose="020B0609020204030204" pitchFamily="49" charset="0"/>
              </a:rPr>
              <a:t>" Type="</a:t>
            </a:r>
            <a:r>
              <a:rPr lang="en-US" sz="1836" dirty="0" err="1">
                <a:latin typeface="Consolas" panose="020B0609020204030204" pitchFamily="49" charset="0"/>
                <a:cs typeface="Consolas" panose="020B0609020204030204" pitchFamily="49" charset="0"/>
              </a:rPr>
              <a:t>Edm.Boolean</a:t>
            </a:r>
            <a:r>
              <a:rPr lang="en-US" sz="1836" dirty="0">
                <a:latin typeface="Consolas" panose="020B0609020204030204" pitchFamily="49" charset="0"/>
                <a:cs typeface="Consolas" panose="020B0609020204030204" pitchFamily="49" charset="0"/>
              </a:rPr>
              <a:t>" </a:t>
            </a:r>
            <a:r>
              <a:rPr lang="en-US" sz="1836" dirty="0" err="1">
                <a:latin typeface="Consolas" panose="020B0609020204030204" pitchFamily="49" charset="0"/>
                <a:cs typeface="Consolas" panose="020B0609020204030204" pitchFamily="49" charset="0"/>
              </a:rPr>
              <a:t>Nullable</a:t>
            </a:r>
            <a:r>
              <a:rPr lang="en-US" sz="1836" dirty="0">
                <a:latin typeface="Consolas" panose="020B0609020204030204" pitchFamily="49" charset="0"/>
                <a:cs typeface="Consolas" panose="020B0609020204030204" pitchFamily="49" charset="0"/>
              </a:rPr>
              <a:t>="false"/&gt;</a:t>
            </a:r>
          </a:p>
          <a:p>
            <a:r>
              <a:rPr lang="en-US" sz="1836" dirty="0">
                <a:latin typeface="Consolas" panose="020B0609020204030204" pitchFamily="49" charset="0"/>
                <a:cs typeface="Consolas" panose="020B0609020204030204" pitchFamily="49" charset="0"/>
              </a:rPr>
              <a:t>&lt;Property Name="</a:t>
            </a:r>
            <a:r>
              <a:rPr lang="en-US" sz="1836" dirty="0" err="1">
                <a:latin typeface="Consolas" panose="020B0609020204030204" pitchFamily="49" charset="0"/>
                <a:cs typeface="Consolas" panose="020B0609020204030204" pitchFamily="49" charset="0"/>
              </a:rPr>
              <a:t>UIVersion</a:t>
            </a:r>
            <a:r>
              <a:rPr lang="en-US" sz="1836" dirty="0">
                <a:latin typeface="Consolas" panose="020B0609020204030204" pitchFamily="49" charset="0"/>
                <a:cs typeface="Consolas" panose="020B0609020204030204" pitchFamily="49" charset="0"/>
              </a:rPr>
              <a:t>" Type="Edm.Int32" </a:t>
            </a:r>
            <a:r>
              <a:rPr lang="en-US" sz="1836" dirty="0" err="1">
                <a:latin typeface="Consolas" panose="020B0609020204030204" pitchFamily="49" charset="0"/>
                <a:cs typeface="Consolas" panose="020B0609020204030204" pitchFamily="49" charset="0"/>
              </a:rPr>
              <a:t>Nullable</a:t>
            </a:r>
            <a:r>
              <a:rPr lang="en-US" sz="1836" dirty="0">
                <a:latin typeface="Consolas" panose="020B0609020204030204" pitchFamily="49" charset="0"/>
                <a:cs typeface="Consolas" panose="020B0609020204030204" pitchFamily="49" charset="0"/>
              </a:rPr>
              <a:t>="false"/&gt;</a:t>
            </a:r>
          </a:p>
          <a:p>
            <a:endParaRPr lang="en-US" sz="1836" dirty="0"/>
          </a:p>
        </p:txBody>
      </p:sp>
    </p:spTree>
    <p:extLst>
      <p:ext uri="{BB962C8B-B14F-4D97-AF65-F5344CB8AC3E}">
        <p14:creationId xmlns:p14="http://schemas.microsoft.com/office/powerpoint/2010/main" val="399474093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OData Entity Model</a:t>
            </a:r>
            <a:endParaRPr lang="en-US" dirty="0"/>
          </a:p>
        </p:txBody>
      </p:sp>
      <p:sp>
        <p:nvSpPr>
          <p:cNvPr id="3" name="Content Placeholder 2"/>
          <p:cNvSpPr>
            <a:spLocks noGrp="1"/>
          </p:cNvSpPr>
          <p:nvPr>
            <p:ph type="body" sz="quarter" idx="10"/>
          </p:nvPr>
        </p:nvSpPr>
        <p:spPr>
          <a:xfrm>
            <a:off x="274638" y="1212850"/>
            <a:ext cx="11887200" cy="5561012"/>
          </a:xfrm>
          <a:prstGeom prst="rect">
            <a:avLst/>
          </a:prstGeom>
        </p:spPr>
        <p:txBody>
          <a:bodyPr>
            <a:normAutofit/>
          </a:bodyPr>
          <a:lstStyle/>
          <a:p>
            <a:pPr marL="0" indent="0">
              <a:spcBef>
                <a:spcPts val="0"/>
              </a:spcBef>
              <a:buFontTx/>
              <a:buNone/>
            </a:pPr>
            <a:r>
              <a:rPr lang="en-US" dirty="0" smtClean="0"/>
              <a:t>Service Document</a:t>
            </a:r>
          </a:p>
          <a:p>
            <a:pPr marL="0" lvl="1" indent="0">
              <a:spcBef>
                <a:spcPts val="0"/>
              </a:spcBef>
              <a:buFontTx/>
              <a:buNone/>
            </a:pPr>
            <a:r>
              <a:rPr lang="en-US" dirty="0"/>
              <a:t>$metadata</a:t>
            </a:r>
          </a:p>
          <a:p>
            <a:pPr marL="0" indent="0">
              <a:spcBef>
                <a:spcPts val="0"/>
              </a:spcBef>
              <a:buFontTx/>
              <a:buNone/>
            </a:pPr>
            <a:r>
              <a:rPr lang="en-US" dirty="0" smtClean="0"/>
              <a:t>Entity Types define entities</a:t>
            </a:r>
          </a:p>
          <a:p>
            <a:pPr marL="0" indent="0">
              <a:spcBef>
                <a:spcPts val="0"/>
              </a:spcBef>
              <a:buFontTx/>
              <a:buNone/>
            </a:pPr>
            <a:endParaRPr lang="en-US" dirty="0" smtClean="0"/>
          </a:p>
          <a:p>
            <a:pPr marL="0" indent="0">
              <a:spcBef>
                <a:spcPts val="0"/>
              </a:spcBef>
              <a:buFontTx/>
              <a:buNone/>
            </a:pPr>
            <a:endParaRPr lang="en-US" dirty="0"/>
          </a:p>
          <a:p>
            <a:pPr marL="0" indent="0">
              <a:spcBef>
                <a:spcPts val="0"/>
              </a:spcBef>
              <a:buFontTx/>
              <a:buNone/>
            </a:pPr>
            <a:endParaRPr lang="en-US" dirty="0"/>
          </a:p>
          <a:p>
            <a:pPr marL="0" indent="0">
              <a:spcBef>
                <a:spcPts val="0"/>
              </a:spcBef>
              <a:buFontTx/>
              <a:buNone/>
            </a:pPr>
            <a:r>
              <a:rPr lang="en-US" dirty="0" smtClean="0"/>
              <a:t>Entity Key defines unique property</a:t>
            </a:r>
          </a:p>
          <a:p>
            <a:pPr marL="0" indent="0">
              <a:spcBef>
                <a:spcPts val="0"/>
              </a:spcBef>
              <a:buFontTx/>
              <a:buNone/>
            </a:pPr>
            <a:endParaRPr lang="en-US" dirty="0" smtClean="0"/>
          </a:p>
          <a:p>
            <a:pPr marL="0" indent="0">
              <a:spcBef>
                <a:spcPts val="0"/>
              </a:spcBef>
              <a:buFontTx/>
              <a:buNone/>
            </a:pPr>
            <a:r>
              <a:rPr lang="en-US" dirty="0" smtClean="0"/>
              <a:t>Associations link entities together</a:t>
            </a:r>
          </a:p>
          <a:p>
            <a:pPr marL="0" indent="0">
              <a:spcBef>
                <a:spcPts val="0"/>
              </a:spcBef>
              <a:buFontTx/>
              <a:buNone/>
            </a:pPr>
            <a:endParaRPr lang="en-US" dirty="0"/>
          </a:p>
        </p:txBody>
      </p:sp>
      <p:sp>
        <p:nvSpPr>
          <p:cNvPr id="4" name="TextBox 3"/>
          <p:cNvSpPr txBox="1"/>
          <p:nvPr/>
        </p:nvSpPr>
        <p:spPr>
          <a:xfrm>
            <a:off x="350837" y="2716043"/>
            <a:ext cx="9988020" cy="1246721"/>
          </a:xfrm>
          <a:prstGeom prst="rect">
            <a:avLst/>
          </a:prstGeom>
          <a:noFill/>
        </p:spPr>
        <p:txBody>
          <a:bodyPr wrap="none" rtlCol="0">
            <a:spAutoFit/>
          </a:bodyPr>
          <a:lstStyle/>
          <a:p>
            <a:r>
              <a:rPr lang="en-US" sz="1836" dirty="0">
                <a:latin typeface="Consolas" panose="020B0609020204030204" pitchFamily="49" charset="0"/>
                <a:cs typeface="Consolas" panose="020B0609020204030204" pitchFamily="49" charset="0"/>
              </a:rPr>
              <a:t>&lt;</a:t>
            </a:r>
            <a:r>
              <a:rPr lang="en-US" sz="1836" dirty="0" err="1">
                <a:latin typeface="Consolas" panose="020B0609020204030204" pitchFamily="49" charset="0"/>
                <a:cs typeface="Consolas" panose="020B0609020204030204" pitchFamily="49" charset="0"/>
              </a:rPr>
              <a:t>EntityType</a:t>
            </a:r>
            <a:r>
              <a:rPr lang="en-US" sz="1836" dirty="0">
                <a:latin typeface="Consolas" panose="020B0609020204030204" pitchFamily="49" charset="0"/>
                <a:cs typeface="Consolas" panose="020B0609020204030204" pitchFamily="49" charset="0"/>
              </a:rPr>
              <a:t> Name="Site"&gt;</a:t>
            </a:r>
          </a:p>
          <a:p>
            <a:r>
              <a:rPr lang="en-US" sz="1836" dirty="0">
                <a:latin typeface="Consolas" panose="020B0609020204030204" pitchFamily="49" charset="0"/>
                <a:cs typeface="Consolas" panose="020B0609020204030204" pitchFamily="49" charset="0"/>
              </a:rPr>
              <a:t>&lt;</a:t>
            </a:r>
            <a:r>
              <a:rPr lang="en-US" sz="1836" dirty="0" err="1">
                <a:latin typeface="Consolas" panose="020B0609020204030204" pitchFamily="49" charset="0"/>
                <a:cs typeface="Consolas" panose="020B0609020204030204" pitchFamily="49" charset="0"/>
              </a:rPr>
              <a:t>EntityType</a:t>
            </a:r>
            <a:r>
              <a:rPr lang="en-US" sz="1836" dirty="0">
                <a:latin typeface="Consolas" panose="020B0609020204030204" pitchFamily="49" charset="0"/>
                <a:cs typeface="Consolas" panose="020B0609020204030204" pitchFamily="49" charset="0"/>
              </a:rPr>
              <a:t> Name="Web" </a:t>
            </a:r>
            <a:r>
              <a:rPr lang="en-US" sz="1836" dirty="0" err="1">
                <a:latin typeface="Consolas" panose="020B0609020204030204" pitchFamily="49" charset="0"/>
                <a:cs typeface="Consolas" panose="020B0609020204030204" pitchFamily="49" charset="0"/>
              </a:rPr>
              <a:t>BaseType</a:t>
            </a:r>
            <a:r>
              <a:rPr lang="en-US" sz="1836" dirty="0">
                <a:latin typeface="Consolas" panose="020B0609020204030204" pitchFamily="49" charset="0"/>
                <a:cs typeface="Consolas" panose="020B0609020204030204" pitchFamily="49" charset="0"/>
              </a:rPr>
              <a:t>="</a:t>
            </a:r>
            <a:r>
              <a:rPr lang="en-US" sz="1836" dirty="0" err="1">
                <a:latin typeface="Consolas" panose="020B0609020204030204" pitchFamily="49" charset="0"/>
                <a:cs typeface="Consolas" panose="020B0609020204030204" pitchFamily="49" charset="0"/>
              </a:rPr>
              <a:t>SP.SecurableObject</a:t>
            </a:r>
            <a:r>
              <a:rPr lang="en-US" sz="1836" dirty="0">
                <a:latin typeface="Consolas" panose="020B0609020204030204" pitchFamily="49" charset="0"/>
                <a:cs typeface="Consolas" panose="020B0609020204030204" pitchFamily="49" charset="0"/>
              </a:rPr>
              <a:t>"&gt;</a:t>
            </a:r>
          </a:p>
          <a:p>
            <a:r>
              <a:rPr lang="en-US" sz="1836" dirty="0">
                <a:latin typeface="Consolas" panose="020B0609020204030204" pitchFamily="49" charset="0"/>
                <a:cs typeface="Consolas" panose="020B0609020204030204" pitchFamily="49" charset="0"/>
              </a:rPr>
              <a:t>&lt;</a:t>
            </a:r>
            <a:r>
              <a:rPr lang="en-US" sz="1836" dirty="0" err="1">
                <a:latin typeface="Consolas" panose="020B0609020204030204" pitchFamily="49" charset="0"/>
                <a:cs typeface="Consolas" panose="020B0609020204030204" pitchFamily="49" charset="0"/>
              </a:rPr>
              <a:t>EntityType</a:t>
            </a:r>
            <a:r>
              <a:rPr lang="en-US" sz="1836" dirty="0">
                <a:latin typeface="Consolas" panose="020B0609020204030204" pitchFamily="49" charset="0"/>
                <a:cs typeface="Consolas" panose="020B0609020204030204" pitchFamily="49" charset="0"/>
              </a:rPr>
              <a:t> Name="List" </a:t>
            </a:r>
            <a:r>
              <a:rPr lang="en-US" sz="1836" dirty="0" err="1">
                <a:latin typeface="Consolas" panose="020B0609020204030204" pitchFamily="49" charset="0"/>
                <a:cs typeface="Consolas" panose="020B0609020204030204" pitchFamily="49" charset="0"/>
              </a:rPr>
              <a:t>BaseType</a:t>
            </a:r>
            <a:r>
              <a:rPr lang="en-US" sz="1836" dirty="0">
                <a:latin typeface="Consolas" panose="020B0609020204030204" pitchFamily="49" charset="0"/>
                <a:cs typeface="Consolas" panose="020B0609020204030204" pitchFamily="49" charset="0"/>
              </a:rPr>
              <a:t>="</a:t>
            </a:r>
            <a:r>
              <a:rPr lang="en-US" sz="1836" dirty="0" err="1">
                <a:latin typeface="Consolas" panose="020B0609020204030204" pitchFamily="49" charset="0"/>
                <a:cs typeface="Consolas" panose="020B0609020204030204" pitchFamily="49" charset="0"/>
              </a:rPr>
              <a:t>SP.SecurableObject</a:t>
            </a:r>
            <a:r>
              <a:rPr lang="en-US" sz="1836" dirty="0">
                <a:latin typeface="Consolas" panose="020B0609020204030204" pitchFamily="49" charset="0"/>
                <a:cs typeface="Consolas" panose="020B0609020204030204" pitchFamily="49" charset="0"/>
              </a:rPr>
              <a:t>"&gt;</a:t>
            </a:r>
          </a:p>
          <a:p>
            <a:r>
              <a:rPr lang="en-US" sz="1836" dirty="0">
                <a:latin typeface="Consolas" panose="020B0609020204030204" pitchFamily="49" charset="0"/>
                <a:cs typeface="Consolas" panose="020B0609020204030204" pitchFamily="49" charset="0"/>
              </a:rPr>
              <a:t>&lt;</a:t>
            </a:r>
            <a:r>
              <a:rPr lang="en-US" sz="1836" dirty="0" err="1">
                <a:latin typeface="Consolas" panose="020B0609020204030204" pitchFamily="49" charset="0"/>
                <a:cs typeface="Consolas" panose="020B0609020204030204" pitchFamily="49" charset="0"/>
              </a:rPr>
              <a:t>EntityType</a:t>
            </a:r>
            <a:r>
              <a:rPr lang="en-US" sz="1836" dirty="0">
                <a:latin typeface="Consolas" panose="020B0609020204030204" pitchFamily="49" charset="0"/>
                <a:cs typeface="Consolas" panose="020B0609020204030204" pitchFamily="49" charset="0"/>
              </a:rPr>
              <a:t> Name="</a:t>
            </a:r>
            <a:r>
              <a:rPr lang="en-US" sz="1836" dirty="0" err="1">
                <a:latin typeface="Consolas" panose="020B0609020204030204" pitchFamily="49" charset="0"/>
                <a:cs typeface="Consolas" panose="020B0609020204030204" pitchFamily="49" charset="0"/>
              </a:rPr>
              <a:t>ListItem</a:t>
            </a:r>
            <a:r>
              <a:rPr lang="en-US" sz="1836" dirty="0">
                <a:latin typeface="Consolas" panose="020B0609020204030204" pitchFamily="49" charset="0"/>
                <a:cs typeface="Consolas" panose="020B0609020204030204" pitchFamily="49" charset="0"/>
              </a:rPr>
              <a:t>" </a:t>
            </a:r>
            <a:r>
              <a:rPr lang="en-US" sz="1836" dirty="0" err="1">
                <a:latin typeface="Consolas" panose="020B0609020204030204" pitchFamily="49" charset="0"/>
                <a:cs typeface="Consolas" panose="020B0609020204030204" pitchFamily="49" charset="0"/>
              </a:rPr>
              <a:t>BaseType</a:t>
            </a:r>
            <a:r>
              <a:rPr lang="en-US" sz="1836" dirty="0">
                <a:latin typeface="Consolas" panose="020B0609020204030204" pitchFamily="49" charset="0"/>
                <a:cs typeface="Consolas" panose="020B0609020204030204" pitchFamily="49" charset="0"/>
              </a:rPr>
              <a:t>="</a:t>
            </a:r>
            <a:r>
              <a:rPr lang="en-US" sz="1836" dirty="0" err="1">
                <a:latin typeface="Consolas" panose="020B0609020204030204" pitchFamily="49" charset="0"/>
                <a:cs typeface="Consolas" panose="020B0609020204030204" pitchFamily="49" charset="0"/>
              </a:rPr>
              <a:t>SP.SecurableObject</a:t>
            </a:r>
            <a:r>
              <a:rPr lang="en-US" sz="1836" dirty="0">
                <a:latin typeface="Consolas" panose="020B0609020204030204" pitchFamily="49" charset="0"/>
                <a:cs typeface="Consolas" panose="020B0609020204030204" pitchFamily="49" charset="0"/>
              </a:rPr>
              <a:t>" </a:t>
            </a:r>
            <a:r>
              <a:rPr lang="en-US" sz="1836" dirty="0" err="1">
                <a:latin typeface="Consolas" panose="020B0609020204030204" pitchFamily="49" charset="0"/>
                <a:cs typeface="Consolas" panose="020B0609020204030204" pitchFamily="49" charset="0"/>
              </a:rPr>
              <a:t>OpenType</a:t>
            </a:r>
            <a:r>
              <a:rPr lang="en-US" sz="1836" dirty="0">
                <a:latin typeface="Consolas" panose="020B0609020204030204" pitchFamily="49" charset="0"/>
                <a:cs typeface="Consolas" panose="020B0609020204030204" pitchFamily="49" charset="0"/>
              </a:rPr>
              <a:t>="true"&gt;</a:t>
            </a:r>
          </a:p>
        </p:txBody>
      </p:sp>
      <p:sp>
        <p:nvSpPr>
          <p:cNvPr id="5" name="TextBox 4"/>
          <p:cNvSpPr txBox="1"/>
          <p:nvPr/>
        </p:nvSpPr>
        <p:spPr>
          <a:xfrm>
            <a:off x="380398" y="4911943"/>
            <a:ext cx="4888722" cy="382308"/>
          </a:xfrm>
          <a:prstGeom prst="rect">
            <a:avLst/>
          </a:prstGeom>
          <a:noFill/>
        </p:spPr>
        <p:txBody>
          <a:bodyPr wrap="none" rtlCol="0">
            <a:spAutoFit/>
          </a:bodyPr>
          <a:lstStyle/>
          <a:p>
            <a:r>
              <a:rPr lang="en-US" sz="1836" dirty="0"/>
              <a:t> </a:t>
            </a:r>
            <a:r>
              <a:rPr lang="en-US" sz="1836" dirty="0">
                <a:latin typeface="Consolas" panose="020B0609020204030204" pitchFamily="49" charset="0"/>
                <a:cs typeface="Consolas" panose="020B0609020204030204" pitchFamily="49" charset="0"/>
              </a:rPr>
              <a:t>&lt;Key&gt;&lt;</a:t>
            </a:r>
            <a:r>
              <a:rPr lang="en-US" sz="1836" dirty="0" err="1">
                <a:latin typeface="Consolas" panose="020B0609020204030204" pitchFamily="49" charset="0"/>
                <a:cs typeface="Consolas" panose="020B0609020204030204" pitchFamily="49" charset="0"/>
              </a:rPr>
              <a:t>PropertyRef</a:t>
            </a:r>
            <a:r>
              <a:rPr lang="en-US" sz="1836" dirty="0">
                <a:latin typeface="Consolas" panose="020B0609020204030204" pitchFamily="49" charset="0"/>
                <a:cs typeface="Consolas" panose="020B0609020204030204" pitchFamily="49" charset="0"/>
              </a:rPr>
              <a:t> Name="Id"/&gt;&lt;/Key&gt;</a:t>
            </a:r>
          </a:p>
        </p:txBody>
      </p:sp>
      <p:sp>
        <p:nvSpPr>
          <p:cNvPr id="6" name="TextBox 5"/>
          <p:cNvSpPr txBox="1"/>
          <p:nvPr/>
        </p:nvSpPr>
        <p:spPr>
          <a:xfrm>
            <a:off x="389094" y="6020672"/>
            <a:ext cx="4955753" cy="382308"/>
          </a:xfrm>
          <a:prstGeom prst="rect">
            <a:avLst/>
          </a:prstGeom>
          <a:noFill/>
        </p:spPr>
        <p:txBody>
          <a:bodyPr wrap="none" rtlCol="0">
            <a:spAutoFit/>
          </a:bodyPr>
          <a:lstStyle/>
          <a:p>
            <a:r>
              <a:rPr lang="en-US" sz="1836" dirty="0">
                <a:latin typeface="Consolas" panose="020B0609020204030204" pitchFamily="49" charset="0"/>
                <a:cs typeface="Consolas" panose="020B0609020204030204" pitchFamily="49" charset="0"/>
              </a:rPr>
              <a:t>&lt;</a:t>
            </a:r>
            <a:r>
              <a:rPr lang="en-US" sz="1836" dirty="0" err="1">
                <a:latin typeface="Consolas" panose="020B0609020204030204" pitchFamily="49" charset="0"/>
                <a:cs typeface="Consolas" panose="020B0609020204030204" pitchFamily="49" charset="0"/>
              </a:rPr>
              <a:t>NavigationProperty</a:t>
            </a:r>
            <a:r>
              <a:rPr lang="en-US" sz="1836" dirty="0">
                <a:latin typeface="Consolas" panose="020B0609020204030204" pitchFamily="49" charset="0"/>
                <a:cs typeface="Consolas" panose="020B0609020204030204" pitchFamily="49" charset="0"/>
              </a:rPr>
              <a:t> Name="</a:t>
            </a:r>
            <a:r>
              <a:rPr lang="en-US" sz="1836" dirty="0" err="1">
                <a:latin typeface="Consolas" panose="020B0609020204030204" pitchFamily="49" charset="0"/>
                <a:cs typeface="Consolas" panose="020B0609020204030204" pitchFamily="49" charset="0"/>
              </a:rPr>
              <a:t>RootWeb</a:t>
            </a:r>
            <a:r>
              <a:rPr lang="en-US" sz="1836" dirty="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724425069"/>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OData Query Options</a:t>
            </a:r>
            <a:endParaRPr lang="en-US" dirty="0"/>
          </a:p>
        </p:txBody>
      </p:sp>
      <p:sp>
        <p:nvSpPr>
          <p:cNvPr id="3" name="Content Placeholder 2"/>
          <p:cNvSpPr>
            <a:spLocks noGrp="1"/>
          </p:cNvSpPr>
          <p:nvPr>
            <p:ph type="body" sz="quarter" idx="10"/>
          </p:nvPr>
        </p:nvSpPr>
        <p:spPr>
          <a:prstGeom prst="rect">
            <a:avLst/>
          </a:prstGeom>
        </p:spPr>
        <p:txBody>
          <a:bodyPr/>
          <a:lstStyle/>
          <a:p>
            <a:pPr marL="0" indent="0">
              <a:spcBef>
                <a:spcPts val="0"/>
              </a:spcBef>
              <a:buFontTx/>
              <a:buNone/>
            </a:pPr>
            <a:r>
              <a:rPr lang="en-US" dirty="0" smtClean="0"/>
              <a:t>$select</a:t>
            </a:r>
          </a:p>
          <a:p>
            <a:pPr marL="0" indent="0">
              <a:spcBef>
                <a:spcPts val="0"/>
              </a:spcBef>
              <a:buFontTx/>
              <a:buNone/>
            </a:pPr>
            <a:r>
              <a:rPr lang="en-US" dirty="0" smtClean="0"/>
              <a:t>$filter</a:t>
            </a:r>
          </a:p>
          <a:p>
            <a:pPr marL="0" indent="0">
              <a:spcBef>
                <a:spcPts val="0"/>
              </a:spcBef>
              <a:buFontTx/>
              <a:buNone/>
            </a:pPr>
            <a:r>
              <a:rPr lang="en-US" dirty="0" smtClean="0"/>
              <a:t>$</a:t>
            </a:r>
            <a:r>
              <a:rPr lang="en-US" dirty="0" err="1" smtClean="0"/>
              <a:t>orderby</a:t>
            </a:r>
            <a:endParaRPr lang="en-US" dirty="0" smtClean="0"/>
          </a:p>
          <a:p>
            <a:pPr marL="0" indent="0">
              <a:spcBef>
                <a:spcPts val="0"/>
              </a:spcBef>
              <a:buFontTx/>
              <a:buNone/>
            </a:pPr>
            <a:r>
              <a:rPr lang="en-US" dirty="0" smtClean="0"/>
              <a:t>$top</a:t>
            </a:r>
          </a:p>
          <a:p>
            <a:pPr marL="0" indent="0">
              <a:spcBef>
                <a:spcPts val="0"/>
              </a:spcBef>
              <a:buFontTx/>
              <a:buNone/>
            </a:pPr>
            <a:r>
              <a:rPr lang="en-US" dirty="0" smtClean="0"/>
              <a:t>$skip</a:t>
            </a:r>
          </a:p>
          <a:p>
            <a:pPr marL="0" indent="0">
              <a:spcBef>
                <a:spcPts val="0"/>
              </a:spcBef>
              <a:buFontTx/>
              <a:buNone/>
            </a:pPr>
            <a:r>
              <a:rPr lang="en-US" dirty="0" smtClean="0"/>
              <a:t>$expand</a:t>
            </a:r>
            <a:endParaRPr lang="en-US" dirty="0"/>
          </a:p>
        </p:txBody>
      </p:sp>
    </p:spTree>
    <p:extLst>
      <p:ext uri="{BB962C8B-B14F-4D97-AF65-F5344CB8AC3E}">
        <p14:creationId xmlns:p14="http://schemas.microsoft.com/office/powerpoint/2010/main" val="314947770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DEMO</a:t>
            </a:r>
            <a:endParaRPr lang="en-US" dirty="0"/>
          </a:p>
        </p:txBody>
      </p:sp>
      <p:sp>
        <p:nvSpPr>
          <p:cNvPr id="3" name="Text Placeholder 2"/>
          <p:cNvSpPr>
            <a:spLocks noGrp="1"/>
          </p:cNvSpPr>
          <p:nvPr>
            <p:ph type="body" sz="quarter" idx="12"/>
          </p:nvPr>
        </p:nvSpPr>
        <p:spPr/>
        <p:txBody>
          <a:bodyPr/>
          <a:lstStyle/>
          <a:p>
            <a:pPr marL="0">
              <a:spcBef>
                <a:spcPts val="0"/>
              </a:spcBef>
              <a:buFontTx/>
              <a:buNone/>
            </a:pPr>
            <a:r>
              <a:rPr lang="en-US" dirty="0" smtClean="0"/>
              <a:t>REST</a:t>
            </a:r>
            <a:endParaRPr lang="en-US" dirty="0"/>
          </a:p>
        </p:txBody>
      </p:sp>
    </p:spTree>
    <p:extLst>
      <p:ext uri="{BB962C8B-B14F-4D97-AF65-F5344CB8AC3E}">
        <p14:creationId xmlns:p14="http://schemas.microsoft.com/office/powerpoint/2010/main" val="33922892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a:t>Agenda</a:t>
            </a:r>
            <a:endParaRPr lang="en-US" dirty="0"/>
          </a:p>
        </p:txBody>
      </p:sp>
      <p:sp>
        <p:nvSpPr>
          <p:cNvPr id="3" name="Content Placeholder 2"/>
          <p:cNvSpPr>
            <a:spLocks noGrp="1"/>
          </p:cNvSpPr>
          <p:nvPr>
            <p:ph type="body" sz="quarter" idx="10"/>
          </p:nvPr>
        </p:nvSpPr>
        <p:spPr>
          <a:xfrm>
            <a:off x="274638" y="1212850"/>
            <a:ext cx="11887200" cy="5408612"/>
          </a:xfrm>
          <a:prstGeom prst="rect">
            <a:avLst/>
          </a:prstGeom>
        </p:spPr>
        <p:txBody>
          <a:bodyPr>
            <a:normAutofit/>
          </a:bodyPr>
          <a:lstStyle/>
          <a:p>
            <a:pPr marL="0" indent="0">
              <a:spcBef>
                <a:spcPts val="0"/>
              </a:spcBef>
              <a:buFontTx/>
              <a:buNone/>
            </a:pPr>
            <a:r>
              <a:rPr lang="en-US" dirty="0"/>
              <a:t>Enterprise </a:t>
            </a:r>
            <a:r>
              <a:rPr lang="en-US" dirty="0" smtClean="0"/>
              <a:t>JavaScript</a:t>
            </a:r>
          </a:p>
          <a:p>
            <a:pPr marL="0" lvl="1" indent="0">
              <a:spcBef>
                <a:spcPts val="0"/>
              </a:spcBef>
              <a:buFontTx/>
              <a:buNone/>
            </a:pPr>
            <a:r>
              <a:rPr lang="en-US" dirty="0"/>
              <a:t>JavaScript Best Practices</a:t>
            </a:r>
          </a:p>
          <a:p>
            <a:pPr marL="0" lvl="1" indent="0">
              <a:spcBef>
                <a:spcPts val="0"/>
              </a:spcBef>
              <a:buFontTx/>
              <a:buNone/>
            </a:pPr>
            <a:r>
              <a:rPr lang="en-US" dirty="0" err="1"/>
              <a:t>TypeScript</a:t>
            </a:r>
            <a:endParaRPr lang="en-US" dirty="0"/>
          </a:p>
          <a:p>
            <a:pPr marL="0" lvl="1" indent="0">
              <a:spcBef>
                <a:spcPts val="0"/>
              </a:spcBef>
              <a:buFontTx/>
              <a:buNone/>
            </a:pPr>
            <a:r>
              <a:rPr lang="en-US" dirty="0"/>
              <a:t>HTML5 &amp; CSS3</a:t>
            </a:r>
          </a:p>
          <a:p>
            <a:pPr marL="0" indent="0">
              <a:spcBef>
                <a:spcPts val="0"/>
              </a:spcBef>
              <a:buFontTx/>
              <a:buNone/>
            </a:pPr>
            <a:r>
              <a:rPr lang="en-US" dirty="0"/>
              <a:t>Enterprise Services </a:t>
            </a:r>
            <a:r>
              <a:rPr lang="en-US" dirty="0" smtClean="0"/>
              <a:t>Architecture</a:t>
            </a:r>
            <a:endParaRPr lang="en-US" dirty="0"/>
          </a:p>
          <a:p>
            <a:pPr marL="0" lvl="1" indent="0">
              <a:spcBef>
                <a:spcPts val="0"/>
              </a:spcBef>
              <a:buFontTx/>
              <a:buNone/>
            </a:pPr>
            <a:r>
              <a:rPr lang="en-US" dirty="0"/>
              <a:t>REST and OData </a:t>
            </a:r>
          </a:p>
          <a:p>
            <a:pPr marL="0" lvl="1" indent="0">
              <a:spcBef>
                <a:spcPts val="0"/>
              </a:spcBef>
              <a:buFontTx/>
              <a:buNone/>
            </a:pPr>
            <a:r>
              <a:rPr lang="en-US" dirty="0"/>
              <a:t>jQuery </a:t>
            </a:r>
            <a:r>
              <a:rPr lang="en-US" dirty="0" err="1"/>
              <a:t>ajax</a:t>
            </a:r>
            <a:r>
              <a:rPr lang="en-US" dirty="0"/>
              <a:t> and </a:t>
            </a:r>
            <a:r>
              <a:rPr lang="en-US" dirty="0"/>
              <a:t>Promises</a:t>
            </a:r>
          </a:p>
          <a:p>
            <a:pPr marL="0" lvl="1" indent="0">
              <a:spcBef>
                <a:spcPts val="0"/>
              </a:spcBef>
              <a:buFontTx/>
              <a:buNone/>
            </a:pPr>
            <a:r>
              <a:rPr lang="en-US" dirty="0" smtClean="0"/>
              <a:t>Web </a:t>
            </a:r>
            <a:r>
              <a:rPr lang="en-US" dirty="0"/>
              <a:t>API</a:t>
            </a:r>
          </a:p>
          <a:p>
            <a:pPr marL="0" indent="0">
              <a:lnSpc>
                <a:spcPct val="100000"/>
              </a:lnSpc>
              <a:spcBef>
                <a:spcPts val="0"/>
              </a:spcBef>
              <a:buFontTx/>
              <a:buNone/>
            </a:pPr>
            <a:r>
              <a:rPr lang="en-US" dirty="0" smtClean="0"/>
              <a:t>Enterprise Frameworks</a:t>
            </a:r>
            <a:endParaRPr lang="en-US" dirty="0"/>
          </a:p>
          <a:p>
            <a:pPr marL="0" lvl="1" indent="0">
              <a:spcBef>
                <a:spcPts val="0"/>
              </a:spcBef>
              <a:buFontTx/>
              <a:buNone/>
            </a:pPr>
            <a:r>
              <a:rPr lang="en-US" dirty="0"/>
              <a:t>Model-View-Controller with Angular</a:t>
            </a:r>
          </a:p>
        </p:txBody>
      </p:sp>
    </p:spTree>
    <p:extLst>
      <p:ext uri="{BB962C8B-B14F-4D97-AF65-F5344CB8AC3E}">
        <p14:creationId xmlns:p14="http://schemas.microsoft.com/office/powerpoint/2010/main" val="990278023"/>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1058862"/>
            <a:ext cx="11887200" cy="1831975"/>
          </a:xfrm>
        </p:spPr>
        <p:txBody>
          <a:bodyPr/>
          <a:lstStyle/>
          <a:p>
            <a:pPr marL="0">
              <a:spcBef>
                <a:spcPts val="0"/>
              </a:spcBef>
              <a:buFontTx/>
              <a:buNone/>
            </a:pPr>
            <a:r>
              <a:rPr lang="en-US" dirty="0" smtClean="0"/>
              <a:t>Enterprise Services Architecture</a:t>
            </a:r>
            <a:endParaRPr lang="en-US" dirty="0"/>
          </a:p>
        </p:txBody>
      </p:sp>
      <p:sp>
        <p:nvSpPr>
          <p:cNvPr id="3" name="Text Placeholder 2"/>
          <p:cNvSpPr txBox="1">
            <a:spLocks/>
          </p:cNvSpPr>
          <p:nvPr/>
        </p:nvSpPr>
        <p:spPr>
          <a:xfrm>
            <a:off x="274638" y="3954463"/>
            <a:ext cx="10058401" cy="182959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jQuery </a:t>
            </a:r>
            <a:r>
              <a:rPr lang="en-US" dirty="0" err="1" smtClean="0"/>
              <a:t>ajax</a:t>
            </a:r>
            <a:r>
              <a:rPr lang="en-US" dirty="0" smtClean="0"/>
              <a:t> and </a:t>
            </a:r>
            <a:r>
              <a:rPr lang="en-US" dirty="0" smtClean="0"/>
              <a:t>Promises</a:t>
            </a:r>
            <a:endParaRPr lang="en-US" dirty="0"/>
          </a:p>
        </p:txBody>
      </p:sp>
    </p:spTree>
    <p:extLst>
      <p:ext uri="{BB962C8B-B14F-4D97-AF65-F5344CB8AC3E}">
        <p14:creationId xmlns:p14="http://schemas.microsoft.com/office/powerpoint/2010/main" val="386778020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AJAX Request</a:t>
            </a:r>
            <a:endParaRPr lang="en-US" dirty="0"/>
          </a:p>
        </p:txBody>
      </p:sp>
      <p:sp>
        <p:nvSpPr>
          <p:cNvPr id="3" name="Text Placeholder 2"/>
          <p:cNvSpPr>
            <a:spLocks noGrp="1"/>
          </p:cNvSpPr>
          <p:nvPr>
            <p:ph type="body" sz="quarter" idx="10"/>
          </p:nvPr>
        </p:nvSpPr>
        <p:spPr>
          <a:xfrm>
            <a:off x="274638" y="1592262"/>
            <a:ext cx="11887199" cy="4616648"/>
          </a:xfrm>
        </p:spPr>
        <p:txBody>
          <a:bodyPr/>
          <a:lstStyle/>
          <a:p>
            <a:pPr marL="0">
              <a:spcBef>
                <a:spcPts val="0"/>
              </a:spcBef>
              <a:buFontTx/>
              <a:buNone/>
            </a:pPr>
            <a:r>
              <a:rPr lang="nn-NO" sz="2000" dirty="0"/>
              <a:t>var xmlhttp = new XMLHttpRequest();</a:t>
            </a:r>
          </a:p>
          <a:p>
            <a:pPr marL="0">
              <a:spcBef>
                <a:spcPts val="0"/>
              </a:spcBef>
              <a:buFontTx/>
              <a:buNone/>
            </a:pPr>
            <a:endParaRPr lang="nn-NO" sz="2000" dirty="0"/>
          </a:p>
          <a:p>
            <a:pPr marL="0">
              <a:spcBef>
                <a:spcPts val="0"/>
              </a:spcBef>
              <a:buFontTx/>
              <a:buNone/>
            </a:pPr>
            <a:r>
              <a:rPr lang="nn-NO" sz="2000" dirty="0"/>
              <a:t>xmlhttp.onreadystatechange = function () {</a:t>
            </a:r>
          </a:p>
          <a:p>
            <a:pPr marL="0">
              <a:spcBef>
                <a:spcPts val="0"/>
              </a:spcBef>
              <a:buFontTx/>
              <a:buNone/>
            </a:pPr>
            <a:r>
              <a:rPr lang="nn-NO" sz="2000" dirty="0"/>
              <a:t>  if (xmlhttp.readyState === 4 &amp;&amp; xmlhttp.status === 200) {</a:t>
            </a:r>
          </a:p>
          <a:p>
            <a:pPr marL="0">
              <a:spcBef>
                <a:spcPts val="0"/>
              </a:spcBef>
              <a:buFontTx/>
              <a:buNone/>
            </a:pPr>
            <a:r>
              <a:rPr lang="nn-NO" sz="2000" dirty="0"/>
              <a:t>    var results = JSON.parse(xmlhttp.responseText).d.results;</a:t>
            </a:r>
          </a:p>
          <a:p>
            <a:pPr marL="0">
              <a:spcBef>
                <a:spcPts val="0"/>
              </a:spcBef>
              <a:buFontTx/>
              <a:buNone/>
            </a:pPr>
            <a:r>
              <a:rPr lang="nn-NO" sz="2000" dirty="0"/>
              <a:t>    </a:t>
            </a:r>
          </a:p>
          <a:p>
            <a:pPr marL="0">
              <a:spcBef>
                <a:spcPts val="0"/>
              </a:spcBef>
              <a:buFontTx/>
              <a:buNone/>
            </a:pPr>
            <a:r>
              <a:rPr lang="nn-NO" sz="2000" dirty="0"/>
              <a:t>    for (var i = 0; i &lt; results.length; i++) {</a:t>
            </a:r>
          </a:p>
          <a:p>
            <a:pPr marL="0">
              <a:spcBef>
                <a:spcPts val="0"/>
              </a:spcBef>
              <a:buFontTx/>
              <a:buNone/>
            </a:pPr>
            <a:r>
              <a:rPr lang="nn-NO" sz="2000" dirty="0"/>
              <a:t>     var title = results[i].Title;</a:t>
            </a:r>
          </a:p>
          <a:p>
            <a:pPr marL="0">
              <a:spcBef>
                <a:spcPts val="0"/>
              </a:spcBef>
              <a:buFontTx/>
              <a:buNone/>
            </a:pPr>
            <a:r>
              <a:rPr lang="nn-NO" sz="2000" dirty="0"/>
              <a:t>    }</a:t>
            </a:r>
          </a:p>
          <a:p>
            <a:pPr marL="0">
              <a:spcBef>
                <a:spcPts val="0"/>
              </a:spcBef>
              <a:buFontTx/>
              <a:buNone/>
            </a:pPr>
            <a:r>
              <a:rPr lang="nn-NO" sz="2000" dirty="0"/>
              <a:t>};</a:t>
            </a:r>
          </a:p>
          <a:p>
            <a:pPr marL="0">
              <a:spcBef>
                <a:spcPts val="0"/>
              </a:spcBef>
              <a:buFontTx/>
              <a:buNone/>
            </a:pPr>
            <a:endParaRPr lang="nn-NO" sz="2000" dirty="0"/>
          </a:p>
          <a:p>
            <a:pPr marL="0">
              <a:spcBef>
                <a:spcPts val="0"/>
              </a:spcBef>
              <a:buFontTx/>
              <a:buNone/>
            </a:pPr>
            <a:r>
              <a:rPr lang="nn-NO" sz="2000" dirty="0"/>
              <a:t>var url = "../_api/web/lists/getByTitle('Contacts')/items?$select=Title&amp;$orderby=Title";</a:t>
            </a:r>
          </a:p>
          <a:p>
            <a:pPr marL="0">
              <a:spcBef>
                <a:spcPts val="0"/>
              </a:spcBef>
              <a:buFontTx/>
              <a:buNone/>
            </a:pPr>
            <a:r>
              <a:rPr lang="nn-NO" sz="2000" dirty="0"/>
              <a:t>xmlhttp.open("GET", url, false);</a:t>
            </a:r>
          </a:p>
          <a:p>
            <a:pPr marL="0">
              <a:spcBef>
                <a:spcPts val="0"/>
              </a:spcBef>
              <a:buFontTx/>
              <a:buNone/>
            </a:pPr>
            <a:r>
              <a:rPr lang="nn-NO" sz="2000" dirty="0"/>
              <a:t>xmlhttp.setRequestHeader("accept", "application/json;odata=verbose");</a:t>
            </a:r>
          </a:p>
          <a:p>
            <a:pPr marL="0">
              <a:spcBef>
                <a:spcPts val="0"/>
              </a:spcBef>
              <a:buFontTx/>
              <a:buNone/>
            </a:pPr>
            <a:r>
              <a:rPr lang="nn-NO" sz="2000" dirty="0"/>
              <a:t>xmlhttp.send();</a:t>
            </a:r>
            <a:endParaRPr lang="en-US" sz="2000" dirty="0"/>
          </a:p>
        </p:txBody>
      </p:sp>
    </p:spTree>
    <p:extLst>
      <p:ext uri="{BB962C8B-B14F-4D97-AF65-F5344CB8AC3E}">
        <p14:creationId xmlns:p14="http://schemas.microsoft.com/office/powerpoint/2010/main" val="427807947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jQuery AJAX Request</a:t>
            </a:r>
            <a:endParaRPr lang="en-US" dirty="0"/>
          </a:p>
        </p:txBody>
      </p:sp>
      <p:sp>
        <p:nvSpPr>
          <p:cNvPr id="3" name="Text Placeholder 2"/>
          <p:cNvSpPr>
            <a:spLocks noGrp="1"/>
          </p:cNvSpPr>
          <p:nvPr>
            <p:ph type="body" sz="quarter" idx="10"/>
          </p:nvPr>
        </p:nvSpPr>
        <p:spPr>
          <a:xfrm>
            <a:off x="274638" y="1216152"/>
            <a:ext cx="12039599" cy="4062651"/>
          </a:xfrm>
        </p:spPr>
        <p:txBody>
          <a:bodyPr/>
          <a:lstStyle/>
          <a:p>
            <a:pPr marL="0">
              <a:spcBef>
                <a:spcPts val="0"/>
              </a:spcBef>
              <a:buFontTx/>
              <a:buNone/>
            </a:pPr>
            <a:r>
              <a:rPr lang="nn-NO" sz="2000" dirty="0"/>
              <a:t>&lt;script src="../Scripts/release/jquery-1.6.2.min.js"&gt;&lt;/script&gt;</a:t>
            </a:r>
            <a:endParaRPr lang="nn-NO" sz="2000" dirty="0" smtClean="0"/>
          </a:p>
          <a:p>
            <a:pPr marL="0">
              <a:spcBef>
                <a:spcPts val="0"/>
              </a:spcBef>
              <a:buFontTx/>
              <a:buNone/>
            </a:pPr>
            <a:endParaRPr lang="nn-NO" sz="2000" dirty="0"/>
          </a:p>
          <a:p>
            <a:pPr marL="0">
              <a:spcBef>
                <a:spcPts val="0"/>
              </a:spcBef>
              <a:buFontTx/>
              <a:buNone/>
            </a:pPr>
            <a:r>
              <a:rPr lang="nn-NO" sz="2000" dirty="0" smtClean="0"/>
              <a:t>jQuery.ajax</a:t>
            </a:r>
            <a:r>
              <a:rPr lang="nn-NO" sz="2000" dirty="0"/>
              <a:t>(</a:t>
            </a:r>
          </a:p>
          <a:p>
            <a:pPr marL="0">
              <a:spcBef>
                <a:spcPts val="0"/>
              </a:spcBef>
              <a:buFontTx/>
              <a:buNone/>
            </a:pPr>
            <a:r>
              <a:rPr lang="nn-NO" sz="2000" dirty="0"/>
              <a:t>  {</a:t>
            </a:r>
          </a:p>
          <a:p>
            <a:pPr marL="0">
              <a:spcBef>
                <a:spcPts val="0"/>
              </a:spcBef>
              <a:buFontTx/>
              <a:buNone/>
            </a:pPr>
            <a:r>
              <a:rPr lang="nn-NO" sz="2000" dirty="0"/>
              <a:t>    url: "../_api/web/lists/getByTitle('Contacts')/items?$select=Title&amp;$orderby=Title",</a:t>
            </a:r>
          </a:p>
          <a:p>
            <a:pPr marL="0">
              <a:spcBef>
                <a:spcPts val="0"/>
              </a:spcBef>
              <a:buFontTx/>
              <a:buNone/>
            </a:pPr>
            <a:r>
              <a:rPr lang="nn-NO" sz="2000" dirty="0"/>
              <a:t>    type: "GET",</a:t>
            </a:r>
          </a:p>
          <a:p>
            <a:pPr marL="0">
              <a:spcBef>
                <a:spcPts val="0"/>
              </a:spcBef>
              <a:buFontTx/>
              <a:buNone/>
            </a:pPr>
            <a:r>
              <a:rPr lang="nn-NO" sz="2000" dirty="0"/>
              <a:t>    headers: {</a:t>
            </a:r>
          </a:p>
          <a:p>
            <a:pPr marL="0">
              <a:spcBef>
                <a:spcPts val="0"/>
              </a:spcBef>
              <a:buFontTx/>
              <a:buNone/>
            </a:pPr>
            <a:r>
              <a:rPr lang="nn-NO" sz="2000" dirty="0"/>
              <a:t>      "accept": "application/json;odata=verbose",</a:t>
            </a:r>
          </a:p>
          <a:p>
            <a:pPr marL="0">
              <a:spcBef>
                <a:spcPts val="0"/>
              </a:spcBef>
              <a:buFontTx/>
              <a:buNone/>
            </a:pPr>
            <a:r>
              <a:rPr lang="nn-NO" sz="2000" dirty="0"/>
              <a:t>    },</a:t>
            </a:r>
          </a:p>
          <a:p>
            <a:pPr marL="0">
              <a:spcBef>
                <a:spcPts val="0"/>
              </a:spcBef>
              <a:buFontTx/>
              <a:buNone/>
            </a:pPr>
            <a:r>
              <a:rPr lang="nn-NO" sz="2000" dirty="0"/>
              <a:t>    success: function (data, status, jqXHR) {},</a:t>
            </a:r>
          </a:p>
          <a:p>
            <a:pPr marL="0">
              <a:spcBef>
                <a:spcPts val="0"/>
              </a:spcBef>
              <a:buFontTx/>
              <a:buNone/>
            </a:pPr>
            <a:r>
              <a:rPr lang="nn-NO" sz="2000" dirty="0"/>
              <a:t>    error: function (jqXHR, status, message) {}</a:t>
            </a:r>
          </a:p>
          <a:p>
            <a:pPr marL="0">
              <a:spcBef>
                <a:spcPts val="0"/>
              </a:spcBef>
              <a:buFontTx/>
              <a:buNone/>
            </a:pPr>
            <a:r>
              <a:rPr lang="nn-NO" sz="2000" dirty="0"/>
              <a:t>  }</a:t>
            </a:r>
          </a:p>
          <a:p>
            <a:pPr marL="0">
              <a:spcBef>
                <a:spcPts val="0"/>
              </a:spcBef>
              <a:buFontTx/>
              <a:buNone/>
            </a:pPr>
            <a:r>
              <a:rPr lang="nn-NO" sz="2000" dirty="0"/>
              <a:t>);</a:t>
            </a:r>
            <a:endParaRPr lang="en-US" sz="2000" dirty="0"/>
          </a:p>
        </p:txBody>
      </p:sp>
      <p:sp>
        <p:nvSpPr>
          <p:cNvPr id="4" name="TextBox 3"/>
          <p:cNvSpPr txBox="1"/>
          <p:nvPr/>
        </p:nvSpPr>
        <p:spPr>
          <a:xfrm>
            <a:off x="5684837" y="4487862"/>
            <a:ext cx="6059159" cy="1855893"/>
          </a:xfrm>
          <a:prstGeom prst="rect">
            <a:avLst/>
          </a:prstGeom>
          <a:noFill/>
        </p:spPr>
        <p:txBody>
          <a:bodyPr wrap="non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err="1" smtClean="0">
                <a:gradFill>
                  <a:gsLst>
                    <a:gs pos="2917">
                      <a:schemeClr val="tx1"/>
                    </a:gs>
                    <a:gs pos="30000">
                      <a:schemeClr val="tx1"/>
                    </a:gs>
                  </a:gsLst>
                  <a:lin ang="5400000" scaled="0"/>
                </a:gradFill>
              </a:rPr>
              <a:t>jqXHR</a:t>
            </a:r>
            <a:r>
              <a:rPr lang="en-US" sz="2400" dirty="0" smtClean="0">
                <a:gradFill>
                  <a:gsLst>
                    <a:gs pos="2917">
                      <a:schemeClr val="tx1"/>
                    </a:gs>
                    <a:gs pos="30000">
                      <a:schemeClr val="tx1"/>
                    </a:gs>
                  </a:gsLst>
                  <a:lin ang="5400000" scaled="0"/>
                </a:gradFill>
              </a:rPr>
              <a:t> is a superset of </a:t>
            </a:r>
            <a:r>
              <a:rPr lang="en-US" sz="2400" dirty="0" err="1" smtClean="0">
                <a:gradFill>
                  <a:gsLst>
                    <a:gs pos="2917">
                      <a:schemeClr val="tx1"/>
                    </a:gs>
                    <a:gs pos="30000">
                      <a:schemeClr val="tx1"/>
                    </a:gs>
                  </a:gsLst>
                  <a:lin ang="5400000" scaled="0"/>
                </a:gradFill>
              </a:rPr>
              <a:t>XMLHttpRequest</a:t>
            </a:r>
            <a:endParaRPr lang="en-US" sz="2400" dirty="0" smtClean="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a:t>
            </a:r>
            <a:r>
              <a:rPr lang="en-US" sz="2400" dirty="0" smtClean="0">
                <a:gradFill>
                  <a:gsLst>
                    <a:gs pos="2917">
                      <a:schemeClr val="tx1"/>
                    </a:gs>
                    <a:gs pos="30000">
                      <a:schemeClr val="tx1"/>
                    </a:gs>
                  </a:gsLst>
                  <a:lin ang="5400000" scaled="0"/>
                </a:gradFill>
              </a:rPr>
              <a:t>tatus is a string</a:t>
            </a:r>
          </a:p>
          <a:p>
            <a:pPr marL="342900" indent="-342900">
              <a:lnSpc>
                <a:spcPct val="90000"/>
              </a:lnSpc>
              <a:spcAft>
                <a:spcPts val="600"/>
              </a:spcAft>
              <a:buFont typeface="Arial" panose="020B0604020202020204" pitchFamily="34" charset="0"/>
              <a:buChar char="•"/>
            </a:pPr>
            <a:r>
              <a:rPr lang="en-US" sz="2400" dirty="0" smtClean="0">
                <a:gradFill>
                  <a:gsLst>
                    <a:gs pos="2917">
                      <a:schemeClr val="tx1"/>
                    </a:gs>
                    <a:gs pos="30000">
                      <a:schemeClr val="tx1"/>
                    </a:gs>
                  </a:gsLst>
                  <a:lin ang="5400000" scaled="0"/>
                </a:gradFill>
              </a:rPr>
              <a:t>message is a string</a:t>
            </a:r>
          </a:p>
          <a:p>
            <a:pPr marL="342900" indent="-342900">
              <a:lnSpc>
                <a:spcPct val="90000"/>
              </a:lnSpc>
              <a:spcAft>
                <a:spcPts val="600"/>
              </a:spcAft>
              <a:buFont typeface="Arial" panose="020B0604020202020204" pitchFamily="34" charset="0"/>
              <a:buChar char="•"/>
            </a:pPr>
            <a:r>
              <a:rPr lang="en-US" sz="2400" dirty="0" smtClean="0">
                <a:gradFill>
                  <a:gsLst>
                    <a:gs pos="2917">
                      <a:schemeClr val="tx1"/>
                    </a:gs>
                    <a:gs pos="30000">
                      <a:schemeClr val="tx1"/>
                    </a:gs>
                  </a:gsLst>
                  <a:lin ang="5400000" scaled="0"/>
                </a:gradFill>
              </a:rPr>
              <a:t>data is a JSON object</a:t>
            </a:r>
          </a:p>
        </p:txBody>
      </p:sp>
    </p:spTree>
    <p:extLst>
      <p:ext uri="{BB962C8B-B14F-4D97-AF65-F5344CB8AC3E}">
        <p14:creationId xmlns:p14="http://schemas.microsoft.com/office/powerpoint/2010/main" val="1436779733"/>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Adding Items to a SharePoint List</a:t>
            </a:r>
            <a:endParaRPr lang="en-US" dirty="0"/>
          </a:p>
        </p:txBody>
      </p:sp>
      <p:sp>
        <p:nvSpPr>
          <p:cNvPr id="3" name="Text Placeholder 2"/>
          <p:cNvSpPr>
            <a:spLocks noGrp="1"/>
          </p:cNvSpPr>
          <p:nvPr>
            <p:ph type="body" sz="quarter" idx="10"/>
          </p:nvPr>
        </p:nvSpPr>
        <p:spPr>
          <a:xfrm>
            <a:off x="274639" y="1135062"/>
            <a:ext cx="11887199" cy="6001643"/>
          </a:xfrm>
        </p:spPr>
        <p:txBody>
          <a:bodyPr/>
          <a:lstStyle/>
          <a:p>
            <a:pPr marL="0">
              <a:spcBef>
                <a:spcPts val="0"/>
              </a:spcBef>
              <a:buFontTx/>
              <a:buNone/>
            </a:pPr>
            <a:r>
              <a:rPr lang="en-US" sz="2000" dirty="0" err="1" smtClean="0"/>
              <a:t>jQuery.ajax</a:t>
            </a:r>
            <a:r>
              <a:rPr lang="en-US" sz="2000" dirty="0"/>
              <a:t>({</a:t>
            </a:r>
          </a:p>
          <a:p>
            <a:pPr marL="0">
              <a:spcBef>
                <a:spcPts val="0"/>
              </a:spcBef>
              <a:buFontTx/>
              <a:buNone/>
            </a:pPr>
            <a:r>
              <a:rPr lang="en-US" sz="2000" dirty="0"/>
              <a:t>  url: "../_</a:t>
            </a:r>
            <a:r>
              <a:rPr lang="en-US" sz="2000" dirty="0" err="1"/>
              <a:t>api</a:t>
            </a:r>
            <a:r>
              <a:rPr lang="en-US" sz="2000" dirty="0"/>
              <a:t>/web/lists/</a:t>
            </a:r>
            <a:r>
              <a:rPr lang="en-US" sz="2000" dirty="0" err="1"/>
              <a:t>getByTitle</a:t>
            </a:r>
            <a:r>
              <a:rPr lang="en-US" sz="2000" dirty="0"/>
              <a:t>('Contacts')/items",</a:t>
            </a:r>
          </a:p>
          <a:p>
            <a:pPr marL="0">
              <a:spcBef>
                <a:spcPts val="0"/>
              </a:spcBef>
              <a:buFontTx/>
              <a:buNone/>
            </a:pPr>
            <a:r>
              <a:rPr lang="en-US" sz="2000" dirty="0"/>
              <a:t>  type: "POST",</a:t>
            </a:r>
          </a:p>
          <a:p>
            <a:pPr marL="0">
              <a:spcBef>
                <a:spcPts val="0"/>
              </a:spcBef>
              <a:buFontTx/>
              <a:buNone/>
            </a:pPr>
            <a:r>
              <a:rPr lang="en-US" sz="2000" dirty="0"/>
              <a:t>  </a:t>
            </a:r>
            <a:r>
              <a:rPr lang="en-US" sz="2000" dirty="0" err="1"/>
              <a:t>contentType</a:t>
            </a:r>
            <a:r>
              <a:rPr lang="en-US" sz="2000" dirty="0"/>
              <a:t>: "application/</a:t>
            </a:r>
            <a:r>
              <a:rPr lang="en-US" sz="2000" dirty="0" err="1"/>
              <a:t>json;odata</a:t>
            </a:r>
            <a:r>
              <a:rPr lang="en-US" sz="2000" dirty="0"/>
              <a:t>=verbose",</a:t>
            </a:r>
          </a:p>
          <a:p>
            <a:pPr marL="0">
              <a:spcBef>
                <a:spcPts val="0"/>
              </a:spcBef>
              <a:buFontTx/>
              <a:buNone/>
            </a:pPr>
            <a:r>
              <a:rPr lang="en-US" sz="2000" dirty="0"/>
              <a:t>  data: </a:t>
            </a:r>
            <a:r>
              <a:rPr lang="en-US" sz="2000" dirty="0" err="1"/>
              <a:t>JSON.stringify</a:t>
            </a:r>
            <a:r>
              <a:rPr lang="en-US" sz="2000" dirty="0"/>
              <a:t>(</a:t>
            </a:r>
          </a:p>
          <a:p>
            <a:pPr marL="0">
              <a:spcBef>
                <a:spcPts val="0"/>
              </a:spcBef>
              <a:buFontTx/>
              <a:buNone/>
            </a:pPr>
            <a:r>
              <a:rPr lang="en-US" sz="2000" dirty="0"/>
              <a:t>    {</a:t>
            </a:r>
          </a:p>
          <a:p>
            <a:pPr marL="0">
              <a:spcBef>
                <a:spcPts val="0"/>
              </a:spcBef>
              <a:buFontTx/>
              <a:buNone/>
            </a:pPr>
            <a:r>
              <a:rPr lang="en-US" sz="2000" dirty="0"/>
              <a:t>      '__metadata': {</a:t>
            </a:r>
          </a:p>
          <a:p>
            <a:pPr marL="0">
              <a:spcBef>
                <a:spcPts val="0"/>
              </a:spcBef>
              <a:buFontTx/>
              <a:buNone/>
            </a:pPr>
            <a:r>
              <a:rPr lang="en-US" sz="2000" dirty="0"/>
              <a:t>      'type': '</a:t>
            </a:r>
            <a:r>
              <a:rPr lang="en-US" sz="2000" dirty="0" err="1"/>
              <a:t>SP.Data.ContactsListItem</a:t>
            </a:r>
            <a:r>
              <a:rPr lang="en-US" sz="2000" dirty="0"/>
              <a:t>'</a:t>
            </a:r>
          </a:p>
          <a:p>
            <a:pPr marL="0">
              <a:spcBef>
                <a:spcPts val="0"/>
              </a:spcBef>
              <a:buFontTx/>
              <a:buNone/>
            </a:pPr>
            <a:r>
              <a:rPr lang="en-US" sz="2000" dirty="0"/>
              <a:t>    },</a:t>
            </a:r>
          </a:p>
          <a:p>
            <a:pPr marL="0">
              <a:spcBef>
                <a:spcPts val="0"/>
              </a:spcBef>
              <a:buFontTx/>
              <a:buNone/>
            </a:pPr>
            <a:r>
              <a:rPr lang="en-US" sz="2000" dirty="0"/>
              <a:t>    'Title': </a:t>
            </a:r>
            <a:r>
              <a:rPr lang="en-US" sz="2000" dirty="0" err="1"/>
              <a:t>lname</a:t>
            </a:r>
            <a:r>
              <a:rPr lang="en-US" sz="2000" dirty="0"/>
              <a:t>,</a:t>
            </a:r>
          </a:p>
          <a:p>
            <a:pPr marL="0">
              <a:spcBef>
                <a:spcPts val="0"/>
              </a:spcBef>
              <a:buFontTx/>
              <a:buNone/>
            </a:pPr>
            <a:r>
              <a:rPr lang="en-US" sz="2000" dirty="0"/>
              <a:t>    '</a:t>
            </a:r>
            <a:r>
              <a:rPr lang="en-US" sz="2000" dirty="0" err="1"/>
              <a:t>FirstName</a:t>
            </a:r>
            <a:r>
              <a:rPr lang="en-US" sz="2000" dirty="0"/>
              <a:t>': </a:t>
            </a:r>
            <a:r>
              <a:rPr lang="en-US" sz="2000" dirty="0" err="1"/>
              <a:t>fname</a:t>
            </a:r>
            <a:r>
              <a:rPr lang="en-US" sz="2000" dirty="0"/>
              <a:t>,</a:t>
            </a:r>
          </a:p>
          <a:p>
            <a:pPr marL="0">
              <a:spcBef>
                <a:spcPts val="0"/>
              </a:spcBef>
              <a:buFontTx/>
              <a:buNone/>
            </a:pPr>
            <a:r>
              <a:rPr lang="en-US" sz="2000" dirty="0"/>
              <a:t>    '</a:t>
            </a:r>
            <a:r>
              <a:rPr lang="en-US" sz="2000" dirty="0" err="1"/>
              <a:t>WorkPhone</a:t>
            </a:r>
            <a:r>
              <a:rPr lang="en-US" sz="2000" dirty="0"/>
              <a:t>': </a:t>
            </a:r>
            <a:r>
              <a:rPr lang="en-US" sz="2000" dirty="0" err="1"/>
              <a:t>wphone</a:t>
            </a:r>
            <a:r>
              <a:rPr lang="en-US" sz="2000" dirty="0"/>
              <a:t>,</a:t>
            </a:r>
          </a:p>
          <a:p>
            <a:pPr marL="0">
              <a:spcBef>
                <a:spcPts val="0"/>
              </a:spcBef>
              <a:buFontTx/>
              <a:buNone/>
            </a:pPr>
            <a:r>
              <a:rPr lang="en-US" sz="2000" dirty="0"/>
              <a:t>    'Email': email</a:t>
            </a:r>
          </a:p>
          <a:p>
            <a:pPr marL="0">
              <a:spcBef>
                <a:spcPts val="0"/>
              </a:spcBef>
              <a:buFontTx/>
              <a:buNone/>
            </a:pPr>
            <a:r>
              <a:rPr lang="en-US" sz="2000" dirty="0"/>
              <a:t>  }),</a:t>
            </a:r>
          </a:p>
          <a:p>
            <a:pPr marL="0">
              <a:spcBef>
                <a:spcPts val="0"/>
              </a:spcBef>
              <a:buFontTx/>
              <a:buNone/>
            </a:pPr>
            <a:r>
              <a:rPr lang="en-US" sz="2000" dirty="0"/>
              <a:t>  headers: {</a:t>
            </a:r>
          </a:p>
          <a:p>
            <a:pPr marL="0">
              <a:spcBef>
                <a:spcPts val="0"/>
              </a:spcBef>
              <a:buFontTx/>
              <a:buNone/>
            </a:pPr>
            <a:r>
              <a:rPr lang="en-US" sz="2000" dirty="0"/>
              <a:t>    "accept": "application/</a:t>
            </a:r>
            <a:r>
              <a:rPr lang="en-US" sz="2000" dirty="0" err="1"/>
              <a:t>json;odata</a:t>
            </a:r>
            <a:r>
              <a:rPr lang="en-US" sz="2000" dirty="0"/>
              <a:t>=verbose",</a:t>
            </a:r>
          </a:p>
          <a:p>
            <a:pPr marL="0">
              <a:spcBef>
                <a:spcPts val="0"/>
              </a:spcBef>
              <a:buFontTx/>
              <a:buNone/>
            </a:pPr>
            <a:r>
              <a:rPr lang="en-US" sz="2000" dirty="0"/>
              <a:t>    "X-</a:t>
            </a:r>
            <a:r>
              <a:rPr lang="en-US" sz="2000" dirty="0" err="1"/>
              <a:t>RequestDigest</a:t>
            </a:r>
            <a:r>
              <a:rPr lang="en-US" sz="2000" dirty="0" smtClean="0"/>
              <a:t>": jQuery("#__REQUESTDIGEST").</a:t>
            </a:r>
            <a:r>
              <a:rPr lang="en-US" sz="2000" dirty="0" err="1" smtClean="0"/>
              <a:t>val</a:t>
            </a:r>
            <a:r>
              <a:rPr lang="en-US" sz="2000" dirty="0" smtClean="0"/>
              <a:t>()</a:t>
            </a:r>
            <a:endParaRPr lang="en-US" sz="2000" dirty="0"/>
          </a:p>
          <a:p>
            <a:pPr marL="0">
              <a:spcBef>
                <a:spcPts val="0"/>
              </a:spcBef>
              <a:buFontTx/>
              <a:buNone/>
            </a:pPr>
            <a:r>
              <a:rPr lang="en-US" sz="2000" dirty="0"/>
              <a:t>  },</a:t>
            </a:r>
          </a:p>
          <a:p>
            <a:pPr marL="0">
              <a:spcBef>
                <a:spcPts val="0"/>
              </a:spcBef>
              <a:buFontTx/>
              <a:buNone/>
            </a:pPr>
            <a:r>
              <a:rPr lang="en-US" sz="2000" dirty="0"/>
              <a:t> </a:t>
            </a:r>
            <a:r>
              <a:rPr lang="en-US" sz="2000" dirty="0" smtClean="0"/>
              <a:t> </a:t>
            </a:r>
            <a:r>
              <a:rPr lang="nn-NO" sz="2000" dirty="0" smtClean="0"/>
              <a:t>success</a:t>
            </a:r>
            <a:r>
              <a:rPr lang="nn-NO" sz="2000" dirty="0"/>
              <a:t>: function (data, status, jqXHR) </a:t>
            </a:r>
            <a:r>
              <a:rPr lang="nn-NO" sz="2000" dirty="0" smtClean="0"/>
              <a:t>{}</a:t>
            </a:r>
            <a:r>
              <a:rPr lang="en-US" sz="2000" dirty="0" smtClean="0"/>
              <a:t>,</a:t>
            </a:r>
            <a:endParaRPr lang="en-US" sz="2000" dirty="0"/>
          </a:p>
          <a:p>
            <a:pPr marL="0">
              <a:spcBef>
                <a:spcPts val="0"/>
              </a:spcBef>
              <a:buFontTx/>
              <a:buNone/>
            </a:pPr>
            <a:r>
              <a:rPr lang="en-US" sz="2000" dirty="0"/>
              <a:t>  </a:t>
            </a:r>
            <a:r>
              <a:rPr lang="nn-NO" sz="2000" dirty="0" smtClean="0"/>
              <a:t>error</a:t>
            </a:r>
            <a:r>
              <a:rPr lang="nn-NO" sz="2000" dirty="0"/>
              <a:t>: function (jqXHR, status, message) {}</a:t>
            </a:r>
          </a:p>
          <a:p>
            <a:pPr marL="0">
              <a:spcBef>
                <a:spcPts val="0"/>
              </a:spcBef>
              <a:buFontTx/>
              <a:buNone/>
            </a:pPr>
            <a:r>
              <a:rPr lang="en-US" sz="2000" dirty="0" smtClean="0"/>
              <a:t>});</a:t>
            </a:r>
            <a:endParaRPr lang="en-US" sz="2000" dirty="0"/>
          </a:p>
        </p:txBody>
      </p:sp>
      <p:sp>
        <p:nvSpPr>
          <p:cNvPr id="4" name="Rectangle 3"/>
          <p:cNvSpPr/>
          <p:nvPr/>
        </p:nvSpPr>
        <p:spPr bwMode="auto">
          <a:xfrm>
            <a:off x="6751637" y="3156807"/>
            <a:ext cx="2895600" cy="381000"/>
          </a:xfrm>
          <a:prstGeom prst="rect">
            <a:avLst/>
          </a:prstGeom>
          <a:solidFill>
            <a:schemeClr val="accent4">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Type Metadata</a:t>
            </a:r>
            <a:endParaRPr lang="en-US" sz="2000" dirty="0">
              <a:gradFill>
                <a:gsLst>
                  <a:gs pos="0">
                    <a:srgbClr val="FFFFFF"/>
                  </a:gs>
                  <a:gs pos="100000">
                    <a:srgbClr val="FFFFFF"/>
                  </a:gs>
                </a:gsLst>
                <a:lin ang="5400000" scaled="0"/>
              </a:gradFill>
            </a:endParaRPr>
          </a:p>
        </p:txBody>
      </p:sp>
      <p:cxnSp>
        <p:nvCxnSpPr>
          <p:cNvPr id="5" name="Straight Arrow Connector 4"/>
          <p:cNvCxnSpPr>
            <a:stCxn id="4" idx="1"/>
          </p:cNvCxnSpPr>
          <p:nvPr/>
        </p:nvCxnSpPr>
        <p:spPr>
          <a:xfrm flipH="1">
            <a:off x="5989637" y="3347307"/>
            <a:ext cx="762000" cy="0"/>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bwMode="auto">
          <a:xfrm>
            <a:off x="8961437" y="5630862"/>
            <a:ext cx="2895600" cy="381000"/>
          </a:xfrm>
          <a:prstGeom prst="rect">
            <a:avLst/>
          </a:prstGeom>
          <a:solidFill>
            <a:schemeClr val="accent4">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Request Digest</a:t>
            </a:r>
            <a:endParaRPr lang="en-US" sz="2000" dirty="0">
              <a:gradFill>
                <a:gsLst>
                  <a:gs pos="0">
                    <a:srgbClr val="FFFFFF"/>
                  </a:gs>
                  <a:gs pos="100000">
                    <a:srgbClr val="FFFFFF"/>
                  </a:gs>
                </a:gsLst>
                <a:lin ang="5400000" scaled="0"/>
              </a:gradFill>
            </a:endParaRPr>
          </a:p>
        </p:txBody>
      </p:sp>
      <p:cxnSp>
        <p:nvCxnSpPr>
          <p:cNvPr id="7" name="Straight Arrow Connector 6"/>
          <p:cNvCxnSpPr>
            <a:stCxn id="6" idx="1"/>
          </p:cNvCxnSpPr>
          <p:nvPr/>
        </p:nvCxnSpPr>
        <p:spPr>
          <a:xfrm flipH="1">
            <a:off x="8199437" y="5821362"/>
            <a:ext cx="762000" cy="0"/>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6961410"/>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err="1" smtClean="0"/>
              <a:t>ETags</a:t>
            </a:r>
            <a:r>
              <a:rPr lang="en-US" dirty="0" smtClean="0"/>
              <a:t> and Optimistic Concurrency</a:t>
            </a:r>
            <a:endParaRPr lang="en-US" dirty="0"/>
          </a:p>
        </p:txBody>
      </p:sp>
      <p:sp>
        <p:nvSpPr>
          <p:cNvPr id="3" name="Content Placeholder 2"/>
          <p:cNvSpPr>
            <a:spLocks noGrp="1"/>
          </p:cNvSpPr>
          <p:nvPr>
            <p:ph type="body" sz="quarter" idx="10"/>
          </p:nvPr>
        </p:nvSpPr>
        <p:spPr>
          <a:xfrm>
            <a:off x="274638" y="1212850"/>
            <a:ext cx="11887200" cy="5561012"/>
          </a:xfrm>
          <a:prstGeom prst="rect">
            <a:avLst/>
          </a:prstGeom>
        </p:spPr>
        <p:txBody>
          <a:bodyPr>
            <a:normAutofit/>
          </a:bodyPr>
          <a:lstStyle/>
          <a:p>
            <a:pPr marL="0" indent="0">
              <a:spcBef>
                <a:spcPts val="0"/>
              </a:spcBef>
              <a:buFontTx/>
              <a:buNone/>
            </a:pPr>
            <a:r>
              <a:rPr lang="en-US" dirty="0"/>
              <a:t>OData v2 requires items to carry </a:t>
            </a:r>
            <a:r>
              <a:rPr lang="en-US" dirty="0" err="1"/>
              <a:t>ETags</a:t>
            </a:r>
            <a:endParaRPr lang="en-US" dirty="0"/>
          </a:p>
          <a:p>
            <a:pPr marL="0" lvl="1" indent="0">
              <a:spcBef>
                <a:spcPts val="0"/>
              </a:spcBef>
              <a:buFontTx/>
              <a:buNone/>
            </a:pPr>
            <a:r>
              <a:rPr lang="en-US" dirty="0" err="1"/>
              <a:t>ETag</a:t>
            </a:r>
            <a:r>
              <a:rPr lang="en-US" dirty="0"/>
              <a:t> is integer value in that it identities version of item</a:t>
            </a:r>
          </a:p>
          <a:p>
            <a:pPr marL="0" lvl="1" indent="0">
              <a:spcBef>
                <a:spcPts val="0"/>
              </a:spcBef>
              <a:buFontTx/>
              <a:buNone/>
            </a:pPr>
            <a:r>
              <a:rPr lang="en-US" dirty="0" err="1"/>
              <a:t>ETag</a:t>
            </a:r>
            <a:r>
              <a:rPr lang="en-US" dirty="0"/>
              <a:t> is automatically incremented with each update</a:t>
            </a:r>
          </a:p>
          <a:p>
            <a:pPr marL="0" indent="0">
              <a:spcBef>
                <a:spcPts val="0"/>
              </a:spcBef>
              <a:buFontTx/>
              <a:buNone/>
            </a:pPr>
            <a:endParaRPr lang="en-US" dirty="0"/>
          </a:p>
          <a:p>
            <a:pPr marL="0" indent="0">
              <a:spcBef>
                <a:spcPts val="0"/>
              </a:spcBef>
              <a:buFontTx/>
              <a:buNone/>
            </a:pPr>
            <a:endParaRPr lang="en-US" dirty="0" smtClean="0"/>
          </a:p>
          <a:p>
            <a:pPr marL="0" indent="0">
              <a:spcBef>
                <a:spcPts val="0"/>
              </a:spcBef>
              <a:buFontTx/>
              <a:buNone/>
            </a:pPr>
            <a:endParaRPr lang="en-US" dirty="0"/>
          </a:p>
          <a:p>
            <a:pPr marL="0" indent="0">
              <a:spcBef>
                <a:spcPts val="0"/>
              </a:spcBef>
              <a:buFontTx/>
              <a:buNone/>
            </a:pPr>
            <a:r>
              <a:rPr lang="en-US" dirty="0" err="1"/>
              <a:t>ETag</a:t>
            </a:r>
            <a:r>
              <a:rPr lang="en-US" dirty="0"/>
              <a:t> use to support for optimistic concurrency control</a:t>
            </a:r>
          </a:p>
          <a:p>
            <a:pPr marL="0" lvl="1" indent="0">
              <a:spcBef>
                <a:spcPts val="0"/>
              </a:spcBef>
              <a:buFontTx/>
              <a:buNone/>
            </a:pPr>
            <a:r>
              <a:rPr lang="en-US" dirty="0" err="1"/>
              <a:t>ETag</a:t>
            </a:r>
            <a:r>
              <a:rPr lang="en-US" dirty="0"/>
              <a:t> works to eliminate the “lost update” scenario</a:t>
            </a:r>
          </a:p>
          <a:p>
            <a:pPr marL="0" lvl="1" indent="0">
              <a:spcBef>
                <a:spcPts val="0"/>
              </a:spcBef>
              <a:buFontTx/>
              <a:buNone/>
            </a:pPr>
            <a:r>
              <a:rPr lang="en-US" dirty="0" err="1"/>
              <a:t>ETag</a:t>
            </a:r>
            <a:r>
              <a:rPr lang="en-US" dirty="0"/>
              <a:t> must be tracked in order to post updates in most scenarios</a:t>
            </a:r>
          </a:p>
        </p:txBody>
      </p:sp>
      <p:pic>
        <p:nvPicPr>
          <p:cNvPr id="6" name="Picture 5"/>
          <p:cNvPicPr>
            <a:picLocks noChangeAspect="1"/>
          </p:cNvPicPr>
          <p:nvPr/>
        </p:nvPicPr>
        <p:blipFill>
          <a:blip r:embed="rId2"/>
          <a:stretch>
            <a:fillRect/>
          </a:stretch>
        </p:blipFill>
        <p:spPr>
          <a:xfrm>
            <a:off x="2408237" y="5667046"/>
            <a:ext cx="5819056" cy="777169"/>
          </a:xfrm>
          <a:prstGeom prst="rect">
            <a:avLst/>
          </a:prstGeom>
          <a:ln>
            <a:solidFill>
              <a:schemeClr val="bg1">
                <a:lumMod val="50000"/>
              </a:schemeClr>
            </a:solidFill>
          </a:ln>
        </p:spPr>
      </p:pic>
      <p:pic>
        <p:nvPicPr>
          <p:cNvPr id="7" name="Picture 6"/>
          <p:cNvPicPr>
            <a:picLocks noChangeAspect="1"/>
          </p:cNvPicPr>
          <p:nvPr/>
        </p:nvPicPr>
        <p:blipFill rotWithShape="1">
          <a:blip r:embed="rId3"/>
          <a:srcRect b="35426"/>
          <a:stretch/>
        </p:blipFill>
        <p:spPr>
          <a:xfrm>
            <a:off x="2713037" y="2506662"/>
            <a:ext cx="1855492" cy="1436510"/>
          </a:xfrm>
          <a:prstGeom prst="rect">
            <a:avLst/>
          </a:prstGeom>
          <a:ln>
            <a:solidFill>
              <a:schemeClr val="bg1">
                <a:lumMod val="50000"/>
              </a:schemeClr>
            </a:solidFill>
          </a:ln>
        </p:spPr>
      </p:pic>
    </p:spTree>
    <p:extLst>
      <p:ext uri="{BB962C8B-B14F-4D97-AF65-F5344CB8AC3E}">
        <p14:creationId xmlns:p14="http://schemas.microsoft.com/office/powerpoint/2010/main" val="1605867543"/>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smtClean="0"/>
              <a:t>ETags and the If-Match Header</a:t>
            </a:r>
            <a:endParaRPr lang="en-US" dirty="0"/>
          </a:p>
        </p:txBody>
      </p:sp>
      <p:sp>
        <p:nvSpPr>
          <p:cNvPr id="3" name="Content Placeholder 2"/>
          <p:cNvSpPr>
            <a:spLocks noGrp="1"/>
          </p:cNvSpPr>
          <p:nvPr>
            <p:ph type="body" sz="quarter" idx="10"/>
          </p:nvPr>
        </p:nvSpPr>
        <p:spPr>
          <a:xfrm>
            <a:off x="274638" y="1212850"/>
            <a:ext cx="11887200" cy="5637212"/>
          </a:xfrm>
          <a:prstGeom prst="rect">
            <a:avLst/>
          </a:prstGeom>
        </p:spPr>
        <p:txBody>
          <a:bodyPr>
            <a:normAutofit/>
          </a:bodyPr>
          <a:lstStyle/>
          <a:p>
            <a:pPr marL="0" indent="0">
              <a:spcBef>
                <a:spcPts val="0"/>
              </a:spcBef>
              <a:buFontTx/>
              <a:buNone/>
            </a:pPr>
            <a:r>
              <a:rPr lang="en-US" dirty="0"/>
              <a:t>Update and Delete operations require If-Match Header</a:t>
            </a:r>
          </a:p>
          <a:p>
            <a:pPr marL="0" lvl="1" indent="0">
              <a:spcBef>
                <a:spcPts val="0"/>
              </a:spcBef>
              <a:buFontTx/>
              <a:buNone/>
            </a:pPr>
            <a:r>
              <a:rPr lang="en-US" dirty="0"/>
              <a:t>Allows you to pass </a:t>
            </a:r>
            <a:r>
              <a:rPr lang="en-US" dirty="0" err="1"/>
              <a:t>ETag</a:t>
            </a:r>
            <a:r>
              <a:rPr lang="en-US" dirty="0"/>
              <a:t> value during an update</a:t>
            </a:r>
          </a:p>
          <a:p>
            <a:pPr marL="0" lvl="1" indent="0">
              <a:spcBef>
                <a:spcPts val="0"/>
              </a:spcBef>
              <a:buFontTx/>
              <a:buNone/>
            </a:pPr>
            <a:r>
              <a:rPr lang="en-US" dirty="0"/>
              <a:t>Update fails if </a:t>
            </a:r>
            <a:r>
              <a:rPr lang="en-US" dirty="0" err="1"/>
              <a:t>ETag</a:t>
            </a:r>
            <a:r>
              <a:rPr lang="en-US" dirty="0"/>
              <a:t> value changed due to update by other user</a:t>
            </a:r>
          </a:p>
          <a:p>
            <a:pPr marL="0" lvl="1" indent="0">
              <a:spcBef>
                <a:spcPts val="0"/>
              </a:spcBef>
              <a:buFontTx/>
              <a:buNone/>
            </a:pPr>
            <a:endParaRPr lang="en-US" dirty="0"/>
          </a:p>
          <a:p>
            <a:pPr marL="0" lvl="1" indent="0">
              <a:spcBef>
                <a:spcPts val="0"/>
              </a:spcBef>
              <a:buFontTx/>
              <a:buNone/>
            </a:pPr>
            <a:endParaRPr lang="en-US" dirty="0" smtClean="0"/>
          </a:p>
          <a:p>
            <a:pPr marL="0" lvl="1" indent="0">
              <a:spcBef>
                <a:spcPts val="0"/>
              </a:spcBef>
              <a:buFontTx/>
              <a:buNone/>
            </a:pPr>
            <a:endParaRPr lang="en-US" dirty="0" smtClean="0"/>
          </a:p>
          <a:p>
            <a:pPr marL="0" indent="0">
              <a:spcBef>
                <a:spcPts val="0"/>
              </a:spcBef>
              <a:buFontTx/>
              <a:buNone/>
            </a:pPr>
            <a:endParaRPr lang="en-US" dirty="0" smtClean="0"/>
          </a:p>
          <a:p>
            <a:pPr marL="0" indent="0">
              <a:spcBef>
                <a:spcPts val="0"/>
              </a:spcBef>
              <a:buFontTx/>
              <a:buNone/>
            </a:pPr>
            <a:r>
              <a:rPr lang="en-US" dirty="0" smtClean="0"/>
              <a:t>You </a:t>
            </a:r>
            <a:r>
              <a:rPr lang="en-US" dirty="0"/>
              <a:t>can pass wildcard (*) value inside If-Match Header</a:t>
            </a:r>
          </a:p>
          <a:p>
            <a:pPr marL="0" lvl="1" indent="0">
              <a:spcBef>
                <a:spcPts val="0"/>
              </a:spcBef>
              <a:buFontTx/>
              <a:buNone/>
            </a:pPr>
            <a:r>
              <a:rPr lang="en-US" dirty="0"/>
              <a:t>Done to disable optimistic concurrency control</a:t>
            </a:r>
          </a:p>
          <a:p>
            <a:pPr marL="0" lvl="1" indent="0">
              <a:spcBef>
                <a:spcPts val="0"/>
              </a:spcBef>
              <a:buFontTx/>
              <a:buNone/>
            </a:pPr>
            <a:r>
              <a:rPr lang="en-US" dirty="0"/>
              <a:t>This is commonly done with delete operations</a:t>
            </a:r>
          </a:p>
        </p:txBody>
      </p:sp>
      <p:pic>
        <p:nvPicPr>
          <p:cNvPr id="4" name="Picture 3"/>
          <p:cNvPicPr>
            <a:picLocks noChangeAspect="1"/>
          </p:cNvPicPr>
          <p:nvPr/>
        </p:nvPicPr>
        <p:blipFill>
          <a:blip r:embed="rId2"/>
          <a:stretch>
            <a:fillRect/>
          </a:stretch>
        </p:blipFill>
        <p:spPr>
          <a:xfrm>
            <a:off x="2808408" y="3096765"/>
            <a:ext cx="5527618" cy="1262900"/>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2808408" y="5489080"/>
            <a:ext cx="5974490" cy="1156040"/>
          </a:xfrm>
          <a:prstGeom prst="rect">
            <a:avLst/>
          </a:prstGeom>
          <a:ln>
            <a:solidFill>
              <a:schemeClr val="bg1">
                <a:lumMod val="50000"/>
              </a:schemeClr>
            </a:solidFill>
          </a:ln>
        </p:spPr>
      </p:pic>
      <p:cxnSp>
        <p:nvCxnSpPr>
          <p:cNvPr id="10" name="Straight Arrow Connector 9"/>
          <p:cNvCxnSpPr/>
          <p:nvPr/>
        </p:nvCxnSpPr>
        <p:spPr>
          <a:xfrm flipH="1" flipV="1">
            <a:off x="4836983" y="6226748"/>
            <a:ext cx="1165754" cy="233151"/>
          </a:xfrm>
          <a:prstGeom prst="straightConnector1">
            <a:avLst/>
          </a:prstGeom>
          <a:ln w="38100">
            <a:solidFill>
              <a:srgbClr val="33CC3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4348910" y="6067100"/>
            <a:ext cx="488074" cy="246758"/>
          </a:xfrm>
          <a:prstGeom prst="roundRect">
            <a:avLst/>
          </a:prstGeom>
          <a:noFill/>
          <a:ln w="28575">
            <a:solidFill>
              <a:srgbClr val="33CC3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Tree>
    <p:extLst>
      <p:ext uri="{BB962C8B-B14F-4D97-AF65-F5344CB8AC3E}">
        <p14:creationId xmlns:p14="http://schemas.microsoft.com/office/powerpoint/2010/main" val="308753926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Updating a SharePoint List Item</a:t>
            </a:r>
            <a:endParaRPr lang="en-US" dirty="0"/>
          </a:p>
        </p:txBody>
      </p:sp>
      <p:sp>
        <p:nvSpPr>
          <p:cNvPr id="3" name="Text Placeholder 2"/>
          <p:cNvSpPr>
            <a:spLocks noGrp="1"/>
          </p:cNvSpPr>
          <p:nvPr>
            <p:ph type="body" sz="quarter" idx="10"/>
          </p:nvPr>
        </p:nvSpPr>
        <p:spPr>
          <a:xfrm>
            <a:off x="274638" y="1216152"/>
            <a:ext cx="11887199" cy="5724644"/>
          </a:xfrm>
        </p:spPr>
        <p:txBody>
          <a:bodyPr/>
          <a:lstStyle/>
          <a:p>
            <a:pPr marL="0">
              <a:spcBef>
                <a:spcPts val="0"/>
              </a:spcBef>
              <a:buFontTx/>
              <a:buNone/>
            </a:pPr>
            <a:r>
              <a:rPr lang="en-US" sz="2000" dirty="0" err="1" smtClean="0"/>
              <a:t>jQuery.ajax</a:t>
            </a:r>
            <a:r>
              <a:rPr lang="en-US" sz="2000" dirty="0"/>
              <a:t>({</a:t>
            </a:r>
          </a:p>
          <a:p>
            <a:pPr marL="0">
              <a:spcBef>
                <a:spcPts val="0"/>
              </a:spcBef>
              <a:buFontTx/>
              <a:buNone/>
            </a:pPr>
            <a:r>
              <a:rPr lang="en-US" sz="2000" dirty="0"/>
              <a:t>  url: "../_</a:t>
            </a:r>
            <a:r>
              <a:rPr lang="en-US" sz="2000" dirty="0" err="1"/>
              <a:t>api</a:t>
            </a:r>
            <a:r>
              <a:rPr lang="en-US" sz="2000" dirty="0"/>
              <a:t>/web/lists/</a:t>
            </a:r>
            <a:r>
              <a:rPr lang="en-US" sz="2000" dirty="0" err="1"/>
              <a:t>getByTitle</a:t>
            </a:r>
            <a:r>
              <a:rPr lang="en-US" sz="2000" dirty="0"/>
              <a:t>('Contacts')/</a:t>
            </a:r>
            <a:r>
              <a:rPr lang="en-US" sz="2000" dirty="0" smtClean="0"/>
              <a:t>items(" + Id + ")",</a:t>
            </a:r>
            <a:endParaRPr lang="en-US" sz="2000" dirty="0"/>
          </a:p>
          <a:p>
            <a:pPr marL="0">
              <a:spcBef>
                <a:spcPts val="0"/>
              </a:spcBef>
              <a:buFontTx/>
              <a:buNone/>
            </a:pPr>
            <a:r>
              <a:rPr lang="en-US" sz="2000" dirty="0"/>
              <a:t>  type: "POST",</a:t>
            </a:r>
          </a:p>
          <a:p>
            <a:pPr marL="0">
              <a:spcBef>
                <a:spcPts val="0"/>
              </a:spcBef>
              <a:buFontTx/>
              <a:buNone/>
            </a:pPr>
            <a:r>
              <a:rPr lang="en-US" sz="2000" dirty="0"/>
              <a:t>  </a:t>
            </a:r>
            <a:r>
              <a:rPr lang="en-US" sz="2000" dirty="0" err="1"/>
              <a:t>contentType</a:t>
            </a:r>
            <a:r>
              <a:rPr lang="en-US" sz="2000" dirty="0"/>
              <a:t>: "application/</a:t>
            </a:r>
            <a:r>
              <a:rPr lang="en-US" sz="2000" dirty="0" err="1"/>
              <a:t>json;odata</a:t>
            </a:r>
            <a:r>
              <a:rPr lang="en-US" sz="2000" dirty="0"/>
              <a:t>=verbose",</a:t>
            </a:r>
          </a:p>
          <a:p>
            <a:pPr marL="0">
              <a:spcBef>
                <a:spcPts val="0"/>
              </a:spcBef>
              <a:buFontTx/>
              <a:buNone/>
            </a:pPr>
            <a:r>
              <a:rPr lang="en-US" sz="2000" dirty="0"/>
              <a:t>  data: </a:t>
            </a:r>
            <a:r>
              <a:rPr lang="en-US" sz="2000" dirty="0" err="1"/>
              <a:t>JSON.stringify</a:t>
            </a:r>
            <a:r>
              <a:rPr lang="en-US" sz="2000" dirty="0"/>
              <a:t>(</a:t>
            </a:r>
          </a:p>
          <a:p>
            <a:pPr marL="0">
              <a:spcBef>
                <a:spcPts val="0"/>
              </a:spcBef>
              <a:buFontTx/>
              <a:buNone/>
            </a:pPr>
            <a:r>
              <a:rPr lang="en-US" sz="2000" dirty="0"/>
              <a:t>    {</a:t>
            </a:r>
          </a:p>
          <a:p>
            <a:pPr marL="0">
              <a:spcBef>
                <a:spcPts val="0"/>
              </a:spcBef>
              <a:buFontTx/>
              <a:buNone/>
            </a:pPr>
            <a:r>
              <a:rPr lang="en-US" sz="2000" dirty="0"/>
              <a:t>      '__metadata': {</a:t>
            </a:r>
          </a:p>
          <a:p>
            <a:pPr marL="0">
              <a:spcBef>
                <a:spcPts val="0"/>
              </a:spcBef>
              <a:buFontTx/>
              <a:buNone/>
            </a:pPr>
            <a:r>
              <a:rPr lang="en-US" sz="2000" dirty="0"/>
              <a:t>      'type': '</a:t>
            </a:r>
            <a:r>
              <a:rPr lang="en-US" sz="2000" dirty="0" err="1"/>
              <a:t>SP.Data.ContactsListItem</a:t>
            </a:r>
            <a:r>
              <a:rPr lang="en-US" sz="2000" dirty="0"/>
              <a:t>'</a:t>
            </a:r>
          </a:p>
          <a:p>
            <a:pPr marL="0">
              <a:spcBef>
                <a:spcPts val="0"/>
              </a:spcBef>
              <a:buFontTx/>
              <a:buNone/>
            </a:pPr>
            <a:r>
              <a:rPr lang="en-US" sz="2000" dirty="0"/>
              <a:t>    },</a:t>
            </a:r>
          </a:p>
          <a:p>
            <a:pPr marL="0">
              <a:spcBef>
                <a:spcPts val="0"/>
              </a:spcBef>
              <a:buFontTx/>
              <a:buNone/>
            </a:pPr>
            <a:r>
              <a:rPr lang="en-US" sz="2000" dirty="0" smtClean="0"/>
              <a:t>    '</a:t>
            </a:r>
            <a:r>
              <a:rPr lang="en-US" sz="2000" dirty="0" err="1" smtClean="0"/>
              <a:t>FirstName</a:t>
            </a:r>
            <a:r>
              <a:rPr lang="en-US" sz="2000" dirty="0"/>
              <a:t>': </a:t>
            </a:r>
            <a:r>
              <a:rPr lang="en-US" sz="2000" dirty="0" err="1" smtClean="0"/>
              <a:t>fname</a:t>
            </a:r>
            <a:endParaRPr lang="en-US" sz="2000" dirty="0" smtClean="0"/>
          </a:p>
          <a:p>
            <a:pPr marL="0">
              <a:spcBef>
                <a:spcPts val="0"/>
              </a:spcBef>
              <a:buFontTx/>
              <a:buNone/>
            </a:pPr>
            <a:r>
              <a:rPr lang="en-US" sz="2000" dirty="0" smtClean="0"/>
              <a:t>  </a:t>
            </a:r>
            <a:r>
              <a:rPr lang="en-US" sz="2000" dirty="0"/>
              <a:t>}),</a:t>
            </a:r>
          </a:p>
          <a:p>
            <a:pPr marL="0">
              <a:spcBef>
                <a:spcPts val="0"/>
              </a:spcBef>
              <a:buFontTx/>
              <a:buNone/>
            </a:pPr>
            <a:r>
              <a:rPr lang="en-US" sz="2000" dirty="0"/>
              <a:t>  headers: {</a:t>
            </a:r>
          </a:p>
          <a:p>
            <a:pPr marL="0">
              <a:spcBef>
                <a:spcPts val="0"/>
              </a:spcBef>
              <a:buFontTx/>
              <a:buNone/>
            </a:pPr>
            <a:r>
              <a:rPr lang="en-US" sz="2000" dirty="0"/>
              <a:t>    "accept": "application/</a:t>
            </a:r>
            <a:r>
              <a:rPr lang="en-US" sz="2000" dirty="0" err="1"/>
              <a:t>json;odata</a:t>
            </a:r>
            <a:r>
              <a:rPr lang="en-US" sz="2000" dirty="0"/>
              <a:t>=verbose</a:t>
            </a:r>
            <a:r>
              <a:rPr lang="en-US" sz="2000" dirty="0" smtClean="0"/>
              <a:t>",</a:t>
            </a:r>
          </a:p>
          <a:p>
            <a:pPr marL="0">
              <a:spcBef>
                <a:spcPts val="0"/>
              </a:spcBef>
              <a:buFontTx/>
              <a:buNone/>
            </a:pPr>
            <a:r>
              <a:rPr lang="en-US" sz="2000" dirty="0"/>
              <a:t> </a:t>
            </a:r>
            <a:r>
              <a:rPr lang="en-US" sz="2000" dirty="0" smtClean="0"/>
              <a:t>   "X-HTTP-Method": "MERGE",</a:t>
            </a:r>
            <a:endParaRPr lang="en-US" sz="2000" dirty="0"/>
          </a:p>
          <a:p>
            <a:pPr marL="0">
              <a:spcBef>
                <a:spcPts val="0"/>
              </a:spcBef>
              <a:buFontTx/>
              <a:buNone/>
            </a:pPr>
            <a:r>
              <a:rPr lang="en-US" sz="2000" dirty="0"/>
              <a:t>    "X-</a:t>
            </a:r>
            <a:r>
              <a:rPr lang="en-US" sz="2000" dirty="0" err="1"/>
              <a:t>RequestDigest</a:t>
            </a:r>
            <a:r>
              <a:rPr lang="en-US" sz="2000" dirty="0" smtClean="0"/>
              <a:t>": jQuery("#__REQUESTDIGEST").</a:t>
            </a:r>
            <a:r>
              <a:rPr lang="en-US" sz="2000" dirty="0" err="1" smtClean="0"/>
              <a:t>val</a:t>
            </a:r>
            <a:r>
              <a:rPr lang="en-US" sz="2000" dirty="0" smtClean="0"/>
              <a:t>(),</a:t>
            </a:r>
          </a:p>
          <a:p>
            <a:pPr marL="0">
              <a:spcBef>
                <a:spcPts val="0"/>
              </a:spcBef>
              <a:buFontTx/>
              <a:buNone/>
            </a:pPr>
            <a:r>
              <a:rPr lang="en-US" sz="2000" dirty="0"/>
              <a:t> </a:t>
            </a:r>
            <a:r>
              <a:rPr lang="en-US" sz="2000" dirty="0" smtClean="0"/>
              <a:t>   "If-Match": </a:t>
            </a:r>
            <a:r>
              <a:rPr lang="en-US" sz="2000" dirty="0" err="1" smtClean="0"/>
              <a:t>eTag</a:t>
            </a:r>
            <a:endParaRPr lang="en-US" sz="2000" dirty="0"/>
          </a:p>
          <a:p>
            <a:pPr marL="0">
              <a:spcBef>
                <a:spcPts val="0"/>
              </a:spcBef>
              <a:buFontTx/>
              <a:buNone/>
            </a:pPr>
            <a:r>
              <a:rPr lang="en-US" sz="2000" dirty="0"/>
              <a:t>  },</a:t>
            </a:r>
          </a:p>
          <a:p>
            <a:pPr marL="0">
              <a:spcBef>
                <a:spcPts val="0"/>
              </a:spcBef>
              <a:buFontTx/>
              <a:buNone/>
            </a:pPr>
            <a:r>
              <a:rPr lang="en-US" sz="2000" dirty="0"/>
              <a:t> </a:t>
            </a:r>
            <a:r>
              <a:rPr lang="en-US" sz="2000" dirty="0" smtClean="0"/>
              <a:t> </a:t>
            </a:r>
            <a:r>
              <a:rPr lang="nn-NO" sz="2000" dirty="0" smtClean="0"/>
              <a:t>success</a:t>
            </a:r>
            <a:r>
              <a:rPr lang="nn-NO" sz="2000" dirty="0"/>
              <a:t>: function (data, status, jqXHR) </a:t>
            </a:r>
            <a:r>
              <a:rPr lang="nn-NO" sz="2000" dirty="0" smtClean="0"/>
              <a:t>{}</a:t>
            </a:r>
            <a:r>
              <a:rPr lang="en-US" sz="2000" dirty="0" smtClean="0"/>
              <a:t>,</a:t>
            </a:r>
            <a:endParaRPr lang="en-US" sz="2000" dirty="0"/>
          </a:p>
          <a:p>
            <a:pPr marL="0">
              <a:spcBef>
                <a:spcPts val="0"/>
              </a:spcBef>
              <a:buFontTx/>
              <a:buNone/>
            </a:pPr>
            <a:r>
              <a:rPr lang="en-US" sz="2000" dirty="0"/>
              <a:t>  </a:t>
            </a:r>
            <a:r>
              <a:rPr lang="nn-NO" sz="2000" dirty="0" smtClean="0"/>
              <a:t>error</a:t>
            </a:r>
            <a:r>
              <a:rPr lang="nn-NO" sz="2000" dirty="0"/>
              <a:t>: function (jqXHR, status, message) {}</a:t>
            </a:r>
          </a:p>
          <a:p>
            <a:pPr marL="0">
              <a:spcBef>
                <a:spcPts val="0"/>
              </a:spcBef>
              <a:buFontTx/>
              <a:buNone/>
            </a:pPr>
            <a:r>
              <a:rPr lang="en-US" sz="2000" dirty="0" smtClean="0"/>
              <a:t>});</a:t>
            </a:r>
            <a:endParaRPr lang="en-US" sz="2000" dirty="0"/>
          </a:p>
        </p:txBody>
      </p:sp>
      <p:sp>
        <p:nvSpPr>
          <p:cNvPr id="4" name="Rectangle 3"/>
          <p:cNvSpPr/>
          <p:nvPr/>
        </p:nvSpPr>
        <p:spPr bwMode="auto">
          <a:xfrm>
            <a:off x="7208837" y="3185554"/>
            <a:ext cx="2895600" cy="381000"/>
          </a:xfrm>
          <a:prstGeom prst="rect">
            <a:avLst/>
          </a:prstGeom>
          <a:solidFill>
            <a:schemeClr val="accent4">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Type Metadata</a:t>
            </a:r>
            <a:endParaRPr lang="en-US" sz="2000" dirty="0">
              <a:gradFill>
                <a:gsLst>
                  <a:gs pos="0">
                    <a:srgbClr val="FFFFFF"/>
                  </a:gs>
                  <a:gs pos="100000">
                    <a:srgbClr val="FFFFFF"/>
                  </a:gs>
                </a:gsLst>
                <a:lin ang="5400000" scaled="0"/>
              </a:gradFill>
            </a:endParaRPr>
          </a:p>
        </p:txBody>
      </p:sp>
      <p:cxnSp>
        <p:nvCxnSpPr>
          <p:cNvPr id="5" name="Straight Arrow Connector 4"/>
          <p:cNvCxnSpPr>
            <a:stCxn id="4" idx="1"/>
          </p:cNvCxnSpPr>
          <p:nvPr/>
        </p:nvCxnSpPr>
        <p:spPr>
          <a:xfrm flipH="1">
            <a:off x="6446837" y="3376054"/>
            <a:ext cx="762000" cy="0"/>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bwMode="auto">
          <a:xfrm>
            <a:off x="8351837" y="5397372"/>
            <a:ext cx="2895600" cy="381000"/>
          </a:xfrm>
          <a:prstGeom prst="rect">
            <a:avLst/>
          </a:prstGeom>
          <a:solidFill>
            <a:schemeClr val="accent4">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err="1" smtClean="0">
                <a:gradFill>
                  <a:gsLst>
                    <a:gs pos="0">
                      <a:srgbClr val="FFFFFF"/>
                    </a:gs>
                    <a:gs pos="100000">
                      <a:srgbClr val="FFFFFF"/>
                    </a:gs>
                  </a:gsLst>
                  <a:lin ang="5400000" scaled="0"/>
                </a:gradFill>
              </a:rPr>
              <a:t>eTag</a:t>
            </a:r>
            <a:endParaRPr lang="en-US" sz="2000" dirty="0">
              <a:gradFill>
                <a:gsLst>
                  <a:gs pos="0">
                    <a:srgbClr val="FFFFFF"/>
                  </a:gs>
                  <a:gs pos="100000">
                    <a:srgbClr val="FFFFFF"/>
                  </a:gs>
                </a:gsLst>
                <a:lin ang="5400000" scaled="0"/>
              </a:gradFill>
            </a:endParaRPr>
          </a:p>
        </p:txBody>
      </p:sp>
      <p:cxnSp>
        <p:nvCxnSpPr>
          <p:cNvPr id="7" name="Straight Arrow Connector 6"/>
          <p:cNvCxnSpPr>
            <a:stCxn id="6" idx="1"/>
          </p:cNvCxnSpPr>
          <p:nvPr/>
        </p:nvCxnSpPr>
        <p:spPr>
          <a:xfrm flipH="1">
            <a:off x="7589837" y="5587872"/>
            <a:ext cx="762000" cy="0"/>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276419"/>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Deleting a SharePoint List Item</a:t>
            </a:r>
            <a:endParaRPr lang="en-US" dirty="0"/>
          </a:p>
        </p:txBody>
      </p:sp>
      <p:sp>
        <p:nvSpPr>
          <p:cNvPr id="3" name="Text Placeholder 2"/>
          <p:cNvSpPr>
            <a:spLocks noGrp="1"/>
          </p:cNvSpPr>
          <p:nvPr>
            <p:ph type="body" sz="quarter" idx="10"/>
          </p:nvPr>
        </p:nvSpPr>
        <p:spPr>
          <a:xfrm>
            <a:off x="274638" y="1216152"/>
            <a:ext cx="11887199" cy="3231654"/>
          </a:xfrm>
        </p:spPr>
        <p:txBody>
          <a:bodyPr/>
          <a:lstStyle/>
          <a:p>
            <a:pPr marL="0">
              <a:spcBef>
                <a:spcPts val="0"/>
              </a:spcBef>
              <a:buFontTx/>
              <a:buNone/>
            </a:pPr>
            <a:r>
              <a:rPr lang="en-US" sz="2000" dirty="0" err="1" smtClean="0"/>
              <a:t>jQuery.ajax</a:t>
            </a:r>
            <a:r>
              <a:rPr lang="en-US" sz="2000" dirty="0"/>
              <a:t>({</a:t>
            </a:r>
          </a:p>
          <a:p>
            <a:pPr marL="0">
              <a:spcBef>
                <a:spcPts val="0"/>
              </a:spcBef>
              <a:buFontTx/>
              <a:buNone/>
            </a:pPr>
            <a:r>
              <a:rPr lang="en-US" sz="2000" dirty="0"/>
              <a:t>  url: "../_</a:t>
            </a:r>
            <a:r>
              <a:rPr lang="en-US" sz="2000" dirty="0" err="1"/>
              <a:t>api</a:t>
            </a:r>
            <a:r>
              <a:rPr lang="en-US" sz="2000" dirty="0"/>
              <a:t>/web/lists/</a:t>
            </a:r>
            <a:r>
              <a:rPr lang="en-US" sz="2000" dirty="0" err="1"/>
              <a:t>getByTitle</a:t>
            </a:r>
            <a:r>
              <a:rPr lang="en-US" sz="2000" dirty="0"/>
              <a:t>('Contacts')/</a:t>
            </a:r>
            <a:r>
              <a:rPr lang="en-US" sz="2000" dirty="0" smtClean="0"/>
              <a:t>items(" + Id + ")",</a:t>
            </a:r>
            <a:endParaRPr lang="en-US" sz="2000" dirty="0"/>
          </a:p>
          <a:p>
            <a:pPr marL="0">
              <a:spcBef>
                <a:spcPts val="0"/>
              </a:spcBef>
              <a:buFontTx/>
              <a:buNone/>
            </a:pPr>
            <a:r>
              <a:rPr lang="en-US" sz="2000" dirty="0"/>
              <a:t>  type: </a:t>
            </a:r>
            <a:r>
              <a:rPr lang="en-US" sz="2000" dirty="0" smtClean="0"/>
              <a:t>"DELETE",</a:t>
            </a:r>
            <a:endParaRPr lang="en-US" sz="2000" dirty="0"/>
          </a:p>
          <a:p>
            <a:pPr marL="0">
              <a:spcBef>
                <a:spcPts val="0"/>
              </a:spcBef>
              <a:buFontTx/>
              <a:buNone/>
            </a:pPr>
            <a:r>
              <a:rPr lang="en-US" sz="2000" dirty="0" smtClean="0"/>
              <a:t>  headers</a:t>
            </a:r>
            <a:r>
              <a:rPr lang="en-US" sz="2000" dirty="0"/>
              <a:t>: {</a:t>
            </a:r>
          </a:p>
          <a:p>
            <a:pPr marL="0">
              <a:spcBef>
                <a:spcPts val="0"/>
              </a:spcBef>
              <a:buFontTx/>
              <a:buNone/>
            </a:pPr>
            <a:r>
              <a:rPr lang="en-US" sz="2000" dirty="0"/>
              <a:t>    "accept": "application/</a:t>
            </a:r>
            <a:r>
              <a:rPr lang="en-US" sz="2000" dirty="0" err="1"/>
              <a:t>json;odata</a:t>
            </a:r>
            <a:r>
              <a:rPr lang="en-US" sz="2000" dirty="0"/>
              <a:t>=verbose</a:t>
            </a:r>
            <a:r>
              <a:rPr lang="en-US" sz="2000" dirty="0" smtClean="0"/>
              <a:t>",</a:t>
            </a:r>
          </a:p>
          <a:p>
            <a:pPr marL="0">
              <a:spcBef>
                <a:spcPts val="0"/>
              </a:spcBef>
              <a:buFontTx/>
              <a:buNone/>
            </a:pPr>
            <a:r>
              <a:rPr lang="en-US" sz="2000" dirty="0" smtClean="0"/>
              <a:t>    "</a:t>
            </a:r>
            <a:r>
              <a:rPr lang="en-US" sz="2000" dirty="0"/>
              <a:t>X-</a:t>
            </a:r>
            <a:r>
              <a:rPr lang="en-US" sz="2000" dirty="0" err="1"/>
              <a:t>RequestDigest</a:t>
            </a:r>
            <a:r>
              <a:rPr lang="en-US" sz="2000" dirty="0" smtClean="0"/>
              <a:t>": jQuery("#__REQUESTDIGEST").</a:t>
            </a:r>
            <a:r>
              <a:rPr lang="en-US" sz="2000" dirty="0" err="1" smtClean="0"/>
              <a:t>val</a:t>
            </a:r>
            <a:r>
              <a:rPr lang="en-US" sz="2000" dirty="0" smtClean="0"/>
              <a:t>(),</a:t>
            </a:r>
          </a:p>
          <a:p>
            <a:pPr marL="0">
              <a:spcBef>
                <a:spcPts val="0"/>
              </a:spcBef>
              <a:buFontTx/>
              <a:buNone/>
            </a:pPr>
            <a:r>
              <a:rPr lang="en-US" sz="2000" dirty="0"/>
              <a:t> </a:t>
            </a:r>
            <a:r>
              <a:rPr lang="en-US" sz="2000" dirty="0" smtClean="0"/>
              <a:t>   "If-Match": "*"</a:t>
            </a:r>
            <a:endParaRPr lang="en-US" sz="2000" dirty="0"/>
          </a:p>
          <a:p>
            <a:pPr marL="0">
              <a:spcBef>
                <a:spcPts val="0"/>
              </a:spcBef>
              <a:buFontTx/>
              <a:buNone/>
            </a:pPr>
            <a:r>
              <a:rPr lang="en-US" sz="2000" dirty="0"/>
              <a:t>  },</a:t>
            </a:r>
          </a:p>
          <a:p>
            <a:pPr marL="0">
              <a:spcBef>
                <a:spcPts val="0"/>
              </a:spcBef>
              <a:buFontTx/>
              <a:buNone/>
            </a:pPr>
            <a:r>
              <a:rPr lang="en-US" sz="2000" dirty="0"/>
              <a:t> </a:t>
            </a:r>
            <a:r>
              <a:rPr lang="en-US" sz="2000" dirty="0" smtClean="0"/>
              <a:t> </a:t>
            </a:r>
            <a:r>
              <a:rPr lang="nn-NO" sz="2000" dirty="0" smtClean="0"/>
              <a:t>success</a:t>
            </a:r>
            <a:r>
              <a:rPr lang="nn-NO" sz="2000" dirty="0"/>
              <a:t>: function (data, status, jqXHR) </a:t>
            </a:r>
            <a:r>
              <a:rPr lang="nn-NO" sz="2000" dirty="0" smtClean="0"/>
              <a:t>{}</a:t>
            </a:r>
            <a:r>
              <a:rPr lang="en-US" sz="2000" dirty="0" smtClean="0"/>
              <a:t>,</a:t>
            </a:r>
            <a:endParaRPr lang="en-US" sz="2000" dirty="0"/>
          </a:p>
          <a:p>
            <a:pPr marL="0">
              <a:spcBef>
                <a:spcPts val="0"/>
              </a:spcBef>
              <a:buFontTx/>
              <a:buNone/>
            </a:pPr>
            <a:r>
              <a:rPr lang="en-US" sz="2000" dirty="0"/>
              <a:t>  </a:t>
            </a:r>
            <a:r>
              <a:rPr lang="nn-NO" sz="2000" dirty="0" smtClean="0"/>
              <a:t>error</a:t>
            </a:r>
            <a:r>
              <a:rPr lang="nn-NO" sz="2000" dirty="0"/>
              <a:t>: function (jqXHR, status, message) {}</a:t>
            </a:r>
          </a:p>
          <a:p>
            <a:pPr marL="0">
              <a:spcBef>
                <a:spcPts val="0"/>
              </a:spcBef>
              <a:buFontTx/>
              <a:buNone/>
            </a:pPr>
            <a:r>
              <a:rPr lang="en-US" sz="2000" dirty="0" smtClean="0"/>
              <a:t>});</a:t>
            </a:r>
            <a:endParaRPr lang="en-US" sz="2000" dirty="0"/>
          </a:p>
        </p:txBody>
      </p:sp>
      <p:sp>
        <p:nvSpPr>
          <p:cNvPr id="6" name="Rectangle 5"/>
          <p:cNvSpPr/>
          <p:nvPr/>
        </p:nvSpPr>
        <p:spPr bwMode="auto">
          <a:xfrm>
            <a:off x="7437437" y="2932038"/>
            <a:ext cx="2895600" cy="381000"/>
          </a:xfrm>
          <a:prstGeom prst="rect">
            <a:avLst/>
          </a:prstGeom>
          <a:solidFill>
            <a:schemeClr val="accent4">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err="1" smtClean="0">
                <a:gradFill>
                  <a:gsLst>
                    <a:gs pos="0">
                      <a:srgbClr val="FFFFFF"/>
                    </a:gs>
                    <a:gs pos="100000">
                      <a:srgbClr val="FFFFFF"/>
                    </a:gs>
                  </a:gsLst>
                  <a:lin ang="5400000" scaled="0"/>
                </a:gradFill>
              </a:rPr>
              <a:t>eTag</a:t>
            </a:r>
            <a:endParaRPr lang="en-US" sz="2000" dirty="0">
              <a:gradFill>
                <a:gsLst>
                  <a:gs pos="0">
                    <a:srgbClr val="FFFFFF"/>
                  </a:gs>
                  <a:gs pos="100000">
                    <a:srgbClr val="FFFFFF"/>
                  </a:gs>
                </a:gsLst>
                <a:lin ang="5400000" scaled="0"/>
              </a:gradFill>
            </a:endParaRPr>
          </a:p>
        </p:txBody>
      </p:sp>
      <p:cxnSp>
        <p:nvCxnSpPr>
          <p:cNvPr id="7" name="Straight Arrow Connector 6"/>
          <p:cNvCxnSpPr>
            <a:stCxn id="6" idx="1"/>
          </p:cNvCxnSpPr>
          <p:nvPr/>
        </p:nvCxnSpPr>
        <p:spPr>
          <a:xfrm flipH="1">
            <a:off x="6675437" y="3122538"/>
            <a:ext cx="762000" cy="0"/>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bwMode="auto">
          <a:xfrm>
            <a:off x="7437437" y="1883595"/>
            <a:ext cx="2895600" cy="381000"/>
          </a:xfrm>
          <a:prstGeom prst="rect">
            <a:avLst/>
          </a:prstGeom>
          <a:solidFill>
            <a:schemeClr val="accent4">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DELETE operation</a:t>
            </a:r>
            <a:endParaRPr lang="en-US" sz="2000" dirty="0">
              <a:gradFill>
                <a:gsLst>
                  <a:gs pos="0">
                    <a:srgbClr val="FFFFFF"/>
                  </a:gs>
                  <a:gs pos="100000">
                    <a:srgbClr val="FFFFFF"/>
                  </a:gs>
                </a:gsLst>
                <a:lin ang="5400000" scaled="0"/>
              </a:gradFill>
            </a:endParaRPr>
          </a:p>
        </p:txBody>
      </p:sp>
      <p:cxnSp>
        <p:nvCxnSpPr>
          <p:cNvPr id="10" name="Straight Arrow Connector 9"/>
          <p:cNvCxnSpPr>
            <a:stCxn id="9" idx="1"/>
          </p:cNvCxnSpPr>
          <p:nvPr/>
        </p:nvCxnSpPr>
        <p:spPr>
          <a:xfrm flipH="1">
            <a:off x="6675437" y="2074095"/>
            <a:ext cx="762000" cy="0"/>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756658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Promises</a:t>
            </a:r>
            <a:endParaRPr lang="en-US" dirty="0"/>
          </a:p>
        </p:txBody>
      </p:sp>
      <p:sp>
        <p:nvSpPr>
          <p:cNvPr id="3" name="Text Placeholder 2"/>
          <p:cNvSpPr>
            <a:spLocks noGrp="1"/>
          </p:cNvSpPr>
          <p:nvPr>
            <p:ph type="body" sz="quarter" idx="10"/>
          </p:nvPr>
        </p:nvSpPr>
        <p:spPr>
          <a:prstGeom prst="rect">
            <a:avLst/>
          </a:prstGeom>
        </p:spPr>
        <p:txBody>
          <a:bodyPr/>
          <a:lstStyle/>
          <a:p>
            <a:pPr marL="0" indent="0">
              <a:spcBef>
                <a:spcPts val="0"/>
              </a:spcBef>
              <a:buFontTx/>
              <a:buNone/>
            </a:pPr>
            <a:r>
              <a:rPr lang="en-US" dirty="0" smtClean="0"/>
              <a:t>Property of a jQuery “Deferred”</a:t>
            </a:r>
          </a:p>
          <a:p>
            <a:pPr marL="0" lvl="1" indent="0">
              <a:spcBef>
                <a:spcPts val="0"/>
              </a:spcBef>
              <a:buFontTx/>
              <a:buNone/>
            </a:pPr>
            <a:r>
              <a:rPr lang="en-US" dirty="0" smtClean="0"/>
              <a:t>Automatically returned from jQuery </a:t>
            </a:r>
            <a:r>
              <a:rPr lang="en-US" dirty="0" err="1" smtClean="0"/>
              <a:t>ajax</a:t>
            </a:r>
            <a:r>
              <a:rPr lang="en-US" dirty="0" smtClean="0"/>
              <a:t> method</a:t>
            </a:r>
          </a:p>
          <a:p>
            <a:pPr marL="0" lvl="1" indent="0">
              <a:spcBef>
                <a:spcPts val="0"/>
              </a:spcBef>
              <a:buFontTx/>
              <a:buNone/>
            </a:pPr>
            <a:r>
              <a:rPr lang="en-US" dirty="0" smtClean="0"/>
              <a:t>Callbacks include </a:t>
            </a:r>
            <a:r>
              <a:rPr lang="en-US" dirty="0" err="1" smtClean="0"/>
              <a:t>jqXHR</a:t>
            </a:r>
            <a:r>
              <a:rPr lang="en-US" dirty="0" smtClean="0"/>
              <a:t> object, which contains promise</a:t>
            </a:r>
          </a:p>
          <a:p>
            <a:pPr marL="0" indent="0">
              <a:spcBef>
                <a:spcPts val="0"/>
              </a:spcBef>
              <a:buFontTx/>
              <a:buNone/>
            </a:pPr>
            <a:r>
              <a:rPr lang="en-US" dirty="0" smtClean="0"/>
              <a:t>Allow for Orchestration of multiple calls</a:t>
            </a:r>
          </a:p>
          <a:p>
            <a:pPr marL="0" lvl="1" indent="0">
              <a:spcBef>
                <a:spcPts val="0"/>
              </a:spcBef>
              <a:buFontTx/>
              <a:buNone/>
            </a:pPr>
            <a:r>
              <a:rPr lang="en-US" dirty="0" smtClean="0"/>
              <a:t>Sequence calls</a:t>
            </a:r>
          </a:p>
          <a:p>
            <a:pPr marL="0" lvl="1" indent="0">
              <a:spcBef>
                <a:spcPts val="0"/>
              </a:spcBef>
              <a:buFontTx/>
              <a:buNone/>
            </a:pPr>
            <a:r>
              <a:rPr lang="en-US" dirty="0" smtClean="0"/>
              <a:t>Batch calls</a:t>
            </a:r>
            <a:endParaRPr lang="en-US" dirty="0"/>
          </a:p>
        </p:txBody>
      </p:sp>
    </p:spTree>
    <p:extLst>
      <p:ext uri="{BB962C8B-B14F-4D97-AF65-F5344CB8AC3E}">
        <p14:creationId xmlns:p14="http://schemas.microsoft.com/office/powerpoint/2010/main" val="3601860056"/>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Promises</a:t>
            </a:r>
            <a:endParaRPr lang="en-US" dirty="0"/>
          </a:p>
        </p:txBody>
      </p:sp>
      <p:sp>
        <p:nvSpPr>
          <p:cNvPr id="3" name="Text Placeholder 2"/>
          <p:cNvSpPr>
            <a:spLocks noGrp="1"/>
          </p:cNvSpPr>
          <p:nvPr>
            <p:ph type="body" sz="quarter" idx="10"/>
          </p:nvPr>
        </p:nvSpPr>
        <p:spPr>
          <a:xfrm>
            <a:off x="265111" y="1190024"/>
            <a:ext cx="4952999" cy="5693866"/>
          </a:xfrm>
        </p:spPr>
        <p:txBody>
          <a:bodyPr/>
          <a:lstStyle/>
          <a:p>
            <a:pPr marL="0">
              <a:spcBef>
                <a:spcPts val="0"/>
              </a:spcBef>
              <a:spcAft>
                <a:spcPts val="600"/>
              </a:spcAft>
              <a:buFontTx/>
              <a:buNone/>
            </a:pPr>
            <a:r>
              <a:rPr lang="en-US" sz="2000" dirty="0" smtClean="0"/>
              <a:t>function </a:t>
            </a:r>
            <a:r>
              <a:rPr lang="en-US" sz="2000" dirty="0" err="1" smtClean="0"/>
              <a:t>myPromise</a:t>
            </a:r>
            <a:r>
              <a:rPr lang="en-US" sz="2000" dirty="0" smtClean="0"/>
              <a:t>() {</a:t>
            </a:r>
          </a:p>
          <a:p>
            <a:pPr marL="0">
              <a:spcBef>
                <a:spcPts val="0"/>
              </a:spcBef>
              <a:spcAft>
                <a:spcPts val="600"/>
              </a:spcAft>
              <a:buFontTx/>
              <a:buNone/>
            </a:pPr>
            <a:r>
              <a:rPr lang="en-US" sz="2000" dirty="0" smtClean="0"/>
              <a:t>    </a:t>
            </a:r>
            <a:r>
              <a:rPr lang="en-US" sz="2000" dirty="0" err="1"/>
              <a:t>var</a:t>
            </a:r>
            <a:r>
              <a:rPr lang="en-US" sz="2000" dirty="0"/>
              <a:t> deferred = $.Deferred</a:t>
            </a:r>
            <a:r>
              <a:rPr lang="en-US" sz="2000" dirty="0" smtClean="0"/>
              <a:t>();</a:t>
            </a:r>
            <a:endParaRPr lang="en-US" sz="2000" dirty="0"/>
          </a:p>
          <a:p>
            <a:pPr marL="0">
              <a:spcBef>
                <a:spcPts val="0"/>
              </a:spcBef>
              <a:spcAft>
                <a:spcPts val="600"/>
              </a:spcAft>
              <a:buFontTx/>
              <a:buNone/>
            </a:pPr>
            <a:r>
              <a:rPr lang="en-US" sz="2000" dirty="0"/>
              <a:t>    </a:t>
            </a:r>
            <a:r>
              <a:rPr lang="en-US" sz="2000" dirty="0" err="1"/>
              <a:t>setTimeout</a:t>
            </a:r>
            <a:r>
              <a:rPr lang="en-US" sz="2000" dirty="0"/>
              <a:t>(function() {</a:t>
            </a:r>
          </a:p>
          <a:p>
            <a:pPr marL="0">
              <a:spcBef>
                <a:spcPts val="0"/>
              </a:spcBef>
              <a:spcAft>
                <a:spcPts val="600"/>
              </a:spcAft>
              <a:buFontTx/>
              <a:buNone/>
            </a:pPr>
            <a:r>
              <a:rPr lang="en-US" sz="2000" dirty="0"/>
              <a:t>        </a:t>
            </a:r>
            <a:r>
              <a:rPr lang="en-US" sz="2000" dirty="0" err="1"/>
              <a:t>deferred.resolve</a:t>
            </a:r>
            <a:r>
              <a:rPr lang="en-US" sz="2000" dirty="0"/>
              <a:t>("success!");</a:t>
            </a:r>
          </a:p>
          <a:p>
            <a:pPr marL="0">
              <a:spcBef>
                <a:spcPts val="0"/>
              </a:spcBef>
              <a:spcAft>
                <a:spcPts val="600"/>
              </a:spcAft>
              <a:buFontTx/>
              <a:buNone/>
            </a:pPr>
            <a:r>
              <a:rPr lang="en-US" sz="2000" dirty="0"/>
              <a:t>    }, 1000</a:t>
            </a:r>
            <a:r>
              <a:rPr lang="en-US" sz="2000" dirty="0" smtClean="0"/>
              <a:t>);</a:t>
            </a:r>
            <a:endParaRPr lang="en-US" sz="2000" dirty="0"/>
          </a:p>
          <a:p>
            <a:pPr marL="0">
              <a:spcBef>
                <a:spcPts val="0"/>
              </a:spcBef>
              <a:spcAft>
                <a:spcPts val="600"/>
              </a:spcAft>
              <a:buFontTx/>
              <a:buNone/>
            </a:pPr>
            <a:r>
              <a:rPr lang="en-US" sz="2000" dirty="0"/>
              <a:t>    return </a:t>
            </a:r>
            <a:r>
              <a:rPr lang="en-US" sz="2000" dirty="0" err="1"/>
              <a:t>deferred.promise</a:t>
            </a:r>
            <a:r>
              <a:rPr lang="en-US" sz="2000" dirty="0"/>
              <a:t>();</a:t>
            </a:r>
          </a:p>
          <a:p>
            <a:pPr marL="0">
              <a:spcBef>
                <a:spcPts val="0"/>
              </a:spcBef>
              <a:spcAft>
                <a:spcPts val="600"/>
              </a:spcAft>
              <a:buFontTx/>
              <a:buNone/>
            </a:pPr>
            <a:r>
              <a:rPr lang="en-US" sz="2000" dirty="0" smtClean="0"/>
              <a:t>}</a:t>
            </a:r>
            <a:endParaRPr lang="en-US" sz="2000" dirty="0"/>
          </a:p>
          <a:p>
            <a:pPr marL="0">
              <a:spcBef>
                <a:spcPts val="0"/>
              </a:spcBef>
              <a:spcAft>
                <a:spcPts val="600"/>
              </a:spcAft>
              <a:buFontTx/>
              <a:buNone/>
            </a:pPr>
            <a:r>
              <a:rPr lang="en-US" sz="2000" dirty="0" err="1"/>
              <a:t>myPromise</a:t>
            </a:r>
            <a:r>
              <a:rPr lang="en-US" sz="2000" dirty="0"/>
              <a:t>().then(</a:t>
            </a:r>
          </a:p>
          <a:p>
            <a:pPr marL="0">
              <a:spcBef>
                <a:spcPts val="0"/>
              </a:spcBef>
              <a:spcAft>
                <a:spcPts val="600"/>
              </a:spcAft>
              <a:buFontTx/>
              <a:buNone/>
            </a:pPr>
            <a:r>
              <a:rPr lang="en-US" sz="2000" dirty="0"/>
              <a:t>    function(value) {</a:t>
            </a:r>
          </a:p>
          <a:p>
            <a:pPr marL="0">
              <a:spcBef>
                <a:spcPts val="0"/>
              </a:spcBef>
              <a:spcAft>
                <a:spcPts val="600"/>
              </a:spcAft>
              <a:buFontTx/>
              <a:buNone/>
            </a:pPr>
            <a:r>
              <a:rPr lang="en-US" sz="2000" dirty="0"/>
              <a:t>        alert(value);</a:t>
            </a:r>
          </a:p>
          <a:p>
            <a:pPr marL="0">
              <a:spcBef>
                <a:spcPts val="0"/>
              </a:spcBef>
              <a:spcAft>
                <a:spcPts val="600"/>
              </a:spcAft>
              <a:buFontTx/>
              <a:buNone/>
            </a:pPr>
            <a:r>
              <a:rPr lang="en-US" sz="2000" dirty="0"/>
              <a:t>    },</a:t>
            </a:r>
          </a:p>
          <a:p>
            <a:pPr marL="0">
              <a:spcBef>
                <a:spcPts val="0"/>
              </a:spcBef>
              <a:spcAft>
                <a:spcPts val="600"/>
              </a:spcAft>
              <a:buFontTx/>
              <a:buNone/>
            </a:pPr>
            <a:r>
              <a:rPr lang="en-US" sz="2000" dirty="0"/>
              <a:t>    function() { </a:t>
            </a:r>
          </a:p>
          <a:p>
            <a:pPr marL="0">
              <a:spcBef>
                <a:spcPts val="0"/>
              </a:spcBef>
              <a:spcAft>
                <a:spcPts val="600"/>
              </a:spcAft>
              <a:buFontTx/>
              <a:buNone/>
            </a:pPr>
            <a:r>
              <a:rPr lang="en-US" sz="2000" dirty="0"/>
              <a:t>        alert("error!");</a:t>
            </a:r>
          </a:p>
          <a:p>
            <a:pPr marL="0">
              <a:spcBef>
                <a:spcPts val="0"/>
              </a:spcBef>
              <a:spcAft>
                <a:spcPts val="600"/>
              </a:spcAft>
              <a:buFontTx/>
              <a:buNone/>
            </a:pPr>
            <a:r>
              <a:rPr lang="en-US" sz="2000" dirty="0"/>
              <a:t>    }</a:t>
            </a:r>
          </a:p>
          <a:p>
            <a:pPr marL="0">
              <a:spcBef>
                <a:spcPts val="0"/>
              </a:spcBef>
              <a:spcAft>
                <a:spcPts val="600"/>
              </a:spcAft>
              <a:buFontTx/>
              <a:buNone/>
            </a:pPr>
            <a:r>
              <a:rPr lang="en-US" sz="2000" dirty="0" smtClean="0"/>
              <a:t>);</a:t>
            </a:r>
            <a:endParaRPr lang="en-US" sz="2000" dirty="0"/>
          </a:p>
        </p:txBody>
      </p:sp>
      <p:sp>
        <p:nvSpPr>
          <p:cNvPr id="5" name="Rectangle 4"/>
          <p:cNvSpPr/>
          <p:nvPr/>
        </p:nvSpPr>
        <p:spPr bwMode="auto">
          <a:xfrm>
            <a:off x="5989637" y="1550210"/>
            <a:ext cx="2794427" cy="402026"/>
          </a:xfrm>
          <a:prstGeom prst="rect">
            <a:avLst/>
          </a:prstGeom>
          <a:solidFill>
            <a:schemeClr val="accent4">
              <a:lumMod val="40000"/>
              <a:lumOff val="60000"/>
            </a:schemeClr>
          </a:solidFill>
          <a:ln w="127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699404" fontAlgn="base">
              <a:spcBef>
                <a:spcPct val="0"/>
              </a:spcBef>
              <a:spcAft>
                <a:spcPct val="0"/>
              </a:spcAft>
            </a:pPr>
            <a:r>
              <a:rPr lang="en-US" sz="1600" dirty="0" smtClean="0">
                <a:solidFill>
                  <a:schemeClr val="tx2"/>
                </a:solidFill>
                <a:latin typeface="Arial Black" pitchFamily="34" charset="0"/>
                <a:cs typeface="Arial" pitchFamily="34" charset="0"/>
              </a:rPr>
              <a:t>Create a Deferred</a:t>
            </a:r>
            <a:endParaRPr lang="en-US" sz="1600" dirty="0">
              <a:solidFill>
                <a:schemeClr val="tx2"/>
              </a:solidFill>
              <a:latin typeface="Arial Black" pitchFamily="34" charset="0"/>
              <a:cs typeface="Arial" pitchFamily="34" charset="0"/>
            </a:endParaRPr>
          </a:p>
        </p:txBody>
      </p:sp>
      <p:sp>
        <p:nvSpPr>
          <p:cNvPr id="6" name="Rectangle 5"/>
          <p:cNvSpPr/>
          <p:nvPr/>
        </p:nvSpPr>
        <p:spPr bwMode="auto">
          <a:xfrm>
            <a:off x="5989637" y="2887662"/>
            <a:ext cx="2794427" cy="402026"/>
          </a:xfrm>
          <a:prstGeom prst="rect">
            <a:avLst/>
          </a:prstGeom>
          <a:solidFill>
            <a:schemeClr val="accent4">
              <a:lumMod val="40000"/>
              <a:lumOff val="60000"/>
            </a:schemeClr>
          </a:solidFill>
          <a:ln w="127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699404" fontAlgn="base">
              <a:spcBef>
                <a:spcPct val="0"/>
              </a:spcBef>
              <a:spcAft>
                <a:spcPct val="0"/>
              </a:spcAft>
            </a:pPr>
            <a:r>
              <a:rPr lang="en-US" sz="1600" dirty="0" smtClean="0">
                <a:solidFill>
                  <a:schemeClr val="tx2"/>
                </a:solidFill>
                <a:latin typeface="Arial Black" pitchFamily="34" charset="0"/>
                <a:cs typeface="Arial" pitchFamily="34" charset="0"/>
              </a:rPr>
              <a:t>Return the Promise</a:t>
            </a:r>
            <a:endParaRPr lang="en-US" sz="1600" dirty="0">
              <a:solidFill>
                <a:schemeClr val="tx2"/>
              </a:solidFill>
              <a:latin typeface="Arial Black" pitchFamily="34" charset="0"/>
              <a:cs typeface="Arial" pitchFamily="34" charset="0"/>
            </a:endParaRPr>
          </a:p>
        </p:txBody>
      </p:sp>
      <p:sp>
        <p:nvSpPr>
          <p:cNvPr id="7" name="Rectangle 6"/>
          <p:cNvSpPr/>
          <p:nvPr/>
        </p:nvSpPr>
        <p:spPr bwMode="auto">
          <a:xfrm>
            <a:off x="5989636" y="2198439"/>
            <a:ext cx="2794427" cy="402026"/>
          </a:xfrm>
          <a:prstGeom prst="rect">
            <a:avLst/>
          </a:prstGeom>
          <a:solidFill>
            <a:schemeClr val="accent4">
              <a:lumMod val="40000"/>
              <a:lumOff val="60000"/>
            </a:schemeClr>
          </a:solidFill>
          <a:ln w="127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699404" fontAlgn="base">
              <a:spcBef>
                <a:spcPct val="0"/>
              </a:spcBef>
              <a:spcAft>
                <a:spcPct val="0"/>
              </a:spcAft>
            </a:pPr>
            <a:r>
              <a:rPr lang="en-US" sz="1600" dirty="0" smtClean="0">
                <a:solidFill>
                  <a:schemeClr val="tx2"/>
                </a:solidFill>
                <a:latin typeface="Arial Black" pitchFamily="34" charset="0"/>
                <a:cs typeface="Arial" pitchFamily="34" charset="0"/>
              </a:rPr>
              <a:t>Resolve or Reject</a:t>
            </a:r>
            <a:endParaRPr lang="en-US" sz="1600" dirty="0">
              <a:solidFill>
                <a:schemeClr val="tx2"/>
              </a:solidFill>
              <a:latin typeface="Arial Black" pitchFamily="34" charset="0"/>
              <a:cs typeface="Arial" pitchFamily="34" charset="0"/>
            </a:endParaRPr>
          </a:p>
        </p:txBody>
      </p:sp>
      <p:sp>
        <p:nvSpPr>
          <p:cNvPr id="8" name="Rectangle 7"/>
          <p:cNvSpPr/>
          <p:nvPr/>
        </p:nvSpPr>
        <p:spPr>
          <a:xfrm>
            <a:off x="5267821" y="1413256"/>
            <a:ext cx="672105" cy="584775"/>
          </a:xfrm>
          <a:prstGeom prst="rect">
            <a:avLst/>
          </a:prstGeom>
          <a:noFill/>
        </p:spPr>
        <p:txBody>
          <a:bodyPr wrap="square" lIns="91440" tIns="45720" rIns="91440" bIns="45720">
            <a:spAutoFit/>
          </a:bodyPr>
          <a:lstStyle/>
          <a:p>
            <a:pPr algn="ctr"/>
            <a:r>
              <a:rPr lang="en-US" sz="3200" b="1" cap="none" spc="0" dirty="0" smtClean="0">
                <a:ln w="6600">
                  <a:solidFill>
                    <a:schemeClr val="accent2"/>
                  </a:solidFill>
                  <a:prstDash val="solid"/>
                </a:ln>
                <a:solidFill>
                  <a:srgbClr val="FFFFFF"/>
                </a:solidFill>
                <a:effectLst>
                  <a:outerShdw dist="38100" dir="2700000" algn="tl" rotWithShape="0">
                    <a:schemeClr val="accent2"/>
                  </a:outerShdw>
                </a:effectLst>
              </a:rPr>
              <a:t>1</a:t>
            </a:r>
            <a:endParaRPr lang="en-US" sz="3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10" name="Rectangle 9"/>
          <p:cNvSpPr/>
          <p:nvPr/>
        </p:nvSpPr>
        <p:spPr>
          <a:xfrm>
            <a:off x="5317532" y="2796287"/>
            <a:ext cx="672105" cy="584775"/>
          </a:xfrm>
          <a:prstGeom prst="rect">
            <a:avLst/>
          </a:prstGeom>
          <a:noFill/>
        </p:spPr>
        <p:txBody>
          <a:bodyPr wrap="square" lIns="91440" tIns="45720" rIns="91440" bIns="45720">
            <a:spAutoFit/>
          </a:bodyPr>
          <a:lstStyle/>
          <a:p>
            <a:pPr algn="ctr"/>
            <a:r>
              <a:rPr lang="en-US" sz="3200" b="1" dirty="0" smtClean="0">
                <a:ln w="6600">
                  <a:solidFill>
                    <a:schemeClr val="accent2"/>
                  </a:solidFill>
                  <a:prstDash val="solid"/>
                </a:ln>
                <a:solidFill>
                  <a:srgbClr val="FFFFFF"/>
                </a:solidFill>
                <a:effectLst>
                  <a:outerShdw dist="38100" dir="2700000" algn="tl" rotWithShape="0">
                    <a:schemeClr val="accent2"/>
                  </a:outerShdw>
                </a:effectLst>
              </a:rPr>
              <a:t>2</a:t>
            </a:r>
            <a:endParaRPr lang="en-US" sz="3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11" name="Rectangle 10"/>
          <p:cNvSpPr/>
          <p:nvPr/>
        </p:nvSpPr>
        <p:spPr>
          <a:xfrm>
            <a:off x="5298014" y="2104771"/>
            <a:ext cx="672105" cy="584775"/>
          </a:xfrm>
          <a:prstGeom prst="rect">
            <a:avLst/>
          </a:prstGeom>
          <a:noFill/>
        </p:spPr>
        <p:txBody>
          <a:bodyPr wrap="square" lIns="91440" tIns="45720" rIns="91440" bIns="45720">
            <a:spAutoFit/>
          </a:bodyPr>
          <a:lstStyle/>
          <a:p>
            <a:pPr algn="ctr"/>
            <a:r>
              <a:rPr lang="en-US" sz="3200" b="1" cap="none" spc="0" dirty="0" smtClean="0">
                <a:ln w="6600">
                  <a:solidFill>
                    <a:schemeClr val="accent2"/>
                  </a:solidFill>
                  <a:prstDash val="solid"/>
                </a:ln>
                <a:solidFill>
                  <a:srgbClr val="FFFFFF"/>
                </a:solidFill>
                <a:effectLst>
                  <a:outerShdw dist="38100" dir="2700000" algn="tl" rotWithShape="0">
                    <a:schemeClr val="accent2"/>
                  </a:outerShdw>
                </a:effectLst>
              </a:rPr>
              <a:t>3</a:t>
            </a:r>
            <a:endParaRPr lang="en-US" sz="3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12" name="Rounded Rectangular Callout 11"/>
          <p:cNvSpPr/>
          <p:nvPr/>
        </p:nvSpPr>
        <p:spPr bwMode="auto">
          <a:xfrm>
            <a:off x="3368675" y="4106862"/>
            <a:ext cx="1828800" cy="457200"/>
          </a:xfrm>
          <a:prstGeom prst="wedgeRoundRectCallout">
            <a:avLst>
              <a:gd name="adj1" fmla="val -54166"/>
              <a:gd name="adj2" fmla="val 101389"/>
              <a:gd name="adj3" fmla="val 16667"/>
            </a:avLst>
          </a:prstGeom>
          <a:solidFill>
            <a:schemeClr val="accent2">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Success</a:t>
            </a:r>
            <a:endParaRPr lang="en-US" sz="2000" dirty="0">
              <a:gradFill>
                <a:gsLst>
                  <a:gs pos="0">
                    <a:srgbClr val="FFFFFF"/>
                  </a:gs>
                  <a:gs pos="100000">
                    <a:srgbClr val="FFFFFF"/>
                  </a:gs>
                </a:gsLst>
                <a:lin ang="5400000" scaled="0"/>
              </a:gradFill>
            </a:endParaRPr>
          </a:p>
        </p:txBody>
      </p:sp>
      <p:sp>
        <p:nvSpPr>
          <p:cNvPr id="13" name="Rounded Rectangular Callout 12"/>
          <p:cNvSpPr/>
          <p:nvPr/>
        </p:nvSpPr>
        <p:spPr bwMode="auto">
          <a:xfrm>
            <a:off x="3322637" y="5090560"/>
            <a:ext cx="1828800" cy="457200"/>
          </a:xfrm>
          <a:prstGeom prst="wedgeRoundRectCallout">
            <a:avLst>
              <a:gd name="adj1" fmla="val -54166"/>
              <a:gd name="adj2" fmla="val 101389"/>
              <a:gd name="adj3" fmla="val 16667"/>
            </a:avLst>
          </a:prstGeom>
          <a:solidFill>
            <a:schemeClr val="accent2">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Failure</a:t>
            </a: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12389274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Enterprise JavaScript</a:t>
            </a:r>
            <a:endParaRPr lang="en-US" dirty="0"/>
          </a:p>
        </p:txBody>
      </p:sp>
      <p:sp>
        <p:nvSpPr>
          <p:cNvPr id="3" name="Text Placeholder 2"/>
          <p:cNvSpPr txBox="1">
            <a:spLocks/>
          </p:cNvSpPr>
          <p:nvPr/>
        </p:nvSpPr>
        <p:spPr>
          <a:xfrm>
            <a:off x="274638" y="3954463"/>
            <a:ext cx="10058401" cy="182959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JavaScript Best Practices</a:t>
            </a:r>
            <a:endParaRPr lang="en-US" dirty="0"/>
          </a:p>
        </p:txBody>
      </p:sp>
    </p:spTree>
    <p:extLst>
      <p:ext uri="{BB962C8B-B14F-4D97-AF65-F5344CB8AC3E}">
        <p14:creationId xmlns:p14="http://schemas.microsoft.com/office/powerpoint/2010/main" val="3092647756"/>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DEMO</a:t>
            </a:r>
            <a:endParaRPr lang="en-US" dirty="0"/>
          </a:p>
        </p:txBody>
      </p:sp>
      <p:sp>
        <p:nvSpPr>
          <p:cNvPr id="3" name="Text Placeholder 2"/>
          <p:cNvSpPr>
            <a:spLocks noGrp="1"/>
          </p:cNvSpPr>
          <p:nvPr>
            <p:ph type="body" sz="quarter" idx="12"/>
          </p:nvPr>
        </p:nvSpPr>
        <p:spPr/>
        <p:txBody>
          <a:bodyPr/>
          <a:lstStyle/>
          <a:p>
            <a:pPr marL="0">
              <a:spcBef>
                <a:spcPts val="0"/>
              </a:spcBef>
              <a:buFontTx/>
              <a:buNone/>
            </a:pPr>
            <a:r>
              <a:rPr lang="en-US" dirty="0" smtClean="0"/>
              <a:t>Promises</a:t>
            </a:r>
            <a:endParaRPr lang="en-US" dirty="0"/>
          </a:p>
        </p:txBody>
      </p:sp>
    </p:spTree>
    <p:extLst>
      <p:ext uri="{BB962C8B-B14F-4D97-AF65-F5344CB8AC3E}">
        <p14:creationId xmlns:p14="http://schemas.microsoft.com/office/powerpoint/2010/main" val="22385833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1058862"/>
            <a:ext cx="11887200" cy="1831975"/>
          </a:xfrm>
        </p:spPr>
        <p:txBody>
          <a:bodyPr/>
          <a:lstStyle/>
          <a:p>
            <a:pPr marL="0">
              <a:spcBef>
                <a:spcPts val="0"/>
              </a:spcBef>
              <a:buFontTx/>
              <a:buNone/>
            </a:pPr>
            <a:r>
              <a:rPr lang="en-US" dirty="0" smtClean="0"/>
              <a:t>Enterprise Services Architecture</a:t>
            </a:r>
            <a:endParaRPr lang="en-US" dirty="0"/>
          </a:p>
        </p:txBody>
      </p:sp>
      <p:sp>
        <p:nvSpPr>
          <p:cNvPr id="3" name="Text Placeholder 2"/>
          <p:cNvSpPr txBox="1">
            <a:spLocks/>
          </p:cNvSpPr>
          <p:nvPr/>
        </p:nvSpPr>
        <p:spPr>
          <a:xfrm>
            <a:off x="274638" y="3954463"/>
            <a:ext cx="10058401" cy="182959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Web API</a:t>
            </a:r>
            <a:endParaRPr lang="en-US" dirty="0"/>
          </a:p>
        </p:txBody>
      </p:sp>
    </p:spTree>
    <p:extLst>
      <p:ext uri="{BB962C8B-B14F-4D97-AF65-F5344CB8AC3E}">
        <p14:creationId xmlns:p14="http://schemas.microsoft.com/office/powerpoint/2010/main" val="127332840"/>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Introducing </a:t>
            </a:r>
            <a:r>
              <a:rPr lang="en-US" dirty="0" err="1" smtClean="0"/>
              <a:t>WebAPI</a:t>
            </a:r>
            <a:endParaRPr lang="en-US" dirty="0"/>
          </a:p>
        </p:txBody>
      </p:sp>
      <p:sp>
        <p:nvSpPr>
          <p:cNvPr id="3" name="Content Placeholder 2"/>
          <p:cNvSpPr>
            <a:spLocks noGrp="1"/>
          </p:cNvSpPr>
          <p:nvPr>
            <p:ph type="body" sz="quarter" idx="10"/>
          </p:nvPr>
        </p:nvSpPr>
        <p:spPr>
          <a:xfrm>
            <a:off x="274638" y="1212850"/>
            <a:ext cx="11887200" cy="5103812"/>
          </a:xfrm>
          <a:prstGeom prst="rect">
            <a:avLst/>
          </a:prstGeom>
        </p:spPr>
        <p:txBody>
          <a:bodyPr/>
          <a:lstStyle/>
          <a:p>
            <a:pPr marL="0" indent="0">
              <a:spcBef>
                <a:spcPts val="0"/>
              </a:spcBef>
              <a:buFontTx/>
              <a:buNone/>
            </a:pPr>
            <a:r>
              <a:rPr lang="en-US" dirty="0" smtClean="0"/>
              <a:t>Part of ASP.NET MVC</a:t>
            </a:r>
          </a:p>
          <a:p>
            <a:pPr marL="0" indent="0">
              <a:spcBef>
                <a:spcPts val="0"/>
              </a:spcBef>
              <a:buFontTx/>
              <a:buNone/>
            </a:pPr>
            <a:r>
              <a:rPr lang="en-US" dirty="0" smtClean="0"/>
              <a:t>Use the same Controller and Routing paradigm</a:t>
            </a:r>
          </a:p>
          <a:p>
            <a:pPr marL="0" indent="0">
              <a:spcBef>
                <a:spcPts val="0"/>
              </a:spcBef>
              <a:buFontTx/>
              <a:buNone/>
            </a:pPr>
            <a:r>
              <a:rPr lang="en-US" dirty="0" smtClean="0"/>
              <a:t>Simplified creation of REST services</a:t>
            </a:r>
          </a:p>
          <a:p>
            <a:pPr marL="0" lvl="1" indent="0">
              <a:spcBef>
                <a:spcPts val="0"/>
              </a:spcBef>
              <a:buFontTx/>
              <a:buNone/>
            </a:pPr>
            <a:r>
              <a:rPr lang="en-US" dirty="0" smtClean="0"/>
              <a:t>GET, POST, PUT, DELETE operations</a:t>
            </a:r>
          </a:p>
          <a:p>
            <a:pPr marL="0" lvl="1" indent="0">
              <a:spcBef>
                <a:spcPts val="0"/>
              </a:spcBef>
              <a:buFontTx/>
              <a:buNone/>
            </a:pPr>
            <a:r>
              <a:rPr lang="en-US" dirty="0" smtClean="0"/>
              <a:t>JSON, XML returned</a:t>
            </a:r>
          </a:p>
          <a:p>
            <a:pPr marL="0" indent="0">
              <a:spcBef>
                <a:spcPts val="0"/>
              </a:spcBef>
              <a:buFontTx/>
              <a:buNone/>
            </a:pPr>
            <a:r>
              <a:rPr lang="en-US" dirty="0" smtClean="0"/>
              <a:t>Can be a stand-alone service or part of an app</a:t>
            </a:r>
          </a:p>
          <a:p>
            <a:pPr marL="0" indent="0">
              <a:spcBef>
                <a:spcPts val="0"/>
              </a:spcBef>
              <a:buFontTx/>
              <a:buNone/>
            </a:pPr>
            <a:r>
              <a:rPr lang="en-US" dirty="0" smtClean="0"/>
              <a:t>Supports using Entity Framework to wrap database calls </a:t>
            </a:r>
            <a:endParaRPr lang="en-US" dirty="0"/>
          </a:p>
        </p:txBody>
      </p:sp>
    </p:spTree>
    <p:extLst>
      <p:ext uri="{BB962C8B-B14F-4D97-AF65-F5344CB8AC3E}">
        <p14:creationId xmlns:p14="http://schemas.microsoft.com/office/powerpoint/2010/main" val="659998155"/>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Controllers</a:t>
            </a:r>
            <a:endParaRPr lang="en-US" dirty="0"/>
          </a:p>
        </p:txBody>
      </p:sp>
      <p:sp>
        <p:nvSpPr>
          <p:cNvPr id="3" name="TextBox 2"/>
          <p:cNvSpPr txBox="1"/>
          <p:nvPr/>
        </p:nvSpPr>
        <p:spPr>
          <a:xfrm>
            <a:off x="855768" y="1404995"/>
            <a:ext cx="10517732" cy="5568780"/>
          </a:xfrm>
          <a:prstGeom prst="rect">
            <a:avLst/>
          </a:prstGeom>
          <a:noFill/>
        </p:spPr>
        <p:txBody>
          <a:bodyPr wrap="none" rtlCol="0">
            <a:spAutoFit/>
          </a:bodyPr>
          <a:lstStyle/>
          <a:p>
            <a:r>
              <a:rPr lang="en-US" sz="1836" dirty="0"/>
              <a:t> </a:t>
            </a:r>
            <a:r>
              <a:rPr lang="en-US" sz="1836" dirty="0">
                <a:solidFill>
                  <a:srgbClr val="00BCF2"/>
                </a:solidFill>
                <a:latin typeface="Consolas" panose="020B0609020204030204" pitchFamily="49" charset="0"/>
                <a:cs typeface="Consolas" panose="020B0609020204030204" pitchFamily="49" charset="0"/>
              </a:rPr>
              <a:t>public</a:t>
            </a:r>
            <a:r>
              <a:rPr lang="en-US" sz="1836" dirty="0">
                <a:solidFill>
                  <a:srgbClr val="0070C0"/>
                </a:solidFill>
                <a:latin typeface="Consolas" panose="020B0609020204030204" pitchFamily="49" charset="0"/>
                <a:cs typeface="Consolas" panose="020B0609020204030204" pitchFamily="49" charset="0"/>
              </a:rPr>
              <a:t> </a:t>
            </a:r>
            <a:r>
              <a:rPr lang="en-US" sz="1836" dirty="0">
                <a:solidFill>
                  <a:srgbClr val="00BCF2"/>
                </a:solidFill>
                <a:latin typeface="Consolas" panose="020B0609020204030204" pitchFamily="49" charset="0"/>
                <a:cs typeface="Consolas" panose="020B0609020204030204" pitchFamily="49" charset="0"/>
              </a:rPr>
              <a:t>class</a:t>
            </a:r>
            <a:r>
              <a:rPr lang="en-US" sz="1836" dirty="0">
                <a:solidFill>
                  <a:srgbClr val="0070C0"/>
                </a:solidFill>
                <a:latin typeface="Consolas" panose="020B0609020204030204" pitchFamily="49" charset="0"/>
                <a:cs typeface="Consolas" panose="020B0609020204030204" pitchFamily="49" charset="0"/>
              </a:rPr>
              <a:t> </a:t>
            </a:r>
            <a:r>
              <a:rPr lang="en-US" sz="1836" dirty="0" err="1">
                <a:solidFill>
                  <a:srgbClr val="00B0F0"/>
                </a:solidFill>
                <a:latin typeface="Consolas" panose="020B0609020204030204" pitchFamily="49" charset="0"/>
                <a:cs typeface="Consolas" panose="020B0609020204030204" pitchFamily="49" charset="0"/>
              </a:rPr>
              <a:t>CustomersController</a:t>
            </a:r>
            <a:r>
              <a:rPr lang="en-US" sz="1836" dirty="0">
                <a:latin typeface="Consolas" panose="020B0609020204030204" pitchFamily="49" charset="0"/>
                <a:cs typeface="Consolas" panose="020B0609020204030204" pitchFamily="49" charset="0"/>
              </a:rPr>
              <a:t> : </a:t>
            </a:r>
            <a:r>
              <a:rPr lang="en-US" sz="1836" dirty="0" err="1">
                <a:solidFill>
                  <a:srgbClr val="00B0F0"/>
                </a:solidFill>
                <a:latin typeface="Consolas" panose="020B0609020204030204" pitchFamily="49" charset="0"/>
                <a:cs typeface="Consolas" panose="020B0609020204030204" pitchFamily="49" charset="0"/>
              </a:rPr>
              <a:t>EntitySetController</a:t>
            </a:r>
            <a:r>
              <a:rPr lang="en-US" sz="1836" dirty="0">
                <a:latin typeface="Consolas" panose="020B0609020204030204" pitchFamily="49" charset="0"/>
                <a:cs typeface="Consolas" panose="020B0609020204030204" pitchFamily="49" charset="0"/>
              </a:rPr>
              <a:t>&lt;</a:t>
            </a:r>
            <a:r>
              <a:rPr lang="en-US" sz="1836" dirty="0" err="1">
                <a:solidFill>
                  <a:srgbClr val="00B0F0"/>
                </a:solidFill>
                <a:latin typeface="Consolas" panose="020B0609020204030204" pitchFamily="49" charset="0"/>
                <a:cs typeface="Consolas" panose="020B0609020204030204" pitchFamily="49" charset="0"/>
              </a:rPr>
              <a:t>Customer</a:t>
            </a:r>
            <a:r>
              <a:rPr lang="en-US" sz="1836" dirty="0" err="1">
                <a:latin typeface="Consolas" panose="020B0609020204030204" pitchFamily="49" charset="0"/>
                <a:cs typeface="Consolas" panose="020B0609020204030204" pitchFamily="49" charset="0"/>
              </a:rPr>
              <a:t>,</a:t>
            </a:r>
            <a:r>
              <a:rPr lang="en-US" sz="1836" dirty="0" err="1">
                <a:solidFill>
                  <a:srgbClr val="00B0F0"/>
                </a:solidFill>
                <a:latin typeface="Consolas" panose="020B0609020204030204" pitchFamily="49" charset="0"/>
                <a:cs typeface="Consolas" panose="020B0609020204030204" pitchFamily="49" charset="0"/>
              </a:rPr>
              <a:t>int</a:t>
            </a:r>
            <a:r>
              <a:rPr lang="en-US" sz="1836" dirty="0">
                <a:latin typeface="Consolas" panose="020B0609020204030204" pitchFamily="49" charset="0"/>
                <a:cs typeface="Consolas" panose="020B0609020204030204" pitchFamily="49" charset="0"/>
              </a:rPr>
              <a:t>&gt;</a:t>
            </a:r>
          </a:p>
          <a:p>
            <a:r>
              <a:rPr lang="en-US" sz="1836" dirty="0">
                <a:latin typeface="Consolas" panose="020B0609020204030204" pitchFamily="49" charset="0"/>
                <a:cs typeface="Consolas" panose="020B0609020204030204" pitchFamily="49" charset="0"/>
              </a:rPr>
              <a:t>{</a:t>
            </a:r>
          </a:p>
          <a:p>
            <a:r>
              <a:rPr lang="en-US" sz="1836" dirty="0">
                <a:latin typeface="Consolas" panose="020B0609020204030204" pitchFamily="49" charset="0"/>
                <a:cs typeface="Consolas" panose="020B0609020204030204" pitchFamily="49" charset="0"/>
              </a:rPr>
              <a:t>    </a:t>
            </a:r>
            <a:r>
              <a:rPr lang="en-US" sz="1836" dirty="0">
                <a:solidFill>
                  <a:srgbClr val="00B0F0"/>
                </a:solidFill>
                <a:latin typeface="Consolas" panose="020B0609020204030204" pitchFamily="49" charset="0"/>
                <a:cs typeface="Consolas" panose="020B0609020204030204" pitchFamily="49" charset="0"/>
              </a:rPr>
              <a:t>List</a:t>
            </a:r>
            <a:r>
              <a:rPr lang="en-US" sz="1836" dirty="0">
                <a:latin typeface="Consolas" panose="020B0609020204030204" pitchFamily="49" charset="0"/>
                <a:cs typeface="Consolas" panose="020B0609020204030204" pitchFamily="49" charset="0"/>
              </a:rPr>
              <a:t>&lt;</a:t>
            </a:r>
            <a:r>
              <a:rPr lang="en-US" sz="1836" dirty="0">
                <a:solidFill>
                  <a:srgbClr val="00B0F0"/>
                </a:solidFill>
                <a:latin typeface="Consolas" panose="020B0609020204030204" pitchFamily="49" charset="0"/>
                <a:cs typeface="Consolas" panose="020B0609020204030204" pitchFamily="49" charset="0"/>
              </a:rPr>
              <a:t>Customer</a:t>
            </a:r>
            <a:r>
              <a:rPr lang="en-US" sz="1836" dirty="0">
                <a:latin typeface="Consolas" panose="020B0609020204030204" pitchFamily="49" charset="0"/>
                <a:cs typeface="Consolas" panose="020B0609020204030204" pitchFamily="49" charset="0"/>
              </a:rPr>
              <a:t>&gt; customers = new </a:t>
            </a:r>
            <a:r>
              <a:rPr lang="en-US" sz="1836" dirty="0">
                <a:solidFill>
                  <a:srgbClr val="00B0F0"/>
                </a:solidFill>
                <a:latin typeface="Consolas" panose="020B0609020204030204" pitchFamily="49" charset="0"/>
                <a:cs typeface="Consolas" panose="020B0609020204030204" pitchFamily="49" charset="0"/>
              </a:rPr>
              <a:t>List</a:t>
            </a:r>
            <a:r>
              <a:rPr lang="en-US" sz="1836" dirty="0">
                <a:latin typeface="Consolas" panose="020B0609020204030204" pitchFamily="49" charset="0"/>
                <a:cs typeface="Consolas" panose="020B0609020204030204" pitchFamily="49" charset="0"/>
              </a:rPr>
              <a:t>&lt;</a:t>
            </a:r>
            <a:r>
              <a:rPr lang="en-US" sz="1836" dirty="0">
                <a:solidFill>
                  <a:srgbClr val="00B0F0"/>
                </a:solidFill>
                <a:latin typeface="Consolas" panose="020B0609020204030204" pitchFamily="49" charset="0"/>
                <a:cs typeface="Consolas" panose="020B0609020204030204" pitchFamily="49" charset="0"/>
              </a:rPr>
              <a:t>Customer</a:t>
            </a:r>
            <a:r>
              <a:rPr lang="en-US" sz="1836" dirty="0">
                <a:latin typeface="Consolas" panose="020B0609020204030204" pitchFamily="49" charset="0"/>
                <a:cs typeface="Consolas" panose="020B0609020204030204" pitchFamily="49" charset="0"/>
              </a:rPr>
              <a:t>&gt;()</a:t>
            </a:r>
          </a:p>
          <a:p>
            <a:r>
              <a:rPr lang="en-US" sz="1836" dirty="0">
                <a:latin typeface="Consolas" panose="020B0609020204030204" pitchFamily="49" charset="0"/>
                <a:cs typeface="Consolas" panose="020B0609020204030204" pitchFamily="49" charset="0"/>
              </a:rPr>
              <a:t>    {</a:t>
            </a:r>
          </a:p>
          <a:p>
            <a:r>
              <a:rPr lang="en-US" sz="1836" dirty="0">
                <a:latin typeface="Consolas" panose="020B0609020204030204" pitchFamily="49" charset="0"/>
                <a:cs typeface="Consolas" panose="020B0609020204030204" pitchFamily="49" charset="0"/>
              </a:rPr>
              <a:t>        new </a:t>
            </a:r>
            <a:r>
              <a:rPr lang="en-US" sz="1836" dirty="0">
                <a:solidFill>
                  <a:srgbClr val="00B0F0"/>
                </a:solidFill>
                <a:latin typeface="Consolas" panose="020B0609020204030204" pitchFamily="49" charset="0"/>
                <a:cs typeface="Consolas" panose="020B0609020204030204" pitchFamily="49" charset="0"/>
              </a:rPr>
              <a:t>Customer</a:t>
            </a:r>
            <a:r>
              <a:rPr lang="en-US" sz="1836" dirty="0">
                <a:latin typeface="Consolas" panose="020B0609020204030204" pitchFamily="49" charset="0"/>
                <a:cs typeface="Consolas" panose="020B0609020204030204" pitchFamily="49" charset="0"/>
              </a:rPr>
              <a:t>() { Id=1, </a:t>
            </a:r>
            <a:r>
              <a:rPr lang="en-US" sz="1836" dirty="0" err="1">
                <a:latin typeface="Consolas" panose="020B0609020204030204" pitchFamily="49" charset="0"/>
                <a:cs typeface="Consolas" panose="020B0609020204030204" pitchFamily="49" charset="0"/>
              </a:rPr>
              <a:t>LastName</a:t>
            </a:r>
            <a:r>
              <a:rPr lang="en-US" sz="1836" dirty="0">
                <a:latin typeface="Consolas" panose="020B0609020204030204" pitchFamily="49" charset="0"/>
                <a:cs typeface="Consolas" panose="020B0609020204030204" pitchFamily="49" charset="0"/>
              </a:rPr>
              <a:t>=</a:t>
            </a:r>
            <a:r>
              <a:rPr lang="en-US" sz="1836" dirty="0">
                <a:solidFill>
                  <a:srgbClr val="00BCF2"/>
                </a:solidFill>
                <a:latin typeface="Consolas" panose="020B0609020204030204" pitchFamily="49" charset="0"/>
                <a:cs typeface="Consolas" panose="020B0609020204030204" pitchFamily="49" charset="0"/>
              </a:rPr>
              <a:t>"Doyle"</a:t>
            </a:r>
            <a:r>
              <a:rPr lang="en-US" sz="1836" dirty="0">
                <a:latin typeface="Consolas" panose="020B0609020204030204" pitchFamily="49" charset="0"/>
                <a:cs typeface="Consolas" panose="020B0609020204030204" pitchFamily="49" charset="0"/>
              </a:rPr>
              <a:t>, </a:t>
            </a:r>
            <a:r>
              <a:rPr lang="en-US" sz="1836" dirty="0" err="1">
                <a:latin typeface="Consolas" panose="020B0609020204030204" pitchFamily="49" charset="0"/>
                <a:cs typeface="Consolas" panose="020B0609020204030204" pitchFamily="49" charset="0"/>
              </a:rPr>
              <a:t>FirstName</a:t>
            </a:r>
            <a:r>
              <a:rPr lang="en-US" sz="1836" dirty="0">
                <a:latin typeface="Consolas" panose="020B0609020204030204" pitchFamily="49" charset="0"/>
                <a:cs typeface="Consolas" panose="020B0609020204030204" pitchFamily="49" charset="0"/>
              </a:rPr>
              <a:t>=</a:t>
            </a:r>
            <a:r>
              <a:rPr lang="en-US" sz="1836" dirty="0">
                <a:solidFill>
                  <a:srgbClr val="00BCF2"/>
                </a:solidFill>
                <a:latin typeface="Consolas" panose="020B0609020204030204" pitchFamily="49" charset="0"/>
                <a:cs typeface="Consolas" panose="020B0609020204030204" pitchFamily="49" charset="0"/>
              </a:rPr>
              <a:t>"Patricia"</a:t>
            </a:r>
            <a:r>
              <a:rPr lang="en-US" sz="1836" dirty="0">
                <a:latin typeface="Consolas" panose="020B0609020204030204" pitchFamily="49" charset="0"/>
                <a:cs typeface="Consolas" panose="020B0609020204030204" pitchFamily="49" charset="0"/>
              </a:rPr>
              <a:t> },</a:t>
            </a:r>
          </a:p>
          <a:p>
            <a:r>
              <a:rPr lang="en-US" sz="1836" dirty="0">
                <a:latin typeface="Consolas" panose="020B0609020204030204" pitchFamily="49" charset="0"/>
                <a:cs typeface="Consolas" panose="020B0609020204030204" pitchFamily="49" charset="0"/>
              </a:rPr>
              <a:t>        new </a:t>
            </a:r>
            <a:r>
              <a:rPr lang="en-US" sz="1836" dirty="0">
                <a:solidFill>
                  <a:srgbClr val="00B0F0"/>
                </a:solidFill>
                <a:latin typeface="Consolas" panose="020B0609020204030204" pitchFamily="49" charset="0"/>
                <a:cs typeface="Consolas" panose="020B0609020204030204" pitchFamily="49" charset="0"/>
              </a:rPr>
              <a:t>Customer</a:t>
            </a:r>
            <a:r>
              <a:rPr lang="en-US" sz="1836" dirty="0">
                <a:latin typeface="Consolas" panose="020B0609020204030204" pitchFamily="49" charset="0"/>
                <a:cs typeface="Consolas" panose="020B0609020204030204" pitchFamily="49" charset="0"/>
              </a:rPr>
              <a:t>() { Id=2, </a:t>
            </a:r>
            <a:r>
              <a:rPr lang="en-US" sz="1836" dirty="0" err="1">
                <a:latin typeface="Consolas" panose="020B0609020204030204" pitchFamily="49" charset="0"/>
                <a:cs typeface="Consolas" panose="020B0609020204030204" pitchFamily="49" charset="0"/>
              </a:rPr>
              <a:t>LastName</a:t>
            </a:r>
            <a:r>
              <a:rPr lang="en-US" sz="1836" dirty="0">
                <a:latin typeface="Consolas" panose="020B0609020204030204" pitchFamily="49" charset="0"/>
                <a:cs typeface="Consolas" panose="020B0609020204030204" pitchFamily="49" charset="0"/>
              </a:rPr>
              <a:t>=</a:t>
            </a:r>
            <a:r>
              <a:rPr lang="en-US" sz="1836" dirty="0">
                <a:solidFill>
                  <a:srgbClr val="00BCF2"/>
                </a:solidFill>
                <a:latin typeface="Consolas" panose="020B0609020204030204" pitchFamily="49" charset="0"/>
                <a:cs typeface="Consolas" panose="020B0609020204030204" pitchFamily="49" charset="0"/>
              </a:rPr>
              <a:t>"Burke"</a:t>
            </a:r>
            <a:r>
              <a:rPr lang="en-US" sz="1836" dirty="0">
                <a:latin typeface="Consolas" panose="020B0609020204030204" pitchFamily="49" charset="0"/>
                <a:cs typeface="Consolas" panose="020B0609020204030204" pitchFamily="49" charset="0"/>
              </a:rPr>
              <a:t>, </a:t>
            </a:r>
            <a:r>
              <a:rPr lang="en-US" sz="1836" dirty="0" err="1">
                <a:latin typeface="Consolas" panose="020B0609020204030204" pitchFamily="49" charset="0"/>
                <a:cs typeface="Consolas" panose="020B0609020204030204" pitchFamily="49" charset="0"/>
              </a:rPr>
              <a:t>FirstName</a:t>
            </a:r>
            <a:r>
              <a:rPr lang="en-US" sz="1836" dirty="0">
                <a:latin typeface="Consolas" panose="020B0609020204030204" pitchFamily="49" charset="0"/>
                <a:cs typeface="Consolas" panose="020B0609020204030204" pitchFamily="49" charset="0"/>
              </a:rPr>
              <a:t>=</a:t>
            </a:r>
            <a:r>
              <a:rPr lang="en-US" sz="1836" dirty="0">
                <a:solidFill>
                  <a:srgbClr val="00BCF2"/>
                </a:solidFill>
                <a:latin typeface="Consolas" panose="020B0609020204030204" pitchFamily="49" charset="0"/>
                <a:cs typeface="Consolas" panose="020B0609020204030204" pitchFamily="49" charset="0"/>
              </a:rPr>
              <a:t>"Brian"</a:t>
            </a:r>
            <a:r>
              <a:rPr lang="en-US" sz="1836" dirty="0">
                <a:latin typeface="Consolas" panose="020B0609020204030204" pitchFamily="49" charset="0"/>
                <a:cs typeface="Consolas" panose="020B0609020204030204" pitchFamily="49" charset="0"/>
              </a:rPr>
              <a:t> }</a:t>
            </a:r>
          </a:p>
          <a:p>
            <a:r>
              <a:rPr lang="en-US" sz="1836" dirty="0">
                <a:latin typeface="Consolas" panose="020B0609020204030204" pitchFamily="49" charset="0"/>
                <a:cs typeface="Consolas" panose="020B0609020204030204" pitchFamily="49" charset="0"/>
              </a:rPr>
              <a:t>    };</a:t>
            </a:r>
          </a:p>
          <a:p>
            <a:endParaRPr lang="en-US" sz="1836" dirty="0">
              <a:latin typeface="Consolas" panose="020B0609020204030204" pitchFamily="49" charset="0"/>
              <a:cs typeface="Consolas" panose="020B0609020204030204" pitchFamily="49" charset="0"/>
            </a:endParaRPr>
          </a:p>
          <a:p>
            <a:r>
              <a:rPr lang="en-US" sz="1836" dirty="0">
                <a:latin typeface="Consolas" panose="020B0609020204030204" pitchFamily="49" charset="0"/>
                <a:cs typeface="Consolas" panose="020B0609020204030204" pitchFamily="49" charset="0"/>
              </a:rPr>
              <a:t>    [</a:t>
            </a:r>
            <a:r>
              <a:rPr lang="en-US" sz="1836" dirty="0" err="1">
                <a:solidFill>
                  <a:srgbClr val="00B0F0"/>
                </a:solidFill>
                <a:latin typeface="Consolas" panose="020B0609020204030204" pitchFamily="49" charset="0"/>
                <a:cs typeface="Consolas" panose="020B0609020204030204" pitchFamily="49" charset="0"/>
              </a:rPr>
              <a:t>Queryable</a:t>
            </a:r>
            <a:r>
              <a:rPr lang="en-US" sz="1836" dirty="0">
                <a:latin typeface="Consolas" panose="020B0609020204030204" pitchFamily="49" charset="0"/>
                <a:cs typeface="Consolas" panose="020B0609020204030204" pitchFamily="49" charset="0"/>
              </a:rPr>
              <a:t>]</a:t>
            </a:r>
          </a:p>
          <a:p>
            <a:r>
              <a:rPr lang="en-US" sz="1836" dirty="0">
                <a:latin typeface="Consolas" panose="020B0609020204030204" pitchFamily="49" charset="0"/>
                <a:cs typeface="Consolas" panose="020B0609020204030204" pitchFamily="49" charset="0"/>
              </a:rPr>
              <a:t>    </a:t>
            </a:r>
            <a:r>
              <a:rPr lang="en-US" sz="1836" dirty="0">
                <a:solidFill>
                  <a:srgbClr val="00BCF2"/>
                </a:solidFill>
                <a:latin typeface="Consolas" panose="020B0609020204030204" pitchFamily="49" charset="0"/>
                <a:cs typeface="Consolas" panose="020B0609020204030204" pitchFamily="49" charset="0"/>
              </a:rPr>
              <a:t>public</a:t>
            </a:r>
            <a:r>
              <a:rPr lang="en-US" sz="1836" dirty="0">
                <a:solidFill>
                  <a:srgbClr val="0070C0"/>
                </a:solidFill>
                <a:latin typeface="Consolas" panose="020B0609020204030204" pitchFamily="49" charset="0"/>
                <a:cs typeface="Consolas" panose="020B0609020204030204" pitchFamily="49" charset="0"/>
              </a:rPr>
              <a:t> </a:t>
            </a:r>
            <a:r>
              <a:rPr lang="en-US" sz="1836" dirty="0">
                <a:solidFill>
                  <a:srgbClr val="00BCF2"/>
                </a:solidFill>
                <a:latin typeface="Consolas" panose="020B0609020204030204" pitchFamily="49" charset="0"/>
                <a:cs typeface="Consolas" panose="020B0609020204030204" pitchFamily="49" charset="0"/>
              </a:rPr>
              <a:t>override </a:t>
            </a:r>
            <a:r>
              <a:rPr lang="en-US" sz="1836" dirty="0" err="1">
                <a:solidFill>
                  <a:srgbClr val="00B0F0"/>
                </a:solidFill>
                <a:latin typeface="Consolas" panose="020B0609020204030204" pitchFamily="49" charset="0"/>
                <a:cs typeface="Consolas" panose="020B0609020204030204" pitchFamily="49" charset="0"/>
              </a:rPr>
              <a:t>IQueryable</a:t>
            </a:r>
            <a:r>
              <a:rPr lang="en-US" sz="1836" dirty="0">
                <a:latin typeface="Consolas" panose="020B0609020204030204" pitchFamily="49" charset="0"/>
                <a:cs typeface="Consolas" panose="020B0609020204030204" pitchFamily="49" charset="0"/>
              </a:rPr>
              <a:t>&lt;</a:t>
            </a:r>
            <a:r>
              <a:rPr lang="en-US" sz="1836" dirty="0">
                <a:solidFill>
                  <a:srgbClr val="00B0F0"/>
                </a:solidFill>
                <a:latin typeface="Consolas" panose="020B0609020204030204" pitchFamily="49" charset="0"/>
                <a:cs typeface="Consolas" panose="020B0609020204030204" pitchFamily="49" charset="0"/>
              </a:rPr>
              <a:t>Customer</a:t>
            </a:r>
            <a:r>
              <a:rPr lang="en-US" sz="1836" dirty="0">
                <a:latin typeface="Consolas" panose="020B0609020204030204" pitchFamily="49" charset="0"/>
                <a:cs typeface="Consolas" panose="020B0609020204030204" pitchFamily="49" charset="0"/>
              </a:rPr>
              <a:t>&gt; Get()</a:t>
            </a:r>
          </a:p>
          <a:p>
            <a:r>
              <a:rPr lang="en-US" sz="1836" dirty="0">
                <a:latin typeface="Consolas" panose="020B0609020204030204" pitchFamily="49" charset="0"/>
                <a:cs typeface="Consolas" panose="020B0609020204030204" pitchFamily="49" charset="0"/>
              </a:rPr>
              <a:t>    {</a:t>
            </a:r>
          </a:p>
          <a:p>
            <a:r>
              <a:rPr lang="en-US" sz="1836" dirty="0">
                <a:latin typeface="Consolas" panose="020B0609020204030204" pitchFamily="49" charset="0"/>
                <a:cs typeface="Consolas" panose="020B0609020204030204" pitchFamily="49" charset="0"/>
              </a:rPr>
              <a:t>        </a:t>
            </a:r>
            <a:r>
              <a:rPr lang="en-US" sz="1836" dirty="0">
                <a:solidFill>
                  <a:srgbClr val="00BCF2"/>
                </a:solidFill>
                <a:latin typeface="Consolas" panose="020B0609020204030204" pitchFamily="49" charset="0"/>
                <a:cs typeface="Consolas" panose="020B0609020204030204" pitchFamily="49" charset="0"/>
              </a:rPr>
              <a:t>return </a:t>
            </a:r>
            <a:r>
              <a:rPr lang="en-US" sz="1836" dirty="0" err="1">
                <a:latin typeface="Consolas" panose="020B0609020204030204" pitchFamily="49" charset="0"/>
                <a:cs typeface="Consolas" panose="020B0609020204030204" pitchFamily="49" charset="0"/>
              </a:rPr>
              <a:t>customers.AsQueryable</a:t>
            </a:r>
            <a:r>
              <a:rPr lang="en-US" sz="1836" dirty="0">
                <a:latin typeface="Consolas" panose="020B0609020204030204" pitchFamily="49" charset="0"/>
                <a:cs typeface="Consolas" panose="020B0609020204030204" pitchFamily="49" charset="0"/>
              </a:rPr>
              <a:t>();</a:t>
            </a:r>
          </a:p>
          <a:p>
            <a:r>
              <a:rPr lang="en-US" sz="1836" dirty="0">
                <a:latin typeface="Consolas" panose="020B0609020204030204" pitchFamily="49" charset="0"/>
                <a:cs typeface="Consolas" panose="020B0609020204030204" pitchFamily="49" charset="0"/>
              </a:rPr>
              <a:t>    }</a:t>
            </a:r>
          </a:p>
          <a:p>
            <a:endParaRPr lang="en-US" sz="1836" dirty="0">
              <a:latin typeface="Consolas" panose="020B0609020204030204" pitchFamily="49" charset="0"/>
              <a:cs typeface="Consolas" panose="020B0609020204030204" pitchFamily="49" charset="0"/>
            </a:endParaRPr>
          </a:p>
          <a:p>
            <a:r>
              <a:rPr lang="en-US" sz="1836" dirty="0">
                <a:latin typeface="Consolas" panose="020B0609020204030204" pitchFamily="49" charset="0"/>
                <a:cs typeface="Consolas" panose="020B0609020204030204" pitchFamily="49" charset="0"/>
              </a:rPr>
              <a:t>    </a:t>
            </a:r>
            <a:r>
              <a:rPr lang="en-US" sz="1836" dirty="0">
                <a:solidFill>
                  <a:srgbClr val="00BCF2"/>
                </a:solidFill>
                <a:latin typeface="Consolas" panose="020B0609020204030204" pitchFamily="49" charset="0"/>
                <a:cs typeface="Consolas" panose="020B0609020204030204" pitchFamily="49" charset="0"/>
              </a:rPr>
              <a:t>protected</a:t>
            </a:r>
            <a:r>
              <a:rPr lang="en-US" sz="1836" dirty="0">
                <a:solidFill>
                  <a:srgbClr val="0070C0"/>
                </a:solidFill>
                <a:latin typeface="Consolas" panose="020B0609020204030204" pitchFamily="49" charset="0"/>
                <a:cs typeface="Consolas" panose="020B0609020204030204" pitchFamily="49" charset="0"/>
              </a:rPr>
              <a:t> </a:t>
            </a:r>
            <a:r>
              <a:rPr lang="en-US" sz="1836" dirty="0">
                <a:solidFill>
                  <a:srgbClr val="00BCF2"/>
                </a:solidFill>
                <a:latin typeface="Consolas" panose="020B0609020204030204" pitchFamily="49" charset="0"/>
                <a:cs typeface="Consolas" panose="020B0609020204030204" pitchFamily="49" charset="0"/>
              </a:rPr>
              <a:t>override </a:t>
            </a:r>
            <a:r>
              <a:rPr lang="en-US" sz="1836" dirty="0">
                <a:solidFill>
                  <a:srgbClr val="00B0F0"/>
                </a:solidFill>
                <a:latin typeface="Consolas" panose="020B0609020204030204" pitchFamily="49" charset="0"/>
                <a:cs typeface="Consolas" panose="020B0609020204030204" pitchFamily="49" charset="0"/>
              </a:rPr>
              <a:t>Customer</a:t>
            </a:r>
            <a:r>
              <a:rPr lang="en-US" sz="1836" dirty="0">
                <a:latin typeface="Consolas" panose="020B0609020204030204" pitchFamily="49" charset="0"/>
                <a:cs typeface="Consolas" panose="020B0609020204030204" pitchFamily="49" charset="0"/>
              </a:rPr>
              <a:t> </a:t>
            </a:r>
            <a:r>
              <a:rPr lang="en-US" sz="1836" dirty="0" err="1">
                <a:latin typeface="Consolas" panose="020B0609020204030204" pitchFamily="49" charset="0"/>
                <a:cs typeface="Consolas" panose="020B0609020204030204" pitchFamily="49" charset="0"/>
              </a:rPr>
              <a:t>GetEntityByKey</a:t>
            </a:r>
            <a:r>
              <a:rPr lang="en-US" sz="1836" dirty="0">
                <a:latin typeface="Consolas" panose="020B0609020204030204" pitchFamily="49" charset="0"/>
                <a:cs typeface="Consolas" panose="020B0609020204030204" pitchFamily="49" charset="0"/>
              </a:rPr>
              <a:t>(</a:t>
            </a:r>
            <a:r>
              <a:rPr lang="en-US" sz="1836" dirty="0" err="1">
                <a:solidFill>
                  <a:srgbClr val="00B0F0"/>
                </a:solidFill>
                <a:latin typeface="Consolas" panose="020B0609020204030204" pitchFamily="49" charset="0"/>
                <a:cs typeface="Consolas" panose="020B0609020204030204" pitchFamily="49" charset="0"/>
              </a:rPr>
              <a:t>int</a:t>
            </a:r>
            <a:r>
              <a:rPr lang="en-US" sz="1836" dirty="0">
                <a:latin typeface="Consolas" panose="020B0609020204030204" pitchFamily="49" charset="0"/>
                <a:cs typeface="Consolas" panose="020B0609020204030204" pitchFamily="49" charset="0"/>
              </a:rPr>
              <a:t> Id)</a:t>
            </a:r>
          </a:p>
          <a:p>
            <a:r>
              <a:rPr lang="en-US" sz="1836" dirty="0">
                <a:latin typeface="Consolas" panose="020B0609020204030204" pitchFamily="49" charset="0"/>
                <a:cs typeface="Consolas" panose="020B0609020204030204" pitchFamily="49" charset="0"/>
              </a:rPr>
              <a:t>    {</a:t>
            </a:r>
          </a:p>
          <a:p>
            <a:r>
              <a:rPr lang="en-US" sz="1836" dirty="0">
                <a:latin typeface="Consolas" panose="020B0609020204030204" pitchFamily="49" charset="0"/>
                <a:cs typeface="Consolas" panose="020B0609020204030204" pitchFamily="49" charset="0"/>
              </a:rPr>
              <a:t>        </a:t>
            </a:r>
            <a:r>
              <a:rPr lang="en-US" sz="1836" dirty="0">
                <a:solidFill>
                  <a:srgbClr val="00BCF2"/>
                </a:solidFill>
                <a:latin typeface="Consolas" panose="020B0609020204030204" pitchFamily="49" charset="0"/>
                <a:cs typeface="Consolas" panose="020B0609020204030204" pitchFamily="49" charset="0"/>
              </a:rPr>
              <a:t>return </a:t>
            </a:r>
            <a:r>
              <a:rPr lang="en-US" sz="1836" dirty="0">
                <a:latin typeface="Consolas" panose="020B0609020204030204" pitchFamily="49" charset="0"/>
                <a:cs typeface="Consolas" panose="020B0609020204030204" pitchFamily="49" charset="0"/>
              </a:rPr>
              <a:t>(from c in customers where </a:t>
            </a:r>
            <a:r>
              <a:rPr lang="en-US" sz="1836" dirty="0" err="1">
                <a:latin typeface="Consolas" panose="020B0609020204030204" pitchFamily="49" charset="0"/>
                <a:cs typeface="Consolas" panose="020B0609020204030204" pitchFamily="49" charset="0"/>
              </a:rPr>
              <a:t>c.Id</a:t>
            </a:r>
            <a:r>
              <a:rPr lang="en-US" sz="1836" dirty="0">
                <a:latin typeface="Consolas" panose="020B0609020204030204" pitchFamily="49" charset="0"/>
                <a:cs typeface="Consolas" panose="020B0609020204030204" pitchFamily="49" charset="0"/>
              </a:rPr>
              <a:t>==Id select c).</a:t>
            </a:r>
            <a:r>
              <a:rPr lang="en-US" sz="1836" dirty="0" err="1">
                <a:latin typeface="Consolas" panose="020B0609020204030204" pitchFamily="49" charset="0"/>
                <a:cs typeface="Consolas" panose="020B0609020204030204" pitchFamily="49" charset="0"/>
              </a:rPr>
              <a:t>FirstOrDefault</a:t>
            </a:r>
            <a:r>
              <a:rPr lang="en-US" sz="1836" dirty="0">
                <a:latin typeface="Consolas" panose="020B0609020204030204" pitchFamily="49" charset="0"/>
                <a:cs typeface="Consolas" panose="020B0609020204030204" pitchFamily="49" charset="0"/>
              </a:rPr>
              <a:t>();</a:t>
            </a:r>
          </a:p>
          <a:p>
            <a:r>
              <a:rPr lang="en-US" sz="1836" dirty="0">
                <a:latin typeface="Consolas" panose="020B0609020204030204" pitchFamily="49" charset="0"/>
                <a:cs typeface="Consolas" panose="020B0609020204030204" pitchFamily="49" charset="0"/>
              </a:rPr>
              <a:t>    }</a:t>
            </a:r>
          </a:p>
          <a:p>
            <a:r>
              <a:rPr lang="en-US" sz="1836"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572496408"/>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Routes</a:t>
            </a:r>
            <a:endParaRPr lang="en-US" dirty="0"/>
          </a:p>
        </p:txBody>
      </p:sp>
      <p:sp>
        <p:nvSpPr>
          <p:cNvPr id="3" name="TextBox 2"/>
          <p:cNvSpPr txBox="1"/>
          <p:nvPr/>
        </p:nvSpPr>
        <p:spPr>
          <a:xfrm>
            <a:off x="855768" y="1794820"/>
            <a:ext cx="8364790" cy="2069926"/>
          </a:xfrm>
          <a:prstGeom prst="rect">
            <a:avLst/>
          </a:prstGeom>
          <a:noFill/>
        </p:spPr>
        <p:txBody>
          <a:bodyPr wrap="none" rtlCol="0">
            <a:spAutoFit/>
          </a:bodyPr>
          <a:lstStyle/>
          <a:p>
            <a:r>
              <a:rPr lang="en-US" sz="1836" dirty="0"/>
              <a:t> </a:t>
            </a:r>
            <a:r>
              <a:rPr lang="en-US" sz="1836" dirty="0" err="1">
                <a:solidFill>
                  <a:srgbClr val="00B0F0"/>
                </a:solidFill>
                <a:latin typeface="Consolas" panose="020B0609020204030204" pitchFamily="49" charset="0"/>
                <a:cs typeface="Consolas" panose="020B0609020204030204" pitchFamily="49" charset="0"/>
              </a:rPr>
              <a:t>ODataModelBuilder</a:t>
            </a:r>
            <a:r>
              <a:rPr lang="en-US" sz="1836" dirty="0">
                <a:latin typeface="Consolas" panose="020B0609020204030204" pitchFamily="49" charset="0"/>
                <a:cs typeface="Consolas" panose="020B0609020204030204" pitchFamily="49" charset="0"/>
              </a:rPr>
              <a:t> builder = new </a:t>
            </a:r>
            <a:r>
              <a:rPr lang="en-US" sz="1836" dirty="0" err="1">
                <a:solidFill>
                  <a:srgbClr val="00B0F0"/>
                </a:solidFill>
                <a:latin typeface="Consolas" panose="020B0609020204030204" pitchFamily="49" charset="0"/>
                <a:cs typeface="Consolas" panose="020B0609020204030204" pitchFamily="49" charset="0"/>
              </a:rPr>
              <a:t>ODataConventionModelBuilder</a:t>
            </a:r>
            <a:r>
              <a:rPr lang="en-US" sz="1836" dirty="0" smtClean="0">
                <a:latin typeface="Consolas" panose="020B0609020204030204" pitchFamily="49" charset="0"/>
                <a:cs typeface="Consolas" panose="020B0609020204030204" pitchFamily="49" charset="0"/>
              </a:rPr>
              <a:t>();</a:t>
            </a:r>
          </a:p>
          <a:p>
            <a:endParaRPr lang="en-US" sz="1836" dirty="0">
              <a:latin typeface="Consolas" panose="020B0609020204030204" pitchFamily="49" charset="0"/>
              <a:cs typeface="Consolas" panose="020B0609020204030204" pitchFamily="49" charset="0"/>
            </a:endParaRPr>
          </a:p>
          <a:p>
            <a:r>
              <a:rPr lang="en-US" sz="1836" dirty="0">
                <a:latin typeface="Consolas" panose="020B0609020204030204" pitchFamily="49" charset="0"/>
                <a:cs typeface="Consolas" panose="020B0609020204030204" pitchFamily="49" charset="0"/>
              </a:rPr>
              <a:t> </a:t>
            </a:r>
            <a:r>
              <a:rPr lang="en-US" sz="1836" dirty="0" err="1">
                <a:latin typeface="Consolas" panose="020B0609020204030204" pitchFamily="49" charset="0"/>
                <a:cs typeface="Consolas" panose="020B0609020204030204" pitchFamily="49" charset="0"/>
              </a:rPr>
              <a:t>builder.EntitySet</a:t>
            </a:r>
            <a:r>
              <a:rPr lang="en-US" sz="1836" dirty="0">
                <a:latin typeface="Consolas" panose="020B0609020204030204" pitchFamily="49" charset="0"/>
                <a:cs typeface="Consolas" panose="020B0609020204030204" pitchFamily="49" charset="0"/>
              </a:rPr>
              <a:t>&lt;</a:t>
            </a:r>
            <a:r>
              <a:rPr lang="en-US" sz="1836" dirty="0">
                <a:solidFill>
                  <a:srgbClr val="00B0F0"/>
                </a:solidFill>
                <a:latin typeface="Consolas" panose="020B0609020204030204" pitchFamily="49" charset="0"/>
                <a:cs typeface="Consolas" panose="020B0609020204030204" pitchFamily="49" charset="0"/>
              </a:rPr>
              <a:t>Customer</a:t>
            </a:r>
            <a:r>
              <a:rPr lang="en-US" sz="1836" dirty="0">
                <a:latin typeface="Consolas" panose="020B0609020204030204" pitchFamily="49" charset="0"/>
                <a:cs typeface="Consolas" panose="020B0609020204030204" pitchFamily="49" charset="0"/>
              </a:rPr>
              <a:t>&gt;(</a:t>
            </a:r>
            <a:r>
              <a:rPr lang="en-US" sz="1836" dirty="0">
                <a:solidFill>
                  <a:srgbClr val="00BCF2"/>
                </a:solidFill>
                <a:latin typeface="Consolas" panose="020B0609020204030204" pitchFamily="49" charset="0"/>
                <a:cs typeface="Consolas" panose="020B0609020204030204" pitchFamily="49" charset="0"/>
              </a:rPr>
              <a:t>"Customers</a:t>
            </a:r>
            <a:r>
              <a:rPr lang="en-US" sz="1836" dirty="0" smtClean="0">
                <a:solidFill>
                  <a:srgbClr val="00BCF2"/>
                </a:solidFill>
                <a:latin typeface="Consolas" panose="020B0609020204030204" pitchFamily="49" charset="0"/>
                <a:cs typeface="Consolas" panose="020B0609020204030204" pitchFamily="49" charset="0"/>
              </a:rPr>
              <a:t>"</a:t>
            </a:r>
            <a:r>
              <a:rPr lang="en-US" sz="1836" dirty="0" smtClean="0">
                <a:latin typeface="Consolas" panose="020B0609020204030204" pitchFamily="49" charset="0"/>
                <a:cs typeface="Consolas" panose="020B0609020204030204" pitchFamily="49" charset="0"/>
              </a:rPr>
              <a:t>);</a:t>
            </a:r>
          </a:p>
          <a:p>
            <a:endParaRPr lang="en-US" sz="1836" dirty="0">
              <a:latin typeface="Consolas" panose="020B0609020204030204" pitchFamily="49" charset="0"/>
              <a:cs typeface="Consolas" panose="020B0609020204030204" pitchFamily="49" charset="0"/>
            </a:endParaRPr>
          </a:p>
          <a:p>
            <a:r>
              <a:rPr lang="en-US" sz="1836" dirty="0">
                <a:latin typeface="Consolas" panose="020B0609020204030204" pitchFamily="49" charset="0"/>
                <a:cs typeface="Consolas" panose="020B0609020204030204" pitchFamily="49" charset="0"/>
              </a:rPr>
              <a:t> </a:t>
            </a:r>
            <a:r>
              <a:rPr lang="en-US" sz="1836" dirty="0" err="1">
                <a:solidFill>
                  <a:srgbClr val="00B0F0"/>
                </a:solidFill>
                <a:latin typeface="Consolas" panose="020B0609020204030204" pitchFamily="49" charset="0"/>
                <a:cs typeface="Consolas" panose="020B0609020204030204" pitchFamily="49" charset="0"/>
              </a:rPr>
              <a:t>IEdmModel</a:t>
            </a:r>
            <a:r>
              <a:rPr lang="en-US" sz="1836" dirty="0">
                <a:latin typeface="Consolas" panose="020B0609020204030204" pitchFamily="49" charset="0"/>
                <a:cs typeface="Consolas" panose="020B0609020204030204" pitchFamily="49" charset="0"/>
              </a:rPr>
              <a:t> model = </a:t>
            </a:r>
            <a:r>
              <a:rPr lang="en-US" sz="1836" dirty="0" err="1">
                <a:latin typeface="Consolas" panose="020B0609020204030204" pitchFamily="49" charset="0"/>
                <a:cs typeface="Consolas" panose="020B0609020204030204" pitchFamily="49" charset="0"/>
              </a:rPr>
              <a:t>builder.GetEdmModel</a:t>
            </a:r>
            <a:r>
              <a:rPr lang="en-US" sz="1836" dirty="0" smtClean="0">
                <a:latin typeface="Consolas" panose="020B0609020204030204" pitchFamily="49" charset="0"/>
                <a:cs typeface="Consolas" panose="020B0609020204030204" pitchFamily="49" charset="0"/>
              </a:rPr>
              <a:t>();</a:t>
            </a:r>
          </a:p>
          <a:p>
            <a:endParaRPr lang="en-US" sz="1836" dirty="0">
              <a:latin typeface="Consolas" panose="020B0609020204030204" pitchFamily="49" charset="0"/>
              <a:cs typeface="Consolas" panose="020B0609020204030204" pitchFamily="49" charset="0"/>
            </a:endParaRPr>
          </a:p>
          <a:p>
            <a:r>
              <a:rPr lang="en-US" sz="1836" dirty="0">
                <a:latin typeface="Consolas" panose="020B0609020204030204" pitchFamily="49" charset="0"/>
                <a:cs typeface="Consolas" panose="020B0609020204030204" pitchFamily="49" charset="0"/>
              </a:rPr>
              <a:t> </a:t>
            </a:r>
            <a:r>
              <a:rPr lang="en-US" sz="1836" dirty="0" err="1">
                <a:latin typeface="Consolas" panose="020B0609020204030204" pitchFamily="49" charset="0"/>
                <a:cs typeface="Consolas" panose="020B0609020204030204" pitchFamily="49" charset="0"/>
              </a:rPr>
              <a:t>config.Routes.MapODataRoute</a:t>
            </a:r>
            <a:r>
              <a:rPr lang="en-US" sz="1836" dirty="0">
                <a:latin typeface="Consolas" panose="020B0609020204030204" pitchFamily="49" charset="0"/>
                <a:cs typeface="Consolas" panose="020B0609020204030204" pitchFamily="49" charset="0"/>
              </a:rPr>
              <a:t>(</a:t>
            </a:r>
            <a:r>
              <a:rPr lang="en-US" sz="1836" dirty="0">
                <a:solidFill>
                  <a:srgbClr val="00BCF2"/>
                </a:solidFill>
                <a:latin typeface="Consolas" panose="020B0609020204030204" pitchFamily="49" charset="0"/>
                <a:cs typeface="Consolas" panose="020B0609020204030204" pitchFamily="49" charset="0"/>
              </a:rPr>
              <a:t>"</a:t>
            </a:r>
            <a:r>
              <a:rPr lang="en-US" sz="1836" dirty="0" err="1">
                <a:solidFill>
                  <a:srgbClr val="00BCF2"/>
                </a:solidFill>
                <a:latin typeface="Consolas" panose="020B0609020204030204" pitchFamily="49" charset="0"/>
                <a:cs typeface="Consolas" panose="020B0609020204030204" pitchFamily="49" charset="0"/>
              </a:rPr>
              <a:t>CustomersRoute</a:t>
            </a:r>
            <a:r>
              <a:rPr lang="en-US" sz="1836" dirty="0">
                <a:solidFill>
                  <a:srgbClr val="00BCF2"/>
                </a:solidFill>
                <a:latin typeface="Consolas" panose="020B0609020204030204" pitchFamily="49" charset="0"/>
                <a:cs typeface="Consolas" panose="020B0609020204030204" pitchFamily="49" charset="0"/>
              </a:rPr>
              <a:t>"</a:t>
            </a:r>
            <a:r>
              <a:rPr lang="en-US" sz="1836" dirty="0">
                <a:latin typeface="Consolas" panose="020B0609020204030204" pitchFamily="49" charset="0"/>
                <a:cs typeface="Consolas" panose="020B0609020204030204" pitchFamily="49" charset="0"/>
              </a:rPr>
              <a:t>, </a:t>
            </a:r>
            <a:r>
              <a:rPr lang="en-US" sz="1836" dirty="0">
                <a:solidFill>
                  <a:srgbClr val="00BCF2"/>
                </a:solidFill>
                <a:latin typeface="Consolas" panose="020B0609020204030204" pitchFamily="49" charset="0"/>
                <a:cs typeface="Consolas" panose="020B0609020204030204" pitchFamily="49" charset="0"/>
              </a:rPr>
              <a:t>"</a:t>
            </a:r>
            <a:r>
              <a:rPr lang="en-US" sz="1836" dirty="0" err="1">
                <a:solidFill>
                  <a:srgbClr val="00BCF2"/>
                </a:solidFill>
                <a:latin typeface="Consolas" panose="020B0609020204030204" pitchFamily="49" charset="0"/>
                <a:cs typeface="Consolas" panose="020B0609020204030204" pitchFamily="49" charset="0"/>
              </a:rPr>
              <a:t>odata</a:t>
            </a:r>
            <a:r>
              <a:rPr lang="en-US" sz="1836" dirty="0">
                <a:solidFill>
                  <a:srgbClr val="00BCF2"/>
                </a:solidFill>
                <a:latin typeface="Consolas" panose="020B0609020204030204" pitchFamily="49" charset="0"/>
                <a:cs typeface="Consolas" panose="020B0609020204030204" pitchFamily="49" charset="0"/>
              </a:rPr>
              <a:t>"</a:t>
            </a:r>
            <a:r>
              <a:rPr lang="en-US" sz="1836" dirty="0">
                <a:latin typeface="Consolas" panose="020B0609020204030204" pitchFamily="49" charset="0"/>
                <a:cs typeface="Consolas" panose="020B0609020204030204" pitchFamily="49" charset="0"/>
              </a:rPr>
              <a:t>, model);</a:t>
            </a:r>
          </a:p>
        </p:txBody>
      </p:sp>
    </p:spTree>
    <p:extLst>
      <p:ext uri="{BB962C8B-B14F-4D97-AF65-F5344CB8AC3E}">
        <p14:creationId xmlns:p14="http://schemas.microsoft.com/office/powerpoint/2010/main" val="2067182181"/>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Consuming </a:t>
            </a:r>
            <a:r>
              <a:rPr lang="en-US" dirty="0" smtClean="0"/>
              <a:t>Web API</a:t>
            </a:r>
            <a:endParaRPr lang="en-US" dirty="0"/>
          </a:p>
        </p:txBody>
      </p:sp>
      <p:sp>
        <p:nvSpPr>
          <p:cNvPr id="3" name="TextBox 2"/>
          <p:cNvSpPr txBox="1"/>
          <p:nvPr/>
        </p:nvSpPr>
        <p:spPr>
          <a:xfrm>
            <a:off x="855768" y="1794822"/>
            <a:ext cx="11709586" cy="3263682"/>
          </a:xfrm>
          <a:prstGeom prst="rect">
            <a:avLst/>
          </a:prstGeom>
          <a:noFill/>
        </p:spPr>
        <p:txBody>
          <a:bodyPr wrap="none" rtlCol="0">
            <a:spAutoFit/>
          </a:bodyPr>
          <a:lstStyle/>
          <a:p>
            <a:r>
              <a:rPr lang="en-US" sz="1836" dirty="0">
                <a:latin typeface="Consolas" panose="020B0609020204030204" pitchFamily="49" charset="0"/>
                <a:cs typeface="Consolas" panose="020B0609020204030204" pitchFamily="49" charset="0"/>
              </a:rPr>
              <a:t> $.</a:t>
            </a:r>
            <a:r>
              <a:rPr lang="en-US" sz="1836" dirty="0" err="1">
                <a:latin typeface="Consolas" panose="020B0609020204030204" pitchFamily="49" charset="0"/>
                <a:cs typeface="Consolas" panose="020B0609020204030204" pitchFamily="49" charset="0"/>
              </a:rPr>
              <a:t>ajax</a:t>
            </a:r>
            <a:r>
              <a:rPr lang="en-US" sz="1836" dirty="0">
                <a:latin typeface="Consolas" panose="020B0609020204030204" pitchFamily="49" charset="0"/>
                <a:cs typeface="Consolas" panose="020B0609020204030204" pitchFamily="49" charset="0"/>
              </a:rPr>
              <a:t>(</a:t>
            </a:r>
          </a:p>
          <a:p>
            <a:r>
              <a:rPr lang="en-US" sz="1836" dirty="0">
                <a:latin typeface="Consolas" panose="020B0609020204030204" pitchFamily="49" charset="0"/>
                <a:cs typeface="Consolas" panose="020B0609020204030204" pitchFamily="49" charset="0"/>
              </a:rPr>
              <a:t>            {</a:t>
            </a:r>
          </a:p>
          <a:p>
            <a:r>
              <a:rPr lang="en-US" sz="1836" dirty="0">
                <a:latin typeface="Consolas" panose="020B0609020204030204" pitchFamily="49" charset="0"/>
                <a:cs typeface="Consolas" panose="020B0609020204030204" pitchFamily="49" charset="0"/>
              </a:rPr>
              <a:t>                url: </a:t>
            </a:r>
            <a:r>
              <a:rPr lang="en-US" sz="1836" dirty="0">
                <a:solidFill>
                  <a:srgbClr val="00BCF2"/>
                </a:solidFill>
                <a:latin typeface="Consolas" panose="020B0609020204030204" pitchFamily="49" charset="0"/>
                <a:cs typeface="Consolas" panose="020B0609020204030204" pitchFamily="49" charset="0"/>
              </a:rPr>
              <a:t>"http://webs.wingtip.com/</a:t>
            </a:r>
            <a:r>
              <a:rPr lang="en-US" sz="1836" dirty="0" err="1">
                <a:solidFill>
                  <a:srgbClr val="00BCF2"/>
                </a:solidFill>
                <a:latin typeface="Consolas" panose="020B0609020204030204" pitchFamily="49" charset="0"/>
                <a:cs typeface="Consolas" panose="020B0609020204030204" pitchFamily="49" charset="0"/>
              </a:rPr>
              <a:t>SimpleOdata</a:t>
            </a:r>
            <a:r>
              <a:rPr lang="en-US" sz="1836" dirty="0">
                <a:solidFill>
                  <a:srgbClr val="00BCF2"/>
                </a:solidFill>
                <a:latin typeface="Consolas" panose="020B0609020204030204" pitchFamily="49" charset="0"/>
                <a:cs typeface="Consolas" panose="020B0609020204030204" pitchFamily="49" charset="0"/>
              </a:rPr>
              <a:t>/</a:t>
            </a:r>
            <a:r>
              <a:rPr lang="en-US" sz="1836" dirty="0" err="1">
                <a:solidFill>
                  <a:srgbClr val="00BCF2"/>
                </a:solidFill>
                <a:latin typeface="Consolas" panose="020B0609020204030204" pitchFamily="49" charset="0"/>
                <a:cs typeface="Consolas" panose="020B0609020204030204" pitchFamily="49" charset="0"/>
              </a:rPr>
              <a:t>odata</a:t>
            </a:r>
            <a:r>
              <a:rPr lang="en-US" sz="1836" dirty="0">
                <a:solidFill>
                  <a:srgbClr val="00BCF2"/>
                </a:solidFill>
                <a:latin typeface="Consolas" panose="020B0609020204030204" pitchFamily="49" charset="0"/>
                <a:cs typeface="Consolas" panose="020B0609020204030204" pitchFamily="49" charset="0"/>
              </a:rPr>
              <a:t>/Customers("</a:t>
            </a:r>
            <a:r>
              <a:rPr lang="en-US" sz="1836" dirty="0">
                <a:latin typeface="Consolas" panose="020B0609020204030204" pitchFamily="49" charset="0"/>
                <a:cs typeface="Consolas" panose="020B0609020204030204" pitchFamily="49" charset="0"/>
              </a:rPr>
              <a:t> + id + </a:t>
            </a:r>
            <a:r>
              <a:rPr lang="en-US" sz="1836" dirty="0">
                <a:solidFill>
                  <a:srgbClr val="00BCF2"/>
                </a:solidFill>
                <a:latin typeface="Consolas" panose="020B0609020204030204" pitchFamily="49" charset="0"/>
                <a:cs typeface="Consolas" panose="020B0609020204030204" pitchFamily="49" charset="0"/>
              </a:rPr>
              <a:t>")"</a:t>
            </a:r>
            <a:r>
              <a:rPr lang="en-US" sz="1836" dirty="0">
                <a:latin typeface="Consolas" panose="020B0609020204030204" pitchFamily="49" charset="0"/>
                <a:cs typeface="Consolas" panose="020B0609020204030204" pitchFamily="49" charset="0"/>
              </a:rPr>
              <a:t>,</a:t>
            </a:r>
          </a:p>
          <a:p>
            <a:r>
              <a:rPr lang="en-US" sz="1836" dirty="0">
                <a:latin typeface="Consolas" panose="020B0609020204030204" pitchFamily="49" charset="0"/>
                <a:cs typeface="Consolas" panose="020B0609020204030204" pitchFamily="49" charset="0"/>
              </a:rPr>
              <a:t>                type: </a:t>
            </a:r>
            <a:r>
              <a:rPr lang="en-US" sz="1836" dirty="0">
                <a:solidFill>
                  <a:srgbClr val="00BCF2"/>
                </a:solidFill>
                <a:latin typeface="Consolas" panose="020B0609020204030204" pitchFamily="49" charset="0"/>
                <a:cs typeface="Consolas" panose="020B0609020204030204" pitchFamily="49" charset="0"/>
              </a:rPr>
              <a:t>"GET"</a:t>
            </a:r>
            <a:r>
              <a:rPr lang="en-US" sz="1836" dirty="0">
                <a:latin typeface="Consolas" panose="020B0609020204030204" pitchFamily="49" charset="0"/>
                <a:cs typeface="Consolas" panose="020B0609020204030204" pitchFamily="49" charset="0"/>
              </a:rPr>
              <a:t>,</a:t>
            </a:r>
          </a:p>
          <a:p>
            <a:r>
              <a:rPr lang="en-US" sz="1836" dirty="0">
                <a:latin typeface="Consolas" panose="020B0609020204030204" pitchFamily="49" charset="0"/>
                <a:cs typeface="Consolas" panose="020B0609020204030204" pitchFamily="49" charset="0"/>
              </a:rPr>
              <a:t>                headers: {</a:t>
            </a:r>
          </a:p>
          <a:p>
            <a:r>
              <a:rPr lang="en-US" sz="1836" dirty="0">
                <a:latin typeface="Consolas" panose="020B0609020204030204" pitchFamily="49" charset="0"/>
                <a:cs typeface="Consolas" panose="020B0609020204030204" pitchFamily="49" charset="0"/>
              </a:rPr>
              <a:t>                    </a:t>
            </a:r>
            <a:r>
              <a:rPr lang="en-US" sz="1836" dirty="0">
                <a:solidFill>
                  <a:srgbClr val="00BCF2"/>
                </a:solidFill>
                <a:latin typeface="Consolas" panose="020B0609020204030204" pitchFamily="49" charset="0"/>
                <a:cs typeface="Consolas" panose="020B0609020204030204" pitchFamily="49" charset="0"/>
              </a:rPr>
              <a:t>"accept"</a:t>
            </a:r>
            <a:r>
              <a:rPr lang="en-US" sz="1836" dirty="0">
                <a:latin typeface="Consolas" panose="020B0609020204030204" pitchFamily="49" charset="0"/>
                <a:cs typeface="Consolas" panose="020B0609020204030204" pitchFamily="49" charset="0"/>
              </a:rPr>
              <a:t>: </a:t>
            </a:r>
            <a:r>
              <a:rPr lang="en-US" sz="1836" dirty="0">
                <a:solidFill>
                  <a:srgbClr val="00BCF2"/>
                </a:solidFill>
                <a:latin typeface="Consolas" panose="020B0609020204030204" pitchFamily="49" charset="0"/>
                <a:cs typeface="Consolas" panose="020B0609020204030204" pitchFamily="49" charset="0"/>
              </a:rPr>
              <a:t>"application/</a:t>
            </a:r>
            <a:r>
              <a:rPr lang="en-US" sz="1836" dirty="0" err="1">
                <a:solidFill>
                  <a:srgbClr val="00BCF2"/>
                </a:solidFill>
                <a:latin typeface="Consolas" panose="020B0609020204030204" pitchFamily="49" charset="0"/>
                <a:cs typeface="Consolas" panose="020B0609020204030204" pitchFamily="49" charset="0"/>
              </a:rPr>
              <a:t>json;odata</a:t>
            </a:r>
            <a:r>
              <a:rPr lang="en-US" sz="1836" dirty="0">
                <a:solidFill>
                  <a:srgbClr val="00BCF2"/>
                </a:solidFill>
                <a:latin typeface="Consolas" panose="020B0609020204030204" pitchFamily="49" charset="0"/>
                <a:cs typeface="Consolas" panose="020B0609020204030204" pitchFamily="49" charset="0"/>
              </a:rPr>
              <a:t>=verbose"</a:t>
            </a:r>
            <a:r>
              <a:rPr lang="en-US" sz="1836" dirty="0">
                <a:latin typeface="Consolas" panose="020B0609020204030204" pitchFamily="49" charset="0"/>
                <a:cs typeface="Consolas" panose="020B0609020204030204" pitchFamily="49" charset="0"/>
              </a:rPr>
              <a:t>,</a:t>
            </a:r>
          </a:p>
          <a:p>
            <a:r>
              <a:rPr lang="en-US" sz="1836" dirty="0">
                <a:latin typeface="Consolas" panose="020B0609020204030204" pitchFamily="49" charset="0"/>
                <a:cs typeface="Consolas" panose="020B0609020204030204" pitchFamily="49" charset="0"/>
              </a:rPr>
              <a:t>                },</a:t>
            </a:r>
          </a:p>
          <a:p>
            <a:r>
              <a:rPr lang="en-US" sz="1836" dirty="0">
                <a:latin typeface="Consolas" panose="020B0609020204030204" pitchFamily="49" charset="0"/>
                <a:cs typeface="Consolas" panose="020B0609020204030204" pitchFamily="49" charset="0"/>
              </a:rPr>
              <a:t>                success: </a:t>
            </a:r>
            <a:r>
              <a:rPr lang="en-US" sz="1836" dirty="0" err="1">
                <a:latin typeface="Consolas" panose="020B0609020204030204" pitchFamily="49" charset="0"/>
                <a:cs typeface="Consolas" panose="020B0609020204030204" pitchFamily="49" charset="0"/>
              </a:rPr>
              <a:t>onSuccess</a:t>
            </a:r>
            <a:r>
              <a:rPr lang="en-US" sz="1836" dirty="0">
                <a:latin typeface="Consolas" panose="020B0609020204030204" pitchFamily="49" charset="0"/>
                <a:cs typeface="Consolas" panose="020B0609020204030204" pitchFamily="49" charset="0"/>
              </a:rPr>
              <a:t>,</a:t>
            </a:r>
          </a:p>
          <a:p>
            <a:r>
              <a:rPr lang="en-US" sz="1836" dirty="0">
                <a:latin typeface="Consolas" panose="020B0609020204030204" pitchFamily="49" charset="0"/>
                <a:cs typeface="Consolas" panose="020B0609020204030204" pitchFamily="49" charset="0"/>
              </a:rPr>
              <a:t>                error: </a:t>
            </a:r>
            <a:r>
              <a:rPr lang="en-US" sz="1836" dirty="0" err="1">
                <a:latin typeface="Consolas" panose="020B0609020204030204" pitchFamily="49" charset="0"/>
                <a:cs typeface="Consolas" panose="020B0609020204030204" pitchFamily="49" charset="0"/>
              </a:rPr>
              <a:t>onError</a:t>
            </a:r>
            <a:endParaRPr lang="en-US" sz="1836" dirty="0">
              <a:latin typeface="Consolas" panose="020B0609020204030204" pitchFamily="49" charset="0"/>
              <a:cs typeface="Consolas" panose="020B0609020204030204" pitchFamily="49" charset="0"/>
            </a:endParaRPr>
          </a:p>
          <a:p>
            <a:r>
              <a:rPr lang="en-US" sz="1836" dirty="0">
                <a:latin typeface="Consolas" panose="020B0609020204030204" pitchFamily="49" charset="0"/>
                <a:cs typeface="Consolas" panose="020B0609020204030204" pitchFamily="49" charset="0"/>
              </a:rPr>
              <a:t>            }</a:t>
            </a:r>
          </a:p>
          <a:p>
            <a:r>
              <a:rPr lang="en-US" sz="1836" dirty="0">
                <a:latin typeface="Consolas" panose="020B0609020204030204" pitchFamily="49" charset="0"/>
                <a:cs typeface="Consolas" panose="020B0609020204030204" pitchFamily="49" charset="0"/>
              </a:rPr>
              <a:t>);</a:t>
            </a:r>
          </a:p>
        </p:txBody>
      </p:sp>
      <p:sp>
        <p:nvSpPr>
          <p:cNvPr id="4" name="Explosion 2 3"/>
          <p:cNvSpPr/>
          <p:nvPr/>
        </p:nvSpPr>
        <p:spPr bwMode="auto">
          <a:xfrm>
            <a:off x="7208837" y="3878262"/>
            <a:ext cx="3733800" cy="2590800"/>
          </a:xfrm>
          <a:prstGeom prst="irregularSeal2">
            <a:avLst/>
          </a:prstGeom>
          <a:solidFill>
            <a:schemeClr val="accent4">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Beware of cross-origin calls!</a:t>
            </a: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620633796"/>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DEMO</a:t>
            </a:r>
            <a:endParaRPr lang="en-US" dirty="0"/>
          </a:p>
        </p:txBody>
      </p:sp>
      <p:sp>
        <p:nvSpPr>
          <p:cNvPr id="3" name="Text Placeholder 2"/>
          <p:cNvSpPr>
            <a:spLocks noGrp="1"/>
          </p:cNvSpPr>
          <p:nvPr>
            <p:ph type="body" sz="quarter" idx="12"/>
          </p:nvPr>
        </p:nvSpPr>
        <p:spPr/>
        <p:txBody>
          <a:bodyPr/>
          <a:lstStyle/>
          <a:p>
            <a:pPr marL="0">
              <a:spcBef>
                <a:spcPts val="0"/>
              </a:spcBef>
              <a:buFontTx/>
              <a:buNone/>
            </a:pPr>
            <a:r>
              <a:rPr lang="en-US" dirty="0" smtClean="0"/>
              <a:t>WebAPI2</a:t>
            </a:r>
            <a:endParaRPr lang="en-US" dirty="0"/>
          </a:p>
        </p:txBody>
      </p:sp>
    </p:spTree>
    <p:extLst>
      <p:ext uri="{BB962C8B-B14F-4D97-AF65-F5344CB8AC3E}">
        <p14:creationId xmlns:p14="http://schemas.microsoft.com/office/powerpoint/2010/main" val="36381231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1058862"/>
            <a:ext cx="11887200" cy="1181734"/>
          </a:xfrm>
        </p:spPr>
        <p:txBody>
          <a:bodyPr/>
          <a:lstStyle/>
          <a:p>
            <a:pPr marL="0">
              <a:spcBef>
                <a:spcPts val="0"/>
              </a:spcBef>
              <a:buFontTx/>
              <a:buNone/>
            </a:pPr>
            <a:r>
              <a:rPr lang="en-US" dirty="0" smtClean="0"/>
              <a:t>Enterprise </a:t>
            </a:r>
            <a:r>
              <a:rPr lang="en-US" dirty="0" smtClean="0"/>
              <a:t>Frameworks</a:t>
            </a:r>
            <a:endParaRPr lang="en-US" dirty="0"/>
          </a:p>
        </p:txBody>
      </p:sp>
      <p:sp>
        <p:nvSpPr>
          <p:cNvPr id="3" name="Text Placeholder 2"/>
          <p:cNvSpPr txBox="1">
            <a:spLocks/>
          </p:cNvSpPr>
          <p:nvPr/>
        </p:nvSpPr>
        <p:spPr>
          <a:xfrm>
            <a:off x="274638" y="3954463"/>
            <a:ext cx="10058401" cy="182959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Model-View-Controller</a:t>
            </a:r>
            <a:endParaRPr lang="en-US" dirty="0"/>
          </a:p>
        </p:txBody>
      </p:sp>
    </p:spTree>
    <p:extLst>
      <p:ext uri="{BB962C8B-B14F-4D97-AF65-F5344CB8AC3E}">
        <p14:creationId xmlns:p14="http://schemas.microsoft.com/office/powerpoint/2010/main" val="2783848740"/>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4026212" y="4025825"/>
            <a:ext cx="3872950" cy="1092045"/>
          </a:xfrm>
          <a:prstGeom prst="roundRect">
            <a:avLst/>
          </a:prstGeom>
          <a:solidFill>
            <a:srgbClr val="00BCF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Model</a:t>
            </a:r>
          </a:p>
        </p:txBody>
      </p:sp>
      <p:sp>
        <p:nvSpPr>
          <p:cNvPr id="3" name="Rounded Rectangle 2"/>
          <p:cNvSpPr/>
          <p:nvPr/>
        </p:nvSpPr>
        <p:spPr bwMode="auto">
          <a:xfrm>
            <a:off x="4026212" y="1875103"/>
            <a:ext cx="3872950" cy="1490416"/>
          </a:xfrm>
          <a:prstGeom prst="roundRect">
            <a:avLst/>
          </a:prstGeom>
          <a:solidFill>
            <a:srgbClr val="00BCF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Controller</a:t>
            </a:r>
          </a:p>
        </p:txBody>
      </p:sp>
      <p:sp>
        <p:nvSpPr>
          <p:cNvPr id="4" name="Rounded Rectangle 3"/>
          <p:cNvSpPr/>
          <p:nvPr/>
        </p:nvSpPr>
        <p:spPr bwMode="auto">
          <a:xfrm>
            <a:off x="1283400" y="1875103"/>
            <a:ext cx="1625369" cy="3242768"/>
          </a:xfrm>
          <a:prstGeom prst="roundRect">
            <a:avLst/>
          </a:prstGeom>
          <a:solidFill>
            <a:srgbClr val="00BCF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View</a:t>
            </a:r>
          </a:p>
        </p:txBody>
      </p:sp>
      <p:sp>
        <p:nvSpPr>
          <p:cNvPr id="11" name="U-Turn Arrow 10"/>
          <p:cNvSpPr/>
          <p:nvPr/>
        </p:nvSpPr>
        <p:spPr bwMode="auto">
          <a:xfrm flipH="1">
            <a:off x="1677045" y="2546485"/>
            <a:ext cx="4501511" cy="1479340"/>
          </a:xfrm>
          <a:prstGeom prst="uturnArrow">
            <a:avLst/>
          </a:prstGeom>
          <a:solidFill>
            <a:srgbClr val="B4A0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pPr marL="0">
              <a:spcBef>
                <a:spcPts val="0"/>
              </a:spcBef>
              <a:buFontTx/>
              <a:buNone/>
            </a:pPr>
            <a:r>
              <a:rPr lang="en-US" dirty="0" smtClean="0"/>
              <a:t>Model-View-Controller</a:t>
            </a:r>
            <a:endParaRPr lang="en-US" dirty="0"/>
          </a:p>
        </p:txBody>
      </p:sp>
      <p:sp>
        <p:nvSpPr>
          <p:cNvPr id="6" name="Flowchart: Magnetic Disk 5"/>
          <p:cNvSpPr/>
          <p:nvPr/>
        </p:nvSpPr>
        <p:spPr bwMode="auto">
          <a:xfrm>
            <a:off x="9168981" y="2133794"/>
            <a:ext cx="2349167" cy="1231725"/>
          </a:xfrm>
          <a:prstGeom prst="flowChartMagneticDisk">
            <a:avLst/>
          </a:prstGeom>
          <a:solidFill>
            <a:srgbClr val="00BCF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Data</a:t>
            </a:r>
          </a:p>
        </p:txBody>
      </p:sp>
      <p:sp>
        <p:nvSpPr>
          <p:cNvPr id="7" name="Left-Right Arrow 6"/>
          <p:cNvSpPr/>
          <p:nvPr/>
        </p:nvSpPr>
        <p:spPr bwMode="auto">
          <a:xfrm>
            <a:off x="7899162" y="2609976"/>
            <a:ext cx="1269819" cy="393644"/>
          </a:xfrm>
          <a:prstGeom prst="leftRightArrow">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Down Arrow 8"/>
          <p:cNvSpPr/>
          <p:nvPr/>
        </p:nvSpPr>
        <p:spPr bwMode="auto">
          <a:xfrm>
            <a:off x="5787363" y="3365519"/>
            <a:ext cx="431739" cy="660306"/>
          </a:xfrm>
          <a:prstGeom prst="downArrow">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Left-Right Arrow 11"/>
          <p:cNvSpPr/>
          <p:nvPr/>
        </p:nvSpPr>
        <p:spPr bwMode="auto">
          <a:xfrm>
            <a:off x="2908770" y="2552835"/>
            <a:ext cx="1117441" cy="393644"/>
          </a:xfrm>
          <a:prstGeom prst="leftRightArrow">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03371125"/>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Introducing Angular</a:t>
            </a:r>
            <a:endParaRPr lang="en-US" dirty="0"/>
          </a:p>
        </p:txBody>
      </p:sp>
      <p:sp>
        <p:nvSpPr>
          <p:cNvPr id="3" name="Content Placeholder 2"/>
          <p:cNvSpPr>
            <a:spLocks noGrp="1"/>
          </p:cNvSpPr>
          <p:nvPr>
            <p:ph type="body" sz="quarter" idx="10"/>
          </p:nvPr>
        </p:nvSpPr>
        <p:spPr>
          <a:prstGeom prst="rect">
            <a:avLst/>
          </a:prstGeom>
        </p:spPr>
        <p:txBody>
          <a:bodyPr/>
          <a:lstStyle/>
          <a:p>
            <a:pPr marL="0" indent="0">
              <a:spcBef>
                <a:spcPts val="0"/>
              </a:spcBef>
              <a:buFontTx/>
              <a:buNone/>
            </a:pPr>
            <a:r>
              <a:rPr lang="en-US" dirty="0" smtClean="0"/>
              <a:t>MVC Framework written entirely in JavaScript</a:t>
            </a:r>
          </a:p>
          <a:p>
            <a:pPr marL="0" indent="0">
              <a:spcBef>
                <a:spcPts val="0"/>
              </a:spcBef>
              <a:buFontTx/>
              <a:buNone/>
            </a:pPr>
            <a:r>
              <a:rPr lang="en-US" dirty="0" smtClean="0"/>
              <a:t>Utilizes “Modules” to define scope</a:t>
            </a:r>
          </a:p>
          <a:p>
            <a:pPr marL="0" indent="0">
              <a:spcBef>
                <a:spcPts val="0"/>
              </a:spcBef>
              <a:buFontTx/>
              <a:buNone/>
            </a:pPr>
            <a:r>
              <a:rPr lang="en-US" dirty="0" smtClean="0"/>
              <a:t>“Injects” scope into Controllers to maintain context</a:t>
            </a:r>
          </a:p>
          <a:p>
            <a:pPr marL="0" indent="0">
              <a:spcBef>
                <a:spcPts val="0"/>
              </a:spcBef>
              <a:buFontTx/>
              <a:buNone/>
            </a:pPr>
            <a:r>
              <a:rPr lang="en-US" dirty="0" smtClean="0"/>
              <a:t>“Scope” is used to create and maintain the View</a:t>
            </a:r>
          </a:p>
          <a:p>
            <a:pPr marL="0" indent="0">
              <a:spcBef>
                <a:spcPts val="0"/>
              </a:spcBef>
              <a:buFontTx/>
              <a:buNone/>
            </a:pPr>
            <a:r>
              <a:rPr lang="en-US" dirty="0" smtClean="0"/>
              <a:t>“Services” and “Directives” provide app-wide functionality</a:t>
            </a:r>
          </a:p>
          <a:p>
            <a:pPr marL="0" indent="0">
              <a:spcBef>
                <a:spcPts val="0"/>
              </a:spcBef>
              <a:buFontTx/>
              <a:buNone/>
            </a:pPr>
            <a:r>
              <a:rPr lang="en-US" dirty="0" smtClean="0"/>
              <a:t>View is bound declaratively to HTML</a:t>
            </a:r>
          </a:p>
          <a:p>
            <a:pPr marL="0" indent="0">
              <a:spcBef>
                <a:spcPts val="0"/>
              </a:spcBef>
              <a:buFontTx/>
              <a:buNone/>
            </a:pPr>
            <a:endParaRPr lang="en-US" dirty="0"/>
          </a:p>
        </p:txBody>
      </p:sp>
    </p:spTree>
    <p:extLst>
      <p:ext uri="{BB962C8B-B14F-4D97-AF65-F5344CB8AC3E}">
        <p14:creationId xmlns:p14="http://schemas.microsoft.com/office/powerpoint/2010/main" val="412282154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Key Concept: JavaScript is Object Based</a:t>
            </a:r>
            <a:endParaRPr lang="en-US" dirty="0"/>
          </a:p>
        </p:txBody>
      </p:sp>
      <p:sp>
        <p:nvSpPr>
          <p:cNvPr id="3" name="Content Placeholder 2"/>
          <p:cNvSpPr>
            <a:spLocks noGrp="1"/>
          </p:cNvSpPr>
          <p:nvPr>
            <p:ph type="body" sz="quarter" idx="10"/>
          </p:nvPr>
        </p:nvSpPr>
        <p:spPr>
          <a:xfrm>
            <a:off x="274638" y="1212850"/>
            <a:ext cx="11887200" cy="5408612"/>
          </a:xfrm>
          <a:prstGeom prst="rect">
            <a:avLst/>
          </a:prstGeom>
        </p:spPr>
        <p:txBody>
          <a:bodyPr>
            <a:normAutofit/>
          </a:bodyPr>
          <a:lstStyle/>
          <a:p>
            <a:pPr marL="0" indent="0">
              <a:spcBef>
                <a:spcPts val="0"/>
              </a:spcBef>
              <a:buFontTx/>
              <a:buNone/>
            </a:pPr>
            <a:r>
              <a:rPr lang="en-US" dirty="0" smtClean="0"/>
              <a:t>An object is a set of key-value pairs…</a:t>
            </a:r>
          </a:p>
          <a:p>
            <a:pPr marL="0" lvl="1" indent="0">
              <a:spcBef>
                <a:spcPts val="0"/>
              </a:spcBef>
              <a:buFontTx/>
              <a:buNone/>
            </a:pPr>
            <a:r>
              <a:rPr lang="en-US" dirty="0" err="1">
                <a:latin typeface="Consolas" panose="020B0609020204030204" pitchFamily="49" charset="0"/>
                <a:cs typeface="Consolas" panose="020B0609020204030204" pitchFamily="49" charset="0"/>
              </a:rPr>
              <a:t>var</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emptyObject</a:t>
            </a:r>
            <a:r>
              <a:rPr lang="en-US" dirty="0">
                <a:latin typeface="Consolas" panose="020B0609020204030204" pitchFamily="49" charset="0"/>
                <a:cs typeface="Consolas" panose="020B0609020204030204" pitchFamily="49" charset="0"/>
              </a:rPr>
              <a:t> = {};</a:t>
            </a:r>
          </a:p>
          <a:p>
            <a:pPr marL="0" lvl="1" indent="0">
              <a:spcBef>
                <a:spcPts val="0"/>
              </a:spcBef>
              <a:buFontTx/>
              <a:buNone/>
            </a:pPr>
            <a:r>
              <a:rPr lang="en-US" dirty="0" err="1">
                <a:latin typeface="Consolas" panose="020B0609020204030204" pitchFamily="49" charset="0"/>
                <a:cs typeface="Consolas" panose="020B0609020204030204" pitchFamily="49" charset="0"/>
              </a:rPr>
              <a:t>var</a:t>
            </a:r>
            <a:r>
              <a:rPr lang="en-US" dirty="0">
                <a:latin typeface="Consolas" panose="020B0609020204030204" pitchFamily="49" charset="0"/>
                <a:cs typeface="Consolas" panose="020B0609020204030204" pitchFamily="49" charset="0"/>
              </a:rPr>
              <a:t> person = { </a:t>
            </a:r>
            <a:r>
              <a:rPr lang="en-US" dirty="0" err="1">
                <a:latin typeface="Consolas" panose="020B0609020204030204" pitchFamily="49" charset="0"/>
                <a:cs typeface="Consolas" panose="020B0609020204030204" pitchFamily="49" charset="0"/>
              </a:rPr>
              <a:t>firstName</a:t>
            </a:r>
            <a:r>
              <a:rPr lang="en-US" dirty="0">
                <a:latin typeface="Consolas" panose="020B0609020204030204" pitchFamily="49" charset="0"/>
                <a:cs typeface="Consolas" panose="020B0609020204030204" pitchFamily="49" charset="0"/>
              </a:rPr>
              <a:t>: "Scot", </a:t>
            </a:r>
            <a:r>
              <a:rPr lang="en-US" dirty="0" err="1">
                <a:latin typeface="Consolas" panose="020B0609020204030204" pitchFamily="49" charset="0"/>
                <a:cs typeface="Consolas" panose="020B0609020204030204" pitchFamily="49" charset="0"/>
              </a:rPr>
              <a:t>lastName</a:t>
            </a:r>
            <a:r>
              <a:rPr lang="en-US" dirty="0">
                <a:latin typeface="Consolas" panose="020B0609020204030204" pitchFamily="49" charset="0"/>
                <a:cs typeface="Consolas" panose="020B0609020204030204" pitchFamily="49" charset="0"/>
              </a:rPr>
              <a:t>: "Hillier" };</a:t>
            </a:r>
          </a:p>
          <a:p>
            <a:pPr marL="0" indent="0">
              <a:spcBef>
                <a:spcPts val="0"/>
              </a:spcBef>
              <a:buFontTx/>
              <a:buNone/>
            </a:pPr>
            <a:r>
              <a:rPr lang="en-US" dirty="0" smtClean="0"/>
              <a:t>…which can be accessed using dot notation</a:t>
            </a:r>
          </a:p>
          <a:p>
            <a:pPr marL="0" lvl="1" indent="0">
              <a:spcBef>
                <a:spcPts val="0"/>
              </a:spcBef>
              <a:buFontTx/>
              <a:buNone/>
            </a:pPr>
            <a:r>
              <a:rPr lang="en-US" dirty="0">
                <a:latin typeface="Consolas" panose="020B0609020204030204" pitchFamily="49" charset="0"/>
                <a:cs typeface="Consolas" panose="020B0609020204030204" pitchFamily="49" charset="0"/>
              </a:rPr>
              <a:t>alert(</a:t>
            </a:r>
            <a:r>
              <a:rPr lang="en-US" dirty="0" err="1">
                <a:latin typeface="Consolas" panose="020B0609020204030204" pitchFamily="49" charset="0"/>
                <a:cs typeface="Consolas" panose="020B0609020204030204" pitchFamily="49" charset="0"/>
              </a:rPr>
              <a:t>person.lastname</a:t>
            </a:r>
            <a:r>
              <a:rPr lang="en-US" dirty="0">
                <a:latin typeface="Consolas" panose="020B0609020204030204" pitchFamily="49" charset="0"/>
                <a:cs typeface="Consolas" panose="020B0609020204030204" pitchFamily="49" charset="0"/>
              </a:rPr>
              <a:t>);</a:t>
            </a:r>
          </a:p>
          <a:p>
            <a:pPr marL="0" indent="0">
              <a:spcBef>
                <a:spcPts val="0"/>
              </a:spcBef>
              <a:buFontTx/>
              <a:buNone/>
            </a:pPr>
            <a:r>
              <a:rPr lang="en-US" dirty="0" smtClean="0"/>
              <a:t>…and can have values assigned dynamically</a:t>
            </a:r>
          </a:p>
          <a:p>
            <a:pPr marL="0" lvl="1" indent="0">
              <a:spcBef>
                <a:spcPts val="0"/>
              </a:spcBef>
              <a:buFontTx/>
              <a:buNone/>
            </a:pPr>
            <a:r>
              <a:rPr lang="en-US" dirty="0" err="1">
                <a:latin typeface="Consolas" panose="020B0609020204030204" pitchFamily="49" charset="0"/>
                <a:cs typeface="Consolas" panose="020B0609020204030204" pitchFamily="49" charset="0"/>
              </a:rPr>
              <a:t>person.middleName</a:t>
            </a:r>
            <a:r>
              <a:rPr lang="en-US" dirty="0">
                <a:latin typeface="Consolas" panose="020B0609020204030204" pitchFamily="49" charset="0"/>
                <a:cs typeface="Consolas" panose="020B0609020204030204" pitchFamily="49" charset="0"/>
              </a:rPr>
              <a:t> = "Patrick";</a:t>
            </a:r>
          </a:p>
          <a:p>
            <a:pPr marL="0" indent="0">
              <a:spcBef>
                <a:spcPts val="0"/>
              </a:spcBef>
              <a:buFontTx/>
              <a:buNone/>
            </a:pPr>
            <a:r>
              <a:rPr lang="en-US" dirty="0" smtClean="0"/>
              <a:t>Functions are also objects…</a:t>
            </a:r>
          </a:p>
          <a:p>
            <a:pPr marL="0" lvl="1" indent="0">
              <a:spcBef>
                <a:spcPts val="0"/>
              </a:spcBef>
              <a:buFontTx/>
              <a:buNone/>
            </a:pPr>
            <a:r>
              <a:rPr lang="en-US" dirty="0" err="1">
                <a:latin typeface="Consolas" panose="020B0609020204030204" pitchFamily="49" charset="0"/>
                <a:cs typeface="Consolas" panose="020B0609020204030204" pitchFamily="49" charset="0"/>
              </a:rPr>
              <a:t>var</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myfunc</a:t>
            </a:r>
            <a:r>
              <a:rPr lang="en-US" dirty="0">
                <a:latin typeface="Consolas" panose="020B0609020204030204" pitchFamily="49" charset="0"/>
                <a:cs typeface="Consolas" panose="020B0609020204030204" pitchFamily="49" charset="0"/>
              </a:rPr>
              <a:t> = function(){};</a:t>
            </a:r>
          </a:p>
          <a:p>
            <a:pPr marL="0" indent="0">
              <a:spcBef>
                <a:spcPts val="0"/>
              </a:spcBef>
              <a:buFontTx/>
              <a:buNone/>
            </a:pPr>
            <a:r>
              <a:rPr lang="en-US" dirty="0" smtClean="0"/>
              <a:t>…and can return objects.</a:t>
            </a:r>
          </a:p>
          <a:p>
            <a:pPr marL="0" lvl="1" indent="0">
              <a:spcBef>
                <a:spcPts val="0"/>
              </a:spcBef>
              <a:buFontTx/>
              <a:buNone/>
            </a:pPr>
            <a:r>
              <a:rPr lang="en-US" dirty="0" err="1">
                <a:latin typeface="Consolas" panose="020B0609020204030204" pitchFamily="49" charset="0"/>
                <a:cs typeface="Consolas" panose="020B0609020204030204" pitchFamily="49" charset="0"/>
              </a:rPr>
              <a:t>var</a:t>
            </a:r>
            <a:r>
              <a:rPr lang="en-US" dirty="0">
                <a:latin typeface="Consolas" panose="020B0609020204030204" pitchFamily="49" charset="0"/>
                <a:cs typeface="Consolas" panose="020B0609020204030204" pitchFamily="49" charset="0"/>
              </a:rPr>
              <a:t> person = function(</a:t>
            </a:r>
            <a:r>
              <a:rPr lang="en-US" dirty="0" err="1">
                <a:latin typeface="Consolas" panose="020B0609020204030204" pitchFamily="49" charset="0"/>
                <a:cs typeface="Consolas" panose="020B0609020204030204" pitchFamily="49" charset="0"/>
              </a:rPr>
              <a:t>fn</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ln</a:t>
            </a:r>
            <a:r>
              <a:rPr lang="en-US" dirty="0">
                <a:latin typeface="Consolas" panose="020B0609020204030204" pitchFamily="49" charset="0"/>
                <a:cs typeface="Consolas" panose="020B0609020204030204" pitchFamily="49" charset="0"/>
              </a:rPr>
              <a:t>) { return { </a:t>
            </a:r>
            <a:r>
              <a:rPr lang="en-US" dirty="0" err="1">
                <a:latin typeface="Consolas" panose="020B0609020204030204" pitchFamily="49" charset="0"/>
                <a:cs typeface="Consolas" panose="020B0609020204030204" pitchFamily="49" charset="0"/>
              </a:rPr>
              <a:t>firstName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fn</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lastName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ln</a:t>
            </a:r>
            <a:r>
              <a:rPr lang="en-US" dirty="0">
                <a:latin typeface="Consolas" panose="020B0609020204030204" pitchFamily="49" charset="0"/>
                <a:cs typeface="Consolas" panose="020B0609020204030204" pitchFamily="49" charset="0"/>
              </a:rPr>
              <a:t>}; }();</a:t>
            </a:r>
          </a:p>
          <a:p>
            <a:pPr marL="0" indent="0">
              <a:spcBef>
                <a:spcPts val="0"/>
              </a:spcBef>
              <a:buFontTx/>
              <a:buNone/>
            </a:pPr>
            <a:r>
              <a:rPr lang="en-US" dirty="0" smtClean="0"/>
              <a:t>The Browser DOM is a collection of objects</a:t>
            </a:r>
          </a:p>
          <a:p>
            <a:pPr marL="0" lvl="1" indent="0">
              <a:spcBef>
                <a:spcPts val="0"/>
              </a:spcBef>
              <a:buFontTx/>
              <a:buNone/>
            </a:pPr>
            <a:r>
              <a:rPr lang="en-US" dirty="0" err="1">
                <a:latin typeface="Consolas" panose="020B0609020204030204" pitchFamily="49" charset="0"/>
                <a:cs typeface="Consolas" panose="020B0609020204030204" pitchFamily="49" charset="0"/>
              </a:rPr>
              <a:t>window.document</a:t>
            </a:r>
            <a:endParaRPr lang="en-US" dirty="0">
              <a:latin typeface="Consolas" panose="020B0609020204030204" pitchFamily="49" charset="0"/>
              <a:cs typeface="Consolas" panose="020B0609020204030204" pitchFamily="49" charset="0"/>
            </a:endParaRPr>
          </a:p>
          <a:p>
            <a:pPr marL="0" indent="0">
              <a:spcBef>
                <a:spcPts val="0"/>
              </a:spcBef>
              <a:buFontTx/>
              <a:buNone/>
            </a:pPr>
            <a:endParaRPr lang="en-US" dirty="0" smtClean="0"/>
          </a:p>
        </p:txBody>
      </p:sp>
    </p:spTree>
    <p:extLst>
      <p:ext uri="{BB962C8B-B14F-4D97-AF65-F5344CB8AC3E}">
        <p14:creationId xmlns:p14="http://schemas.microsoft.com/office/powerpoint/2010/main" val="2067032228"/>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Angular Framework</a:t>
            </a:r>
            <a:endParaRPr lang="en-US" dirty="0"/>
          </a:p>
        </p:txBody>
      </p:sp>
      <p:sp>
        <p:nvSpPr>
          <p:cNvPr id="3" name="Rectangle 2"/>
          <p:cNvSpPr/>
          <p:nvPr/>
        </p:nvSpPr>
        <p:spPr>
          <a:xfrm>
            <a:off x="1619739" y="1830013"/>
            <a:ext cx="8894925" cy="703852"/>
          </a:xfrm>
          <a:prstGeom prst="rect">
            <a:avLst/>
          </a:prstGeom>
          <a:solidFill>
            <a:srgbClr val="00BC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Module</a:t>
            </a:r>
          </a:p>
        </p:txBody>
      </p:sp>
      <p:sp>
        <p:nvSpPr>
          <p:cNvPr id="5" name="Rectangle 4"/>
          <p:cNvSpPr/>
          <p:nvPr/>
        </p:nvSpPr>
        <p:spPr>
          <a:xfrm>
            <a:off x="5073012" y="3099145"/>
            <a:ext cx="1970784" cy="589476"/>
          </a:xfrm>
          <a:prstGeom prst="rect">
            <a:avLst/>
          </a:prstGeom>
          <a:solidFill>
            <a:srgbClr val="00BC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Routes</a:t>
            </a:r>
          </a:p>
        </p:txBody>
      </p:sp>
      <p:sp>
        <p:nvSpPr>
          <p:cNvPr id="6" name="Rectangle 5"/>
          <p:cNvSpPr/>
          <p:nvPr/>
        </p:nvSpPr>
        <p:spPr>
          <a:xfrm>
            <a:off x="1619740" y="4548640"/>
            <a:ext cx="1970784" cy="589476"/>
          </a:xfrm>
          <a:prstGeom prst="rect">
            <a:avLst/>
          </a:prstGeom>
          <a:solidFill>
            <a:srgbClr val="00BC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View</a:t>
            </a:r>
          </a:p>
        </p:txBody>
      </p:sp>
      <p:sp>
        <p:nvSpPr>
          <p:cNvPr id="7" name="Rectangle 6"/>
          <p:cNvSpPr/>
          <p:nvPr/>
        </p:nvSpPr>
        <p:spPr>
          <a:xfrm>
            <a:off x="8543881" y="4548640"/>
            <a:ext cx="1970784" cy="589476"/>
          </a:xfrm>
          <a:prstGeom prst="rect">
            <a:avLst/>
          </a:prstGeom>
          <a:solidFill>
            <a:srgbClr val="00BC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Controller</a:t>
            </a:r>
          </a:p>
        </p:txBody>
      </p:sp>
      <p:sp>
        <p:nvSpPr>
          <p:cNvPr id="8" name="Rectangle 7"/>
          <p:cNvSpPr/>
          <p:nvPr/>
        </p:nvSpPr>
        <p:spPr>
          <a:xfrm>
            <a:off x="1619740" y="5613216"/>
            <a:ext cx="1970784" cy="589476"/>
          </a:xfrm>
          <a:prstGeom prst="rect">
            <a:avLst/>
          </a:prstGeom>
          <a:solidFill>
            <a:srgbClr val="00BC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Directives</a:t>
            </a:r>
          </a:p>
        </p:txBody>
      </p:sp>
      <p:sp>
        <p:nvSpPr>
          <p:cNvPr id="9" name="Rectangle 8"/>
          <p:cNvSpPr/>
          <p:nvPr/>
        </p:nvSpPr>
        <p:spPr>
          <a:xfrm>
            <a:off x="8543880" y="5613216"/>
            <a:ext cx="1970784" cy="589476"/>
          </a:xfrm>
          <a:prstGeom prst="rect">
            <a:avLst/>
          </a:prstGeom>
          <a:solidFill>
            <a:srgbClr val="00BC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Factory</a:t>
            </a:r>
          </a:p>
        </p:txBody>
      </p:sp>
      <p:sp>
        <p:nvSpPr>
          <p:cNvPr id="10" name="Oval 9"/>
          <p:cNvSpPr/>
          <p:nvPr/>
        </p:nvSpPr>
        <p:spPr>
          <a:xfrm>
            <a:off x="4338367" y="4427665"/>
            <a:ext cx="3440074" cy="835824"/>
          </a:xfrm>
          <a:prstGeom prst="ellipse">
            <a:avLst/>
          </a:prstGeom>
          <a:solidFill>
            <a:srgbClr val="00BC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$scope</a:t>
            </a:r>
          </a:p>
        </p:txBody>
      </p:sp>
      <p:cxnSp>
        <p:nvCxnSpPr>
          <p:cNvPr id="14" name="Straight Arrow Connector 13"/>
          <p:cNvCxnSpPr>
            <a:stCxn id="3" idx="2"/>
            <a:endCxn id="5" idx="0"/>
          </p:cNvCxnSpPr>
          <p:nvPr/>
        </p:nvCxnSpPr>
        <p:spPr>
          <a:xfrm flipH="1">
            <a:off x="6058404" y="2533865"/>
            <a:ext cx="8798" cy="565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2"/>
            <a:endCxn id="10" idx="0"/>
          </p:cNvCxnSpPr>
          <p:nvPr/>
        </p:nvCxnSpPr>
        <p:spPr>
          <a:xfrm>
            <a:off x="6058404" y="3688621"/>
            <a:ext cx="0" cy="739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2"/>
            <a:endCxn id="6" idx="3"/>
          </p:cNvCxnSpPr>
          <p:nvPr/>
        </p:nvCxnSpPr>
        <p:spPr>
          <a:xfrm flipH="1" flipV="1">
            <a:off x="3590524" y="4843378"/>
            <a:ext cx="747843" cy="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6"/>
            <a:endCxn id="7" idx="1"/>
          </p:cNvCxnSpPr>
          <p:nvPr/>
        </p:nvCxnSpPr>
        <p:spPr>
          <a:xfrm flipV="1">
            <a:off x="7778442" y="4843378"/>
            <a:ext cx="765438" cy="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2"/>
            <a:endCxn id="8" idx="0"/>
          </p:cNvCxnSpPr>
          <p:nvPr/>
        </p:nvCxnSpPr>
        <p:spPr>
          <a:xfrm>
            <a:off x="2605132" y="5138116"/>
            <a:ext cx="0" cy="475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2"/>
            <a:endCxn id="9" idx="0"/>
          </p:cNvCxnSpPr>
          <p:nvPr/>
        </p:nvCxnSpPr>
        <p:spPr>
          <a:xfrm flipH="1">
            <a:off x="9529272" y="5138116"/>
            <a:ext cx="1" cy="475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0014164"/>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bwMode="auto">
          <a:xfrm>
            <a:off x="4026212" y="1875103"/>
            <a:ext cx="3872950" cy="1490416"/>
          </a:xfrm>
          <a:prstGeom prst="roundRect">
            <a:avLst/>
          </a:prstGeom>
          <a:solidFill>
            <a:srgbClr val="00BCF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Controller</a:t>
            </a:r>
          </a:p>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Rounded Rectangle 3"/>
          <p:cNvSpPr/>
          <p:nvPr/>
        </p:nvSpPr>
        <p:spPr bwMode="auto">
          <a:xfrm>
            <a:off x="1283400" y="1875103"/>
            <a:ext cx="1625369" cy="3242768"/>
          </a:xfrm>
          <a:prstGeom prst="roundRect">
            <a:avLst/>
          </a:prstGeom>
          <a:solidFill>
            <a:srgbClr val="00BCF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View</a:t>
            </a:r>
          </a:p>
        </p:txBody>
      </p:sp>
      <p:sp>
        <p:nvSpPr>
          <p:cNvPr id="11" name="U-Turn Arrow 10"/>
          <p:cNvSpPr/>
          <p:nvPr/>
        </p:nvSpPr>
        <p:spPr bwMode="auto">
          <a:xfrm flipH="1">
            <a:off x="1677045" y="2546485"/>
            <a:ext cx="4501511" cy="1479340"/>
          </a:xfrm>
          <a:prstGeom prst="uturnArrow">
            <a:avLst/>
          </a:prstGeom>
          <a:solidFill>
            <a:srgbClr val="B4A0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pPr marL="0">
              <a:spcBef>
                <a:spcPts val="0"/>
              </a:spcBef>
              <a:buFontTx/>
              <a:buNone/>
            </a:pPr>
            <a:r>
              <a:rPr lang="en-US" dirty="0" smtClean="0"/>
              <a:t>Model-View-Controller with Angular</a:t>
            </a:r>
            <a:endParaRPr lang="en-US" dirty="0"/>
          </a:p>
        </p:txBody>
      </p:sp>
      <p:sp>
        <p:nvSpPr>
          <p:cNvPr id="5" name="Rounded Rectangle 4"/>
          <p:cNvSpPr/>
          <p:nvPr/>
        </p:nvSpPr>
        <p:spPr bwMode="auto">
          <a:xfrm>
            <a:off x="4026212" y="4025825"/>
            <a:ext cx="3872950" cy="1092045"/>
          </a:xfrm>
          <a:prstGeom prst="roundRect">
            <a:avLst/>
          </a:prstGeom>
          <a:solidFill>
            <a:srgbClr val="00BCF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$scope</a:t>
            </a:r>
          </a:p>
        </p:txBody>
      </p:sp>
      <p:sp>
        <p:nvSpPr>
          <p:cNvPr id="6" name="Flowchart: Magnetic Disk 5"/>
          <p:cNvSpPr/>
          <p:nvPr/>
        </p:nvSpPr>
        <p:spPr bwMode="auto">
          <a:xfrm>
            <a:off x="9168981" y="1930622"/>
            <a:ext cx="2349167" cy="1231725"/>
          </a:xfrm>
          <a:prstGeom prst="flowChartMagneticDisk">
            <a:avLst/>
          </a:prstGeom>
          <a:solidFill>
            <a:srgbClr val="00BCF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Data</a:t>
            </a:r>
          </a:p>
        </p:txBody>
      </p:sp>
      <p:sp>
        <p:nvSpPr>
          <p:cNvPr id="7" name="Left-Right Arrow 6"/>
          <p:cNvSpPr/>
          <p:nvPr/>
        </p:nvSpPr>
        <p:spPr bwMode="auto">
          <a:xfrm>
            <a:off x="7899162" y="2349664"/>
            <a:ext cx="1269819" cy="393644"/>
          </a:xfrm>
          <a:prstGeom prst="leftRightArrow">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Down Arrow 8"/>
          <p:cNvSpPr/>
          <p:nvPr/>
        </p:nvSpPr>
        <p:spPr bwMode="auto">
          <a:xfrm>
            <a:off x="5787363" y="3365519"/>
            <a:ext cx="431739" cy="660306"/>
          </a:xfrm>
          <a:prstGeom prst="downArrow">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Left-Right Arrow 11"/>
          <p:cNvSpPr/>
          <p:nvPr/>
        </p:nvSpPr>
        <p:spPr bwMode="auto">
          <a:xfrm>
            <a:off x="2908770" y="2552835"/>
            <a:ext cx="1117441" cy="393644"/>
          </a:xfrm>
          <a:prstGeom prst="leftRightArrow">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p:cNvSpPr txBox="1"/>
          <p:nvPr/>
        </p:nvSpPr>
        <p:spPr>
          <a:xfrm>
            <a:off x="2927658" y="2500498"/>
            <a:ext cx="1008931"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gradFill>
                  <a:gsLst>
                    <a:gs pos="2917">
                      <a:schemeClr val="tx1"/>
                    </a:gs>
                    <a:gs pos="30000">
                      <a:schemeClr val="tx1"/>
                    </a:gs>
                  </a:gsLst>
                  <a:lin ang="5400000" scaled="0"/>
                </a:gradFill>
              </a:rPr>
              <a:t>$scope</a:t>
            </a:r>
            <a:endParaRPr lang="en-US" sz="24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779494139"/>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Directives</a:t>
            </a:r>
            <a:endParaRPr lang="en-US" dirty="0"/>
          </a:p>
        </p:txBody>
      </p:sp>
      <p:sp>
        <p:nvSpPr>
          <p:cNvPr id="3" name="Content Placeholder 2"/>
          <p:cNvSpPr>
            <a:spLocks noGrp="1"/>
          </p:cNvSpPr>
          <p:nvPr>
            <p:ph type="body" sz="quarter" idx="10"/>
          </p:nvPr>
        </p:nvSpPr>
        <p:spPr>
          <a:prstGeom prst="rect">
            <a:avLst/>
          </a:prstGeom>
        </p:spPr>
        <p:txBody>
          <a:bodyPr/>
          <a:lstStyle/>
          <a:p>
            <a:pPr marL="0" indent="0">
              <a:spcBef>
                <a:spcPts val="0"/>
              </a:spcBef>
              <a:buFontTx/>
              <a:buNone/>
            </a:pPr>
            <a:r>
              <a:rPr lang="en-US" dirty="0" smtClean="0"/>
              <a:t>Utilizes HTML5 custom data attributes</a:t>
            </a:r>
          </a:p>
          <a:p>
            <a:pPr marL="0" lvl="1" indent="0">
              <a:spcBef>
                <a:spcPts val="0"/>
              </a:spcBef>
              <a:buFontTx/>
              <a:buNone/>
            </a:pPr>
            <a:r>
              <a:rPr lang="en-US" dirty="0" smtClean="0"/>
              <a:t>Allows for the addition of custom attributes starting with </a:t>
            </a:r>
            <a:r>
              <a:rPr lang="en-US" dirty="0"/>
              <a:t>data-</a:t>
            </a:r>
          </a:p>
          <a:p>
            <a:pPr marL="0" lvl="1" indent="0">
              <a:spcBef>
                <a:spcPts val="0"/>
              </a:spcBef>
              <a:buFontTx/>
              <a:buNone/>
            </a:pPr>
            <a:r>
              <a:rPr lang="en-US" dirty="0"/>
              <a:t>Angular uses </a:t>
            </a:r>
            <a:r>
              <a:rPr lang="en-US" dirty="0" smtClean="0"/>
              <a:t>directives for declarative programming</a:t>
            </a:r>
            <a:r>
              <a:rPr lang="en-US" dirty="0"/>
              <a:t>	</a:t>
            </a:r>
          </a:p>
          <a:p>
            <a:pPr marL="0" indent="0">
              <a:spcBef>
                <a:spcPts val="0"/>
              </a:spcBef>
              <a:buFontTx/>
              <a:buNone/>
            </a:pPr>
            <a:r>
              <a:rPr lang="en-US" dirty="0" smtClean="0"/>
              <a:t>Angular directives start with “ng-”</a:t>
            </a:r>
          </a:p>
          <a:p>
            <a:pPr marL="0" lvl="1" indent="0">
              <a:spcBef>
                <a:spcPts val="0"/>
              </a:spcBef>
              <a:buFontTx/>
              <a:buNone/>
            </a:pPr>
            <a:r>
              <a:rPr lang="en-US" dirty="0"/>
              <a:t>data-ng-app</a:t>
            </a:r>
            <a:r>
              <a:rPr lang="en-US" dirty="0" smtClean="0"/>
              <a:t>, defines scope of the framework</a:t>
            </a:r>
          </a:p>
          <a:p>
            <a:pPr marL="0" lvl="1" indent="0">
              <a:spcBef>
                <a:spcPts val="0"/>
              </a:spcBef>
              <a:buFontTx/>
              <a:buNone/>
            </a:pPr>
            <a:r>
              <a:rPr lang="en-US" dirty="0"/>
              <a:t>data-ng-controller</a:t>
            </a:r>
            <a:r>
              <a:rPr lang="en-US" dirty="0" smtClean="0"/>
              <a:t>, invokes a controller</a:t>
            </a:r>
          </a:p>
          <a:p>
            <a:pPr marL="0" lvl="1" indent="0">
              <a:spcBef>
                <a:spcPts val="0"/>
              </a:spcBef>
              <a:buFontTx/>
              <a:buNone/>
            </a:pPr>
            <a:r>
              <a:rPr lang="en-US" dirty="0"/>
              <a:t>data-ng-click</a:t>
            </a:r>
            <a:r>
              <a:rPr lang="en-US" dirty="0" smtClean="0"/>
              <a:t>, handles click event</a:t>
            </a:r>
            <a:endParaRPr lang="en-US" dirty="0"/>
          </a:p>
        </p:txBody>
      </p:sp>
    </p:spTree>
    <p:extLst>
      <p:ext uri="{BB962C8B-B14F-4D97-AF65-F5344CB8AC3E}">
        <p14:creationId xmlns:p14="http://schemas.microsoft.com/office/powerpoint/2010/main" val="2074517770"/>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Modules</a:t>
            </a:r>
            <a:endParaRPr lang="en-US" dirty="0"/>
          </a:p>
        </p:txBody>
      </p:sp>
      <p:sp>
        <p:nvSpPr>
          <p:cNvPr id="3" name="Content Placeholder 2"/>
          <p:cNvSpPr>
            <a:spLocks noGrp="1"/>
          </p:cNvSpPr>
          <p:nvPr>
            <p:ph idx="4294967295"/>
          </p:nvPr>
        </p:nvSpPr>
        <p:spPr>
          <a:xfrm>
            <a:off x="855768" y="1861968"/>
            <a:ext cx="10724938" cy="627906"/>
          </a:xfrm>
          <a:prstGeom prst="rect">
            <a:avLst/>
          </a:prstGeom>
        </p:spPr>
        <p:txBody>
          <a:bodyPr/>
          <a:lstStyle/>
          <a:p>
            <a:pPr marL="0" indent="0">
              <a:spcBef>
                <a:spcPts val="0"/>
              </a:spcBef>
              <a:buFontTx/>
              <a:buNone/>
            </a:pPr>
            <a:r>
              <a:rPr lang="en-US" dirty="0" smtClean="0"/>
              <a:t>A container for the components of the app</a:t>
            </a:r>
            <a:endParaRPr lang="en-US" dirty="0"/>
          </a:p>
        </p:txBody>
      </p:sp>
      <p:sp>
        <p:nvSpPr>
          <p:cNvPr id="4" name="TextBox 3"/>
          <p:cNvSpPr txBox="1"/>
          <p:nvPr/>
        </p:nvSpPr>
        <p:spPr>
          <a:xfrm>
            <a:off x="1135843" y="2627498"/>
            <a:ext cx="5485465" cy="1534858"/>
          </a:xfrm>
          <a:prstGeom prst="rect">
            <a:avLst/>
          </a:prstGeom>
          <a:noFill/>
        </p:spPr>
        <p:txBody>
          <a:bodyPr wrap="none" rtlCol="0">
            <a:spAutoFit/>
          </a:bodyPr>
          <a:lstStyle/>
          <a:p>
            <a:r>
              <a:rPr lang="en-US" sz="1836" dirty="0">
                <a:solidFill>
                  <a:srgbClr val="00BCF2"/>
                </a:solidFill>
                <a:latin typeface="Consolas" panose="020B0609020204030204" pitchFamily="49" charset="0"/>
                <a:cs typeface="Consolas" panose="020B0609020204030204" pitchFamily="49" charset="0"/>
              </a:rPr>
              <a:t>//module</a:t>
            </a:r>
          </a:p>
          <a:p>
            <a:r>
              <a:rPr lang="en-US" sz="1836" dirty="0" err="1">
                <a:solidFill>
                  <a:srgbClr val="00B0F0"/>
                </a:solidFill>
                <a:latin typeface="Consolas" panose="020B0609020204030204" pitchFamily="49" charset="0"/>
                <a:cs typeface="Consolas" panose="020B0609020204030204" pitchFamily="49" charset="0"/>
              </a:rPr>
              <a:t>var</a:t>
            </a:r>
            <a:r>
              <a:rPr lang="en-US" sz="1836" dirty="0">
                <a:latin typeface="Consolas" panose="020B0609020204030204" pitchFamily="49" charset="0"/>
                <a:cs typeface="Consolas" panose="020B0609020204030204" pitchFamily="49" charset="0"/>
              </a:rPr>
              <a:t> </a:t>
            </a:r>
            <a:r>
              <a:rPr lang="en-US" sz="1836" dirty="0" err="1">
                <a:latin typeface="Consolas" panose="020B0609020204030204" pitchFamily="49" charset="0"/>
                <a:cs typeface="Consolas" panose="020B0609020204030204" pitchFamily="49" charset="0"/>
              </a:rPr>
              <a:t>myapp</a:t>
            </a:r>
            <a:r>
              <a:rPr lang="en-US" sz="1836" dirty="0">
                <a:latin typeface="Consolas" panose="020B0609020204030204" pitchFamily="49" charset="0"/>
                <a:cs typeface="Consolas" panose="020B0609020204030204" pitchFamily="49" charset="0"/>
              </a:rPr>
              <a:t> = </a:t>
            </a:r>
            <a:r>
              <a:rPr lang="en-US" sz="1836" dirty="0" err="1">
                <a:latin typeface="Consolas" panose="020B0609020204030204" pitchFamily="49" charset="0"/>
                <a:cs typeface="Consolas" panose="020B0609020204030204" pitchFamily="49" charset="0"/>
              </a:rPr>
              <a:t>angular.module</a:t>
            </a:r>
            <a:r>
              <a:rPr lang="en-US" sz="1836" dirty="0">
                <a:latin typeface="Consolas" panose="020B0609020204030204" pitchFamily="49" charset="0"/>
                <a:cs typeface="Consolas" panose="020B0609020204030204" pitchFamily="49" charset="0"/>
              </a:rPr>
              <a:t>(</a:t>
            </a:r>
            <a:r>
              <a:rPr lang="en-US" sz="1836" dirty="0">
                <a:solidFill>
                  <a:srgbClr val="00BCF2"/>
                </a:solidFill>
                <a:latin typeface="Consolas" panose="020B0609020204030204" pitchFamily="49" charset="0"/>
                <a:cs typeface="Consolas" panose="020B0609020204030204" pitchFamily="49" charset="0"/>
              </a:rPr>
              <a:t>"</a:t>
            </a:r>
            <a:r>
              <a:rPr lang="en-US" sz="1836" dirty="0" err="1">
                <a:solidFill>
                  <a:srgbClr val="00BCF2"/>
                </a:solidFill>
                <a:latin typeface="Consolas" panose="020B0609020204030204" pitchFamily="49" charset="0"/>
                <a:cs typeface="Consolas" panose="020B0609020204030204" pitchFamily="49" charset="0"/>
              </a:rPr>
              <a:t>MyApp</a:t>
            </a:r>
            <a:r>
              <a:rPr lang="en-US" sz="1836" dirty="0">
                <a:solidFill>
                  <a:srgbClr val="00BCF2"/>
                </a:solidFill>
                <a:latin typeface="Consolas" panose="020B0609020204030204" pitchFamily="49" charset="0"/>
                <a:cs typeface="Consolas" panose="020B0609020204030204" pitchFamily="49" charset="0"/>
              </a:rPr>
              <a:t>"</a:t>
            </a:r>
            <a:r>
              <a:rPr lang="en-US" sz="1836" dirty="0">
                <a:latin typeface="Consolas" panose="020B0609020204030204" pitchFamily="49" charset="0"/>
                <a:cs typeface="Consolas" panose="020B0609020204030204" pitchFamily="49" charset="0"/>
              </a:rPr>
              <a:t>, []);</a:t>
            </a:r>
          </a:p>
          <a:p>
            <a:endParaRPr lang="en-US" sz="1836" dirty="0">
              <a:latin typeface="Consolas" panose="020B0609020204030204" pitchFamily="49" charset="0"/>
              <a:cs typeface="Consolas" panose="020B0609020204030204" pitchFamily="49" charset="0"/>
            </a:endParaRPr>
          </a:p>
          <a:p>
            <a:r>
              <a:rPr lang="en-US" sz="1836" dirty="0" smtClean="0">
                <a:solidFill>
                  <a:srgbClr val="00BCF2"/>
                </a:solidFill>
                <a:latin typeface="Consolas" panose="020B0609020204030204" pitchFamily="49" charset="0"/>
                <a:cs typeface="Consolas" panose="020B0609020204030204" pitchFamily="49" charset="0"/>
              </a:rPr>
              <a:t>&lt;!-- html --&gt;</a:t>
            </a:r>
            <a:endParaRPr lang="en-US" sz="1836" dirty="0">
              <a:solidFill>
                <a:srgbClr val="00BCF2"/>
              </a:solidFill>
              <a:latin typeface="Consolas" panose="020B0609020204030204" pitchFamily="49" charset="0"/>
              <a:cs typeface="Consolas" panose="020B0609020204030204" pitchFamily="49" charset="0"/>
            </a:endParaRPr>
          </a:p>
          <a:p>
            <a:r>
              <a:rPr lang="en-US" sz="1836" dirty="0">
                <a:latin typeface="Consolas" panose="020B0609020204030204" pitchFamily="49" charset="0"/>
                <a:cs typeface="Consolas" panose="020B0609020204030204" pitchFamily="49" charset="0"/>
              </a:rPr>
              <a:t>&lt;</a:t>
            </a:r>
            <a:r>
              <a:rPr lang="en-US" sz="1836" dirty="0">
                <a:solidFill>
                  <a:srgbClr val="00BCF2"/>
                </a:solidFill>
                <a:latin typeface="Consolas" panose="020B0609020204030204" pitchFamily="49" charset="0"/>
                <a:cs typeface="Consolas" panose="020B0609020204030204" pitchFamily="49" charset="0"/>
              </a:rPr>
              <a:t>div data-ng-app </a:t>
            </a:r>
            <a:r>
              <a:rPr lang="en-US" sz="1836" dirty="0">
                <a:latin typeface="Consolas" panose="020B0609020204030204" pitchFamily="49" charset="0"/>
                <a:cs typeface="Consolas" panose="020B0609020204030204" pitchFamily="49" charset="0"/>
              </a:rPr>
              <a:t>= </a:t>
            </a:r>
            <a:r>
              <a:rPr lang="en-US" sz="1836" dirty="0">
                <a:solidFill>
                  <a:srgbClr val="00B0F0"/>
                </a:solidFill>
                <a:latin typeface="Consolas" panose="020B0609020204030204" pitchFamily="49" charset="0"/>
                <a:cs typeface="Consolas" panose="020B0609020204030204" pitchFamily="49" charset="0"/>
              </a:rPr>
              <a:t>"</a:t>
            </a:r>
            <a:r>
              <a:rPr lang="en-US" sz="1836" dirty="0" err="1">
                <a:solidFill>
                  <a:srgbClr val="00B0F0"/>
                </a:solidFill>
                <a:latin typeface="Consolas" panose="020B0609020204030204" pitchFamily="49" charset="0"/>
                <a:cs typeface="Consolas" panose="020B0609020204030204" pitchFamily="49" charset="0"/>
              </a:rPr>
              <a:t>MyApp</a:t>
            </a:r>
            <a:r>
              <a:rPr lang="en-US" sz="1836" dirty="0">
                <a:solidFill>
                  <a:srgbClr val="00B0F0"/>
                </a:solidFill>
                <a:latin typeface="Consolas" panose="020B0609020204030204" pitchFamily="49" charset="0"/>
                <a:cs typeface="Consolas" panose="020B0609020204030204" pitchFamily="49" charset="0"/>
              </a:rPr>
              <a:t>"</a:t>
            </a:r>
            <a:r>
              <a:rPr lang="en-US" sz="1836" dirty="0">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3954393846"/>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Controllers</a:t>
            </a:r>
            <a:endParaRPr lang="en-US" dirty="0"/>
          </a:p>
        </p:txBody>
      </p:sp>
      <p:sp>
        <p:nvSpPr>
          <p:cNvPr id="3" name="TextBox 2"/>
          <p:cNvSpPr txBox="1"/>
          <p:nvPr/>
        </p:nvSpPr>
        <p:spPr>
          <a:xfrm>
            <a:off x="1183204" y="2582862"/>
            <a:ext cx="5750322" cy="3839956"/>
          </a:xfrm>
          <a:prstGeom prst="rect">
            <a:avLst/>
          </a:prstGeom>
          <a:noFill/>
        </p:spPr>
        <p:txBody>
          <a:bodyPr wrap="none" rtlCol="0">
            <a:spAutoFit/>
          </a:bodyPr>
          <a:lstStyle/>
          <a:p>
            <a:r>
              <a:rPr lang="en-US" sz="1836" dirty="0">
                <a:solidFill>
                  <a:srgbClr val="00BCF2"/>
                </a:solidFill>
                <a:latin typeface="Consolas" panose="020B0609020204030204" pitchFamily="49" charset="0"/>
                <a:cs typeface="Consolas" panose="020B0609020204030204" pitchFamily="49" charset="0"/>
              </a:rPr>
              <a:t>//controller</a:t>
            </a:r>
          </a:p>
          <a:p>
            <a:r>
              <a:rPr lang="en-US" sz="1836" dirty="0" err="1">
                <a:latin typeface="Consolas" panose="020B0609020204030204" pitchFamily="49" charset="0"/>
                <a:cs typeface="Consolas" panose="020B0609020204030204" pitchFamily="49" charset="0"/>
              </a:rPr>
              <a:t>myapp.controller</a:t>
            </a:r>
            <a:r>
              <a:rPr lang="en-US" sz="1836" dirty="0">
                <a:latin typeface="Consolas" panose="020B0609020204030204" pitchFamily="49" charset="0"/>
                <a:cs typeface="Consolas" panose="020B0609020204030204" pitchFamily="49" charset="0"/>
              </a:rPr>
              <a:t>(</a:t>
            </a:r>
            <a:r>
              <a:rPr lang="en-US" sz="1836" dirty="0">
                <a:solidFill>
                  <a:srgbClr val="00BCF2"/>
                </a:solidFill>
                <a:latin typeface="Consolas" panose="020B0609020204030204" pitchFamily="49" charset="0"/>
                <a:cs typeface="Consolas" panose="020B0609020204030204" pitchFamily="49" charset="0"/>
              </a:rPr>
              <a:t>"</a:t>
            </a:r>
            <a:r>
              <a:rPr lang="en-US" sz="1836" dirty="0" err="1">
                <a:solidFill>
                  <a:srgbClr val="00BCF2"/>
                </a:solidFill>
                <a:latin typeface="Consolas" panose="020B0609020204030204" pitchFamily="49" charset="0"/>
                <a:cs typeface="Consolas" panose="020B0609020204030204" pitchFamily="49" charset="0"/>
              </a:rPr>
              <a:t>welcomeCtrl</a:t>
            </a:r>
            <a:r>
              <a:rPr lang="en-US" sz="1836" dirty="0">
                <a:solidFill>
                  <a:srgbClr val="00BCF2"/>
                </a:solidFill>
                <a:latin typeface="Consolas" panose="020B0609020204030204" pitchFamily="49" charset="0"/>
                <a:cs typeface="Consolas" panose="020B0609020204030204" pitchFamily="49" charset="0"/>
              </a:rPr>
              <a:t>"</a:t>
            </a:r>
            <a:r>
              <a:rPr lang="en-US" sz="1836" dirty="0">
                <a:latin typeface="Consolas" panose="020B0609020204030204" pitchFamily="49" charset="0"/>
                <a:cs typeface="Consolas" panose="020B0609020204030204" pitchFamily="49" charset="0"/>
              </a:rPr>
              <a:t>, [</a:t>
            </a:r>
            <a:r>
              <a:rPr lang="en-US" sz="1836" dirty="0">
                <a:solidFill>
                  <a:srgbClr val="00BCF2"/>
                </a:solidFill>
                <a:latin typeface="Consolas" panose="020B0609020204030204" pitchFamily="49" charset="0"/>
                <a:cs typeface="Consolas" panose="020B0609020204030204" pitchFamily="49" charset="0"/>
              </a:rPr>
              <a:t>"$scope"</a:t>
            </a:r>
            <a:r>
              <a:rPr lang="en-US" sz="1836" dirty="0">
                <a:latin typeface="Consolas" panose="020B0609020204030204" pitchFamily="49" charset="0"/>
                <a:cs typeface="Consolas" panose="020B0609020204030204" pitchFamily="49" charset="0"/>
              </a:rPr>
              <a:t>,</a:t>
            </a:r>
          </a:p>
          <a:p>
            <a:r>
              <a:rPr lang="en-US" sz="1836" dirty="0">
                <a:latin typeface="Consolas" panose="020B0609020204030204" pitchFamily="49" charset="0"/>
                <a:cs typeface="Consolas" panose="020B0609020204030204" pitchFamily="49" charset="0"/>
              </a:rPr>
              <a:t>    </a:t>
            </a:r>
            <a:r>
              <a:rPr lang="en-US" sz="1836" dirty="0">
                <a:solidFill>
                  <a:srgbClr val="00B0F0"/>
                </a:solidFill>
                <a:latin typeface="Consolas" panose="020B0609020204030204" pitchFamily="49" charset="0"/>
                <a:cs typeface="Consolas" panose="020B0609020204030204" pitchFamily="49" charset="0"/>
              </a:rPr>
              <a:t>function</a:t>
            </a:r>
            <a:r>
              <a:rPr lang="en-US" sz="1836" dirty="0">
                <a:latin typeface="Consolas" panose="020B0609020204030204" pitchFamily="49" charset="0"/>
                <a:cs typeface="Consolas" panose="020B0609020204030204" pitchFamily="49" charset="0"/>
              </a:rPr>
              <a:t> </a:t>
            </a:r>
            <a:r>
              <a:rPr lang="en-US" sz="1836" dirty="0" err="1">
                <a:latin typeface="Consolas" panose="020B0609020204030204" pitchFamily="49" charset="0"/>
                <a:cs typeface="Consolas" panose="020B0609020204030204" pitchFamily="49" charset="0"/>
              </a:rPr>
              <a:t>welcomeCtrl</a:t>
            </a:r>
            <a:r>
              <a:rPr lang="en-US" sz="1836" dirty="0">
                <a:latin typeface="Consolas" panose="020B0609020204030204" pitchFamily="49" charset="0"/>
                <a:cs typeface="Consolas" panose="020B0609020204030204" pitchFamily="49" charset="0"/>
              </a:rPr>
              <a:t>($scope) {</a:t>
            </a:r>
          </a:p>
          <a:p>
            <a:endParaRPr lang="en-US" sz="1836" dirty="0">
              <a:latin typeface="Consolas" panose="020B0609020204030204" pitchFamily="49" charset="0"/>
              <a:cs typeface="Consolas" panose="020B0609020204030204" pitchFamily="49" charset="0"/>
            </a:endParaRPr>
          </a:p>
          <a:p>
            <a:r>
              <a:rPr lang="en-US" sz="1836" dirty="0">
                <a:latin typeface="Consolas" panose="020B0609020204030204" pitchFamily="49" charset="0"/>
                <a:cs typeface="Consolas" panose="020B0609020204030204" pitchFamily="49" charset="0"/>
              </a:rPr>
              <a:t>        </a:t>
            </a:r>
            <a:r>
              <a:rPr lang="en-US" sz="1836" dirty="0">
                <a:solidFill>
                  <a:srgbClr val="00BCF2"/>
                </a:solidFill>
                <a:latin typeface="Consolas" panose="020B0609020204030204" pitchFamily="49" charset="0"/>
                <a:cs typeface="Consolas" panose="020B0609020204030204" pitchFamily="49" charset="0"/>
              </a:rPr>
              <a:t>//model</a:t>
            </a:r>
          </a:p>
          <a:p>
            <a:r>
              <a:rPr lang="en-US" sz="1836" dirty="0">
                <a:latin typeface="Consolas" panose="020B0609020204030204" pitchFamily="49" charset="0"/>
                <a:cs typeface="Consolas" panose="020B0609020204030204" pitchFamily="49" charset="0"/>
              </a:rPr>
              <a:t>        $</a:t>
            </a:r>
            <a:r>
              <a:rPr lang="en-US" sz="1836" dirty="0" err="1">
                <a:latin typeface="Consolas" panose="020B0609020204030204" pitchFamily="49" charset="0"/>
                <a:cs typeface="Consolas" panose="020B0609020204030204" pitchFamily="49" charset="0"/>
              </a:rPr>
              <a:t>scope.welcomeMessage</a:t>
            </a:r>
            <a:r>
              <a:rPr lang="en-US" sz="1836" dirty="0">
                <a:latin typeface="Consolas" panose="020B0609020204030204" pitchFamily="49" charset="0"/>
                <a:cs typeface="Consolas" panose="020B0609020204030204" pitchFamily="49" charset="0"/>
              </a:rPr>
              <a:t> = </a:t>
            </a:r>
            <a:r>
              <a:rPr lang="en-US" sz="1836" dirty="0">
                <a:solidFill>
                  <a:srgbClr val="00BCF2"/>
                </a:solidFill>
                <a:latin typeface="Consolas" panose="020B0609020204030204" pitchFamily="49" charset="0"/>
                <a:cs typeface="Consolas" panose="020B0609020204030204" pitchFamily="49" charset="0"/>
              </a:rPr>
              <a:t>"Hi"</a:t>
            </a:r>
            <a:r>
              <a:rPr lang="en-US" sz="1836" dirty="0">
                <a:latin typeface="Consolas" panose="020B0609020204030204" pitchFamily="49" charset="0"/>
                <a:cs typeface="Consolas" panose="020B0609020204030204" pitchFamily="49" charset="0"/>
              </a:rPr>
              <a:t>;</a:t>
            </a:r>
          </a:p>
          <a:p>
            <a:endParaRPr lang="en-US" sz="1836" dirty="0">
              <a:latin typeface="Consolas" panose="020B0609020204030204" pitchFamily="49" charset="0"/>
              <a:cs typeface="Consolas" panose="020B0609020204030204" pitchFamily="49" charset="0"/>
            </a:endParaRPr>
          </a:p>
          <a:p>
            <a:r>
              <a:rPr lang="en-US" sz="1836" dirty="0">
                <a:latin typeface="Consolas" panose="020B0609020204030204" pitchFamily="49" charset="0"/>
                <a:cs typeface="Consolas" panose="020B0609020204030204" pitchFamily="49" charset="0"/>
              </a:rPr>
              <a:t>    }</a:t>
            </a:r>
          </a:p>
          <a:p>
            <a:r>
              <a:rPr lang="en-US" sz="1836" dirty="0">
                <a:latin typeface="Consolas" panose="020B0609020204030204" pitchFamily="49" charset="0"/>
                <a:cs typeface="Consolas" panose="020B0609020204030204" pitchFamily="49" charset="0"/>
              </a:rPr>
              <a:t>);</a:t>
            </a:r>
          </a:p>
          <a:p>
            <a:endParaRPr lang="en-US" sz="1836" dirty="0">
              <a:latin typeface="Consolas" panose="020B0609020204030204" pitchFamily="49" charset="0"/>
              <a:cs typeface="Consolas" panose="020B0609020204030204" pitchFamily="49" charset="0"/>
            </a:endParaRPr>
          </a:p>
          <a:p>
            <a:r>
              <a:rPr lang="en-US" sz="1836" dirty="0" smtClean="0">
                <a:solidFill>
                  <a:srgbClr val="00BCF2"/>
                </a:solidFill>
                <a:latin typeface="Consolas" panose="020B0609020204030204" pitchFamily="49" charset="0"/>
                <a:cs typeface="Consolas" panose="020B0609020204030204" pitchFamily="49" charset="0"/>
              </a:rPr>
              <a:t>&lt;!-- html --&gt;</a:t>
            </a:r>
            <a:endParaRPr lang="en-US" sz="1836" dirty="0">
              <a:solidFill>
                <a:srgbClr val="00BCF2"/>
              </a:solidFill>
              <a:latin typeface="Consolas" panose="020B0609020204030204" pitchFamily="49" charset="0"/>
              <a:cs typeface="Consolas" panose="020B0609020204030204" pitchFamily="49" charset="0"/>
            </a:endParaRPr>
          </a:p>
          <a:p>
            <a:r>
              <a:rPr lang="en-US" sz="1836" dirty="0">
                <a:latin typeface="Consolas" panose="020B0609020204030204" pitchFamily="49" charset="0"/>
                <a:cs typeface="Consolas" panose="020B0609020204030204" pitchFamily="49" charset="0"/>
              </a:rPr>
              <a:t>&lt;</a:t>
            </a:r>
            <a:r>
              <a:rPr lang="en-US" sz="1836" dirty="0">
                <a:solidFill>
                  <a:srgbClr val="00BCF2"/>
                </a:solidFill>
                <a:latin typeface="Consolas" panose="020B0609020204030204" pitchFamily="49" charset="0"/>
                <a:cs typeface="Consolas" panose="020B0609020204030204" pitchFamily="49" charset="0"/>
              </a:rPr>
              <a:t>div data-ng-controller</a:t>
            </a:r>
            <a:r>
              <a:rPr lang="en-US" sz="1836" dirty="0">
                <a:latin typeface="Consolas" panose="020B0609020204030204" pitchFamily="49" charset="0"/>
                <a:cs typeface="Consolas" panose="020B0609020204030204" pitchFamily="49" charset="0"/>
              </a:rPr>
              <a:t>=</a:t>
            </a:r>
            <a:r>
              <a:rPr lang="en-US" sz="1836" dirty="0">
                <a:solidFill>
                  <a:srgbClr val="00B0F0"/>
                </a:solidFill>
                <a:latin typeface="Consolas" panose="020B0609020204030204" pitchFamily="49" charset="0"/>
                <a:cs typeface="Consolas" panose="020B0609020204030204" pitchFamily="49" charset="0"/>
              </a:rPr>
              <a:t>"</a:t>
            </a:r>
            <a:r>
              <a:rPr lang="en-US" sz="1836" dirty="0" err="1">
                <a:solidFill>
                  <a:srgbClr val="00B0F0"/>
                </a:solidFill>
                <a:latin typeface="Consolas" panose="020B0609020204030204" pitchFamily="49" charset="0"/>
                <a:cs typeface="Consolas" panose="020B0609020204030204" pitchFamily="49" charset="0"/>
              </a:rPr>
              <a:t>welcomeCtrl</a:t>
            </a:r>
            <a:r>
              <a:rPr lang="en-US" sz="1836" dirty="0">
                <a:solidFill>
                  <a:srgbClr val="00B0F0"/>
                </a:solidFill>
                <a:latin typeface="Consolas" panose="020B0609020204030204" pitchFamily="49" charset="0"/>
                <a:cs typeface="Consolas" panose="020B0609020204030204" pitchFamily="49" charset="0"/>
              </a:rPr>
              <a:t>"</a:t>
            </a:r>
            <a:r>
              <a:rPr lang="en-US" sz="1836" dirty="0">
                <a:latin typeface="Consolas" panose="020B0609020204030204" pitchFamily="49" charset="0"/>
                <a:cs typeface="Consolas" panose="020B0609020204030204" pitchFamily="49" charset="0"/>
              </a:rPr>
              <a:t>&gt;</a:t>
            </a:r>
          </a:p>
          <a:p>
            <a:endParaRPr lang="en-US" sz="1836" dirty="0">
              <a:latin typeface="Consolas" panose="020B0609020204030204" pitchFamily="49" charset="0"/>
              <a:cs typeface="Consolas" panose="020B0609020204030204" pitchFamily="49" charset="0"/>
            </a:endParaRPr>
          </a:p>
        </p:txBody>
      </p:sp>
      <p:sp>
        <p:nvSpPr>
          <p:cNvPr id="4" name="Content Placeholder 2"/>
          <p:cNvSpPr txBox="1">
            <a:spLocks/>
          </p:cNvSpPr>
          <p:nvPr/>
        </p:nvSpPr>
        <p:spPr>
          <a:xfrm>
            <a:off x="855768" y="1861968"/>
            <a:ext cx="10724938" cy="62790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56" dirty="0"/>
              <a:t>Build up the </a:t>
            </a:r>
            <a:r>
              <a:rPr lang="en-US" sz="2448" dirty="0">
                <a:latin typeface="Consolas" panose="020B0609020204030204" pitchFamily="49" charset="0"/>
                <a:cs typeface="Consolas" panose="020B0609020204030204" pitchFamily="49" charset="0"/>
              </a:rPr>
              <a:t>$scope </a:t>
            </a:r>
            <a:r>
              <a:rPr lang="en-US" sz="2856" dirty="0"/>
              <a:t>(</a:t>
            </a:r>
            <a:r>
              <a:rPr lang="en-US" sz="2856" dirty="0" err="1"/>
              <a:t>a.k.a</a:t>
            </a:r>
            <a:r>
              <a:rPr lang="en-US" sz="2856" dirty="0"/>
              <a:t>, View Model)</a:t>
            </a:r>
          </a:p>
        </p:txBody>
      </p:sp>
    </p:spTree>
    <p:extLst>
      <p:ext uri="{BB962C8B-B14F-4D97-AF65-F5344CB8AC3E}">
        <p14:creationId xmlns:p14="http://schemas.microsoft.com/office/powerpoint/2010/main" val="585651154"/>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View Binding</a:t>
            </a:r>
            <a:endParaRPr lang="en-US" dirty="0"/>
          </a:p>
        </p:txBody>
      </p:sp>
      <p:sp>
        <p:nvSpPr>
          <p:cNvPr id="3" name="TextBox 2"/>
          <p:cNvSpPr txBox="1"/>
          <p:nvPr/>
        </p:nvSpPr>
        <p:spPr>
          <a:xfrm>
            <a:off x="1259017" y="2780214"/>
            <a:ext cx="5088181" cy="1534858"/>
          </a:xfrm>
          <a:prstGeom prst="rect">
            <a:avLst/>
          </a:prstGeom>
          <a:noFill/>
        </p:spPr>
        <p:txBody>
          <a:bodyPr wrap="none" rtlCol="0">
            <a:spAutoFit/>
          </a:bodyPr>
          <a:lstStyle/>
          <a:p>
            <a:r>
              <a:rPr lang="en-US" sz="1836" dirty="0"/>
              <a:t> </a:t>
            </a:r>
            <a:r>
              <a:rPr lang="en-US" sz="1836" dirty="0">
                <a:latin typeface="Consolas" panose="020B0609020204030204" pitchFamily="49" charset="0"/>
                <a:cs typeface="Consolas" panose="020B0609020204030204" pitchFamily="49" charset="0"/>
              </a:rPr>
              <a:t>&lt;</a:t>
            </a:r>
            <a:r>
              <a:rPr lang="en-US" sz="1836" dirty="0">
                <a:solidFill>
                  <a:srgbClr val="00BCF2"/>
                </a:solidFill>
                <a:latin typeface="Consolas" panose="020B0609020204030204" pitchFamily="49" charset="0"/>
                <a:cs typeface="Consolas" panose="020B0609020204030204" pitchFamily="49" charset="0"/>
              </a:rPr>
              <a:t>div ng-app</a:t>
            </a:r>
            <a:r>
              <a:rPr lang="en-US" sz="1836" dirty="0">
                <a:latin typeface="Consolas" panose="020B0609020204030204" pitchFamily="49" charset="0"/>
                <a:cs typeface="Consolas" panose="020B0609020204030204" pitchFamily="49" charset="0"/>
              </a:rPr>
              <a:t>=</a:t>
            </a:r>
            <a:r>
              <a:rPr lang="en-US" sz="1836" dirty="0">
                <a:solidFill>
                  <a:srgbClr val="00B0F0"/>
                </a:solidFill>
                <a:latin typeface="Consolas" panose="020B0609020204030204" pitchFamily="49" charset="0"/>
                <a:cs typeface="Consolas" panose="020B0609020204030204" pitchFamily="49" charset="0"/>
              </a:rPr>
              <a:t>"App"</a:t>
            </a:r>
            <a:r>
              <a:rPr lang="en-US" sz="1836" dirty="0">
                <a:latin typeface="Consolas" panose="020B0609020204030204" pitchFamily="49" charset="0"/>
                <a:cs typeface="Consolas" panose="020B0609020204030204" pitchFamily="49" charset="0"/>
              </a:rPr>
              <a:t>&gt;</a:t>
            </a:r>
          </a:p>
          <a:p>
            <a:r>
              <a:rPr lang="en-US" sz="1836" dirty="0">
                <a:latin typeface="Consolas" panose="020B0609020204030204" pitchFamily="49" charset="0"/>
                <a:cs typeface="Consolas" panose="020B0609020204030204" pitchFamily="49" charset="0"/>
              </a:rPr>
              <a:t>    &lt;</a:t>
            </a:r>
            <a:r>
              <a:rPr lang="en-US" sz="1836" dirty="0">
                <a:solidFill>
                  <a:srgbClr val="00BCF2"/>
                </a:solidFill>
                <a:latin typeface="Consolas" panose="020B0609020204030204" pitchFamily="49" charset="0"/>
                <a:cs typeface="Consolas" panose="020B0609020204030204" pitchFamily="49" charset="0"/>
              </a:rPr>
              <a:t>div ng-controller</a:t>
            </a:r>
            <a:r>
              <a:rPr lang="en-US" sz="1836" dirty="0">
                <a:latin typeface="Consolas" panose="020B0609020204030204" pitchFamily="49" charset="0"/>
                <a:cs typeface="Consolas" panose="020B0609020204030204" pitchFamily="49" charset="0"/>
              </a:rPr>
              <a:t>=</a:t>
            </a:r>
            <a:r>
              <a:rPr lang="en-US" sz="1836" dirty="0">
                <a:solidFill>
                  <a:srgbClr val="00B0F0"/>
                </a:solidFill>
                <a:latin typeface="Consolas" panose="020B0609020204030204" pitchFamily="49" charset="0"/>
                <a:cs typeface="Consolas" panose="020B0609020204030204" pitchFamily="49" charset="0"/>
              </a:rPr>
              <a:t>"</a:t>
            </a:r>
            <a:r>
              <a:rPr lang="en-US" sz="1836" dirty="0" err="1">
                <a:solidFill>
                  <a:srgbClr val="00B0F0"/>
                </a:solidFill>
                <a:latin typeface="Consolas" panose="020B0609020204030204" pitchFamily="49" charset="0"/>
                <a:cs typeface="Consolas" panose="020B0609020204030204" pitchFamily="49" charset="0"/>
              </a:rPr>
              <a:t>welcomeCtrl</a:t>
            </a:r>
            <a:r>
              <a:rPr lang="en-US" sz="1836" dirty="0">
                <a:solidFill>
                  <a:srgbClr val="00B0F0"/>
                </a:solidFill>
                <a:latin typeface="Consolas" panose="020B0609020204030204" pitchFamily="49" charset="0"/>
                <a:cs typeface="Consolas" panose="020B0609020204030204" pitchFamily="49" charset="0"/>
              </a:rPr>
              <a:t>"</a:t>
            </a:r>
            <a:r>
              <a:rPr lang="en-US" sz="1836" dirty="0">
                <a:latin typeface="Consolas" panose="020B0609020204030204" pitchFamily="49" charset="0"/>
                <a:cs typeface="Consolas" panose="020B0609020204030204" pitchFamily="49" charset="0"/>
              </a:rPr>
              <a:t>&gt;</a:t>
            </a:r>
          </a:p>
          <a:p>
            <a:r>
              <a:rPr lang="en-US" sz="1836" dirty="0">
                <a:latin typeface="Consolas" panose="020B0609020204030204" pitchFamily="49" charset="0"/>
                <a:cs typeface="Consolas" panose="020B0609020204030204" pitchFamily="49" charset="0"/>
              </a:rPr>
              <a:t>        &lt;</a:t>
            </a:r>
            <a:r>
              <a:rPr lang="en-US" sz="1836" dirty="0">
                <a:solidFill>
                  <a:srgbClr val="00BCF2"/>
                </a:solidFill>
                <a:latin typeface="Consolas" panose="020B0609020204030204" pitchFamily="49" charset="0"/>
                <a:cs typeface="Consolas" panose="020B0609020204030204" pitchFamily="49" charset="0"/>
              </a:rPr>
              <a:t>h3</a:t>
            </a:r>
            <a:r>
              <a:rPr lang="en-US" sz="1836" dirty="0">
                <a:latin typeface="Consolas" panose="020B0609020204030204" pitchFamily="49" charset="0"/>
                <a:cs typeface="Consolas" panose="020B0609020204030204" pitchFamily="49" charset="0"/>
              </a:rPr>
              <a:t>&gt;{{</a:t>
            </a:r>
            <a:r>
              <a:rPr lang="en-US" sz="1836" dirty="0" err="1">
                <a:latin typeface="Consolas" panose="020B0609020204030204" pitchFamily="49" charset="0"/>
                <a:cs typeface="Consolas" panose="020B0609020204030204" pitchFamily="49" charset="0"/>
              </a:rPr>
              <a:t>welcomeMessage</a:t>
            </a:r>
            <a:r>
              <a:rPr lang="en-US" sz="1836" dirty="0">
                <a:latin typeface="Consolas" panose="020B0609020204030204" pitchFamily="49" charset="0"/>
                <a:cs typeface="Consolas" panose="020B0609020204030204" pitchFamily="49" charset="0"/>
              </a:rPr>
              <a:t>}}&lt;/</a:t>
            </a:r>
            <a:r>
              <a:rPr lang="en-US" sz="1836" dirty="0">
                <a:solidFill>
                  <a:srgbClr val="00BCF2"/>
                </a:solidFill>
                <a:latin typeface="Consolas" panose="020B0609020204030204" pitchFamily="49" charset="0"/>
                <a:cs typeface="Consolas" panose="020B0609020204030204" pitchFamily="49" charset="0"/>
              </a:rPr>
              <a:t>h3</a:t>
            </a:r>
            <a:r>
              <a:rPr lang="en-US" sz="1836" dirty="0">
                <a:latin typeface="Consolas" panose="020B0609020204030204" pitchFamily="49" charset="0"/>
                <a:cs typeface="Consolas" panose="020B0609020204030204" pitchFamily="49" charset="0"/>
              </a:rPr>
              <a:t>&gt;</a:t>
            </a:r>
          </a:p>
          <a:p>
            <a:r>
              <a:rPr lang="en-US" sz="1836" dirty="0">
                <a:latin typeface="Consolas" panose="020B0609020204030204" pitchFamily="49" charset="0"/>
                <a:cs typeface="Consolas" panose="020B0609020204030204" pitchFamily="49" charset="0"/>
              </a:rPr>
              <a:t>    &lt;/</a:t>
            </a:r>
            <a:r>
              <a:rPr lang="en-US" sz="1836" dirty="0">
                <a:solidFill>
                  <a:srgbClr val="00BCF2"/>
                </a:solidFill>
                <a:latin typeface="Consolas" panose="020B0609020204030204" pitchFamily="49" charset="0"/>
                <a:cs typeface="Consolas" panose="020B0609020204030204" pitchFamily="49" charset="0"/>
              </a:rPr>
              <a:t>div</a:t>
            </a:r>
            <a:r>
              <a:rPr lang="en-US" sz="1836" dirty="0">
                <a:latin typeface="Consolas" panose="020B0609020204030204" pitchFamily="49" charset="0"/>
                <a:cs typeface="Consolas" panose="020B0609020204030204" pitchFamily="49" charset="0"/>
              </a:rPr>
              <a:t>&gt;</a:t>
            </a:r>
          </a:p>
          <a:p>
            <a:r>
              <a:rPr lang="en-US" sz="1836" dirty="0">
                <a:latin typeface="Consolas" panose="020B0609020204030204" pitchFamily="49" charset="0"/>
                <a:cs typeface="Consolas" panose="020B0609020204030204" pitchFamily="49" charset="0"/>
              </a:rPr>
              <a:t>&lt;/</a:t>
            </a:r>
            <a:r>
              <a:rPr lang="en-US" sz="1836" dirty="0">
                <a:solidFill>
                  <a:srgbClr val="00BCF2"/>
                </a:solidFill>
                <a:latin typeface="Consolas" panose="020B0609020204030204" pitchFamily="49" charset="0"/>
                <a:cs typeface="Consolas" panose="020B0609020204030204" pitchFamily="49" charset="0"/>
              </a:rPr>
              <a:t>div</a:t>
            </a:r>
            <a:r>
              <a:rPr lang="en-US" sz="1836" dirty="0">
                <a:latin typeface="Consolas" panose="020B0609020204030204" pitchFamily="49" charset="0"/>
                <a:cs typeface="Consolas" panose="020B0609020204030204" pitchFamily="49" charset="0"/>
              </a:rPr>
              <a:t>&gt;</a:t>
            </a:r>
          </a:p>
        </p:txBody>
      </p:sp>
      <p:sp>
        <p:nvSpPr>
          <p:cNvPr id="4" name="Content Placeholder 2"/>
          <p:cNvSpPr txBox="1">
            <a:spLocks/>
          </p:cNvSpPr>
          <p:nvPr/>
        </p:nvSpPr>
        <p:spPr>
          <a:xfrm>
            <a:off x="855768" y="1861968"/>
            <a:ext cx="10724938" cy="62790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56" dirty="0"/>
              <a:t>Bind the </a:t>
            </a:r>
            <a:r>
              <a:rPr lang="en-US" sz="2448" dirty="0">
                <a:latin typeface="Consolas" panose="020B0609020204030204" pitchFamily="49" charset="0"/>
                <a:cs typeface="Consolas" panose="020B0609020204030204" pitchFamily="49" charset="0"/>
              </a:rPr>
              <a:t>$scope</a:t>
            </a:r>
            <a:r>
              <a:rPr lang="en-US" sz="2856" dirty="0"/>
              <a:t> to the HTML elements</a:t>
            </a:r>
          </a:p>
        </p:txBody>
      </p:sp>
    </p:spTree>
    <p:extLst>
      <p:ext uri="{BB962C8B-B14F-4D97-AF65-F5344CB8AC3E}">
        <p14:creationId xmlns:p14="http://schemas.microsoft.com/office/powerpoint/2010/main" val="1676278084"/>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DEMO</a:t>
            </a:r>
            <a:endParaRPr lang="en-US" dirty="0"/>
          </a:p>
        </p:txBody>
      </p:sp>
      <p:sp>
        <p:nvSpPr>
          <p:cNvPr id="3" name="Text Placeholder 2"/>
          <p:cNvSpPr>
            <a:spLocks noGrp="1"/>
          </p:cNvSpPr>
          <p:nvPr>
            <p:ph type="body" sz="quarter" idx="12"/>
          </p:nvPr>
        </p:nvSpPr>
        <p:spPr/>
        <p:txBody>
          <a:bodyPr/>
          <a:lstStyle/>
          <a:p>
            <a:pPr marL="0">
              <a:spcBef>
                <a:spcPts val="0"/>
              </a:spcBef>
              <a:buFontTx/>
              <a:buNone/>
            </a:pPr>
            <a:r>
              <a:rPr lang="en-US" dirty="0" smtClean="0"/>
              <a:t>MVC with Angular</a:t>
            </a:r>
            <a:endParaRPr lang="en-US" dirty="0"/>
          </a:p>
        </p:txBody>
      </p:sp>
    </p:spTree>
    <p:extLst>
      <p:ext uri="{BB962C8B-B14F-4D97-AF65-F5344CB8AC3E}">
        <p14:creationId xmlns:p14="http://schemas.microsoft.com/office/powerpoint/2010/main" val="25211675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Summary</a:t>
            </a:r>
            <a:endParaRPr lang="en-US" dirty="0"/>
          </a:p>
        </p:txBody>
      </p:sp>
      <p:sp>
        <p:nvSpPr>
          <p:cNvPr id="3" name="Content Placeholder 2"/>
          <p:cNvSpPr>
            <a:spLocks noGrp="1"/>
          </p:cNvSpPr>
          <p:nvPr>
            <p:ph type="body" sz="quarter" idx="10"/>
          </p:nvPr>
        </p:nvSpPr>
        <p:spPr>
          <a:xfrm>
            <a:off x="274638" y="1212850"/>
            <a:ext cx="11887200" cy="5408612"/>
          </a:xfrm>
          <a:prstGeom prst="rect">
            <a:avLst/>
          </a:prstGeom>
        </p:spPr>
        <p:txBody>
          <a:bodyPr>
            <a:normAutofit/>
          </a:bodyPr>
          <a:lstStyle/>
          <a:p>
            <a:pPr marL="0" indent="0">
              <a:spcBef>
                <a:spcPts val="0"/>
              </a:spcBef>
              <a:buFontTx/>
              <a:buNone/>
            </a:pPr>
            <a:r>
              <a:rPr lang="en-US" dirty="0"/>
              <a:t>Enterprise </a:t>
            </a:r>
            <a:r>
              <a:rPr lang="en-US" dirty="0" smtClean="0"/>
              <a:t>JavaScript</a:t>
            </a:r>
          </a:p>
          <a:p>
            <a:pPr marL="0" lvl="1" indent="0">
              <a:spcBef>
                <a:spcPts val="0"/>
              </a:spcBef>
              <a:buFontTx/>
              <a:buNone/>
            </a:pPr>
            <a:r>
              <a:rPr lang="en-US" dirty="0"/>
              <a:t>JavaScript Best Practices</a:t>
            </a:r>
          </a:p>
          <a:p>
            <a:pPr marL="0" lvl="1" indent="0">
              <a:spcBef>
                <a:spcPts val="0"/>
              </a:spcBef>
              <a:buFontTx/>
              <a:buNone/>
            </a:pPr>
            <a:r>
              <a:rPr lang="en-US" dirty="0" err="1"/>
              <a:t>TypeScript</a:t>
            </a:r>
            <a:endParaRPr lang="en-US" dirty="0"/>
          </a:p>
          <a:p>
            <a:pPr marL="0" lvl="1" indent="0">
              <a:spcBef>
                <a:spcPts val="0"/>
              </a:spcBef>
              <a:buFontTx/>
              <a:buNone/>
            </a:pPr>
            <a:r>
              <a:rPr lang="en-US" dirty="0"/>
              <a:t>HTML5 &amp; CSS3</a:t>
            </a:r>
          </a:p>
          <a:p>
            <a:pPr marL="0" indent="0">
              <a:spcBef>
                <a:spcPts val="0"/>
              </a:spcBef>
              <a:buFontTx/>
              <a:buNone/>
            </a:pPr>
            <a:r>
              <a:rPr lang="en-US" dirty="0"/>
              <a:t>Enterprise Services </a:t>
            </a:r>
            <a:r>
              <a:rPr lang="en-US" dirty="0" smtClean="0"/>
              <a:t>Architecture</a:t>
            </a:r>
            <a:endParaRPr lang="en-US" dirty="0"/>
          </a:p>
          <a:p>
            <a:pPr marL="0" lvl="1" indent="0">
              <a:spcBef>
                <a:spcPts val="0"/>
              </a:spcBef>
              <a:buFontTx/>
              <a:buNone/>
            </a:pPr>
            <a:r>
              <a:rPr lang="en-US" dirty="0"/>
              <a:t>REST and OData </a:t>
            </a:r>
          </a:p>
          <a:p>
            <a:pPr marL="0" lvl="1" indent="0">
              <a:spcBef>
                <a:spcPts val="0"/>
              </a:spcBef>
              <a:buFontTx/>
              <a:buNone/>
            </a:pPr>
            <a:r>
              <a:rPr lang="en-US" dirty="0"/>
              <a:t>jQuery </a:t>
            </a:r>
            <a:r>
              <a:rPr lang="en-US" dirty="0" err="1"/>
              <a:t>ajax</a:t>
            </a:r>
            <a:r>
              <a:rPr lang="en-US" dirty="0"/>
              <a:t> and </a:t>
            </a:r>
            <a:r>
              <a:rPr lang="en-US" dirty="0"/>
              <a:t>Promises</a:t>
            </a:r>
          </a:p>
          <a:p>
            <a:pPr marL="0" lvl="1" indent="0">
              <a:spcBef>
                <a:spcPts val="0"/>
              </a:spcBef>
              <a:buFontTx/>
              <a:buNone/>
            </a:pPr>
            <a:r>
              <a:rPr lang="en-US" dirty="0" smtClean="0"/>
              <a:t>Web </a:t>
            </a:r>
            <a:r>
              <a:rPr lang="en-US" dirty="0"/>
              <a:t>API</a:t>
            </a:r>
          </a:p>
          <a:p>
            <a:pPr marL="0" indent="0">
              <a:lnSpc>
                <a:spcPct val="100000"/>
              </a:lnSpc>
              <a:spcBef>
                <a:spcPts val="0"/>
              </a:spcBef>
              <a:buFontTx/>
              <a:buNone/>
            </a:pPr>
            <a:r>
              <a:rPr lang="en-US" dirty="0" smtClean="0"/>
              <a:t>Enterprise Frameworks</a:t>
            </a:r>
            <a:endParaRPr lang="en-US" dirty="0"/>
          </a:p>
          <a:p>
            <a:pPr marL="0" lvl="1" indent="0">
              <a:spcBef>
                <a:spcPts val="0"/>
              </a:spcBef>
              <a:buFontTx/>
              <a:buNone/>
            </a:pPr>
            <a:r>
              <a:rPr lang="en-US" dirty="0"/>
              <a:t>Model-View-Controller with Angular</a:t>
            </a:r>
          </a:p>
        </p:txBody>
      </p:sp>
    </p:spTree>
    <p:extLst>
      <p:ext uri="{BB962C8B-B14F-4D97-AF65-F5344CB8AC3E}">
        <p14:creationId xmlns:p14="http://schemas.microsoft.com/office/powerpoint/2010/main" val="3130381874"/>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35226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1463093" y="296863"/>
            <a:ext cx="10698745" cy="914400"/>
          </a:xfrm>
          <a:prstGeom prst="rect">
            <a:avLst/>
          </a:prstGeom>
        </p:spPr>
        <p:txBody>
          <a:bodyPr lIns="182880" tIns="146304" rIns="182880" bIns="146304" anchor="t"/>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a:lstStyle>
          <a:p>
            <a:r>
              <a:rPr lang="en-US" sz="5507" b="1" dirty="0" smtClean="0">
                <a:gradFill>
                  <a:gsLst>
                    <a:gs pos="85841">
                      <a:schemeClr val="bg2"/>
                    </a:gs>
                    <a:gs pos="54000">
                      <a:schemeClr val="bg2"/>
                    </a:gs>
                  </a:gsLst>
                  <a:lin ang="5400000" scaled="0"/>
                </a:gradFill>
                <a:latin typeface="+mn-lt"/>
              </a:rPr>
              <a:t>ATTENTION: PLEASE READ</a:t>
            </a:r>
            <a:endParaRPr lang="en-US" sz="5507" b="1" dirty="0">
              <a:gradFill>
                <a:gsLst>
                  <a:gs pos="85841">
                    <a:schemeClr val="bg2"/>
                  </a:gs>
                  <a:gs pos="54000">
                    <a:schemeClr val="bg2"/>
                  </a:gs>
                </a:gsLst>
                <a:lin ang="5400000" scaled="0"/>
              </a:gradFill>
              <a:latin typeface="+mn-lt"/>
            </a:endParaRPr>
          </a:p>
        </p:txBody>
      </p:sp>
      <p:pic>
        <p:nvPicPr>
          <p:cNvPr id="2" name="Picture 1"/>
          <p:cNvPicPr>
            <a:picLocks noChangeAspect="1"/>
          </p:cNvPicPr>
          <p:nvPr/>
        </p:nvPicPr>
        <p:blipFill>
          <a:blip r:embed="rId3"/>
          <a:stretch>
            <a:fillRect/>
          </a:stretch>
        </p:blipFill>
        <p:spPr>
          <a:xfrm>
            <a:off x="457200" y="479425"/>
            <a:ext cx="1005893" cy="736492"/>
          </a:xfrm>
          <a:prstGeom prst="rect">
            <a:avLst/>
          </a:prstGeom>
        </p:spPr>
      </p:pic>
      <p:sp>
        <p:nvSpPr>
          <p:cNvPr id="7" name="Text Placeholder 3"/>
          <p:cNvSpPr txBox="1">
            <a:spLocks/>
          </p:cNvSpPr>
          <p:nvPr/>
        </p:nvSpPr>
        <p:spPr>
          <a:xfrm>
            <a:off x="274637" y="1394164"/>
            <a:ext cx="11887201" cy="5227297"/>
          </a:xfrm>
          <a:prstGeom prst="rect">
            <a:avLst/>
          </a:prstGeom>
        </p:spPr>
        <p:txBody>
          <a:bodyPr wrap="square" lIns="182880" tIns="146304" rIns="182880" bIns="146304"/>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56" b="1" dirty="0" smtClean="0">
                <a:gradFill>
                  <a:gsLst>
                    <a:gs pos="2655">
                      <a:srgbClr val="FFFFFF"/>
                    </a:gs>
                    <a:gs pos="26000">
                      <a:srgbClr val="FFFFFF"/>
                    </a:gs>
                  </a:gsLst>
                  <a:lin ang="5400000" scaled="0"/>
                </a:gradFill>
                <a:latin typeface="+mn-lt"/>
              </a:rPr>
              <a:t>Photography and copyright infringement.</a:t>
            </a:r>
            <a:endParaRPr lang="en-US" sz="2856" b="1" dirty="0">
              <a:gradFill>
                <a:gsLst>
                  <a:gs pos="2655">
                    <a:srgbClr val="FFFFFF"/>
                  </a:gs>
                  <a:gs pos="26000">
                    <a:srgbClr val="FFFFFF"/>
                  </a:gs>
                </a:gsLst>
                <a:lin ang="5400000" scaled="0"/>
              </a:gradFill>
              <a:latin typeface="+mn-lt"/>
            </a:endParaRPr>
          </a:p>
          <a:p>
            <a:pPr marL="0" indent="0">
              <a:spcBef>
                <a:spcPts val="1836"/>
              </a:spcBef>
              <a:buNone/>
            </a:pPr>
            <a:r>
              <a:rPr lang="en-US" sz="2400" dirty="0" smtClean="0">
                <a:gradFill>
                  <a:gsLst>
                    <a:gs pos="2655">
                      <a:srgbClr val="FFFFFF"/>
                    </a:gs>
                    <a:gs pos="26000">
                      <a:srgbClr val="FFFFFF"/>
                    </a:gs>
                  </a:gsLst>
                  <a:lin ang="5400000" scaled="0"/>
                </a:gradFill>
                <a:latin typeface="+mn-lt"/>
              </a:rPr>
              <a:t>Using imagery from movies, television, music and pop-culture is illegal, unless purchased, licensed or by express written consent from the owner. </a:t>
            </a:r>
            <a:r>
              <a:rPr lang="en-US" sz="2400" dirty="0">
                <a:gradFill>
                  <a:gsLst>
                    <a:gs pos="2655">
                      <a:srgbClr val="FFFFFF"/>
                    </a:gs>
                    <a:gs pos="26000">
                      <a:srgbClr val="FFFFFF"/>
                    </a:gs>
                  </a:gsLst>
                  <a:lin ang="5400000" scaled="0"/>
                </a:gradFill>
                <a:latin typeface="+mn-lt"/>
              </a:rPr>
              <a:t>Please </a:t>
            </a:r>
            <a:r>
              <a:rPr lang="en-US" sz="2400" dirty="0">
                <a:gradFill>
                  <a:gsLst>
                    <a:gs pos="69027">
                      <a:schemeClr val="accent6"/>
                    </a:gs>
                    <a:gs pos="38000">
                      <a:schemeClr val="accent6"/>
                    </a:gs>
                  </a:gsLst>
                  <a:lin ang="5400000" scaled="0"/>
                </a:gradFill>
                <a:latin typeface="+mn-lt"/>
              </a:rPr>
              <a:t>do not include </a:t>
            </a:r>
            <a:r>
              <a:rPr lang="en-US" sz="2400" dirty="0" smtClean="0">
                <a:gradFill>
                  <a:gsLst>
                    <a:gs pos="69027">
                      <a:schemeClr val="accent6"/>
                    </a:gs>
                    <a:gs pos="38000">
                      <a:schemeClr val="accent6"/>
                    </a:gs>
                  </a:gsLst>
                  <a:lin ang="5400000" scaled="0"/>
                </a:gradFill>
                <a:latin typeface="+mn-lt"/>
              </a:rPr>
              <a:t>unlicensed imagery</a:t>
            </a:r>
            <a:r>
              <a:rPr lang="en-US" sz="2400" dirty="0" smtClean="0">
                <a:gradFill>
                  <a:gsLst>
                    <a:gs pos="2655">
                      <a:srgbClr val="FFFFFF"/>
                    </a:gs>
                    <a:gs pos="26000">
                      <a:srgbClr val="FFFFFF"/>
                    </a:gs>
                  </a:gsLst>
                  <a:lin ang="5400000" scaled="0"/>
                </a:gradFill>
                <a:latin typeface="+mn-lt"/>
              </a:rPr>
              <a:t> in </a:t>
            </a:r>
            <a:r>
              <a:rPr lang="en-US" sz="2400" dirty="0">
                <a:gradFill>
                  <a:gsLst>
                    <a:gs pos="2655">
                      <a:srgbClr val="FFFFFF"/>
                    </a:gs>
                    <a:gs pos="26000">
                      <a:srgbClr val="FFFFFF"/>
                    </a:gs>
                  </a:gsLst>
                  <a:lin ang="5400000" scaled="0"/>
                </a:gradFill>
                <a:latin typeface="+mn-lt"/>
              </a:rPr>
              <a:t>your presentation. </a:t>
            </a:r>
            <a:endParaRPr lang="en-US" sz="2400" dirty="0" smtClean="0">
              <a:gradFill>
                <a:gsLst>
                  <a:gs pos="2655">
                    <a:srgbClr val="FFFFFF"/>
                  </a:gs>
                  <a:gs pos="26000">
                    <a:srgbClr val="FFFFFF"/>
                  </a:gs>
                </a:gsLst>
                <a:lin ang="5400000" scaled="0"/>
              </a:gradFill>
              <a:latin typeface="+mn-lt"/>
            </a:endParaRPr>
          </a:p>
          <a:p>
            <a:pPr marL="0" indent="0">
              <a:spcBef>
                <a:spcPts val="1836"/>
              </a:spcBef>
              <a:buNone/>
            </a:pPr>
            <a:r>
              <a:rPr lang="en-US" sz="2400" dirty="0" smtClean="0">
                <a:gradFill>
                  <a:gsLst>
                    <a:gs pos="2655">
                      <a:srgbClr val="FFFFFF"/>
                    </a:gs>
                    <a:gs pos="26000">
                      <a:srgbClr val="FFFFFF"/>
                    </a:gs>
                  </a:gsLst>
                  <a:lin ang="5400000" scaled="0"/>
                </a:gradFill>
                <a:latin typeface="+mn-lt"/>
              </a:rPr>
              <a:t>Sessions with questionable imagery </a:t>
            </a:r>
            <a:r>
              <a:rPr lang="en-US" sz="2400" u="sng" dirty="0" smtClean="0">
                <a:gradFill>
                  <a:gsLst>
                    <a:gs pos="69027">
                      <a:schemeClr val="accent6"/>
                    </a:gs>
                    <a:gs pos="38000">
                      <a:schemeClr val="accent6"/>
                    </a:gs>
                  </a:gsLst>
                  <a:lin ang="5400000" scaled="0"/>
                </a:gradFill>
                <a:latin typeface="+mn-lt"/>
              </a:rPr>
              <a:t>will not be published </a:t>
            </a:r>
            <a:r>
              <a:rPr lang="en-US" sz="2400" dirty="0" smtClean="0">
                <a:gradFill>
                  <a:gsLst>
                    <a:gs pos="2655">
                      <a:srgbClr val="FFFFFF"/>
                    </a:gs>
                    <a:gs pos="26000">
                      <a:srgbClr val="FFFFFF"/>
                    </a:gs>
                  </a:gsLst>
                  <a:lin ang="5400000" scaled="0"/>
                </a:gradFill>
                <a:latin typeface="+mn-lt"/>
              </a:rPr>
              <a:t>until resolved. The speaker will </a:t>
            </a:r>
            <a:r>
              <a:rPr lang="en-US" sz="2400" dirty="0">
                <a:gradFill>
                  <a:gsLst>
                    <a:gs pos="2655">
                      <a:srgbClr val="FFFFFF"/>
                    </a:gs>
                    <a:gs pos="26000">
                      <a:srgbClr val="FFFFFF"/>
                    </a:gs>
                  </a:gsLst>
                  <a:lin ang="5400000" scaled="0"/>
                </a:gradFill>
                <a:latin typeface="+mn-lt"/>
              </a:rPr>
              <a:t>be </a:t>
            </a:r>
            <a:r>
              <a:rPr lang="en-US" sz="2400" dirty="0" smtClean="0">
                <a:gradFill>
                  <a:gsLst>
                    <a:gs pos="2655">
                      <a:srgbClr val="FFFFFF"/>
                    </a:gs>
                    <a:gs pos="26000">
                      <a:srgbClr val="FFFFFF"/>
                    </a:gs>
                  </a:gsLst>
                  <a:lin ang="5400000" scaled="0"/>
                </a:gradFill>
                <a:latin typeface="+mn-lt"/>
              </a:rPr>
              <a:t>contacted via email for immediate resolution</a:t>
            </a:r>
            <a:r>
              <a:rPr lang="en-US" sz="2400" dirty="0">
                <a:gradFill>
                  <a:gsLst>
                    <a:gs pos="2655">
                      <a:srgbClr val="FFFFFF"/>
                    </a:gs>
                    <a:gs pos="26000">
                      <a:srgbClr val="FFFFFF"/>
                    </a:gs>
                  </a:gsLst>
                  <a:lin ang="5400000" scaled="0"/>
                </a:gradFill>
                <a:latin typeface="+mn-lt"/>
              </a:rPr>
              <a:t>. If additional costs </a:t>
            </a:r>
            <a:r>
              <a:rPr lang="en-US" sz="2400" dirty="0" smtClean="0">
                <a:gradFill>
                  <a:gsLst>
                    <a:gs pos="2655">
                      <a:srgbClr val="FFFFFF"/>
                    </a:gs>
                    <a:gs pos="26000">
                      <a:srgbClr val="FFFFFF"/>
                    </a:gs>
                  </a:gsLst>
                  <a:lin ang="5400000" scaled="0"/>
                </a:gradFill>
                <a:latin typeface="+mn-lt"/>
              </a:rPr>
              <a:t>are incurred </a:t>
            </a:r>
            <a:r>
              <a:rPr lang="en-US" sz="2400" dirty="0">
                <a:gradFill>
                  <a:gsLst>
                    <a:gs pos="2655">
                      <a:srgbClr val="FFFFFF"/>
                    </a:gs>
                    <a:gs pos="26000">
                      <a:srgbClr val="FFFFFF"/>
                    </a:gs>
                  </a:gsLst>
                  <a:lin ang="5400000" scaled="0"/>
                </a:gradFill>
                <a:latin typeface="+mn-lt"/>
              </a:rPr>
              <a:t>in </a:t>
            </a:r>
            <a:r>
              <a:rPr lang="en-US" sz="2400" dirty="0" smtClean="0">
                <a:gradFill>
                  <a:gsLst>
                    <a:gs pos="2655">
                      <a:srgbClr val="FFFFFF"/>
                    </a:gs>
                    <a:gs pos="26000">
                      <a:srgbClr val="FFFFFF"/>
                    </a:gs>
                  </a:gsLst>
                  <a:lin ang="5400000" scaled="0"/>
                </a:gradFill>
                <a:latin typeface="+mn-lt"/>
              </a:rPr>
              <a:t>editing, an </a:t>
            </a:r>
            <a:r>
              <a:rPr lang="en-US" sz="2400" dirty="0">
                <a:gradFill>
                  <a:gsLst>
                    <a:gs pos="2655">
                      <a:srgbClr val="FFFFFF"/>
                    </a:gs>
                    <a:gs pos="26000">
                      <a:srgbClr val="FFFFFF"/>
                    </a:gs>
                  </a:gsLst>
                  <a:lin ang="5400000" scaled="0"/>
                </a:gradFill>
                <a:latin typeface="+mn-lt"/>
              </a:rPr>
              <a:t>I/O </a:t>
            </a:r>
            <a:r>
              <a:rPr lang="en-US" sz="2400" dirty="0" smtClean="0">
                <a:gradFill>
                  <a:gsLst>
                    <a:gs pos="2655">
                      <a:srgbClr val="FFFFFF"/>
                    </a:gs>
                    <a:gs pos="26000">
                      <a:srgbClr val="FFFFFF"/>
                    </a:gs>
                  </a:gsLst>
                  <a:lin ang="5400000" scaled="0"/>
                </a:gradFill>
                <a:latin typeface="+mn-lt"/>
              </a:rPr>
              <a:t>Code will </a:t>
            </a:r>
            <a:r>
              <a:rPr lang="en-US" sz="2400" dirty="0">
                <a:gradFill>
                  <a:gsLst>
                    <a:gs pos="2655">
                      <a:srgbClr val="FFFFFF"/>
                    </a:gs>
                    <a:gs pos="26000">
                      <a:srgbClr val="FFFFFF"/>
                    </a:gs>
                  </a:gsLst>
                  <a:lin ang="5400000" scaled="0"/>
                </a:gradFill>
                <a:latin typeface="+mn-lt"/>
              </a:rPr>
              <a:t>be </a:t>
            </a:r>
            <a:r>
              <a:rPr lang="en-US" sz="2400" dirty="0" smtClean="0">
                <a:gradFill>
                  <a:gsLst>
                    <a:gs pos="2655">
                      <a:srgbClr val="FFFFFF"/>
                    </a:gs>
                    <a:gs pos="26000">
                      <a:srgbClr val="FFFFFF"/>
                    </a:gs>
                  </a:gsLst>
                  <a:lin ang="5400000" scaled="0"/>
                </a:gradFill>
                <a:latin typeface="+mn-lt"/>
              </a:rPr>
              <a:t>required. </a:t>
            </a:r>
          </a:p>
          <a:p>
            <a:pPr marL="0" indent="0">
              <a:lnSpc>
                <a:spcPct val="100000"/>
              </a:lnSpc>
              <a:spcBef>
                <a:spcPts val="0"/>
              </a:spcBef>
              <a:buNone/>
            </a:pPr>
            <a:endParaRPr lang="en-US" sz="2400" b="1" u="sng" dirty="0" smtClean="0">
              <a:gradFill>
                <a:gsLst>
                  <a:gs pos="2655">
                    <a:srgbClr val="FFFFFF"/>
                  </a:gs>
                  <a:gs pos="26000">
                    <a:srgbClr val="FFFFFF"/>
                  </a:gs>
                </a:gsLst>
                <a:lin ang="5400000" scaled="0"/>
              </a:gradFill>
              <a:latin typeface="+mn-lt"/>
            </a:endParaRPr>
          </a:p>
          <a:p>
            <a:pPr marL="0" indent="0">
              <a:lnSpc>
                <a:spcPct val="100000"/>
              </a:lnSpc>
              <a:spcBef>
                <a:spcPts val="0"/>
              </a:spcBef>
              <a:buNone/>
            </a:pPr>
            <a:r>
              <a:rPr lang="en-US" sz="2400" dirty="0">
                <a:gradFill>
                  <a:gsLst>
                    <a:gs pos="2655">
                      <a:srgbClr val="FFFFFF"/>
                    </a:gs>
                    <a:gs pos="26000">
                      <a:srgbClr val="FFFFFF"/>
                    </a:gs>
                  </a:gsLst>
                  <a:lin ang="5400000" scaled="0"/>
                </a:gradFill>
                <a:latin typeface="+mn-lt"/>
              </a:rPr>
              <a:t>If you have any questions regarding your imagery please contact </a:t>
            </a:r>
            <a:endParaRPr lang="en-US" sz="2400" dirty="0" smtClean="0">
              <a:gradFill>
                <a:gsLst>
                  <a:gs pos="2655">
                    <a:srgbClr val="FFFFFF"/>
                  </a:gs>
                  <a:gs pos="26000">
                    <a:srgbClr val="FFFFFF"/>
                  </a:gs>
                </a:gsLst>
                <a:lin ang="5400000" scaled="0"/>
              </a:gradFill>
              <a:latin typeface="+mn-lt"/>
            </a:endParaRPr>
          </a:p>
          <a:p>
            <a:pPr marL="0" indent="0">
              <a:lnSpc>
                <a:spcPct val="100000"/>
              </a:lnSpc>
              <a:spcBef>
                <a:spcPts val="0"/>
              </a:spcBef>
              <a:buNone/>
            </a:pPr>
            <a:r>
              <a:rPr lang="en-US" sz="2400" dirty="0" smtClean="0">
                <a:gradFill>
                  <a:gsLst>
                    <a:gs pos="2655">
                      <a:srgbClr val="FFFFFF"/>
                    </a:gs>
                    <a:gs pos="26000">
                      <a:srgbClr val="FFFFFF"/>
                    </a:gs>
                  </a:gsLst>
                  <a:lin ang="5400000" scaled="0"/>
                </a:gradFill>
                <a:latin typeface="+mn-lt"/>
              </a:rPr>
              <a:t>Media </a:t>
            </a:r>
            <a:r>
              <a:rPr lang="en-US" sz="2400" dirty="0">
                <a:gradFill>
                  <a:gsLst>
                    <a:gs pos="2655">
                      <a:srgbClr val="FFFFFF"/>
                    </a:gs>
                    <a:gs pos="26000">
                      <a:srgbClr val="FFFFFF"/>
                    </a:gs>
                  </a:gsLst>
                  <a:lin ang="5400000" scaled="0"/>
                </a:gradFill>
                <a:latin typeface="+mn-lt"/>
              </a:rPr>
              <a:t>Acquisitions Inquiries: </a:t>
            </a:r>
            <a:r>
              <a:rPr lang="en-US" sz="2400" dirty="0">
                <a:gradFill>
                  <a:gsLst>
                    <a:gs pos="2655">
                      <a:srgbClr val="FFFFFF"/>
                    </a:gs>
                    <a:gs pos="26000">
                      <a:srgbClr val="FFFFFF"/>
                    </a:gs>
                  </a:gsLst>
                  <a:lin ang="5400000" scaled="0"/>
                </a:gradFill>
                <a:latin typeface="+mn-lt"/>
                <a:hlinkClick r:id="rId4"/>
              </a:rPr>
              <a:t>mediaacq@microsoft.com</a:t>
            </a:r>
            <a:r>
              <a:rPr lang="en-US" sz="2400" dirty="0">
                <a:gradFill>
                  <a:gsLst>
                    <a:gs pos="2655">
                      <a:srgbClr val="FFFFFF"/>
                    </a:gs>
                    <a:gs pos="26000">
                      <a:srgbClr val="FFFFFF"/>
                    </a:gs>
                  </a:gsLst>
                  <a:lin ang="5400000" scaled="0"/>
                </a:gradFill>
                <a:latin typeface="+mn-lt"/>
              </a:rPr>
              <a:t>. </a:t>
            </a:r>
          </a:p>
          <a:p>
            <a:pPr marL="0" indent="0">
              <a:lnSpc>
                <a:spcPct val="100000"/>
              </a:lnSpc>
              <a:spcBef>
                <a:spcPts val="0"/>
              </a:spcBef>
              <a:buNone/>
            </a:pPr>
            <a:endParaRPr lang="en-US" sz="2400" b="1" u="sng" dirty="0" smtClean="0">
              <a:gradFill>
                <a:gsLst>
                  <a:gs pos="2655">
                    <a:srgbClr val="FFFFFF"/>
                  </a:gs>
                  <a:gs pos="26000">
                    <a:srgbClr val="FFFFFF"/>
                  </a:gs>
                </a:gsLst>
                <a:lin ang="5400000" scaled="0"/>
              </a:gradFill>
              <a:latin typeface="+mn-lt"/>
            </a:endParaRPr>
          </a:p>
          <a:p>
            <a:pPr marL="0" indent="0">
              <a:lnSpc>
                <a:spcPct val="100000"/>
              </a:lnSpc>
              <a:spcBef>
                <a:spcPts val="0"/>
              </a:spcBef>
              <a:buNone/>
            </a:pPr>
            <a:endParaRPr lang="en-US" sz="2400" b="1" u="sng" dirty="0">
              <a:gradFill>
                <a:gsLst>
                  <a:gs pos="2655">
                    <a:srgbClr val="FFFFFF"/>
                  </a:gs>
                  <a:gs pos="26000">
                    <a:srgbClr val="FFFFFF"/>
                  </a:gs>
                </a:gsLst>
                <a:lin ang="5400000" scaled="0"/>
              </a:gradFill>
              <a:latin typeface="+mn-lt"/>
            </a:endParaRPr>
          </a:p>
          <a:p>
            <a:pPr marL="0" indent="0">
              <a:lnSpc>
                <a:spcPct val="100000"/>
              </a:lnSpc>
              <a:spcBef>
                <a:spcPts val="0"/>
              </a:spcBef>
              <a:buNone/>
            </a:pPr>
            <a:r>
              <a:rPr lang="en-US" sz="2400" b="1" u="sng" dirty="0" smtClean="0">
                <a:gradFill>
                  <a:gsLst>
                    <a:gs pos="2655">
                      <a:srgbClr val="FFFFFF"/>
                    </a:gs>
                    <a:gs pos="26000">
                      <a:srgbClr val="FFFFFF"/>
                    </a:gs>
                  </a:gsLst>
                  <a:lin ang="5400000" scaled="0"/>
                </a:gradFill>
                <a:latin typeface="+mn-lt"/>
              </a:rPr>
              <a:t>The </a:t>
            </a:r>
            <a:r>
              <a:rPr lang="en-US" sz="2400" b="1" u="sng" dirty="0">
                <a:gradFill>
                  <a:gsLst>
                    <a:gs pos="2655">
                      <a:srgbClr val="FFFFFF"/>
                    </a:gs>
                    <a:gs pos="26000">
                      <a:srgbClr val="FFFFFF"/>
                    </a:gs>
                  </a:gsLst>
                  <a:lin ang="5400000" scaled="0"/>
                </a:gradFill>
                <a:latin typeface="+mn-lt"/>
              </a:rPr>
              <a:t>PPT </a:t>
            </a:r>
            <a:r>
              <a:rPr lang="en-US" sz="2400" b="1" u="sng" dirty="0" smtClean="0">
                <a:gradFill>
                  <a:gsLst>
                    <a:gs pos="2655">
                      <a:srgbClr val="FFFFFF"/>
                    </a:gs>
                    <a:gs pos="26000">
                      <a:srgbClr val="FFFFFF"/>
                    </a:gs>
                  </a:gsLst>
                  <a:lin ang="5400000" scaled="0"/>
                </a:gradFill>
                <a:latin typeface="+mn-lt"/>
              </a:rPr>
              <a:t>deck and Recording </a:t>
            </a:r>
            <a:r>
              <a:rPr lang="en-US" sz="2400" b="1" u="sng" dirty="0">
                <a:gradFill>
                  <a:gsLst>
                    <a:gs pos="69027">
                      <a:schemeClr val="accent6"/>
                    </a:gs>
                    <a:gs pos="38000">
                      <a:schemeClr val="accent6"/>
                    </a:gs>
                  </a:gsLst>
                  <a:lin ang="5400000" scaled="0"/>
                </a:gradFill>
                <a:latin typeface="+mn-lt"/>
              </a:rPr>
              <a:t>will not </a:t>
            </a:r>
            <a:r>
              <a:rPr lang="en-US" sz="2400" b="1" u="sng" dirty="0" smtClean="0">
                <a:gradFill>
                  <a:gsLst>
                    <a:gs pos="69027">
                      <a:schemeClr val="accent6"/>
                    </a:gs>
                    <a:gs pos="38000">
                      <a:schemeClr val="accent6"/>
                    </a:gs>
                  </a:gsLst>
                  <a:lin ang="5400000" scaled="0"/>
                </a:gradFill>
                <a:latin typeface="+mn-lt"/>
              </a:rPr>
              <a:t>be published </a:t>
            </a:r>
            <a:r>
              <a:rPr lang="en-US" sz="2400" b="1" u="sng" dirty="0" smtClean="0">
                <a:gradFill>
                  <a:gsLst>
                    <a:gs pos="2655">
                      <a:srgbClr val="FFFFFF"/>
                    </a:gs>
                    <a:gs pos="26000">
                      <a:srgbClr val="FFFFFF"/>
                    </a:gs>
                  </a:gsLst>
                  <a:lin ang="5400000" scaled="0"/>
                </a:gradFill>
                <a:latin typeface="+mn-lt"/>
              </a:rPr>
              <a:t>until the </a:t>
            </a:r>
            <a:r>
              <a:rPr lang="en-US" sz="2400" b="1" u="sng" dirty="0">
                <a:gradFill>
                  <a:gsLst>
                    <a:gs pos="2655">
                      <a:srgbClr val="FFFFFF"/>
                    </a:gs>
                    <a:gs pos="26000">
                      <a:srgbClr val="FFFFFF"/>
                    </a:gs>
                  </a:gsLst>
                  <a:lin ang="5400000" scaled="0"/>
                </a:gradFill>
                <a:latin typeface="+mn-lt"/>
              </a:rPr>
              <a:t>editing is complete.</a:t>
            </a:r>
          </a:p>
        </p:txBody>
      </p:sp>
      <p:sp>
        <p:nvSpPr>
          <p:cNvPr id="5" name="Freeform 82"/>
          <p:cNvSpPr>
            <a:spLocks noEditPoints="1"/>
          </p:cNvSpPr>
          <p:nvPr/>
        </p:nvSpPr>
        <p:spPr bwMode="auto">
          <a:xfrm>
            <a:off x="9692919" y="4210790"/>
            <a:ext cx="2276563" cy="1877272"/>
          </a:xfrm>
          <a:custGeom>
            <a:avLst/>
            <a:gdLst>
              <a:gd name="T0" fmla="*/ 873 w 946"/>
              <a:gd name="T1" fmla="*/ 780 h 780"/>
              <a:gd name="T2" fmla="*/ 73 w 946"/>
              <a:gd name="T3" fmla="*/ 780 h 780"/>
              <a:gd name="T4" fmla="*/ 12 w 946"/>
              <a:gd name="T5" fmla="*/ 745 h 780"/>
              <a:gd name="T6" fmla="*/ 16 w 946"/>
              <a:gd name="T7" fmla="*/ 675 h 780"/>
              <a:gd name="T8" fmla="*/ 414 w 946"/>
              <a:gd name="T9" fmla="*/ 33 h 780"/>
              <a:gd name="T10" fmla="*/ 414 w 946"/>
              <a:gd name="T11" fmla="*/ 32 h 780"/>
              <a:gd name="T12" fmla="*/ 473 w 946"/>
              <a:gd name="T13" fmla="*/ 0 h 780"/>
              <a:gd name="T14" fmla="*/ 532 w 946"/>
              <a:gd name="T15" fmla="*/ 32 h 780"/>
              <a:gd name="T16" fmla="*/ 533 w 946"/>
              <a:gd name="T17" fmla="*/ 34 h 780"/>
              <a:gd name="T18" fmla="*/ 930 w 946"/>
              <a:gd name="T19" fmla="*/ 675 h 780"/>
              <a:gd name="T20" fmla="*/ 934 w 946"/>
              <a:gd name="T21" fmla="*/ 745 h 780"/>
              <a:gd name="T22" fmla="*/ 873 w 946"/>
              <a:gd name="T23" fmla="*/ 780 h 780"/>
              <a:gd name="T24" fmla="*/ 154 w 946"/>
              <a:gd name="T25" fmla="*/ 667 h 780"/>
              <a:gd name="T26" fmla="*/ 792 w 946"/>
              <a:gd name="T27" fmla="*/ 667 h 780"/>
              <a:gd name="T28" fmla="*/ 473 w 946"/>
              <a:gd name="T29" fmla="*/ 152 h 780"/>
              <a:gd name="T30" fmla="*/ 154 w 946"/>
              <a:gd name="T31" fmla="*/ 667 h 780"/>
              <a:gd name="T32" fmla="*/ 531 w 946"/>
              <a:gd name="T33" fmla="*/ 347 h 780"/>
              <a:gd name="T34" fmla="*/ 415 w 946"/>
              <a:gd name="T35" fmla="*/ 347 h 780"/>
              <a:gd name="T36" fmla="*/ 437 w 946"/>
              <a:gd name="T37" fmla="*/ 534 h 780"/>
              <a:gd name="T38" fmla="*/ 509 w 946"/>
              <a:gd name="T39" fmla="*/ 534 h 780"/>
              <a:gd name="T40" fmla="*/ 531 w 946"/>
              <a:gd name="T41" fmla="*/ 347 h 780"/>
              <a:gd name="T42" fmla="*/ 509 w 946"/>
              <a:gd name="T43" fmla="*/ 554 h 780"/>
              <a:gd name="T44" fmla="*/ 437 w 946"/>
              <a:gd name="T45" fmla="*/ 554 h 780"/>
              <a:gd name="T46" fmla="*/ 437 w 946"/>
              <a:gd name="T47" fmla="*/ 622 h 780"/>
              <a:gd name="T48" fmla="*/ 509 w 946"/>
              <a:gd name="T49" fmla="*/ 622 h 780"/>
              <a:gd name="T50" fmla="*/ 509 w 946"/>
              <a:gd name="T51" fmla="*/ 554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46" h="780">
                <a:moveTo>
                  <a:pt x="873" y="780"/>
                </a:moveTo>
                <a:cubicBezTo>
                  <a:pt x="73" y="780"/>
                  <a:pt x="73" y="780"/>
                  <a:pt x="73" y="780"/>
                </a:cubicBezTo>
                <a:cubicBezTo>
                  <a:pt x="46" y="780"/>
                  <a:pt x="24" y="767"/>
                  <a:pt x="12" y="745"/>
                </a:cubicBezTo>
                <a:cubicBezTo>
                  <a:pt x="0" y="723"/>
                  <a:pt x="2" y="697"/>
                  <a:pt x="16" y="675"/>
                </a:cubicBezTo>
                <a:cubicBezTo>
                  <a:pt x="414" y="33"/>
                  <a:pt x="414" y="33"/>
                  <a:pt x="414" y="33"/>
                </a:cubicBezTo>
                <a:cubicBezTo>
                  <a:pt x="414" y="32"/>
                  <a:pt x="414" y="32"/>
                  <a:pt x="414" y="32"/>
                </a:cubicBezTo>
                <a:cubicBezTo>
                  <a:pt x="428" y="12"/>
                  <a:pt x="450" y="0"/>
                  <a:pt x="473" y="0"/>
                </a:cubicBezTo>
                <a:cubicBezTo>
                  <a:pt x="496" y="0"/>
                  <a:pt x="518" y="12"/>
                  <a:pt x="532" y="32"/>
                </a:cubicBezTo>
                <a:cubicBezTo>
                  <a:pt x="533" y="34"/>
                  <a:pt x="533" y="34"/>
                  <a:pt x="533" y="34"/>
                </a:cubicBezTo>
                <a:cubicBezTo>
                  <a:pt x="930" y="675"/>
                  <a:pt x="930" y="675"/>
                  <a:pt x="930" y="675"/>
                </a:cubicBezTo>
                <a:cubicBezTo>
                  <a:pt x="944" y="697"/>
                  <a:pt x="946" y="723"/>
                  <a:pt x="934" y="745"/>
                </a:cubicBezTo>
                <a:cubicBezTo>
                  <a:pt x="922" y="767"/>
                  <a:pt x="900" y="780"/>
                  <a:pt x="873" y="780"/>
                </a:cubicBezTo>
                <a:close/>
                <a:moveTo>
                  <a:pt x="154" y="667"/>
                </a:moveTo>
                <a:cubicBezTo>
                  <a:pt x="792" y="667"/>
                  <a:pt x="792" y="667"/>
                  <a:pt x="792" y="667"/>
                </a:cubicBezTo>
                <a:cubicBezTo>
                  <a:pt x="473" y="152"/>
                  <a:pt x="473" y="152"/>
                  <a:pt x="473" y="152"/>
                </a:cubicBezTo>
                <a:lnTo>
                  <a:pt x="154" y="667"/>
                </a:lnTo>
                <a:close/>
                <a:moveTo>
                  <a:pt x="531" y="347"/>
                </a:moveTo>
                <a:cubicBezTo>
                  <a:pt x="415" y="347"/>
                  <a:pt x="415" y="347"/>
                  <a:pt x="415" y="347"/>
                </a:cubicBezTo>
                <a:cubicBezTo>
                  <a:pt x="437" y="534"/>
                  <a:pt x="437" y="534"/>
                  <a:pt x="437" y="534"/>
                </a:cubicBezTo>
                <a:cubicBezTo>
                  <a:pt x="509" y="534"/>
                  <a:pt x="509" y="534"/>
                  <a:pt x="509" y="534"/>
                </a:cubicBezTo>
                <a:lnTo>
                  <a:pt x="531" y="347"/>
                </a:lnTo>
                <a:close/>
                <a:moveTo>
                  <a:pt x="509" y="554"/>
                </a:moveTo>
                <a:cubicBezTo>
                  <a:pt x="437" y="554"/>
                  <a:pt x="437" y="554"/>
                  <a:pt x="437" y="554"/>
                </a:cubicBezTo>
                <a:cubicBezTo>
                  <a:pt x="437" y="622"/>
                  <a:pt x="437" y="622"/>
                  <a:pt x="437" y="622"/>
                </a:cubicBezTo>
                <a:cubicBezTo>
                  <a:pt x="509" y="622"/>
                  <a:pt x="509" y="622"/>
                  <a:pt x="509" y="622"/>
                </a:cubicBezTo>
                <a:lnTo>
                  <a:pt x="509" y="554"/>
                </a:lnTo>
                <a:close/>
              </a:path>
            </a:pathLst>
          </a:custGeom>
          <a:solidFill>
            <a:schemeClr val="bg2"/>
          </a:solidFill>
          <a:ln>
            <a:noFill/>
          </a:ln>
        </p:spPr>
        <p:txBody>
          <a:bodyPr vert="horz" wrap="square" lIns="93260" tIns="46630" rIns="93260" bIns="46630" numCol="1" anchor="t" anchorCtr="0" compatLnSpc="1">
            <a:prstTxWarp prst="textNoShape">
              <a:avLst/>
            </a:prstTxWarp>
          </a:bodyPr>
          <a:lstStyle/>
          <a:p>
            <a:endParaRPr lang="en-US" sz="1836" dirty="0"/>
          </a:p>
        </p:txBody>
      </p:sp>
    </p:spTree>
    <p:extLst>
      <p:ext uri="{BB962C8B-B14F-4D97-AF65-F5344CB8AC3E}">
        <p14:creationId xmlns:p14="http://schemas.microsoft.com/office/powerpoint/2010/main" val="3835859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Enterprise JavaScript Best Practices</a:t>
            </a:r>
            <a:endParaRPr lang="en-US" dirty="0"/>
          </a:p>
        </p:txBody>
      </p:sp>
      <p:sp>
        <p:nvSpPr>
          <p:cNvPr id="3" name="Content Placeholder 2"/>
          <p:cNvSpPr>
            <a:spLocks noGrp="1"/>
          </p:cNvSpPr>
          <p:nvPr>
            <p:ph type="body" sz="quarter" idx="10"/>
          </p:nvPr>
        </p:nvSpPr>
        <p:spPr>
          <a:xfrm>
            <a:off x="274638" y="1212850"/>
            <a:ext cx="11887200" cy="5256212"/>
          </a:xfrm>
          <a:prstGeom prst="rect">
            <a:avLst/>
          </a:prstGeom>
        </p:spPr>
        <p:txBody>
          <a:bodyPr/>
          <a:lstStyle/>
          <a:p>
            <a:pPr marL="0" indent="0">
              <a:spcBef>
                <a:spcPts val="0"/>
              </a:spcBef>
              <a:buFontTx/>
              <a:buNone/>
            </a:pPr>
            <a:r>
              <a:rPr lang="en-US" dirty="0" smtClean="0"/>
              <a:t>Use “strict” mode</a:t>
            </a:r>
          </a:p>
          <a:p>
            <a:pPr marL="0" indent="0">
              <a:spcBef>
                <a:spcPts val="0"/>
              </a:spcBef>
              <a:buFontTx/>
              <a:buNone/>
            </a:pPr>
            <a:r>
              <a:rPr lang="en-US" dirty="0" smtClean="0"/>
              <a:t>Avoid coercive equality operators</a:t>
            </a:r>
          </a:p>
          <a:p>
            <a:pPr marL="0" indent="0">
              <a:spcBef>
                <a:spcPts val="0"/>
              </a:spcBef>
              <a:buFontTx/>
              <a:buNone/>
            </a:pPr>
            <a:r>
              <a:rPr lang="en-US" dirty="0" smtClean="0"/>
              <a:t>Encapsulate your code</a:t>
            </a:r>
          </a:p>
          <a:p>
            <a:pPr marL="0" indent="0">
              <a:spcBef>
                <a:spcPts val="0"/>
              </a:spcBef>
              <a:buFontTx/>
              <a:buNone/>
            </a:pPr>
            <a:r>
              <a:rPr lang="en-US" dirty="0" smtClean="0"/>
              <a:t>Minify and bundle libraries</a:t>
            </a:r>
            <a:endParaRPr lang="en-US" dirty="0"/>
          </a:p>
        </p:txBody>
      </p:sp>
    </p:spTree>
    <p:extLst>
      <p:ext uri="{BB962C8B-B14F-4D97-AF65-F5344CB8AC3E}">
        <p14:creationId xmlns:p14="http://schemas.microsoft.com/office/powerpoint/2010/main" val="1339834355"/>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p:nvPr/>
        </p:nvSpPr>
        <p:spPr>
          <a:xfrm>
            <a:off x="0" y="0"/>
            <a:ext cx="4198937" cy="69945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88"/>
            <a:endParaRPr lang="en-US" sz="1836">
              <a:solidFill>
                <a:prstClr val="white"/>
              </a:solidFill>
            </a:endParaRPr>
          </a:p>
        </p:txBody>
      </p:sp>
      <p:sp>
        <p:nvSpPr>
          <p:cNvPr id="5" name="Freeform 4"/>
          <p:cNvSpPr>
            <a:spLocks noEditPoints="1"/>
          </p:cNvSpPr>
          <p:nvPr/>
        </p:nvSpPr>
        <p:spPr bwMode="auto">
          <a:xfrm>
            <a:off x="-601663" y="-541338"/>
            <a:ext cx="4234680" cy="4227381"/>
          </a:xfrm>
          <a:custGeom>
            <a:avLst/>
            <a:gdLst>
              <a:gd name="T0" fmla="*/ 122 w 245"/>
              <a:gd name="T1" fmla="*/ 242 h 242"/>
              <a:gd name="T2" fmla="*/ 35 w 245"/>
              <a:gd name="T3" fmla="*/ 207 h 242"/>
              <a:gd name="T4" fmla="*/ 0 w 245"/>
              <a:gd name="T5" fmla="*/ 121 h 242"/>
              <a:gd name="T6" fmla="*/ 35 w 245"/>
              <a:gd name="T7" fmla="*/ 36 h 242"/>
              <a:gd name="T8" fmla="*/ 122 w 245"/>
              <a:gd name="T9" fmla="*/ 0 h 242"/>
              <a:gd name="T10" fmla="*/ 209 w 245"/>
              <a:gd name="T11" fmla="*/ 36 h 242"/>
              <a:gd name="T12" fmla="*/ 245 w 245"/>
              <a:gd name="T13" fmla="*/ 121 h 242"/>
              <a:gd name="T14" fmla="*/ 209 w 245"/>
              <a:gd name="T15" fmla="*/ 207 h 242"/>
              <a:gd name="T16" fmla="*/ 122 w 245"/>
              <a:gd name="T17" fmla="*/ 242 h 242"/>
              <a:gd name="T18" fmla="*/ 122 w 245"/>
              <a:gd name="T19" fmla="*/ 16 h 242"/>
              <a:gd name="T20" fmla="*/ 48 w 245"/>
              <a:gd name="T21" fmla="*/ 47 h 242"/>
              <a:gd name="T22" fmla="*/ 17 w 245"/>
              <a:gd name="T23" fmla="*/ 121 h 242"/>
              <a:gd name="T24" fmla="*/ 48 w 245"/>
              <a:gd name="T25" fmla="*/ 195 h 242"/>
              <a:gd name="T26" fmla="*/ 122 w 245"/>
              <a:gd name="T27" fmla="*/ 226 h 242"/>
              <a:gd name="T28" fmla="*/ 197 w 245"/>
              <a:gd name="T29" fmla="*/ 195 h 242"/>
              <a:gd name="T30" fmla="*/ 227 w 245"/>
              <a:gd name="T31" fmla="*/ 121 h 242"/>
              <a:gd name="T32" fmla="*/ 197 w 245"/>
              <a:gd name="T33" fmla="*/ 47 h 242"/>
              <a:gd name="T34" fmla="*/ 122 w 245"/>
              <a:gd name="T35" fmla="*/ 16 h 242"/>
              <a:gd name="T36" fmla="*/ 171 w 245"/>
              <a:gd name="T37" fmla="*/ 193 h 242"/>
              <a:gd name="T38" fmla="*/ 128 w 245"/>
              <a:gd name="T39" fmla="*/ 203 h 242"/>
              <a:gd name="T40" fmla="*/ 71 w 245"/>
              <a:gd name="T41" fmla="*/ 181 h 242"/>
              <a:gd name="T42" fmla="*/ 48 w 245"/>
              <a:gd name="T43" fmla="*/ 125 h 242"/>
              <a:gd name="T44" fmla="*/ 72 w 245"/>
              <a:gd name="T45" fmla="*/ 63 h 242"/>
              <a:gd name="T46" fmla="*/ 132 w 245"/>
              <a:gd name="T47" fmla="*/ 40 h 242"/>
              <a:gd name="T48" fmla="*/ 170 w 245"/>
              <a:gd name="T49" fmla="*/ 48 h 242"/>
              <a:gd name="T50" fmla="*/ 170 w 245"/>
              <a:gd name="T51" fmla="*/ 79 h 242"/>
              <a:gd name="T52" fmla="*/ 132 w 245"/>
              <a:gd name="T53" fmla="*/ 67 h 242"/>
              <a:gd name="T54" fmla="*/ 94 w 245"/>
              <a:gd name="T55" fmla="*/ 82 h 242"/>
              <a:gd name="T56" fmla="*/ 79 w 245"/>
              <a:gd name="T57" fmla="*/ 122 h 242"/>
              <a:gd name="T58" fmla="*/ 94 w 245"/>
              <a:gd name="T59" fmla="*/ 162 h 242"/>
              <a:gd name="T60" fmla="*/ 134 w 245"/>
              <a:gd name="T61" fmla="*/ 177 h 242"/>
              <a:gd name="T62" fmla="*/ 171 w 245"/>
              <a:gd name="T63" fmla="*/ 164 h 242"/>
              <a:gd name="T64" fmla="*/ 171 w 245"/>
              <a:gd name="T65" fmla="*/ 193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5" h="242">
                <a:moveTo>
                  <a:pt x="122" y="242"/>
                </a:moveTo>
                <a:cubicBezTo>
                  <a:pt x="88" y="242"/>
                  <a:pt x="59" y="230"/>
                  <a:pt x="35" y="207"/>
                </a:cubicBezTo>
                <a:cubicBezTo>
                  <a:pt x="12" y="183"/>
                  <a:pt x="0" y="155"/>
                  <a:pt x="0" y="121"/>
                </a:cubicBezTo>
                <a:cubicBezTo>
                  <a:pt x="0" y="88"/>
                  <a:pt x="12" y="59"/>
                  <a:pt x="35" y="36"/>
                </a:cubicBezTo>
                <a:cubicBezTo>
                  <a:pt x="59" y="12"/>
                  <a:pt x="88" y="0"/>
                  <a:pt x="122" y="0"/>
                </a:cubicBezTo>
                <a:cubicBezTo>
                  <a:pt x="156" y="0"/>
                  <a:pt x="185" y="12"/>
                  <a:pt x="209" y="36"/>
                </a:cubicBezTo>
                <a:cubicBezTo>
                  <a:pt x="233" y="59"/>
                  <a:pt x="245" y="88"/>
                  <a:pt x="245" y="121"/>
                </a:cubicBezTo>
                <a:cubicBezTo>
                  <a:pt x="245" y="155"/>
                  <a:pt x="233" y="183"/>
                  <a:pt x="209" y="207"/>
                </a:cubicBezTo>
                <a:cubicBezTo>
                  <a:pt x="185" y="230"/>
                  <a:pt x="156" y="242"/>
                  <a:pt x="122" y="242"/>
                </a:cubicBezTo>
                <a:close/>
                <a:moveTo>
                  <a:pt x="122" y="16"/>
                </a:moveTo>
                <a:cubicBezTo>
                  <a:pt x="93" y="16"/>
                  <a:pt x="68" y="27"/>
                  <a:pt x="48" y="47"/>
                </a:cubicBezTo>
                <a:cubicBezTo>
                  <a:pt x="27" y="68"/>
                  <a:pt x="17" y="92"/>
                  <a:pt x="17" y="121"/>
                </a:cubicBezTo>
                <a:cubicBezTo>
                  <a:pt x="17" y="150"/>
                  <a:pt x="27" y="175"/>
                  <a:pt x="48" y="195"/>
                </a:cubicBezTo>
                <a:cubicBezTo>
                  <a:pt x="68" y="216"/>
                  <a:pt x="93" y="226"/>
                  <a:pt x="122" y="226"/>
                </a:cubicBezTo>
                <a:cubicBezTo>
                  <a:pt x="151" y="226"/>
                  <a:pt x="176" y="216"/>
                  <a:pt x="197" y="195"/>
                </a:cubicBezTo>
                <a:cubicBezTo>
                  <a:pt x="217" y="175"/>
                  <a:pt x="227" y="150"/>
                  <a:pt x="227" y="121"/>
                </a:cubicBezTo>
                <a:cubicBezTo>
                  <a:pt x="227" y="92"/>
                  <a:pt x="217" y="68"/>
                  <a:pt x="197" y="47"/>
                </a:cubicBezTo>
                <a:cubicBezTo>
                  <a:pt x="176" y="27"/>
                  <a:pt x="151" y="16"/>
                  <a:pt x="122" y="16"/>
                </a:cubicBezTo>
                <a:close/>
                <a:moveTo>
                  <a:pt x="171" y="193"/>
                </a:moveTo>
                <a:cubicBezTo>
                  <a:pt x="159" y="200"/>
                  <a:pt x="144" y="203"/>
                  <a:pt x="128" y="203"/>
                </a:cubicBezTo>
                <a:cubicBezTo>
                  <a:pt x="105" y="203"/>
                  <a:pt x="86" y="196"/>
                  <a:pt x="71" y="181"/>
                </a:cubicBezTo>
                <a:cubicBezTo>
                  <a:pt x="56" y="166"/>
                  <a:pt x="48" y="148"/>
                  <a:pt x="48" y="125"/>
                </a:cubicBezTo>
                <a:cubicBezTo>
                  <a:pt x="48" y="99"/>
                  <a:pt x="56" y="78"/>
                  <a:pt x="72" y="63"/>
                </a:cubicBezTo>
                <a:cubicBezTo>
                  <a:pt x="87" y="47"/>
                  <a:pt x="107" y="40"/>
                  <a:pt x="132" y="40"/>
                </a:cubicBezTo>
                <a:cubicBezTo>
                  <a:pt x="147" y="40"/>
                  <a:pt x="159" y="42"/>
                  <a:pt x="170" y="48"/>
                </a:cubicBezTo>
                <a:cubicBezTo>
                  <a:pt x="170" y="79"/>
                  <a:pt x="170" y="79"/>
                  <a:pt x="170" y="79"/>
                </a:cubicBezTo>
                <a:cubicBezTo>
                  <a:pt x="161" y="71"/>
                  <a:pt x="148" y="67"/>
                  <a:pt x="132" y="67"/>
                </a:cubicBezTo>
                <a:cubicBezTo>
                  <a:pt x="117" y="67"/>
                  <a:pt x="104" y="72"/>
                  <a:pt x="94" y="82"/>
                </a:cubicBezTo>
                <a:cubicBezTo>
                  <a:pt x="84" y="92"/>
                  <a:pt x="79" y="106"/>
                  <a:pt x="79" y="122"/>
                </a:cubicBezTo>
                <a:cubicBezTo>
                  <a:pt x="79" y="139"/>
                  <a:pt x="84" y="152"/>
                  <a:pt x="94" y="162"/>
                </a:cubicBezTo>
                <a:cubicBezTo>
                  <a:pt x="105" y="172"/>
                  <a:pt x="118" y="177"/>
                  <a:pt x="134" y="177"/>
                </a:cubicBezTo>
                <a:cubicBezTo>
                  <a:pt x="148" y="177"/>
                  <a:pt x="161" y="173"/>
                  <a:pt x="171" y="164"/>
                </a:cubicBezTo>
                <a:lnTo>
                  <a:pt x="171" y="193"/>
                </a:lnTo>
                <a:close/>
              </a:path>
            </a:pathLst>
          </a:custGeom>
          <a:solidFill>
            <a:schemeClr val="bg1">
              <a:alpha val="6000"/>
            </a:schemeClr>
          </a:solidFill>
          <a:ln>
            <a:noFill/>
          </a:ln>
        </p:spPr>
        <p:txBody>
          <a:bodyPr vert="horz" wrap="square" lIns="91440" tIns="45720" rIns="91440" bIns="45720" numCol="1" anchor="t" anchorCtr="0" compatLnSpc="1">
            <a:prstTxWarp prst="textNoShape">
              <a:avLst/>
            </a:prstTxWarp>
          </a:bodyPr>
          <a:lstStyle/>
          <a:p>
            <a:pPr defTabSz="932688"/>
            <a:endParaRPr lang="en-US" sz="1836">
              <a:solidFill>
                <a:prstClr val="black"/>
              </a:solidFill>
            </a:endParaRPr>
          </a:p>
        </p:txBody>
      </p:sp>
      <p:sp>
        <p:nvSpPr>
          <p:cNvPr id="16" name="TextBox 15"/>
          <p:cNvSpPr txBox="1"/>
          <p:nvPr/>
        </p:nvSpPr>
        <p:spPr>
          <a:xfrm>
            <a:off x="4118144" y="196358"/>
            <a:ext cx="8043694" cy="6358664"/>
          </a:xfrm>
          <a:prstGeom prst="rect">
            <a:avLst/>
          </a:prstGeom>
          <a:noFill/>
        </p:spPr>
        <p:txBody>
          <a:bodyPr wrap="square" lIns="182880" tIns="146304" rIns="182880" bIns="146304" rtlCol="0">
            <a:spAutoFit/>
          </a:bodyPr>
          <a:lstStyle/>
          <a:p>
            <a:pPr marL="749300" indent="-457200" defTabSz="932688">
              <a:spcBef>
                <a:spcPts val="600"/>
              </a:spcBef>
              <a:buFont typeface="Wingdings" panose="05000000000000000000" pitchFamily="2" charset="2"/>
              <a:buChar char="§"/>
            </a:pPr>
            <a:r>
              <a:rPr lang="en-US" sz="2600" dirty="0">
                <a:gradFill>
                  <a:gsLst>
                    <a:gs pos="0">
                      <a:prstClr val="black"/>
                    </a:gs>
                    <a:gs pos="100000">
                      <a:prstClr val="black"/>
                    </a:gs>
                  </a:gsLst>
                  <a:lin ang="5400000" scaled="1"/>
                </a:gradFill>
                <a:latin typeface="Segoe UI" panose="020B0502040204020203" pitchFamily="34" charset="0"/>
                <a:cs typeface="Segoe UI" panose="020B0502040204020203" pitchFamily="34" charset="0"/>
              </a:rPr>
              <a:t>If an image is on the Internet/Bing it is in the public domain. </a:t>
            </a:r>
          </a:p>
          <a:p>
            <a:pPr marL="749300" indent="-457200" defTabSz="932688">
              <a:spcBef>
                <a:spcPts val="600"/>
              </a:spcBef>
              <a:buFont typeface="Wingdings" panose="05000000000000000000" pitchFamily="2" charset="2"/>
              <a:buChar char="§"/>
            </a:pPr>
            <a:r>
              <a:rPr lang="en-US" sz="2600" dirty="0">
                <a:gradFill>
                  <a:gsLst>
                    <a:gs pos="0">
                      <a:prstClr val="black"/>
                    </a:gs>
                    <a:gs pos="100000">
                      <a:prstClr val="black"/>
                    </a:gs>
                  </a:gsLst>
                  <a:lin ang="5400000" scaled="1"/>
                </a:gradFill>
                <a:latin typeface="Segoe UI" panose="020B0502040204020203" pitchFamily="34" charset="0"/>
                <a:cs typeface="Segoe UI" panose="020B0502040204020203" pitchFamily="34" charset="0"/>
              </a:rPr>
              <a:t>If there is no copyright notice on the image, </a:t>
            </a:r>
            <a:r>
              <a:rPr lang="en-US" sz="2600" dirty="0" smtClean="0">
                <a:gradFill>
                  <a:gsLst>
                    <a:gs pos="0">
                      <a:prstClr val="black"/>
                    </a:gs>
                    <a:gs pos="100000">
                      <a:prstClr val="black"/>
                    </a:gs>
                  </a:gsLst>
                  <a:lin ang="5400000" scaled="1"/>
                </a:gradFill>
                <a:latin typeface="Segoe UI" panose="020B0502040204020203" pitchFamily="34" charset="0"/>
                <a:cs typeface="Segoe UI" panose="020B0502040204020203" pitchFamily="34" charset="0"/>
              </a:rPr>
              <a:t/>
            </a:r>
            <a:br>
              <a:rPr lang="en-US" sz="2600" dirty="0" smtClean="0">
                <a:gradFill>
                  <a:gsLst>
                    <a:gs pos="0">
                      <a:prstClr val="black"/>
                    </a:gs>
                    <a:gs pos="100000">
                      <a:prstClr val="black"/>
                    </a:gs>
                  </a:gsLst>
                  <a:lin ang="5400000" scaled="1"/>
                </a:gradFill>
                <a:latin typeface="Segoe UI" panose="020B0502040204020203" pitchFamily="34" charset="0"/>
                <a:cs typeface="Segoe UI" panose="020B0502040204020203" pitchFamily="34" charset="0"/>
              </a:rPr>
            </a:br>
            <a:r>
              <a:rPr lang="en-US" sz="2600" dirty="0" smtClean="0">
                <a:gradFill>
                  <a:gsLst>
                    <a:gs pos="0">
                      <a:prstClr val="black"/>
                    </a:gs>
                    <a:gs pos="100000">
                      <a:prstClr val="black"/>
                    </a:gs>
                  </a:gsLst>
                  <a:lin ang="5400000" scaled="1"/>
                </a:gradFill>
                <a:latin typeface="Segoe UI" panose="020B0502040204020203" pitchFamily="34" charset="0"/>
                <a:cs typeface="Segoe UI" panose="020B0502040204020203" pitchFamily="34" charset="0"/>
              </a:rPr>
              <a:t>I </a:t>
            </a:r>
            <a:r>
              <a:rPr lang="en-US" sz="2600" dirty="0">
                <a:gradFill>
                  <a:gsLst>
                    <a:gs pos="0">
                      <a:prstClr val="black"/>
                    </a:gs>
                    <a:gs pos="100000">
                      <a:prstClr val="black"/>
                    </a:gs>
                  </a:gsLst>
                  <a:lin ang="5400000" scaled="1"/>
                </a:gradFill>
                <a:latin typeface="Segoe UI" panose="020B0502040204020203" pitchFamily="34" charset="0"/>
                <a:cs typeface="Segoe UI" panose="020B0502040204020203" pitchFamily="34" charset="0"/>
              </a:rPr>
              <a:t>don’t need permission.</a:t>
            </a:r>
          </a:p>
          <a:p>
            <a:pPr marL="749300" indent="-457200" defTabSz="932688">
              <a:spcBef>
                <a:spcPts val="600"/>
              </a:spcBef>
              <a:buFont typeface="Wingdings" panose="05000000000000000000" pitchFamily="2" charset="2"/>
              <a:buChar char="§"/>
            </a:pPr>
            <a:r>
              <a:rPr lang="en-US" sz="2600" dirty="0">
                <a:gradFill>
                  <a:gsLst>
                    <a:gs pos="0">
                      <a:prstClr val="black"/>
                    </a:gs>
                    <a:gs pos="100000">
                      <a:prstClr val="black"/>
                    </a:gs>
                  </a:gsLst>
                  <a:lin ang="5400000" scaled="1"/>
                </a:gradFill>
                <a:latin typeface="Segoe UI" panose="020B0502040204020203" pitchFamily="34" charset="0"/>
                <a:cs typeface="Segoe UI" panose="020B0502040204020203" pitchFamily="34" charset="0"/>
              </a:rPr>
              <a:t>If I don’t profit from the use, I don’t need permission.</a:t>
            </a:r>
          </a:p>
          <a:p>
            <a:pPr marL="749300" indent="-457200" defTabSz="932688">
              <a:spcBef>
                <a:spcPts val="600"/>
              </a:spcBef>
              <a:buFont typeface="Wingdings" panose="05000000000000000000" pitchFamily="2" charset="2"/>
              <a:buChar char="§"/>
            </a:pPr>
            <a:r>
              <a:rPr lang="en-US" sz="2600" dirty="0">
                <a:gradFill>
                  <a:gsLst>
                    <a:gs pos="0">
                      <a:prstClr val="black"/>
                    </a:gs>
                    <a:gs pos="100000">
                      <a:prstClr val="black"/>
                    </a:gs>
                  </a:gsLst>
                  <a:lin ang="5400000" scaled="1"/>
                </a:gradFill>
                <a:latin typeface="Segoe UI" panose="020B0502040204020203" pitchFamily="34" charset="0"/>
                <a:cs typeface="Segoe UI" panose="020B0502040204020203" pitchFamily="34" charset="0"/>
              </a:rPr>
              <a:t>If I remove the image after notice, I don’t owe any money to the copyright.</a:t>
            </a:r>
          </a:p>
          <a:p>
            <a:pPr marL="749300" indent="-457200" defTabSz="932688">
              <a:spcBef>
                <a:spcPts val="600"/>
              </a:spcBef>
              <a:buFont typeface="Wingdings" panose="05000000000000000000" pitchFamily="2" charset="2"/>
              <a:buChar char="§"/>
            </a:pPr>
            <a:r>
              <a:rPr lang="en-US" sz="2600" dirty="0">
                <a:gradFill>
                  <a:gsLst>
                    <a:gs pos="0">
                      <a:prstClr val="black"/>
                    </a:gs>
                    <a:gs pos="100000">
                      <a:prstClr val="black"/>
                    </a:gs>
                  </a:gsLst>
                  <a:lin ang="5400000" scaled="1"/>
                </a:gradFill>
                <a:latin typeface="Segoe UI" panose="020B0502040204020203" pitchFamily="34" charset="0"/>
                <a:cs typeface="Segoe UI" panose="020B0502040204020203" pitchFamily="34" charset="0"/>
              </a:rPr>
              <a:t>If I alter the image X</a:t>
            </a:r>
            <a:r>
              <a:rPr lang="en-US" sz="2600" dirty="0" smtClean="0">
                <a:gradFill>
                  <a:gsLst>
                    <a:gs pos="0">
                      <a:prstClr val="black"/>
                    </a:gs>
                    <a:gs pos="100000">
                      <a:prstClr val="black"/>
                    </a:gs>
                  </a:gsLst>
                  <a:lin ang="5400000" scaled="1"/>
                </a:gradFill>
                <a:latin typeface="Segoe UI" panose="020B0502040204020203" pitchFamily="34" charset="0"/>
                <a:cs typeface="Segoe UI" panose="020B0502040204020203" pitchFamily="34" charset="0"/>
              </a:rPr>
              <a:t>%, </a:t>
            </a:r>
            <a:r>
              <a:rPr lang="en-US" sz="2600" dirty="0">
                <a:gradFill>
                  <a:gsLst>
                    <a:gs pos="0">
                      <a:prstClr val="black"/>
                    </a:gs>
                    <a:gs pos="100000">
                      <a:prstClr val="black"/>
                    </a:gs>
                  </a:gsLst>
                  <a:lin ang="5400000" scaled="1"/>
                </a:gradFill>
                <a:latin typeface="Segoe UI" panose="020B0502040204020203" pitchFamily="34" charset="0"/>
                <a:cs typeface="Segoe UI" panose="020B0502040204020203" pitchFamily="34" charset="0"/>
              </a:rPr>
              <a:t>I don’t need permission.</a:t>
            </a:r>
          </a:p>
          <a:p>
            <a:pPr marL="749300" indent="-457200" defTabSz="932688">
              <a:spcBef>
                <a:spcPts val="600"/>
              </a:spcBef>
              <a:buFont typeface="Wingdings" panose="05000000000000000000" pitchFamily="2" charset="2"/>
              <a:buChar char="§"/>
            </a:pPr>
            <a:r>
              <a:rPr lang="en-US" sz="2600" dirty="0">
                <a:gradFill>
                  <a:gsLst>
                    <a:gs pos="0">
                      <a:prstClr val="black"/>
                    </a:gs>
                    <a:gs pos="100000">
                      <a:prstClr val="black"/>
                    </a:gs>
                  </a:gsLst>
                  <a:lin ang="5400000" scaled="1"/>
                </a:gradFill>
                <a:latin typeface="Segoe UI" panose="020B0502040204020203" pitchFamily="34" charset="0"/>
                <a:cs typeface="Segoe UI" panose="020B0502040204020203" pitchFamily="34" charset="0"/>
              </a:rPr>
              <a:t>If I only use a part of the </a:t>
            </a:r>
            <a:r>
              <a:rPr lang="en-US" sz="2600" dirty="0" smtClean="0">
                <a:gradFill>
                  <a:gsLst>
                    <a:gs pos="0">
                      <a:prstClr val="black"/>
                    </a:gs>
                    <a:gs pos="100000">
                      <a:prstClr val="black"/>
                    </a:gs>
                  </a:gsLst>
                  <a:lin ang="5400000" scaled="1"/>
                </a:gradFill>
                <a:latin typeface="Segoe UI" panose="020B0502040204020203" pitchFamily="34" charset="0"/>
                <a:cs typeface="Segoe UI" panose="020B0502040204020203" pitchFamily="34" charset="0"/>
              </a:rPr>
              <a:t>image, </a:t>
            </a:r>
            <a:br>
              <a:rPr lang="en-US" sz="2600" dirty="0" smtClean="0">
                <a:gradFill>
                  <a:gsLst>
                    <a:gs pos="0">
                      <a:prstClr val="black"/>
                    </a:gs>
                    <a:gs pos="100000">
                      <a:prstClr val="black"/>
                    </a:gs>
                  </a:gsLst>
                  <a:lin ang="5400000" scaled="1"/>
                </a:gradFill>
                <a:latin typeface="Segoe UI" panose="020B0502040204020203" pitchFamily="34" charset="0"/>
                <a:cs typeface="Segoe UI" panose="020B0502040204020203" pitchFamily="34" charset="0"/>
              </a:rPr>
            </a:br>
            <a:r>
              <a:rPr lang="en-US" sz="2600" dirty="0" smtClean="0">
                <a:gradFill>
                  <a:gsLst>
                    <a:gs pos="0">
                      <a:prstClr val="black"/>
                    </a:gs>
                    <a:gs pos="100000">
                      <a:prstClr val="black"/>
                    </a:gs>
                  </a:gsLst>
                  <a:lin ang="5400000" scaled="1"/>
                </a:gradFill>
                <a:latin typeface="Segoe UI" panose="020B0502040204020203" pitchFamily="34" charset="0"/>
                <a:cs typeface="Segoe UI" panose="020B0502040204020203" pitchFamily="34" charset="0"/>
              </a:rPr>
              <a:t>I </a:t>
            </a:r>
            <a:r>
              <a:rPr lang="en-US" sz="2600" dirty="0">
                <a:gradFill>
                  <a:gsLst>
                    <a:gs pos="0">
                      <a:prstClr val="black"/>
                    </a:gs>
                    <a:gs pos="100000">
                      <a:prstClr val="black"/>
                    </a:gs>
                  </a:gsLst>
                  <a:lin ang="5400000" scaled="1"/>
                </a:gradFill>
                <a:latin typeface="Segoe UI" panose="020B0502040204020203" pitchFamily="34" charset="0"/>
                <a:cs typeface="Segoe UI" panose="020B0502040204020203" pitchFamily="34" charset="0"/>
              </a:rPr>
              <a:t>don’t need permission.</a:t>
            </a:r>
          </a:p>
          <a:p>
            <a:pPr marL="749300" indent="-457200" defTabSz="932688">
              <a:spcBef>
                <a:spcPts val="600"/>
              </a:spcBef>
              <a:buFont typeface="Wingdings" panose="05000000000000000000" pitchFamily="2" charset="2"/>
              <a:buChar char="§"/>
            </a:pPr>
            <a:r>
              <a:rPr lang="en-US" sz="2600" dirty="0">
                <a:gradFill>
                  <a:gsLst>
                    <a:gs pos="0">
                      <a:prstClr val="black"/>
                    </a:gs>
                    <a:gs pos="100000">
                      <a:prstClr val="black"/>
                    </a:gs>
                  </a:gsLst>
                  <a:lin ang="5400000" scaled="1"/>
                </a:gradFill>
                <a:latin typeface="Segoe UI" panose="020B0502040204020203" pitchFamily="34" charset="0"/>
                <a:cs typeface="Segoe UI" panose="020B0502040204020203" pitchFamily="34" charset="0"/>
              </a:rPr>
              <a:t>If I only include a hyperlink in my presentation and click it to show the </a:t>
            </a:r>
            <a:r>
              <a:rPr lang="en-US" sz="2600" dirty="0" smtClean="0">
                <a:gradFill>
                  <a:gsLst>
                    <a:gs pos="0">
                      <a:prstClr val="black"/>
                    </a:gs>
                    <a:gs pos="100000">
                      <a:prstClr val="black"/>
                    </a:gs>
                  </a:gsLst>
                  <a:lin ang="5400000" scaled="1"/>
                </a:gradFill>
                <a:latin typeface="Segoe UI" panose="020B0502040204020203" pitchFamily="34" charset="0"/>
                <a:cs typeface="Segoe UI" panose="020B0502040204020203" pitchFamily="34" charset="0"/>
              </a:rPr>
              <a:t>image, </a:t>
            </a:r>
            <a:br>
              <a:rPr lang="en-US" sz="2600" dirty="0" smtClean="0">
                <a:gradFill>
                  <a:gsLst>
                    <a:gs pos="0">
                      <a:prstClr val="black"/>
                    </a:gs>
                    <a:gs pos="100000">
                      <a:prstClr val="black"/>
                    </a:gs>
                  </a:gsLst>
                  <a:lin ang="5400000" scaled="1"/>
                </a:gradFill>
                <a:latin typeface="Segoe UI" panose="020B0502040204020203" pitchFamily="34" charset="0"/>
                <a:cs typeface="Segoe UI" panose="020B0502040204020203" pitchFamily="34" charset="0"/>
              </a:rPr>
            </a:br>
            <a:r>
              <a:rPr lang="en-US" sz="2600" dirty="0" smtClean="0">
                <a:gradFill>
                  <a:gsLst>
                    <a:gs pos="0">
                      <a:prstClr val="black"/>
                    </a:gs>
                    <a:gs pos="100000">
                      <a:prstClr val="black"/>
                    </a:gs>
                  </a:gsLst>
                  <a:lin ang="5400000" scaled="1"/>
                </a:gradFill>
                <a:latin typeface="Segoe UI" panose="020B0502040204020203" pitchFamily="34" charset="0"/>
                <a:cs typeface="Segoe UI" panose="020B0502040204020203" pitchFamily="34" charset="0"/>
              </a:rPr>
              <a:t>I </a:t>
            </a:r>
            <a:r>
              <a:rPr lang="en-US" sz="2600" dirty="0">
                <a:gradFill>
                  <a:gsLst>
                    <a:gs pos="0">
                      <a:prstClr val="black"/>
                    </a:gs>
                    <a:gs pos="100000">
                      <a:prstClr val="black"/>
                    </a:gs>
                  </a:gsLst>
                  <a:lin ang="5400000" scaled="1"/>
                </a:gradFill>
                <a:latin typeface="Segoe UI" panose="020B0502040204020203" pitchFamily="34" charset="0"/>
                <a:cs typeface="Segoe UI" panose="020B0502040204020203" pitchFamily="34" charset="0"/>
              </a:rPr>
              <a:t>don’t need permission</a:t>
            </a:r>
            <a:r>
              <a:rPr lang="en-US" sz="2600" dirty="0" smtClean="0">
                <a:gradFill>
                  <a:gsLst>
                    <a:gs pos="0">
                      <a:prstClr val="black"/>
                    </a:gs>
                    <a:gs pos="100000">
                      <a:prstClr val="black"/>
                    </a:gs>
                  </a:gsLst>
                  <a:lin ang="5400000" scaled="1"/>
                </a:gradFill>
                <a:latin typeface="Segoe UI" panose="020B0502040204020203" pitchFamily="34" charset="0"/>
                <a:cs typeface="Segoe UI" panose="020B0502040204020203" pitchFamily="34" charset="0"/>
              </a:rPr>
              <a:t>.</a:t>
            </a:r>
            <a:endParaRPr lang="en-US" sz="2600" dirty="0">
              <a:gradFill>
                <a:gsLst>
                  <a:gs pos="0">
                    <a:prstClr val="black"/>
                  </a:gs>
                  <a:gs pos="100000">
                    <a:prstClr val="black"/>
                  </a:gs>
                </a:gsLst>
                <a:lin ang="5400000" scaled="1"/>
              </a:gradFill>
              <a:latin typeface="Segoe UI" panose="020B0502040204020203" pitchFamily="34" charset="0"/>
              <a:cs typeface="Segoe UI" panose="020B0502040204020203" pitchFamily="34" charset="0"/>
            </a:endParaRPr>
          </a:p>
        </p:txBody>
      </p:sp>
      <p:sp>
        <p:nvSpPr>
          <p:cNvPr id="17" name="TextBox 16"/>
          <p:cNvSpPr txBox="1"/>
          <p:nvPr/>
        </p:nvSpPr>
        <p:spPr>
          <a:xfrm>
            <a:off x="163713" y="4320213"/>
            <a:ext cx="3790718" cy="424732"/>
          </a:xfrm>
          <a:prstGeom prst="rect">
            <a:avLst/>
          </a:prstGeom>
          <a:noFill/>
        </p:spPr>
        <p:txBody>
          <a:bodyPr wrap="none" rtlCol="0">
            <a:spAutoFit/>
          </a:bodyPr>
          <a:lstStyle/>
          <a:p>
            <a:pPr defTabSz="932688">
              <a:lnSpc>
                <a:spcPct val="90000"/>
              </a:lnSpc>
              <a:spcBef>
                <a:spcPts val="600"/>
              </a:spcBef>
            </a:pPr>
            <a:r>
              <a:rPr lang="en-US" sz="2400" dirty="0" smtClean="0">
                <a:gradFill>
                  <a:gsLst>
                    <a:gs pos="2000">
                      <a:prstClr val="white"/>
                    </a:gs>
                    <a:gs pos="100000">
                      <a:prstClr val="white"/>
                    </a:gs>
                  </a:gsLst>
                  <a:lin ang="5400000" scaled="0"/>
                </a:gradFill>
                <a:latin typeface="Segoe UI" panose="020B0502040204020203" pitchFamily="34" charset="0"/>
                <a:cs typeface="Segoe UI" panose="020B0502040204020203" pitchFamily="34" charset="0"/>
              </a:rPr>
              <a:t>Common Copyright Myths</a:t>
            </a:r>
          </a:p>
        </p:txBody>
      </p:sp>
      <p:sp>
        <p:nvSpPr>
          <p:cNvPr id="2" name="Multiply 1"/>
          <p:cNvSpPr/>
          <p:nvPr/>
        </p:nvSpPr>
        <p:spPr>
          <a:xfrm>
            <a:off x="3954431" y="485775"/>
            <a:ext cx="8647144" cy="6029325"/>
          </a:xfrm>
          <a:prstGeom prst="mathMultiply">
            <a:avLst/>
          </a:prstGeom>
          <a:no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932688"/>
            <a:endParaRPr lang="en-US" sz="1836">
              <a:solidFill>
                <a:prstClr val="black"/>
              </a:solidFill>
            </a:endParaRPr>
          </a:p>
        </p:txBody>
      </p:sp>
    </p:spTree>
    <p:extLst>
      <p:ext uri="{BB962C8B-B14F-4D97-AF65-F5344CB8AC3E}">
        <p14:creationId xmlns:p14="http://schemas.microsoft.com/office/powerpoint/2010/main" val="2081600546"/>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marL="0">
              <a:spcBef>
                <a:spcPts val="0"/>
              </a:spcBef>
              <a:buFontTx/>
              <a:buNone/>
            </a:pPr>
            <a:r>
              <a:rPr lang="en-US" dirty="0" smtClean="0"/>
              <a:t>Resources for Microsoft employees</a:t>
            </a:r>
            <a:endParaRPr lang="en-US" dirty="0"/>
          </a:p>
        </p:txBody>
      </p:sp>
      <p:sp>
        <p:nvSpPr>
          <p:cNvPr id="2" name="Text Placeholder 1"/>
          <p:cNvSpPr>
            <a:spLocks noGrp="1"/>
          </p:cNvSpPr>
          <p:nvPr>
            <p:ph type="body" sz="quarter" idx="4294967295"/>
          </p:nvPr>
        </p:nvSpPr>
        <p:spPr>
          <a:xfrm>
            <a:off x="274639" y="2473325"/>
            <a:ext cx="7223124" cy="2468368"/>
          </a:xfrm>
        </p:spPr>
        <p:txBody>
          <a:bodyPr anchor="t" anchorCtr="0"/>
          <a:lstStyle/>
          <a:p>
            <a:pPr marL="0" indent="0">
              <a:spcBef>
                <a:spcPts val="0"/>
              </a:spcBef>
              <a:buFontTx/>
              <a:buNone/>
            </a:pPr>
            <a:r>
              <a:rPr lang="en-US" dirty="0" err="1" smtClean="0">
                <a:hlinkClick r:id="rId2"/>
              </a:rPr>
              <a:t>Mediaacq</a:t>
            </a:r>
            <a:endParaRPr lang="en-US" dirty="0" smtClean="0">
              <a:hlinkClick r:id="rId2"/>
            </a:endParaRPr>
          </a:p>
          <a:p>
            <a:pPr marL="0" indent="0">
              <a:spcBef>
                <a:spcPts val="0"/>
              </a:spcBef>
              <a:buFontTx/>
              <a:buNone/>
            </a:pPr>
            <a:r>
              <a:rPr lang="en-US" dirty="0" smtClean="0">
                <a:hlinkClick r:id="rId2"/>
              </a:rPr>
              <a:t>Microsoft Brand Tools</a:t>
            </a:r>
            <a:endParaRPr lang="en-US" dirty="0" smtClean="0"/>
          </a:p>
          <a:p>
            <a:pPr marL="0" indent="0">
              <a:spcBef>
                <a:spcPts val="0"/>
              </a:spcBef>
              <a:buFontTx/>
              <a:buNone/>
            </a:pPr>
            <a:r>
              <a:rPr lang="en-US" dirty="0" smtClean="0">
                <a:hlinkClick r:id="rId3"/>
              </a:rPr>
              <a:t>Presentation guidelines</a:t>
            </a:r>
            <a:endParaRPr lang="en-US" dirty="0" smtClean="0"/>
          </a:p>
          <a:p>
            <a:pPr marL="0" indent="0">
              <a:spcBef>
                <a:spcPts val="0"/>
              </a:spcBef>
              <a:buFontTx/>
              <a:buNone/>
            </a:pPr>
            <a:r>
              <a:rPr lang="en-US" dirty="0" smtClean="0">
                <a:hlinkClick r:id="rId4"/>
              </a:rPr>
              <a:t>Microsoft photography</a:t>
            </a:r>
            <a:endParaRPr lang="en-US" dirty="0" smtClean="0"/>
          </a:p>
          <a:p>
            <a:pPr marL="0" indent="0">
              <a:spcBef>
                <a:spcPts val="0"/>
              </a:spcBef>
              <a:buFontTx/>
              <a:buNone/>
            </a:pPr>
            <a:r>
              <a:rPr lang="en-US" dirty="0" smtClean="0">
                <a:hlinkClick r:id="rId5"/>
              </a:rPr>
              <a:t>Microsoft illustrations</a:t>
            </a:r>
            <a:endParaRPr lang="en-US" dirty="0"/>
          </a:p>
        </p:txBody>
      </p:sp>
      <p:sp>
        <p:nvSpPr>
          <p:cNvPr id="3" name="TextBox 2"/>
          <p:cNvSpPr txBox="1"/>
          <p:nvPr/>
        </p:nvSpPr>
        <p:spPr>
          <a:xfrm>
            <a:off x="274640" y="1211262"/>
            <a:ext cx="11735114" cy="1292662"/>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655">
                      <a:srgbClr val="FFFFFF"/>
                    </a:gs>
                    <a:gs pos="26000">
                      <a:srgbClr val="FFFFFF"/>
                    </a:gs>
                  </a:gsLst>
                  <a:lin ang="5400000" scaled="0"/>
                </a:gradFill>
                <a:cs typeface="Segoe UI" panose="020B0502040204020203" pitchFamily="34" charset="0"/>
              </a:rPr>
              <a:t>Can’t find the image that you have in mind for your presentation? The Media Acquisitions team can help you find and license imagery through our stock </a:t>
            </a:r>
            <a:br>
              <a:rPr lang="en-US" sz="2400" dirty="0" smtClean="0">
                <a:gradFill>
                  <a:gsLst>
                    <a:gs pos="2655">
                      <a:srgbClr val="FFFFFF"/>
                    </a:gs>
                    <a:gs pos="26000">
                      <a:srgbClr val="FFFFFF"/>
                    </a:gs>
                  </a:gsLst>
                  <a:lin ang="5400000" scaled="0"/>
                </a:gradFill>
                <a:cs typeface="Segoe UI" panose="020B0502040204020203" pitchFamily="34" charset="0"/>
              </a:rPr>
            </a:br>
            <a:r>
              <a:rPr lang="en-US" sz="2400" dirty="0" smtClean="0">
                <a:gradFill>
                  <a:gsLst>
                    <a:gs pos="2655">
                      <a:srgbClr val="FFFFFF"/>
                    </a:gs>
                    <a:gs pos="26000">
                      <a:srgbClr val="FFFFFF"/>
                    </a:gs>
                  </a:gsLst>
                  <a:lin ang="5400000" scaled="0"/>
                </a:gradFill>
                <a:cs typeface="Segoe UI" panose="020B0502040204020203" pitchFamily="34" charset="0"/>
              </a:rPr>
              <a:t>photography providers. You will also find imagery and information via these links:</a:t>
            </a:r>
          </a:p>
        </p:txBody>
      </p:sp>
      <p:sp>
        <p:nvSpPr>
          <p:cNvPr id="6" name="TextBox 5"/>
          <p:cNvSpPr txBox="1"/>
          <p:nvPr/>
        </p:nvSpPr>
        <p:spPr>
          <a:xfrm>
            <a:off x="274639" y="5641681"/>
            <a:ext cx="12649198" cy="1071062"/>
          </a:xfrm>
          <a:prstGeom prst="rect">
            <a:avLst/>
          </a:prstGeom>
          <a:noFill/>
        </p:spPr>
        <p:txBody>
          <a:bodyPr wrap="square" lIns="182880" tIns="146304" rIns="182880" bIns="146304" rtlCol="0">
            <a:spAutoFit/>
          </a:bodyPr>
          <a:lstStyle/>
          <a:p>
            <a:pPr>
              <a:lnSpc>
                <a:spcPct val="90000"/>
              </a:lnSpc>
              <a:spcAft>
                <a:spcPts val="600"/>
              </a:spcAft>
            </a:pPr>
            <a:r>
              <a:rPr lang="en-US" sz="2800" dirty="0" smtClean="0">
                <a:gradFill>
                  <a:gsLst>
                    <a:gs pos="2917">
                      <a:srgbClr val="FFFFFF"/>
                    </a:gs>
                    <a:gs pos="85000">
                      <a:srgbClr val="FFFFFF"/>
                    </a:gs>
                  </a:gsLst>
                  <a:lin ang="5400000" scaled="0"/>
                </a:gradFill>
                <a:cs typeface="Segoe UI" panose="020B0502040204020203" pitchFamily="34" charset="0"/>
              </a:rPr>
              <a:t>For information on the use of third-party copyrighted content: </a:t>
            </a:r>
            <a:r>
              <a:rPr lang="en-US" sz="2800" dirty="0" smtClean="0">
                <a:gradFill>
                  <a:gsLst>
                    <a:gs pos="2917">
                      <a:srgbClr val="FFFFFF"/>
                    </a:gs>
                    <a:gs pos="85000">
                      <a:srgbClr val="FFFFFF"/>
                    </a:gs>
                  </a:gsLst>
                  <a:lin ang="5400000" scaled="0"/>
                </a:gradFill>
                <a:latin typeface="Segoe UI Light"/>
              </a:rPr>
              <a:t/>
            </a:r>
            <a:br>
              <a:rPr lang="en-US" sz="2800" dirty="0" smtClean="0">
                <a:gradFill>
                  <a:gsLst>
                    <a:gs pos="2917">
                      <a:srgbClr val="FFFFFF"/>
                    </a:gs>
                    <a:gs pos="85000">
                      <a:srgbClr val="FFFFFF"/>
                    </a:gs>
                  </a:gsLst>
                  <a:lin ang="5400000" scaled="0"/>
                </a:gradFill>
                <a:latin typeface="Segoe UI Light"/>
              </a:rPr>
            </a:br>
            <a:r>
              <a:rPr lang="en-US" sz="2800" dirty="0" smtClean="0">
                <a:gradFill>
                  <a:gsLst>
                    <a:gs pos="2917">
                      <a:srgbClr val="404040"/>
                    </a:gs>
                    <a:gs pos="30000">
                      <a:srgbClr val="404040"/>
                    </a:gs>
                  </a:gsLst>
                  <a:lin ang="5400000" scaled="0"/>
                </a:gradFill>
                <a:latin typeface="Segoe UI Light"/>
                <a:hlinkClick r:id="rId6"/>
              </a:rPr>
              <a:t>http://lcaweb/CTP/Copyrights/Third-Party-Content-Use/Pages/default.aspx</a:t>
            </a:r>
            <a:endParaRPr lang="en-US" sz="2800" dirty="0" smtClean="0">
              <a:gradFill>
                <a:gsLst>
                  <a:gs pos="2917">
                    <a:srgbClr val="404040"/>
                  </a:gs>
                  <a:gs pos="30000">
                    <a:srgbClr val="404040"/>
                  </a:gs>
                </a:gsLst>
                <a:lin ang="5400000" scaled="0"/>
              </a:gradFill>
              <a:latin typeface="Segoe UI Light"/>
            </a:endParaRPr>
          </a:p>
        </p:txBody>
      </p:sp>
      <p:sp>
        <p:nvSpPr>
          <p:cNvPr id="7" name="TextBox 6"/>
          <p:cNvSpPr txBox="1"/>
          <p:nvPr/>
        </p:nvSpPr>
        <p:spPr>
          <a:xfrm>
            <a:off x="1791468" y="2488588"/>
            <a:ext cx="3588162"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655">
                      <a:srgbClr val="FFFFFF"/>
                    </a:gs>
                    <a:gs pos="26000">
                      <a:srgbClr val="FFFFFF"/>
                    </a:gs>
                  </a:gsLst>
                  <a:lin ang="5400000" scaled="0"/>
                </a:gradFill>
                <a:latin typeface="Segoe UI Light"/>
              </a:rPr>
              <a:t>(Media Acquisitions alias)</a:t>
            </a:r>
          </a:p>
        </p:txBody>
      </p:sp>
      <p:sp>
        <p:nvSpPr>
          <p:cNvPr id="9" name="Text Placeholder 1"/>
          <p:cNvSpPr txBox="1">
            <a:spLocks/>
          </p:cNvSpPr>
          <p:nvPr/>
        </p:nvSpPr>
        <p:spPr>
          <a:xfrm>
            <a:off x="6035895" y="2473655"/>
            <a:ext cx="6217853" cy="914400"/>
          </a:xfrm>
          <a:prstGeom prst="rect">
            <a:avLst/>
          </a:prstGeom>
        </p:spPr>
        <p:txBody>
          <a:bodyPr vert="horz" wrap="square" lIns="182880" tIns="146304" rIns="182880" bIns="146304" rtlCol="0" anchor="t" anchorCtr="0">
            <a:no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Arial" panose="020B0604020202020204" pitchFamily="34" charset="0"/>
              <a:buNone/>
              <a:tabLst/>
              <a:defRPr lang="en-US" sz="3600" kern="1200" spc="0" baseline="0" dirty="0" smtClean="0">
                <a:gradFill>
                  <a:gsLst>
                    <a:gs pos="1299">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404040"/>
              </a:buClr>
            </a:pPr>
            <a:r>
              <a:rPr sz="2800">
                <a:gradFill>
                  <a:gsLst>
                    <a:gs pos="2655">
                      <a:srgbClr val="FFFFFF"/>
                    </a:gs>
                    <a:gs pos="26000">
                      <a:srgbClr val="FFFFFF"/>
                    </a:gs>
                  </a:gsLst>
                  <a:lin ang="5400000" scaled="0"/>
                </a:gradFill>
                <a:hlinkClick r:id="rId7"/>
              </a:rPr>
              <a:t>www.superstock.com/</a:t>
            </a:r>
            <a:endParaRPr sz="2800">
              <a:gradFill>
                <a:gsLst>
                  <a:gs pos="2655">
                    <a:srgbClr val="FFFFFF"/>
                  </a:gs>
                  <a:gs pos="26000">
                    <a:srgbClr val="FFFFFF"/>
                  </a:gs>
                </a:gsLst>
                <a:lin ang="5400000" scaled="0"/>
              </a:gradFill>
            </a:endParaRPr>
          </a:p>
          <a:p>
            <a:pPr>
              <a:buClr>
                <a:srgbClr val="404040"/>
              </a:buClr>
            </a:pPr>
            <a:r>
              <a:rPr sz="2800">
                <a:gradFill>
                  <a:gsLst>
                    <a:gs pos="2655">
                      <a:srgbClr val="FFFFFF"/>
                    </a:gs>
                    <a:gs pos="26000">
                      <a:srgbClr val="FFFFFF"/>
                    </a:gs>
                  </a:gsLst>
                  <a:lin ang="5400000" scaled="0"/>
                </a:gradFill>
                <a:hlinkClick r:id="rId8"/>
              </a:rPr>
              <a:t>www.gettyimages.com/creativeimages/royaltyfree</a:t>
            </a:r>
            <a:endParaRPr sz="2800">
              <a:gradFill>
                <a:gsLst>
                  <a:gs pos="2655">
                    <a:srgbClr val="FFFFFF"/>
                  </a:gs>
                  <a:gs pos="26000">
                    <a:srgbClr val="FFFFFF"/>
                  </a:gs>
                </a:gsLst>
                <a:lin ang="5400000" scaled="0"/>
              </a:gradFill>
            </a:endParaRPr>
          </a:p>
          <a:p>
            <a:pPr>
              <a:buClr>
                <a:srgbClr val="404040"/>
              </a:buClr>
            </a:pPr>
            <a:r>
              <a:rPr sz="2800">
                <a:gradFill>
                  <a:gsLst>
                    <a:gs pos="2655">
                      <a:srgbClr val="FFFFFF"/>
                    </a:gs>
                    <a:gs pos="26000">
                      <a:srgbClr val="FFFFFF"/>
                    </a:gs>
                  </a:gsLst>
                  <a:lin ang="5400000" scaled="0"/>
                </a:gradFill>
                <a:hlinkClick r:id="rId9"/>
              </a:rPr>
              <a:t>www.corbisimages.com/stock-photo/royalty-free</a:t>
            </a:r>
            <a:endParaRPr sz="2800">
              <a:gradFill>
                <a:gsLst>
                  <a:gs pos="2655">
                    <a:srgbClr val="FFFFFF"/>
                  </a:gs>
                  <a:gs pos="26000">
                    <a:srgbClr val="FFFFFF"/>
                  </a:gs>
                </a:gsLst>
                <a:lin ang="5400000" scaled="0"/>
              </a:gradFill>
            </a:endParaRPr>
          </a:p>
        </p:txBody>
      </p:sp>
      <p:sp>
        <p:nvSpPr>
          <p:cNvPr id="10" name="TextBox 9"/>
          <p:cNvSpPr txBox="1"/>
          <p:nvPr/>
        </p:nvSpPr>
        <p:spPr>
          <a:xfrm>
            <a:off x="6035894" y="4631131"/>
            <a:ext cx="6217853"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655">
                      <a:srgbClr val="FFFFFF"/>
                    </a:gs>
                    <a:gs pos="26000">
                      <a:srgbClr val="FFFFFF"/>
                    </a:gs>
                  </a:gsLst>
                  <a:lin ang="5400000" scaled="0"/>
                </a:gradFill>
                <a:cs typeface="Segoe UI" panose="020B0502040204020203" pitchFamily="34" charset="0"/>
              </a:rPr>
              <a:t>There are agreements in place with these providers.</a:t>
            </a:r>
          </a:p>
        </p:txBody>
      </p:sp>
    </p:spTree>
    <p:extLst>
      <p:ext uri="{BB962C8B-B14F-4D97-AF65-F5344CB8AC3E}">
        <p14:creationId xmlns:p14="http://schemas.microsoft.com/office/powerpoint/2010/main" val="3961721311"/>
      </p:ext>
    </p:extLst>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marL="0">
              <a:spcBef>
                <a:spcPts val="0"/>
              </a:spcBef>
              <a:buFontTx/>
              <a:buNone/>
            </a:pPr>
            <a:r>
              <a:rPr lang="en-US" dirty="0" smtClean="0"/>
              <a:t>Preferred text layout (no bullets)</a:t>
            </a:r>
            <a:endParaRPr lang="en-US" dirty="0"/>
          </a:p>
        </p:txBody>
      </p:sp>
      <p:sp>
        <p:nvSpPr>
          <p:cNvPr id="6" name="Text Placeholder 5"/>
          <p:cNvSpPr>
            <a:spLocks noGrp="1"/>
          </p:cNvSpPr>
          <p:nvPr>
            <p:ph type="body" sz="quarter" idx="10"/>
          </p:nvPr>
        </p:nvSpPr>
        <p:spPr>
          <a:xfrm>
            <a:off x="274638" y="1212525"/>
            <a:ext cx="11887200" cy="4087482"/>
          </a:xfrm>
        </p:spPr>
        <p:txBody>
          <a:bodyPr/>
          <a:lstStyle/>
          <a:p>
            <a:pPr marL="0">
              <a:spcBef>
                <a:spcPts val="0"/>
              </a:spcBef>
              <a:buFontTx/>
              <a:buNone/>
            </a:pPr>
            <a:r>
              <a:rPr lang="en-US" dirty="0" smtClean="0"/>
              <a:t>Main topic 1: size 40pt</a:t>
            </a:r>
          </a:p>
          <a:p>
            <a:pPr marL="0" lvl="1">
              <a:spcBef>
                <a:spcPts val="0"/>
              </a:spcBef>
              <a:buFontTx/>
              <a:buNone/>
            </a:pPr>
            <a:r>
              <a:rPr lang="en-US" dirty="0" smtClean="0"/>
              <a:t>Size 20pt for the subtopics</a:t>
            </a:r>
          </a:p>
          <a:p>
            <a:pPr marL="0" lvl="1">
              <a:spcBef>
                <a:spcPts val="0"/>
              </a:spcBef>
              <a:buFontTx/>
              <a:buNone/>
            </a:pPr>
            <a:r>
              <a:rPr lang="en-US" dirty="0" smtClean="0"/>
              <a:t>Size 20pt for the subtopics</a:t>
            </a:r>
          </a:p>
          <a:p>
            <a:pPr marL="0">
              <a:spcBef>
                <a:spcPts val="0"/>
              </a:spcBef>
              <a:buFontTx/>
              <a:buNone/>
            </a:pPr>
            <a:r>
              <a:rPr lang="en-US" dirty="0" smtClean="0"/>
              <a:t>Main topic 2: size 40pt</a:t>
            </a:r>
          </a:p>
          <a:p>
            <a:pPr marL="0" lvl="1">
              <a:spcBef>
                <a:spcPts val="0"/>
              </a:spcBef>
              <a:buFontTx/>
              <a:buNone/>
            </a:pPr>
            <a:r>
              <a:rPr lang="en-US" dirty="0" smtClean="0"/>
              <a:t>Size 20pt for the subtopics</a:t>
            </a:r>
          </a:p>
          <a:p>
            <a:pPr marL="0" lvl="1">
              <a:spcBef>
                <a:spcPts val="0"/>
              </a:spcBef>
              <a:buFontTx/>
              <a:buNone/>
            </a:pPr>
            <a:r>
              <a:rPr lang="en-US" dirty="0" smtClean="0"/>
              <a:t>Size 20pt for the subtopics</a:t>
            </a:r>
          </a:p>
          <a:p>
            <a:pPr marL="0">
              <a:spcBef>
                <a:spcPts val="0"/>
              </a:spcBef>
              <a:buFontTx/>
              <a:buNone/>
            </a:pPr>
            <a:r>
              <a:rPr lang="en-US" dirty="0" smtClean="0"/>
              <a:t>Main topic 3: size 40pt</a:t>
            </a:r>
          </a:p>
          <a:p>
            <a:pPr marL="0" lvl="1">
              <a:spcBef>
                <a:spcPts val="0"/>
              </a:spcBef>
              <a:buFontTx/>
              <a:buNone/>
            </a:pPr>
            <a:r>
              <a:rPr lang="en-US" dirty="0" smtClean="0"/>
              <a:t>Size 20pt for the subtopics</a:t>
            </a:r>
          </a:p>
          <a:p>
            <a:pPr marL="0" lvl="1">
              <a:spcBef>
                <a:spcPts val="0"/>
              </a:spcBef>
              <a:buFontTx/>
              <a:buNone/>
            </a:pPr>
            <a:r>
              <a:rPr lang="en-US" dirty="0" smtClean="0"/>
              <a:t>Size 20pt for the subtopics</a:t>
            </a:r>
            <a:endParaRPr lang="en-US" dirty="0"/>
          </a:p>
        </p:txBody>
      </p:sp>
    </p:spTree>
    <p:extLst>
      <p:ext uri="{BB962C8B-B14F-4D97-AF65-F5344CB8AC3E}">
        <p14:creationId xmlns:p14="http://schemas.microsoft.com/office/powerpoint/2010/main" val="164291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marL="0">
              <a:spcBef>
                <a:spcPts val="0"/>
              </a:spcBef>
              <a:buFontTx/>
              <a:buNone/>
            </a:pPr>
            <a:r>
              <a:rPr lang="en-US" dirty="0" smtClean="0"/>
              <a:t>Preferred text layout (no bullets)</a:t>
            </a:r>
            <a:endParaRPr lang="en-US" dirty="0"/>
          </a:p>
        </p:txBody>
      </p:sp>
      <p:sp>
        <p:nvSpPr>
          <p:cNvPr id="6" name="Text Placeholder 5"/>
          <p:cNvSpPr>
            <a:spLocks noGrp="1"/>
          </p:cNvSpPr>
          <p:nvPr>
            <p:ph type="body" sz="quarter" idx="10"/>
          </p:nvPr>
        </p:nvSpPr>
        <p:spPr/>
        <p:txBody>
          <a:bodyPr/>
          <a:lstStyle/>
          <a:p>
            <a:pPr marL="0">
              <a:spcBef>
                <a:spcPts val="0"/>
              </a:spcBef>
              <a:buFontTx/>
              <a:buNone/>
            </a:pPr>
            <a:r>
              <a:rPr lang="en-US" dirty="0" smtClean="0"/>
              <a:t>Main topic 1: size 40pt</a:t>
            </a:r>
          </a:p>
          <a:p>
            <a:pPr marL="0" lvl="1">
              <a:spcBef>
                <a:spcPts val="0"/>
              </a:spcBef>
              <a:buFontTx/>
              <a:buNone/>
            </a:pPr>
            <a:r>
              <a:rPr lang="en-US" dirty="0" smtClean="0"/>
              <a:t>Size 20pt for the subtopics</a:t>
            </a:r>
          </a:p>
          <a:p>
            <a:pPr marL="0" lvl="1">
              <a:spcBef>
                <a:spcPts val="0"/>
              </a:spcBef>
              <a:buFontTx/>
              <a:buNone/>
            </a:pPr>
            <a:r>
              <a:rPr lang="en-US" dirty="0" smtClean="0"/>
              <a:t>Size 20pt for the subtopics</a:t>
            </a:r>
          </a:p>
          <a:p>
            <a:pPr marL="0">
              <a:spcBef>
                <a:spcPts val="0"/>
              </a:spcBef>
              <a:buFontTx/>
              <a:buNone/>
            </a:pPr>
            <a:r>
              <a:rPr lang="en-US" dirty="0" smtClean="0"/>
              <a:t>Main topic 2: size 40pt</a:t>
            </a:r>
          </a:p>
          <a:p>
            <a:pPr marL="0" lvl="1">
              <a:spcBef>
                <a:spcPts val="0"/>
              </a:spcBef>
              <a:buFontTx/>
              <a:buNone/>
            </a:pPr>
            <a:r>
              <a:rPr lang="en-US" dirty="0" smtClean="0"/>
              <a:t>Size 20pt for the subtopics</a:t>
            </a:r>
          </a:p>
          <a:p>
            <a:pPr marL="0" lvl="1">
              <a:spcBef>
                <a:spcPts val="0"/>
              </a:spcBef>
              <a:buFontTx/>
              <a:buNone/>
            </a:pPr>
            <a:r>
              <a:rPr lang="en-US" dirty="0" smtClean="0"/>
              <a:t>Size 20pt for the subtopics</a:t>
            </a:r>
          </a:p>
          <a:p>
            <a:pPr marL="0">
              <a:spcBef>
                <a:spcPts val="0"/>
              </a:spcBef>
              <a:buFontTx/>
              <a:buNone/>
            </a:pPr>
            <a:r>
              <a:rPr lang="en-US" dirty="0" smtClean="0"/>
              <a:t>Main topic 3: size 40pt</a:t>
            </a:r>
          </a:p>
          <a:p>
            <a:pPr marL="0" lvl="1">
              <a:spcBef>
                <a:spcPts val="0"/>
              </a:spcBef>
              <a:buFontTx/>
              <a:buNone/>
            </a:pPr>
            <a:r>
              <a:rPr lang="en-US" dirty="0" smtClean="0"/>
              <a:t>Size 20pt for the subtopics</a:t>
            </a:r>
          </a:p>
          <a:p>
            <a:pPr marL="0" lvl="1">
              <a:spcBef>
                <a:spcPts val="0"/>
              </a:spcBef>
              <a:buFontTx/>
              <a:buNone/>
            </a:pPr>
            <a:r>
              <a:rPr lang="en-US" dirty="0" smtClean="0"/>
              <a:t>Size 20pt for the subtopics</a:t>
            </a:r>
            <a:endParaRPr lang="en-US" dirty="0"/>
          </a:p>
        </p:txBody>
      </p:sp>
    </p:spTree>
    <p:extLst>
      <p:ext uri="{BB962C8B-B14F-4D97-AF65-F5344CB8AC3E}">
        <p14:creationId xmlns:p14="http://schemas.microsoft.com/office/powerpoint/2010/main" val="2638935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marL="0">
              <a:spcBef>
                <a:spcPts val="0"/>
              </a:spcBef>
              <a:buFontTx/>
              <a:buNone/>
            </a:pPr>
            <a:r>
              <a:rPr lang="en-US" smtClean="0"/>
              <a:t>Adjusting list levels</a:t>
            </a:r>
            <a:endParaRPr lang="en-US" dirty="0"/>
          </a:p>
        </p:txBody>
      </p:sp>
      <p:sp>
        <p:nvSpPr>
          <p:cNvPr id="6" name="Text Placeholder 5"/>
          <p:cNvSpPr>
            <a:spLocks noGrp="1"/>
          </p:cNvSpPr>
          <p:nvPr>
            <p:ph type="body" sz="quarter" idx="10"/>
          </p:nvPr>
        </p:nvSpPr>
        <p:spPr>
          <a:xfrm>
            <a:off x="274638" y="1212525"/>
            <a:ext cx="11887200" cy="4087482"/>
          </a:xfrm>
        </p:spPr>
        <p:txBody>
          <a:bodyPr/>
          <a:lstStyle/>
          <a:p>
            <a:pPr marL="0">
              <a:spcBef>
                <a:spcPts val="0"/>
              </a:spcBef>
              <a:buFontTx/>
              <a:buNone/>
            </a:pPr>
            <a:r>
              <a:rPr lang="en-US" dirty="0" smtClean="0"/>
              <a:t>Main topic 1: size 40pt</a:t>
            </a:r>
          </a:p>
          <a:p>
            <a:pPr marL="0" lvl="1">
              <a:spcBef>
                <a:spcPts val="0"/>
              </a:spcBef>
              <a:buFontTx/>
              <a:buNone/>
            </a:pPr>
            <a:r>
              <a:rPr lang="en-US" dirty="0" smtClean="0"/>
              <a:t>Size 20pt for the subtopics</a:t>
            </a:r>
          </a:p>
          <a:p>
            <a:pPr marL="0" lvl="1">
              <a:spcBef>
                <a:spcPts val="0"/>
              </a:spcBef>
              <a:buFontTx/>
              <a:buNone/>
            </a:pPr>
            <a:r>
              <a:rPr lang="en-US" dirty="0" smtClean="0"/>
              <a:t>Size 20pt for the subtopics</a:t>
            </a:r>
          </a:p>
          <a:p>
            <a:pPr marL="0">
              <a:spcBef>
                <a:spcPts val="0"/>
              </a:spcBef>
              <a:buFontTx/>
              <a:buNone/>
            </a:pPr>
            <a:r>
              <a:rPr lang="en-US" dirty="0" smtClean="0"/>
              <a:t>Main topic 2: size 40pt</a:t>
            </a:r>
          </a:p>
          <a:p>
            <a:pPr marL="0" lvl="1">
              <a:spcBef>
                <a:spcPts val="0"/>
              </a:spcBef>
              <a:buFontTx/>
              <a:buNone/>
            </a:pPr>
            <a:r>
              <a:rPr lang="en-US" dirty="0" smtClean="0"/>
              <a:t>Size 20pt for the subtopics</a:t>
            </a:r>
          </a:p>
          <a:p>
            <a:pPr marL="0" lvl="1">
              <a:spcBef>
                <a:spcPts val="0"/>
              </a:spcBef>
              <a:buFontTx/>
              <a:buNone/>
            </a:pPr>
            <a:r>
              <a:rPr lang="en-US" dirty="0" smtClean="0"/>
              <a:t>Size 20pt for the subtopics</a:t>
            </a:r>
          </a:p>
          <a:p>
            <a:pPr marL="0">
              <a:spcBef>
                <a:spcPts val="0"/>
              </a:spcBef>
              <a:buFontTx/>
              <a:buNone/>
            </a:pPr>
            <a:r>
              <a:rPr lang="en-US" dirty="0" smtClean="0"/>
              <a:t>Main topic 3: size 40pt</a:t>
            </a:r>
          </a:p>
          <a:p>
            <a:pPr marL="0" lvl="1">
              <a:spcBef>
                <a:spcPts val="0"/>
              </a:spcBef>
              <a:buFontTx/>
              <a:buNone/>
            </a:pPr>
            <a:r>
              <a:rPr lang="en-US" dirty="0" smtClean="0"/>
              <a:t>Size 20pt for the subtopics</a:t>
            </a:r>
          </a:p>
          <a:p>
            <a:pPr marL="0" lvl="1">
              <a:spcBef>
                <a:spcPts val="0"/>
              </a:spcBef>
              <a:buFontTx/>
              <a:buNone/>
            </a:pPr>
            <a:r>
              <a:rPr lang="en-US" dirty="0" smtClean="0"/>
              <a:t>Size 20pt for the subtopics</a:t>
            </a:r>
            <a:endParaRPr lang="en-US" dirty="0"/>
          </a:p>
        </p:txBody>
      </p:sp>
      <p:pic>
        <p:nvPicPr>
          <p:cNvPr id="1027" name="Picture 3"/>
          <p:cNvPicPr>
            <a:picLocks noChangeArrowheads="1"/>
          </p:cNvPicPr>
          <p:nvPr/>
        </p:nvPicPr>
        <p:blipFill>
          <a:blip r:embed="rId3">
            <a:extLst>
              <a:ext uri="{28A0092B-C50C-407E-A947-70E740481C1C}">
                <a14:useLocalDpi xmlns:a14="http://schemas.microsoft.com/office/drawing/2010/main"/>
              </a:ext>
            </a:extLst>
          </a:blip>
          <a:stretch>
            <a:fillRect/>
          </a:stretch>
        </p:blipFill>
        <p:spPr bwMode="auto">
          <a:xfrm>
            <a:off x="2012043" y="5310029"/>
            <a:ext cx="6264116" cy="1396294"/>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bwMode="auto">
          <a:xfrm>
            <a:off x="8501063" y="2765751"/>
            <a:ext cx="3663140" cy="394057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398" fontAlgn="base">
              <a:spcBef>
                <a:spcPct val="0"/>
              </a:spcBef>
              <a:spcAft>
                <a:spcPct val="0"/>
              </a:spcAft>
            </a:pPr>
            <a:r>
              <a:rPr lang="en-US" sz="1400" dirty="0">
                <a:gradFill>
                  <a:gsLst>
                    <a:gs pos="5417">
                      <a:srgbClr val="FFFFFF"/>
                    </a:gs>
                    <a:gs pos="28000">
                      <a:srgbClr val="FFFFFF"/>
                    </a:gs>
                  </a:gsLst>
                  <a:lin ang="5400000" scaled="0"/>
                </a:gradFill>
                <a:ea typeface="Segoe UI" pitchFamily="34" charset="0"/>
                <a:cs typeface="Segoe UI" pitchFamily="34" charset="0"/>
              </a:rPr>
              <a:t>Use the “Decrease List Level” and “Increase List Level” tools on the Home Menu to change text levels.</a:t>
            </a:r>
          </a:p>
          <a:p>
            <a:pPr defTabSz="932398" fontAlgn="base">
              <a:spcBef>
                <a:spcPts val="612"/>
              </a:spcBef>
              <a:spcAft>
                <a:spcPct val="0"/>
              </a:spcAft>
            </a:pPr>
            <a:r>
              <a:rPr lang="en-US" sz="1400" dirty="0">
                <a:gradFill>
                  <a:gsLst>
                    <a:gs pos="5417">
                      <a:srgbClr val="FFFFFF"/>
                    </a:gs>
                    <a:gs pos="28000">
                      <a:srgbClr val="FFFFFF"/>
                    </a:gs>
                  </a:gsLst>
                  <a:lin ang="5400000" scaled="0"/>
                </a:gradFill>
                <a:ea typeface="Segoe UI" pitchFamily="34" charset="0"/>
                <a:cs typeface="Segoe UI" pitchFamily="34" charset="0"/>
              </a:rPr>
              <a:t>Try this:  </a:t>
            </a:r>
          </a:p>
          <a:p>
            <a:pPr marL="294709" indent="-239653" defTabSz="932398" fontAlgn="base">
              <a:spcBef>
                <a:spcPct val="0"/>
              </a:spcBef>
              <a:spcAft>
                <a:spcPct val="0"/>
              </a:spcAft>
              <a:buFont typeface="+mj-lt"/>
              <a:buAutoNum type="arabicPeriod"/>
            </a:pPr>
            <a:r>
              <a:rPr lang="en-US" sz="1400" dirty="0">
                <a:gradFill>
                  <a:gsLst>
                    <a:gs pos="5417">
                      <a:srgbClr val="FFFFFF"/>
                    </a:gs>
                    <a:gs pos="28000">
                      <a:srgbClr val="FFFFFF"/>
                    </a:gs>
                  </a:gsLst>
                  <a:lin ang="5400000" scaled="0"/>
                </a:gradFill>
                <a:ea typeface="Segoe UI" pitchFamily="34" charset="0"/>
                <a:cs typeface="Segoe UI" pitchFamily="34" charset="0"/>
              </a:rPr>
              <a:t>Place your cursor in any row of text to the left that says “Size 20pt for subtopics”</a:t>
            </a:r>
          </a:p>
          <a:p>
            <a:pPr marL="294709" indent="-239653" defTabSz="932398" fontAlgn="base">
              <a:spcBef>
                <a:spcPct val="0"/>
              </a:spcBef>
              <a:spcAft>
                <a:spcPct val="0"/>
              </a:spcAft>
              <a:buFont typeface="+mj-lt"/>
              <a:buAutoNum type="arabicPeriod"/>
            </a:pPr>
            <a:r>
              <a:rPr lang="en-US" sz="1400" dirty="0">
                <a:gradFill>
                  <a:gsLst>
                    <a:gs pos="5417">
                      <a:srgbClr val="FFFFFF"/>
                    </a:gs>
                    <a:gs pos="28000">
                      <a:srgbClr val="FFFFFF"/>
                    </a:gs>
                  </a:gsLst>
                  <a:lin ang="5400000" scaled="0"/>
                </a:gradFill>
                <a:ea typeface="Segoe UI" pitchFamily="34" charset="0"/>
                <a:cs typeface="Segoe UI" pitchFamily="34" charset="0"/>
              </a:rPr>
              <a:t>Next click the Home tab, and then on the “</a:t>
            </a:r>
            <a:r>
              <a:rPr lang="en-US" sz="1400" u="sng" dirty="0">
                <a:gradFill>
                  <a:gsLst>
                    <a:gs pos="5417">
                      <a:srgbClr val="FFFFFF"/>
                    </a:gs>
                    <a:gs pos="28000">
                      <a:srgbClr val="FFFFFF"/>
                    </a:gs>
                  </a:gsLst>
                  <a:lin ang="5400000" scaled="0"/>
                </a:gradFill>
                <a:ea typeface="Segoe UI" pitchFamily="34" charset="0"/>
                <a:cs typeface="Segoe UI" pitchFamily="34" charset="0"/>
              </a:rPr>
              <a:t>Decrease List level</a:t>
            </a:r>
            <a:r>
              <a:rPr lang="en-US" sz="1400" dirty="0">
                <a:gradFill>
                  <a:gsLst>
                    <a:gs pos="5417">
                      <a:srgbClr val="FFFFFF"/>
                    </a:gs>
                    <a:gs pos="28000">
                      <a:srgbClr val="FFFFFF"/>
                    </a:gs>
                  </a:gsLst>
                  <a:lin ang="5400000" scaled="0"/>
                </a:gradFill>
                <a:ea typeface="Segoe UI" pitchFamily="34" charset="0"/>
                <a:cs typeface="Segoe UI" pitchFamily="34" charset="0"/>
              </a:rPr>
              <a:t>” tool. Notice how the line moves up one level.</a:t>
            </a:r>
          </a:p>
          <a:p>
            <a:pPr marL="294709" indent="-239653" defTabSz="932398" fontAlgn="base">
              <a:spcBef>
                <a:spcPct val="0"/>
              </a:spcBef>
              <a:spcAft>
                <a:spcPct val="0"/>
              </a:spcAft>
              <a:buFont typeface="+mj-lt"/>
              <a:buAutoNum type="arabicPeriod"/>
            </a:pPr>
            <a:r>
              <a:rPr lang="en-US" sz="1400" dirty="0">
                <a:gradFill>
                  <a:gsLst>
                    <a:gs pos="5417">
                      <a:srgbClr val="FFFFFF"/>
                    </a:gs>
                    <a:gs pos="28000">
                      <a:srgbClr val="FFFFFF"/>
                    </a:gs>
                  </a:gsLst>
                  <a:lin ang="5400000" scaled="0"/>
                </a:gradFill>
                <a:ea typeface="Segoe UI" pitchFamily="34" charset="0"/>
                <a:cs typeface="Segoe UI" pitchFamily="34" charset="0"/>
              </a:rPr>
              <a:t>Now try placing your cursor in one of the  “Main topic…” lines of text. Click the “</a:t>
            </a:r>
            <a:r>
              <a:rPr lang="en-US" sz="1400" u="sng" dirty="0">
                <a:gradFill>
                  <a:gsLst>
                    <a:gs pos="5417">
                      <a:srgbClr val="FFFFFF"/>
                    </a:gs>
                    <a:gs pos="28000">
                      <a:srgbClr val="FFFFFF"/>
                    </a:gs>
                  </a:gsLst>
                  <a:lin ang="5400000" scaled="0"/>
                </a:gradFill>
                <a:ea typeface="Segoe UI" pitchFamily="34" charset="0"/>
                <a:cs typeface="Segoe UI" pitchFamily="34" charset="0"/>
              </a:rPr>
              <a:t>Increase List Level</a:t>
            </a:r>
            <a:r>
              <a:rPr lang="en-US" sz="1400" dirty="0">
                <a:gradFill>
                  <a:gsLst>
                    <a:gs pos="5417">
                      <a:srgbClr val="FFFFFF"/>
                    </a:gs>
                    <a:gs pos="28000">
                      <a:srgbClr val="FFFFFF"/>
                    </a:gs>
                  </a:gsLst>
                  <a:lin ang="5400000" scaled="0"/>
                </a:gradFill>
                <a:ea typeface="Segoe UI" pitchFamily="34" charset="0"/>
                <a:cs typeface="Segoe UI" pitchFamily="34" charset="0"/>
              </a:rPr>
              <a:t>” tool and see how the text is pushed in one level</a:t>
            </a:r>
          </a:p>
          <a:p>
            <a:pPr defTabSz="932398" fontAlgn="base">
              <a:spcBef>
                <a:spcPts val="612"/>
              </a:spcBef>
              <a:spcAft>
                <a:spcPct val="0"/>
              </a:spcAft>
            </a:pPr>
            <a:r>
              <a:rPr lang="en-US" sz="1400" dirty="0">
                <a:gradFill>
                  <a:gsLst>
                    <a:gs pos="5417">
                      <a:srgbClr val="FFFFFF"/>
                    </a:gs>
                    <a:gs pos="28000">
                      <a:srgbClr val="FFFFFF"/>
                    </a:gs>
                  </a:gsLst>
                  <a:lin ang="5400000" scaled="0"/>
                </a:gradFill>
                <a:ea typeface="Segoe UI" pitchFamily="34" charset="0"/>
                <a:cs typeface="Segoe UI" pitchFamily="34" charset="0"/>
              </a:rPr>
              <a:t>Use these 2 tools to adjust your text levels as you work</a:t>
            </a:r>
          </a:p>
        </p:txBody>
      </p:sp>
    </p:spTree>
    <p:extLst>
      <p:ext uri="{BB962C8B-B14F-4D97-AF65-F5344CB8AC3E}">
        <p14:creationId xmlns:p14="http://schemas.microsoft.com/office/powerpoint/2010/main" val="2570791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944982"/>
            <a:ext cx="11887200" cy="2092881"/>
          </a:xfrm>
        </p:spPr>
        <p:txBody>
          <a:bodyPr/>
          <a:lstStyle/>
          <a:p>
            <a:pPr marL="0" indent="0">
              <a:spcBef>
                <a:spcPts val="0"/>
              </a:spcBef>
              <a:buFontTx/>
              <a:buNone/>
            </a:pPr>
            <a:r>
              <a:rPr lang="en-US" dirty="0" smtClean="0"/>
              <a:t>Example of a bulleted slide with a subhead</a:t>
            </a:r>
          </a:p>
          <a:p>
            <a:pPr marL="0" lvl="1" indent="0">
              <a:spcBef>
                <a:spcPts val="0"/>
              </a:spcBef>
              <a:buFontTx/>
              <a:buNone/>
            </a:pPr>
            <a:r>
              <a:rPr lang="en-US" dirty="0" smtClean="0"/>
              <a:t>Set the slide title to “Sentence case”</a:t>
            </a:r>
          </a:p>
          <a:p>
            <a:pPr marL="0" lvl="1" indent="0">
              <a:spcBef>
                <a:spcPts val="0"/>
              </a:spcBef>
              <a:buFontTx/>
              <a:buNone/>
            </a:pPr>
            <a:r>
              <a:rPr lang="en-US" dirty="0" smtClean="0"/>
              <a:t>Set subheads to “Sentence case”</a:t>
            </a:r>
          </a:p>
          <a:p>
            <a:pPr marL="0" lvl="0" indent="0">
              <a:spcBef>
                <a:spcPts val="0"/>
              </a:spcBef>
              <a:buFontTx/>
              <a:buNone/>
            </a:pPr>
            <a:r>
              <a:rPr lang="en-US" dirty="0" smtClean="0"/>
              <a:t>Hyperlink style</a:t>
            </a:r>
          </a:p>
          <a:p>
            <a:pPr marL="0" lvl="1" indent="0">
              <a:spcBef>
                <a:spcPts val="0"/>
              </a:spcBef>
              <a:buFontTx/>
              <a:buNone/>
            </a:pPr>
            <a:r>
              <a:rPr lang="en-US" dirty="0" smtClean="0">
                <a:hlinkClick r:id="rId3"/>
              </a:rPr>
              <a:t>www.microsoft.com</a:t>
            </a:r>
            <a:r>
              <a:rPr lang="en-US" dirty="0" smtClean="0"/>
              <a:t> </a:t>
            </a:r>
          </a:p>
        </p:txBody>
      </p:sp>
      <p:sp>
        <p:nvSpPr>
          <p:cNvPr id="2" name="Title 1"/>
          <p:cNvSpPr>
            <a:spLocks noGrp="1"/>
          </p:cNvSpPr>
          <p:nvPr>
            <p:ph type="title"/>
          </p:nvPr>
        </p:nvSpPr>
        <p:spPr/>
        <p:txBody>
          <a:bodyPr/>
          <a:lstStyle/>
          <a:p>
            <a:pPr marL="0">
              <a:spcBef>
                <a:spcPts val="0"/>
              </a:spcBef>
              <a:buFontTx/>
              <a:buNone/>
            </a:pPr>
            <a:r>
              <a:rPr lang="en-US" dirty="0" smtClean="0"/>
              <a:t>Bullet points layout with subtitle</a:t>
            </a:r>
            <a:br>
              <a:rPr lang="en-US" dirty="0" smtClean="0"/>
            </a:br>
            <a:r>
              <a:rPr lang="en-US" dirty="0"/>
              <a:t>Subtitle</a:t>
            </a:r>
          </a:p>
        </p:txBody>
      </p:sp>
    </p:spTree>
    <p:extLst>
      <p:ext uri="{BB962C8B-B14F-4D97-AF65-F5344CB8AC3E}">
        <p14:creationId xmlns:p14="http://schemas.microsoft.com/office/powerpoint/2010/main" val="361285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36563" y="2747826"/>
            <a:ext cx="1657350" cy="3248025"/>
          </a:xfrm>
          <a:prstGeom prst="rect">
            <a:avLst/>
          </a:prstGeom>
        </p:spPr>
      </p:pic>
      <p:sp>
        <p:nvSpPr>
          <p:cNvPr id="2" name="Title 1"/>
          <p:cNvSpPr>
            <a:spLocks noGrp="1"/>
          </p:cNvSpPr>
          <p:nvPr>
            <p:ph type="title"/>
          </p:nvPr>
        </p:nvSpPr>
        <p:spPr/>
        <p:txBody>
          <a:bodyPr/>
          <a:lstStyle/>
          <a:p>
            <a:pPr marL="0">
              <a:spcBef>
                <a:spcPts val="0"/>
              </a:spcBef>
              <a:buFontTx/>
              <a:buNone/>
            </a:pPr>
            <a:r>
              <a:rPr lang="en-US" dirty="0"/>
              <a:t>Slide </a:t>
            </a:r>
            <a:r>
              <a:rPr lang="en-US" dirty="0" smtClean="0"/>
              <a:t>palette info</a:t>
            </a:r>
            <a:endParaRPr lang="en-US" dirty="0"/>
          </a:p>
        </p:txBody>
      </p:sp>
      <p:sp>
        <p:nvSpPr>
          <p:cNvPr id="4" name="Rectangle 3"/>
          <p:cNvSpPr/>
          <p:nvPr/>
        </p:nvSpPr>
        <p:spPr bwMode="auto">
          <a:xfrm>
            <a:off x="3630747" y="4254353"/>
            <a:ext cx="7127758" cy="1438579"/>
          </a:xfrm>
          <a:custGeom>
            <a:avLst/>
            <a:gdLst/>
            <a:ahLst/>
            <a:cxnLst/>
            <a:rect l="l" t="t" r="r" b="b"/>
            <a:pathLst>
              <a:path w="6985822" h="1410500">
                <a:moveTo>
                  <a:pt x="0" y="0"/>
                </a:moveTo>
                <a:lnTo>
                  <a:pt x="3955278" y="0"/>
                </a:lnTo>
                <a:lnTo>
                  <a:pt x="3955278" y="170496"/>
                </a:lnTo>
                <a:lnTo>
                  <a:pt x="6985822" y="170496"/>
                </a:lnTo>
                <a:lnTo>
                  <a:pt x="6985822" y="1284072"/>
                </a:lnTo>
                <a:lnTo>
                  <a:pt x="3955278" y="1284072"/>
                </a:lnTo>
                <a:lnTo>
                  <a:pt x="3955278" y="1410500"/>
                </a:lnTo>
                <a:lnTo>
                  <a:pt x="0" y="1410500"/>
                </a:lnTo>
                <a:close/>
              </a:path>
            </a:pathLst>
          </a:custGeom>
          <a:noFill/>
          <a:ln w="3175">
            <a:solidFill>
              <a:schemeClr val="tx1">
                <a:alpha val="27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398" fontAlgn="base">
              <a:spcBef>
                <a:spcPct val="0"/>
              </a:spcBef>
              <a:spcAft>
                <a:spcPct val="0"/>
              </a:spcAft>
            </a:pPr>
            <a:endParaRPr lang="en-US" sz="225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6361411" y="4393096"/>
            <a:ext cx="1206527" cy="1206042"/>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2000" dirty="0">
                <a:gradFill>
                  <a:gsLst>
                    <a:gs pos="16814">
                      <a:srgbClr val="FFFFFF"/>
                    </a:gs>
                    <a:gs pos="46000">
                      <a:srgbClr val="FFFFFF"/>
                    </a:gs>
                  </a:gsLst>
                  <a:lin ang="5400000" scaled="0"/>
                </a:gradFill>
              </a:rPr>
              <a:t>Accent 3</a:t>
            </a:r>
          </a:p>
        </p:txBody>
      </p:sp>
      <p:sp>
        <p:nvSpPr>
          <p:cNvPr id="6" name="Rectangle 5"/>
          <p:cNvSpPr/>
          <p:nvPr/>
        </p:nvSpPr>
        <p:spPr bwMode="auto">
          <a:xfrm>
            <a:off x="5056435" y="4393096"/>
            <a:ext cx="1206527" cy="1206042"/>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2000" dirty="0">
                <a:gradFill>
                  <a:gsLst>
                    <a:gs pos="16814">
                      <a:srgbClr val="FFFFFF"/>
                    </a:gs>
                    <a:gs pos="46000">
                      <a:srgbClr val="FFFFFF"/>
                    </a:gs>
                  </a:gsLst>
                  <a:lin ang="5400000" scaled="0"/>
                </a:gradFill>
              </a:rPr>
              <a:t>Accent 2</a:t>
            </a:r>
          </a:p>
        </p:txBody>
      </p:sp>
      <p:sp>
        <p:nvSpPr>
          <p:cNvPr id="7" name="Rectangle 6"/>
          <p:cNvSpPr/>
          <p:nvPr/>
        </p:nvSpPr>
        <p:spPr bwMode="auto">
          <a:xfrm>
            <a:off x="3751458" y="4393096"/>
            <a:ext cx="1206527" cy="120604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2000" dirty="0">
                <a:gradFill>
                  <a:gsLst>
                    <a:gs pos="16814">
                      <a:srgbClr val="FFFFFF"/>
                    </a:gs>
                    <a:gs pos="46000">
                      <a:srgbClr val="FFFFFF"/>
                    </a:gs>
                  </a:gsLst>
                  <a:lin ang="5400000" scaled="0"/>
                </a:gradFill>
              </a:rPr>
              <a:t>Accent 1</a:t>
            </a:r>
          </a:p>
        </p:txBody>
      </p:sp>
      <p:sp>
        <p:nvSpPr>
          <p:cNvPr id="8" name="Rectangle 7"/>
          <p:cNvSpPr/>
          <p:nvPr/>
        </p:nvSpPr>
        <p:spPr bwMode="auto">
          <a:xfrm>
            <a:off x="9736780" y="4528439"/>
            <a:ext cx="935733" cy="935357"/>
          </a:xfrm>
          <a:prstGeom prst="rect">
            <a:avLst/>
          </a:prstGeom>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200" dirty="0">
                <a:gradFill>
                  <a:gsLst>
                    <a:gs pos="15929">
                      <a:srgbClr val="000000"/>
                    </a:gs>
                    <a:gs pos="39000">
                      <a:srgbClr val="000000"/>
                    </a:gs>
                  </a:gsLst>
                  <a:lin ang="5400000" scaled="0"/>
                </a:gradFill>
              </a:rPr>
              <a:t>Accent 6</a:t>
            </a:r>
          </a:p>
        </p:txBody>
      </p:sp>
      <p:sp>
        <p:nvSpPr>
          <p:cNvPr id="9" name="Rectangle 8"/>
          <p:cNvSpPr/>
          <p:nvPr/>
        </p:nvSpPr>
        <p:spPr bwMode="auto">
          <a:xfrm>
            <a:off x="8705221" y="4528439"/>
            <a:ext cx="935733" cy="935357"/>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200" dirty="0">
                <a:gradFill>
                  <a:gsLst>
                    <a:gs pos="15929">
                      <a:srgbClr val="000000"/>
                    </a:gs>
                    <a:gs pos="39000">
                      <a:srgbClr val="000000"/>
                    </a:gs>
                  </a:gsLst>
                  <a:lin ang="5400000" scaled="0"/>
                </a:gradFill>
              </a:rPr>
              <a:t>Accent 5</a:t>
            </a:r>
          </a:p>
        </p:txBody>
      </p:sp>
      <p:sp>
        <p:nvSpPr>
          <p:cNvPr id="10" name="Rectangle 9"/>
          <p:cNvSpPr/>
          <p:nvPr/>
        </p:nvSpPr>
        <p:spPr bwMode="auto">
          <a:xfrm>
            <a:off x="7666389" y="4528439"/>
            <a:ext cx="935733" cy="935357"/>
          </a:xfrm>
          <a:prstGeom prst="rect">
            <a:avLst/>
          </a:prstGeom>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200" dirty="0">
                <a:gradFill>
                  <a:gsLst>
                    <a:gs pos="15929">
                      <a:srgbClr val="000000"/>
                    </a:gs>
                    <a:gs pos="39000">
                      <a:srgbClr val="000000"/>
                    </a:gs>
                  </a:gsLst>
                  <a:lin ang="5400000" scaled="0"/>
                </a:gradFill>
              </a:rPr>
              <a:t>Accent 4</a:t>
            </a:r>
          </a:p>
        </p:txBody>
      </p:sp>
      <p:sp>
        <p:nvSpPr>
          <p:cNvPr id="11" name="Rectangle 10"/>
          <p:cNvSpPr/>
          <p:nvPr/>
        </p:nvSpPr>
        <p:spPr bwMode="auto">
          <a:xfrm>
            <a:off x="2322665" y="4393096"/>
            <a:ext cx="1206527" cy="1206042"/>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32398" fontAlgn="base">
              <a:spcBef>
                <a:spcPct val="0"/>
              </a:spcBef>
              <a:spcAft>
                <a:spcPct val="0"/>
              </a:spcAft>
            </a:pPr>
            <a:r>
              <a:rPr lang="en-US" sz="1400" dirty="0">
                <a:gradFill>
                  <a:gsLst>
                    <a:gs pos="0">
                      <a:schemeClr val="bg1"/>
                    </a:gs>
                    <a:gs pos="100000">
                      <a:schemeClr val="bg1"/>
                    </a:gs>
                  </a:gsLst>
                  <a:lin ang="5400000" scaled="0"/>
                </a:gradFill>
              </a:rPr>
              <a:t>Text</a:t>
            </a:r>
          </a:p>
          <a:p>
            <a:pPr algn="ctr" defTabSz="932398" fontAlgn="base">
              <a:spcBef>
                <a:spcPct val="0"/>
              </a:spcBef>
              <a:spcAft>
                <a:spcPct val="0"/>
              </a:spcAft>
            </a:pPr>
            <a:r>
              <a:rPr lang="en-US" sz="1400" dirty="0" smtClean="0">
                <a:gradFill>
                  <a:gsLst>
                    <a:gs pos="0">
                      <a:schemeClr val="bg1"/>
                    </a:gs>
                    <a:gs pos="100000">
                      <a:schemeClr val="bg1"/>
                    </a:gs>
                  </a:gsLst>
                  <a:lin ang="5400000" scaled="0"/>
                </a:gradFill>
              </a:rPr>
              <a:t>Light </a:t>
            </a:r>
            <a:r>
              <a:rPr lang="en-US" sz="1400" dirty="0">
                <a:gradFill>
                  <a:gsLst>
                    <a:gs pos="0">
                      <a:schemeClr val="bg1"/>
                    </a:gs>
                    <a:gs pos="100000">
                      <a:schemeClr val="bg1"/>
                    </a:gs>
                  </a:gsLst>
                  <a:lin ang="5400000" scaled="0"/>
                </a:gradFill>
              </a:rPr>
              <a:t>2</a:t>
            </a:r>
          </a:p>
        </p:txBody>
      </p:sp>
      <p:sp>
        <p:nvSpPr>
          <p:cNvPr id="14" name="TextBox 13"/>
          <p:cNvSpPr txBox="1"/>
          <p:nvPr/>
        </p:nvSpPr>
        <p:spPr>
          <a:xfrm>
            <a:off x="3757857" y="3737151"/>
            <a:ext cx="7060545" cy="307777"/>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Accent colors 1-6 – (6 Theme Colors to the far right)</a:t>
            </a:r>
          </a:p>
        </p:txBody>
      </p:sp>
      <p:grpSp>
        <p:nvGrpSpPr>
          <p:cNvPr id="15" name="Group 14"/>
          <p:cNvGrpSpPr/>
          <p:nvPr/>
        </p:nvGrpSpPr>
        <p:grpSpPr>
          <a:xfrm>
            <a:off x="3751456" y="3819884"/>
            <a:ext cx="6921056" cy="455867"/>
            <a:chOff x="5099206" y="3872901"/>
            <a:chExt cx="6165897" cy="363048"/>
          </a:xfrm>
        </p:grpSpPr>
        <p:cxnSp>
          <p:nvCxnSpPr>
            <p:cNvPr id="16" name="Straight Connector 15"/>
            <p:cNvCxnSpPr/>
            <p:nvPr/>
          </p:nvCxnSpPr>
          <p:spPr>
            <a:xfrm>
              <a:off x="5104785" y="4099191"/>
              <a:ext cx="6154739" cy="0"/>
            </a:xfrm>
            <a:prstGeom prst="line">
              <a:avLst/>
            </a:prstGeom>
            <a:noFill/>
            <a:ln>
              <a:solidFill>
                <a:schemeClr val="tx1"/>
              </a:solidFill>
              <a:headEnd type="arrow" w="med" len="med"/>
              <a:tailEnd type="arrow" w="med" len="med"/>
            </a:ln>
            <a:effectLst/>
          </p:spPr>
          <p:style>
            <a:lnRef idx="1">
              <a:schemeClr val="accent2"/>
            </a:lnRef>
            <a:fillRef idx="3">
              <a:schemeClr val="accent2"/>
            </a:fillRef>
            <a:effectRef idx="2">
              <a:schemeClr val="accent2"/>
            </a:effectRef>
            <a:fontRef idx="minor">
              <a:schemeClr val="lt1"/>
            </a:fontRef>
          </p:style>
        </p:cxnSp>
        <p:cxnSp>
          <p:nvCxnSpPr>
            <p:cNvPr id="17" name="Straight Connector 16"/>
            <p:cNvCxnSpPr/>
            <p:nvPr/>
          </p:nvCxnSpPr>
          <p:spPr>
            <a:xfrm>
              <a:off x="5099206" y="3872901"/>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265103" y="3872902"/>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 Placeholder 2"/>
          <p:cNvSpPr txBox="1">
            <a:spLocks/>
          </p:cNvSpPr>
          <p:nvPr/>
        </p:nvSpPr>
        <p:spPr>
          <a:xfrm>
            <a:off x="274639" y="1227845"/>
            <a:ext cx="11887200" cy="1181862"/>
          </a:xfrm>
          <a:prstGeom prst="rect">
            <a:avLst/>
          </a:prstGeom>
        </p:spPr>
        <p:txBody>
          <a:bodyPr vert="horz" wrap="square" lIns="182880" tIns="146304" rIns="182880" bIns="146304"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gradFill>
                  <a:gsLst>
                    <a:gs pos="100000">
                      <a:schemeClr val="tx1"/>
                    </a:gs>
                    <a:gs pos="0">
                      <a:schemeClr val="tx1"/>
                    </a:gs>
                  </a:gsLst>
                  <a:lin ang="5400000" scaled="0"/>
                </a:gradFill>
              </a:rPr>
              <a:t>The PowerPoint palette for this template has been built for you and is shown below. Avoid using too many colors in your presentation. </a:t>
            </a:r>
          </a:p>
        </p:txBody>
      </p:sp>
      <p:sp>
        <p:nvSpPr>
          <p:cNvPr id="20" name="Text Placeholder 2"/>
          <p:cNvSpPr txBox="1">
            <a:spLocks/>
          </p:cNvSpPr>
          <p:nvPr/>
        </p:nvSpPr>
        <p:spPr>
          <a:xfrm>
            <a:off x="3751457" y="5843403"/>
            <a:ext cx="3816481" cy="747897"/>
          </a:xfrm>
          <a:prstGeom prst="rect">
            <a:avLst/>
          </a:prstGeom>
        </p:spPr>
        <p:txBody>
          <a:bodyPr vert="horz" wrap="square" lIns="182880" tIns="0" rIns="18288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gradFill>
                  <a:gsLst>
                    <a:gs pos="2917">
                      <a:schemeClr val="tx1"/>
                    </a:gs>
                    <a:gs pos="30000">
                      <a:schemeClr val="tx1"/>
                    </a:gs>
                  </a:gsLst>
                  <a:lin ang="5400000" scaled="0"/>
                </a:gradFill>
                <a:latin typeface="+mn-lt"/>
              </a:rPr>
              <a:t>Use </a:t>
            </a:r>
            <a:r>
              <a:rPr lang="en-US" sz="1800" b="1" dirty="0">
                <a:gradFill>
                  <a:gsLst>
                    <a:gs pos="2917">
                      <a:schemeClr val="tx1"/>
                    </a:gs>
                    <a:gs pos="30000">
                      <a:schemeClr val="tx1"/>
                    </a:gs>
                  </a:gsLst>
                  <a:lin ang="5400000" scaled="0"/>
                </a:gradFill>
                <a:latin typeface="+mn-lt"/>
              </a:rPr>
              <a:t>Accent 1</a:t>
            </a:r>
            <a:r>
              <a:rPr lang="en-US" sz="1800" dirty="0">
                <a:gradFill>
                  <a:gsLst>
                    <a:gs pos="2917">
                      <a:schemeClr val="tx1"/>
                    </a:gs>
                    <a:gs pos="30000">
                      <a:schemeClr val="tx1"/>
                    </a:gs>
                  </a:gsLst>
                  <a:lin ang="5400000" scaled="0"/>
                </a:gradFill>
                <a:latin typeface="+mn-lt"/>
              </a:rPr>
              <a:t> as the main accent color. Use </a:t>
            </a:r>
            <a:r>
              <a:rPr lang="en-US" sz="1800" b="1" dirty="0">
                <a:gradFill>
                  <a:gsLst>
                    <a:gs pos="2917">
                      <a:schemeClr val="tx1"/>
                    </a:gs>
                    <a:gs pos="30000">
                      <a:schemeClr val="tx1"/>
                    </a:gs>
                  </a:gsLst>
                  <a:lin ang="5400000" scaled="0"/>
                </a:gradFill>
                <a:latin typeface="+mn-lt"/>
              </a:rPr>
              <a:t>Accent 2</a:t>
            </a:r>
            <a:r>
              <a:rPr lang="en-US" sz="1800" dirty="0">
                <a:gradFill>
                  <a:gsLst>
                    <a:gs pos="2917">
                      <a:schemeClr val="tx1"/>
                    </a:gs>
                    <a:gs pos="30000">
                      <a:schemeClr val="tx1"/>
                    </a:gs>
                  </a:gsLst>
                  <a:lin ang="5400000" scaled="0"/>
                </a:gradFill>
                <a:latin typeface="+mn-lt"/>
              </a:rPr>
              <a:t> and </a:t>
            </a:r>
            <a:r>
              <a:rPr lang="en-US" sz="1800" b="1" dirty="0">
                <a:gradFill>
                  <a:gsLst>
                    <a:gs pos="2917">
                      <a:schemeClr val="tx1"/>
                    </a:gs>
                    <a:gs pos="30000">
                      <a:schemeClr val="tx1"/>
                    </a:gs>
                  </a:gsLst>
                  <a:lin ang="5400000" scaled="0"/>
                </a:gradFill>
                <a:latin typeface="+mn-lt"/>
              </a:rPr>
              <a:t>Accent 3</a:t>
            </a:r>
            <a:r>
              <a:rPr lang="en-US" sz="1800" dirty="0">
                <a:gradFill>
                  <a:gsLst>
                    <a:gs pos="2917">
                      <a:schemeClr val="tx1"/>
                    </a:gs>
                    <a:gs pos="30000">
                      <a:schemeClr val="tx1"/>
                    </a:gs>
                  </a:gsLst>
                  <a:lin ang="5400000" scaled="0"/>
                </a:gradFill>
                <a:latin typeface="+mn-lt"/>
              </a:rPr>
              <a:t> when </a:t>
            </a:r>
            <a:r>
              <a:rPr lang="en-US" sz="1800" dirty="0">
                <a:gradFill>
                  <a:gsLst>
                    <a:gs pos="0">
                      <a:schemeClr val="tx1"/>
                    </a:gs>
                    <a:gs pos="86000">
                      <a:schemeClr val="tx1"/>
                    </a:gs>
                  </a:gsLst>
                  <a:lin ang="5400000" scaled="0"/>
                </a:gradFill>
                <a:latin typeface="+mn-lt"/>
              </a:rPr>
              <a:t>additional colors are needed. </a:t>
            </a:r>
          </a:p>
        </p:txBody>
      </p:sp>
      <p:sp>
        <p:nvSpPr>
          <p:cNvPr id="29" name="Rectangle 28"/>
          <p:cNvSpPr/>
          <p:nvPr/>
        </p:nvSpPr>
        <p:spPr bwMode="auto">
          <a:xfrm>
            <a:off x="1088476" y="2973695"/>
            <a:ext cx="980023" cy="155434"/>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398" fontAlgn="base">
              <a:spcBef>
                <a:spcPct val="0"/>
              </a:spcBef>
              <a:spcAft>
                <a:spcPct val="0"/>
              </a:spcAft>
            </a:pPr>
            <a:endParaRPr lang="en-US" sz="225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Text Placeholder 2"/>
          <p:cNvSpPr txBox="1">
            <a:spLocks/>
          </p:cNvSpPr>
          <p:nvPr/>
        </p:nvSpPr>
        <p:spPr>
          <a:xfrm>
            <a:off x="7823759" y="5742276"/>
            <a:ext cx="3006124" cy="443198"/>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gradFill>
                  <a:gsLst>
                    <a:gs pos="0">
                      <a:schemeClr val="tx1"/>
                    </a:gs>
                    <a:gs pos="86000">
                      <a:schemeClr val="tx1"/>
                    </a:gs>
                  </a:gsLst>
                  <a:lin ang="5400000" scaled="0"/>
                </a:gradFill>
                <a:latin typeface="+mn-lt"/>
              </a:rPr>
              <a:t>Use </a:t>
            </a:r>
            <a:r>
              <a:rPr lang="en-US" sz="1600" b="1" dirty="0">
                <a:gradFill>
                  <a:gsLst>
                    <a:gs pos="0">
                      <a:schemeClr val="tx1"/>
                    </a:gs>
                    <a:gs pos="86000">
                      <a:schemeClr val="tx1"/>
                    </a:gs>
                  </a:gsLst>
                  <a:lin ang="5400000" scaled="0"/>
                </a:gradFill>
                <a:latin typeface="+mn-lt"/>
              </a:rPr>
              <a:t>Accents 4-6 </a:t>
            </a:r>
            <a:r>
              <a:rPr lang="en-US" sz="1600" dirty="0">
                <a:gradFill>
                  <a:gsLst>
                    <a:gs pos="0">
                      <a:schemeClr val="tx1"/>
                    </a:gs>
                    <a:gs pos="86000">
                      <a:schemeClr val="tx1"/>
                    </a:gs>
                  </a:gsLst>
                  <a:lin ang="5400000" scaled="0"/>
                </a:gradFill>
                <a:latin typeface="+mn-lt"/>
              </a:rPr>
              <a:t>sparingly – only when more colors are necessary. </a:t>
            </a:r>
          </a:p>
        </p:txBody>
      </p:sp>
    </p:spTree>
    <p:extLst>
      <p:ext uri="{BB962C8B-B14F-4D97-AF65-F5344CB8AC3E}">
        <p14:creationId xmlns:p14="http://schemas.microsoft.com/office/powerpoint/2010/main" val="2574373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marL="0">
              <a:spcBef>
                <a:spcPts val="0"/>
              </a:spcBef>
              <a:buFontTx/>
              <a:buNone/>
            </a:pPr>
            <a:r>
              <a:rPr lang="en-US" dirty="0" smtClean="0"/>
              <a:t>Video</a:t>
            </a:r>
            <a:endParaRPr lang="en-US" dirty="0"/>
          </a:p>
        </p:txBody>
      </p:sp>
    </p:spTree>
    <p:extLst>
      <p:ext uri="{BB962C8B-B14F-4D97-AF65-F5344CB8AC3E}">
        <p14:creationId xmlns:p14="http://schemas.microsoft.com/office/powerpoint/2010/main" val="32792395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0">
              <a:spcBef>
                <a:spcPts val="0"/>
              </a:spcBef>
              <a:buFontTx/>
              <a:buNone/>
            </a:pPr>
            <a:r>
              <a:rPr lang="en-US" dirty="0" smtClean="0"/>
              <a:t>Demo</a:t>
            </a:r>
            <a:endParaRPr lang="en-US" dirty="0"/>
          </a:p>
        </p:txBody>
      </p:sp>
      <p:sp>
        <p:nvSpPr>
          <p:cNvPr id="4" name="Text Placeholder 3"/>
          <p:cNvSpPr>
            <a:spLocks noGrp="1"/>
          </p:cNvSpPr>
          <p:nvPr>
            <p:ph type="body" sz="quarter" idx="12"/>
          </p:nvPr>
        </p:nvSpPr>
        <p:spPr/>
        <p:txBody>
          <a:bodyPr/>
          <a:lstStyle/>
          <a:p>
            <a:pPr marL="0">
              <a:spcBef>
                <a:spcPts val="0"/>
              </a:spcBef>
              <a:buFontTx/>
              <a:buNone/>
            </a:pPr>
            <a:r>
              <a:rPr lang="en-US" dirty="0" smtClean="0"/>
              <a:t>Speaker name</a:t>
            </a:r>
            <a:endParaRPr lang="en-US" dirty="0"/>
          </a:p>
        </p:txBody>
      </p:sp>
    </p:spTree>
    <p:extLst>
      <p:ext uri="{BB962C8B-B14F-4D97-AF65-F5344CB8AC3E}">
        <p14:creationId xmlns:p14="http://schemas.microsoft.com/office/powerpoint/2010/main" val="29825836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40" y="1241106"/>
            <a:ext cx="5486399" cy="1098634"/>
          </a:xfrm>
        </p:spPr>
        <p:txBody>
          <a:bodyPr/>
          <a:lstStyle/>
          <a:p>
            <a:pPr marL="0">
              <a:spcBef>
                <a:spcPts val="0"/>
              </a:spcBef>
              <a:buFontTx/>
              <a:buNone/>
            </a:pPr>
            <a:r>
              <a:rPr lang="en-US" dirty="0" smtClean="0"/>
              <a:t>Photo layout 1</a:t>
            </a:r>
            <a:endParaRPr lang="en-US" dirty="0"/>
          </a:p>
        </p:txBody>
      </p:sp>
      <p:sp>
        <p:nvSpPr>
          <p:cNvPr id="9" name="Picture Placeholder 8"/>
          <p:cNvSpPr>
            <a:spLocks noGrp="1"/>
          </p:cNvSpPr>
          <p:nvPr>
            <p:ph type="pic" sz="quarter" idx="10"/>
          </p:nvPr>
        </p:nvSpPr>
        <p:spPr/>
      </p:sp>
    </p:spTree>
    <p:extLst>
      <p:ext uri="{BB962C8B-B14F-4D97-AF65-F5344CB8AC3E}">
        <p14:creationId xmlns:p14="http://schemas.microsoft.com/office/powerpoint/2010/main" val="371688079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Use Strict Mode</a:t>
            </a:r>
            <a:endParaRPr lang="en-US" dirty="0"/>
          </a:p>
        </p:txBody>
      </p:sp>
      <p:sp>
        <p:nvSpPr>
          <p:cNvPr id="3" name="Content Placeholder 2"/>
          <p:cNvSpPr>
            <a:spLocks noGrp="1"/>
          </p:cNvSpPr>
          <p:nvPr>
            <p:ph type="body" sz="quarter" idx="10"/>
          </p:nvPr>
        </p:nvSpPr>
        <p:spPr>
          <a:xfrm>
            <a:off x="274638" y="1212850"/>
            <a:ext cx="11887200" cy="5484812"/>
          </a:xfrm>
          <a:prstGeom prst="rect">
            <a:avLst/>
          </a:prstGeom>
        </p:spPr>
        <p:txBody>
          <a:bodyPr>
            <a:normAutofit/>
          </a:bodyPr>
          <a:lstStyle/>
          <a:p>
            <a:pPr marL="0" indent="0">
              <a:spcBef>
                <a:spcPts val="0"/>
              </a:spcBef>
              <a:buFontTx/>
              <a:buNone/>
            </a:pPr>
            <a:r>
              <a:rPr lang="en-US" dirty="0" smtClean="0"/>
              <a:t>Declared with "use strict";</a:t>
            </a:r>
          </a:p>
          <a:p>
            <a:pPr marL="0" lvl="1" indent="0">
              <a:spcBef>
                <a:spcPts val="0"/>
              </a:spcBef>
              <a:buFontTx/>
              <a:buNone/>
            </a:pPr>
            <a:r>
              <a:rPr lang="en-US" dirty="0"/>
              <a:t>Cannot use a variable without declaring it</a:t>
            </a:r>
          </a:p>
          <a:p>
            <a:pPr marL="0" lvl="1" indent="0">
              <a:spcBef>
                <a:spcPts val="0"/>
              </a:spcBef>
              <a:buFontTx/>
              <a:buNone/>
            </a:pPr>
            <a:r>
              <a:rPr lang="en-US" dirty="0"/>
              <a:t>Cannot write to a read-only property</a:t>
            </a:r>
          </a:p>
          <a:p>
            <a:pPr marL="0" lvl="1" indent="0">
              <a:spcBef>
                <a:spcPts val="0"/>
              </a:spcBef>
              <a:buFontTx/>
              <a:buNone/>
            </a:pPr>
            <a:r>
              <a:rPr lang="en-US" dirty="0"/>
              <a:t>Cannot add properties to non-extensible objects</a:t>
            </a:r>
          </a:p>
          <a:p>
            <a:pPr marL="0" lvl="1" indent="0">
              <a:spcBef>
                <a:spcPts val="0"/>
              </a:spcBef>
              <a:buFontTx/>
              <a:buNone/>
            </a:pPr>
            <a:r>
              <a:rPr lang="en-US" dirty="0"/>
              <a:t>Cannot illegally delete functions and variables</a:t>
            </a:r>
          </a:p>
          <a:p>
            <a:pPr marL="0" lvl="1" indent="0">
              <a:spcBef>
                <a:spcPts val="0"/>
              </a:spcBef>
              <a:buFontTx/>
              <a:buNone/>
            </a:pPr>
            <a:r>
              <a:rPr lang="en-US" dirty="0"/>
              <a:t>Cannot define a property more than once in an object literal</a:t>
            </a:r>
          </a:p>
          <a:p>
            <a:pPr marL="0" lvl="1" indent="0">
              <a:spcBef>
                <a:spcPts val="0"/>
              </a:spcBef>
              <a:buFontTx/>
              <a:buNone/>
            </a:pPr>
            <a:r>
              <a:rPr lang="en-US" dirty="0"/>
              <a:t>Cannot use a parameter name more than once in a function</a:t>
            </a:r>
          </a:p>
          <a:p>
            <a:pPr marL="0" lvl="1" indent="0">
              <a:spcBef>
                <a:spcPts val="0"/>
              </a:spcBef>
              <a:buFontTx/>
              <a:buNone/>
            </a:pPr>
            <a:r>
              <a:rPr lang="en-US" dirty="0"/>
              <a:t>Cannot use reserved words, </a:t>
            </a:r>
            <a:r>
              <a:rPr lang="en-US" dirty="0" err="1"/>
              <a:t>eval</a:t>
            </a:r>
            <a:r>
              <a:rPr lang="en-US" dirty="0"/>
              <a:t>, or arguments, as names for functions and variables</a:t>
            </a:r>
          </a:p>
          <a:p>
            <a:pPr marL="0" lvl="1" indent="0">
              <a:spcBef>
                <a:spcPts val="0"/>
              </a:spcBef>
              <a:buFontTx/>
              <a:buNone/>
            </a:pPr>
            <a:r>
              <a:rPr lang="en-US" dirty="0"/>
              <a:t>The value of this in a function is no longer the window object</a:t>
            </a:r>
          </a:p>
          <a:p>
            <a:pPr marL="0" lvl="1" indent="0">
              <a:spcBef>
                <a:spcPts val="0"/>
              </a:spcBef>
              <a:buFontTx/>
              <a:buNone/>
            </a:pPr>
            <a:r>
              <a:rPr lang="en-US" dirty="0"/>
              <a:t>Cannot declare functions inside of statements</a:t>
            </a:r>
          </a:p>
          <a:p>
            <a:pPr marL="0" lvl="1" indent="0">
              <a:spcBef>
                <a:spcPts val="0"/>
              </a:spcBef>
              <a:buFontTx/>
              <a:buNone/>
            </a:pPr>
            <a:r>
              <a:rPr lang="en-US" dirty="0"/>
              <a:t>Cannot change the members of the arguments array</a:t>
            </a:r>
          </a:p>
          <a:p>
            <a:pPr marL="0" lvl="1" indent="0">
              <a:spcBef>
                <a:spcPts val="0"/>
              </a:spcBef>
              <a:buFontTx/>
              <a:buNone/>
            </a:pPr>
            <a:endParaRPr lang="en-US" dirty="0"/>
          </a:p>
        </p:txBody>
      </p:sp>
    </p:spTree>
    <p:extLst>
      <p:ext uri="{BB962C8B-B14F-4D97-AF65-F5344CB8AC3E}">
        <p14:creationId xmlns:p14="http://schemas.microsoft.com/office/powerpoint/2010/main" val="3586191542"/>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72408" y="1181528"/>
            <a:ext cx="3200400" cy="1798694"/>
          </a:xfrm>
          <a:prstGeom prst="rect">
            <a:avLst/>
          </a:prstGeom>
          <a:ln>
            <a:solidFill>
              <a:srgbClr val="FFFFFF">
                <a:alpha val="50000"/>
              </a:srgbClr>
            </a:solidFill>
          </a:ln>
        </p:spPr>
      </p:pic>
      <p:pic>
        <p:nvPicPr>
          <p:cNvPr id="7" name="Picture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63803" y="1181528"/>
            <a:ext cx="3200400" cy="1798694"/>
          </a:xfrm>
          <a:prstGeom prst="rect">
            <a:avLst/>
          </a:prstGeom>
          <a:ln>
            <a:solidFill>
              <a:schemeClr val="tx1">
                <a:alpha val="50000"/>
              </a:schemeClr>
            </a:solidFill>
          </a:ln>
        </p:spPr>
      </p:pic>
      <p:pic>
        <p:nvPicPr>
          <p:cNvPr id="6" name="Picture 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963803" y="3035674"/>
            <a:ext cx="3200400" cy="1798694"/>
          </a:xfrm>
          <a:prstGeom prst="rect">
            <a:avLst/>
          </a:prstGeom>
          <a:ln>
            <a:solidFill>
              <a:schemeClr val="tx1">
                <a:alpha val="50000"/>
              </a:schemeClr>
            </a:solidFill>
          </a:ln>
        </p:spPr>
      </p:pic>
      <p:pic>
        <p:nvPicPr>
          <p:cNvPr id="5" name="Picture 4"/>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672408" y="3038725"/>
            <a:ext cx="3200400" cy="1798694"/>
          </a:xfrm>
          <a:prstGeom prst="rect">
            <a:avLst/>
          </a:prstGeom>
          <a:ln>
            <a:solidFill>
              <a:schemeClr val="tx1">
                <a:alpha val="50000"/>
              </a:schemeClr>
            </a:solidFill>
          </a:ln>
        </p:spPr>
      </p:pic>
      <p:sp>
        <p:nvSpPr>
          <p:cNvPr id="2" name="Title 1"/>
          <p:cNvSpPr>
            <a:spLocks noGrp="1"/>
          </p:cNvSpPr>
          <p:nvPr>
            <p:ph type="title"/>
          </p:nvPr>
        </p:nvSpPr>
        <p:spPr/>
        <p:txBody>
          <a:bodyPr/>
          <a:lstStyle/>
          <a:p>
            <a:pPr marL="0">
              <a:spcBef>
                <a:spcPts val="0"/>
              </a:spcBef>
              <a:buFontTx/>
              <a:buNone/>
            </a:pPr>
            <a:r>
              <a:rPr lang="en-US" dirty="0" smtClean="0"/>
              <a:t>Microsoft brand guidelines</a:t>
            </a:r>
            <a:endParaRPr lang="en-US" dirty="0"/>
          </a:p>
        </p:txBody>
      </p:sp>
      <p:sp>
        <p:nvSpPr>
          <p:cNvPr id="13" name="TextBox 12"/>
          <p:cNvSpPr txBox="1"/>
          <p:nvPr/>
        </p:nvSpPr>
        <p:spPr>
          <a:xfrm>
            <a:off x="274640" y="1181528"/>
            <a:ext cx="4846330" cy="3157788"/>
          </a:xfrm>
          <a:prstGeom prst="rect">
            <a:avLst/>
          </a:prstGeom>
          <a:noFill/>
        </p:spPr>
        <p:txBody>
          <a:bodyPr wrap="square" lIns="182880" tIns="146304" rIns="182880" bIns="146304" rtlCol="0">
            <a:spAutoFit/>
          </a:bodyPr>
          <a:lstStyle/>
          <a:p>
            <a:pPr>
              <a:spcAft>
                <a:spcPts val="600"/>
              </a:spcAft>
            </a:pPr>
            <a:r>
              <a:rPr lang="en-US" sz="2200" dirty="0">
                <a:gradFill>
                  <a:gsLst>
                    <a:gs pos="0">
                      <a:schemeClr val="tx1"/>
                    </a:gs>
                    <a:gs pos="100000">
                      <a:schemeClr val="tx1"/>
                    </a:gs>
                  </a:gsLst>
                  <a:lin ang="5400000" scaled="0"/>
                </a:gradFill>
              </a:rPr>
              <a:t>Looking for more slide resources?</a:t>
            </a:r>
          </a:p>
          <a:p>
            <a:pPr>
              <a:spcAft>
                <a:spcPts val="600"/>
              </a:spcAft>
            </a:pPr>
            <a:r>
              <a:rPr lang="en-US" sz="2200" b="1" dirty="0">
                <a:gradFill>
                  <a:gsLst>
                    <a:gs pos="0">
                      <a:schemeClr val="tx1"/>
                    </a:gs>
                    <a:gs pos="100000">
                      <a:schemeClr val="tx1"/>
                    </a:gs>
                  </a:gsLst>
                  <a:lin ang="5400000" scaled="0"/>
                </a:gradFill>
              </a:rPr>
              <a:t>Brand guidelines </a:t>
            </a:r>
            <a:r>
              <a:rPr lang="en-US" sz="2200" dirty="0">
                <a:gradFill>
                  <a:gsLst>
                    <a:gs pos="0">
                      <a:schemeClr val="tx1"/>
                    </a:gs>
                    <a:gs pos="100000">
                      <a:schemeClr val="tx1"/>
                    </a:gs>
                  </a:gsLst>
                  <a:lin ang="5400000" scaled="0"/>
                </a:gradFill>
              </a:rPr>
              <a:t>for PowerPoint templates is a separate slide deck that provides an overview of the Microsoft brand, guidelines, resources, tips and much more. </a:t>
            </a:r>
          </a:p>
          <a:p>
            <a:pPr>
              <a:spcAft>
                <a:spcPts val="600"/>
              </a:spcAft>
            </a:pPr>
            <a:r>
              <a:rPr lang="en-US" sz="2200" dirty="0">
                <a:gradFill>
                  <a:gsLst>
                    <a:gs pos="0">
                      <a:schemeClr val="tx1"/>
                    </a:gs>
                    <a:gs pos="100000">
                      <a:schemeClr val="tx1"/>
                    </a:gs>
                  </a:gsLst>
                  <a:lin ang="5400000" scaled="0"/>
                </a:gradFill>
              </a:rPr>
              <a:t>A few of the slides are shown </a:t>
            </a:r>
            <a:br>
              <a:rPr lang="en-US" sz="2200" dirty="0">
                <a:gradFill>
                  <a:gsLst>
                    <a:gs pos="0">
                      <a:schemeClr val="tx1"/>
                    </a:gs>
                    <a:gs pos="100000">
                      <a:schemeClr val="tx1"/>
                    </a:gs>
                  </a:gsLst>
                  <a:lin ang="5400000" scaled="0"/>
                </a:gradFill>
              </a:rPr>
            </a:br>
            <a:r>
              <a:rPr lang="en-US" sz="2200" dirty="0">
                <a:gradFill>
                  <a:gsLst>
                    <a:gs pos="0">
                      <a:schemeClr val="tx1"/>
                    </a:gs>
                    <a:gs pos="100000">
                      <a:schemeClr val="tx1"/>
                    </a:gs>
                  </a:gsLst>
                  <a:lin ang="5400000" scaled="0"/>
                </a:gradFill>
              </a:rPr>
              <a:t>at right.</a:t>
            </a:r>
          </a:p>
        </p:txBody>
      </p:sp>
      <p:pic>
        <p:nvPicPr>
          <p:cNvPr id="21" name="Picture 20"/>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963803" y="4898933"/>
            <a:ext cx="3200400" cy="1798694"/>
          </a:xfrm>
          <a:prstGeom prst="rect">
            <a:avLst/>
          </a:prstGeom>
          <a:ln>
            <a:solidFill>
              <a:srgbClr val="FFFFFF">
                <a:alpha val="50000"/>
              </a:srgbClr>
            </a:solidFill>
          </a:ln>
        </p:spPr>
      </p:pic>
      <p:sp>
        <p:nvSpPr>
          <p:cNvPr id="28" name="TextBox 27"/>
          <p:cNvSpPr txBox="1"/>
          <p:nvPr/>
        </p:nvSpPr>
        <p:spPr>
          <a:xfrm>
            <a:off x="274639" y="5571201"/>
            <a:ext cx="5120647" cy="1126462"/>
          </a:xfrm>
          <a:prstGeom prst="rect">
            <a:avLst/>
          </a:prstGeom>
          <a:noFill/>
        </p:spPr>
        <p:txBody>
          <a:bodyPr wrap="square" lIns="182880" tIns="146304" rIns="182880" bIns="146304" rtlCol="0">
            <a:spAutoFit/>
          </a:bodyPr>
          <a:lstStyle/>
          <a:p>
            <a:pPr>
              <a:spcAft>
                <a:spcPts val="600"/>
              </a:spcAft>
            </a:pPr>
            <a:r>
              <a:rPr lang="en-US" sz="2200" dirty="0">
                <a:gradFill>
                  <a:gsLst>
                    <a:gs pos="0">
                      <a:schemeClr val="tx1"/>
                    </a:gs>
                    <a:gs pos="100000">
                      <a:schemeClr val="tx1"/>
                    </a:gs>
                  </a:gsLst>
                  <a:lin ang="5400000" scaled="0"/>
                </a:gradFill>
              </a:rPr>
              <a:t>Download from:  </a:t>
            </a:r>
            <a:r>
              <a:rPr lang="en-US" sz="1600" dirty="0">
                <a:gradFill>
                  <a:gsLst>
                    <a:gs pos="0">
                      <a:schemeClr val="tx1"/>
                    </a:gs>
                    <a:gs pos="100000">
                      <a:schemeClr val="tx1"/>
                    </a:gs>
                  </a:gsLst>
                  <a:lin ang="5400000" scaled="0"/>
                </a:gradFill>
                <a:hlinkClick r:id="rId8"/>
              </a:rPr>
              <a:t>https://brandtools.microsoft.com/Resources/Presentations/Pages/StoryBoard.aspx?section=Elements1</a:t>
            </a:r>
            <a:endParaRPr lang="en-US" sz="1600" dirty="0">
              <a:gradFill>
                <a:gsLst>
                  <a:gs pos="0">
                    <a:schemeClr val="tx1"/>
                  </a:gs>
                  <a:gs pos="100000">
                    <a:schemeClr val="tx1"/>
                  </a:gs>
                </a:gsLst>
                <a:lin ang="5400000" scaled="0"/>
              </a:gradFill>
            </a:endParaRPr>
          </a:p>
        </p:txBody>
      </p:sp>
      <p:pic>
        <p:nvPicPr>
          <p:cNvPr id="14" name="Picture 13"/>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5672408" y="4898935"/>
            <a:ext cx="3200400" cy="1798693"/>
          </a:xfrm>
          <a:prstGeom prst="rect">
            <a:avLst/>
          </a:prstGeom>
          <a:ln>
            <a:solidFill>
              <a:schemeClr val="tx1">
                <a:alpha val="50000"/>
              </a:schemeClr>
            </a:solidFill>
          </a:ln>
        </p:spPr>
      </p:pic>
    </p:spTree>
    <p:extLst>
      <p:ext uri="{BB962C8B-B14F-4D97-AF65-F5344CB8AC3E}">
        <p14:creationId xmlns:p14="http://schemas.microsoft.com/office/powerpoint/2010/main" val="142275805"/>
      </p:ext>
    </p:extLst>
  </p:cSld>
  <p:clrMapOvr>
    <a:masterClrMapping/>
  </p:clrMapOvr>
  <p:transition>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a:t>Section title</a:t>
            </a:r>
          </a:p>
        </p:txBody>
      </p:sp>
    </p:spTree>
    <p:extLst>
      <p:ext uri="{BB962C8B-B14F-4D97-AF65-F5344CB8AC3E}">
        <p14:creationId xmlns:p14="http://schemas.microsoft.com/office/powerpoint/2010/main" val="444202688"/>
      </p:ext>
    </p:extLst>
  </p:cSld>
  <p:clrMapOvr>
    <a:masterClrMapping/>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a:t>Section title</a:t>
            </a:r>
          </a:p>
        </p:txBody>
      </p:sp>
    </p:spTree>
    <p:extLst>
      <p:ext uri="{BB962C8B-B14F-4D97-AF65-F5344CB8AC3E}">
        <p14:creationId xmlns:p14="http://schemas.microsoft.com/office/powerpoint/2010/main" val="2132773870"/>
      </p:ext>
    </p:extLst>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0">
              <a:spcBef>
                <a:spcPts val="0"/>
              </a:spcBef>
              <a:buFontTx/>
              <a:buNone/>
            </a:pPr>
            <a:r>
              <a:rPr lang="en-US" dirty="0"/>
              <a:t>Section title</a:t>
            </a:r>
          </a:p>
        </p:txBody>
      </p:sp>
    </p:spTree>
    <p:extLst>
      <p:ext uri="{BB962C8B-B14F-4D97-AF65-F5344CB8AC3E}">
        <p14:creationId xmlns:p14="http://schemas.microsoft.com/office/powerpoint/2010/main" val="3770240832"/>
      </p:ext>
    </p:extLst>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a:t>Section title</a:t>
            </a:r>
          </a:p>
        </p:txBody>
      </p:sp>
    </p:spTree>
    <p:extLst>
      <p:ext uri="{BB962C8B-B14F-4D97-AF65-F5344CB8AC3E}">
        <p14:creationId xmlns:p14="http://schemas.microsoft.com/office/powerpoint/2010/main" val="3690709974"/>
      </p:ext>
    </p:extLst>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a:t>Section title</a:t>
            </a:r>
          </a:p>
        </p:txBody>
      </p:sp>
    </p:spTree>
    <p:extLst>
      <p:ext uri="{BB962C8B-B14F-4D97-AF65-F5344CB8AC3E}">
        <p14:creationId xmlns:p14="http://schemas.microsoft.com/office/powerpoint/2010/main" val="430141824"/>
      </p:ext>
    </p:extLst>
  </p:cSld>
  <p:clrMapOvr>
    <a:masterClrMapping/>
  </p:clrMapOvr>
  <p:transition>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marL="0">
              <a:spcBef>
                <a:spcPts val="0"/>
              </a:spcBef>
              <a:buFontTx/>
              <a:buNone/>
            </a:pPr>
            <a:r>
              <a:rPr lang="en-US" dirty="0" smtClean="0"/>
              <a:t>Software code slide</a:t>
            </a:r>
            <a:endParaRPr lang="en-US" dirty="0"/>
          </a:p>
        </p:txBody>
      </p:sp>
      <p:sp>
        <p:nvSpPr>
          <p:cNvPr id="5" name="Text Placeholder 4"/>
          <p:cNvSpPr>
            <a:spLocks noGrp="1"/>
          </p:cNvSpPr>
          <p:nvPr>
            <p:ph type="body" sz="quarter" idx="10"/>
          </p:nvPr>
        </p:nvSpPr>
        <p:spPr>
          <a:xfrm>
            <a:off x="274638" y="1220835"/>
            <a:ext cx="11887199" cy="1098762"/>
          </a:xfrm>
        </p:spPr>
        <p:txBody>
          <a:bodyPr/>
          <a:lstStyle/>
          <a:p>
            <a:pPr marL="0">
              <a:spcBef>
                <a:spcPts val="0"/>
              </a:spcBef>
              <a:buFontTx/>
              <a:buNone/>
            </a:pPr>
            <a:r>
              <a:rPr lang="en-US" dirty="0" smtClean="0"/>
              <a:t>This slide layout uses Consolas, a monotype font which is ideal for showing software code. </a:t>
            </a:r>
            <a:endParaRPr lang="en-US" dirty="0"/>
          </a:p>
        </p:txBody>
      </p:sp>
    </p:spTree>
    <p:extLst>
      <p:ext uri="{BB962C8B-B14F-4D97-AF65-F5344CB8AC3E}">
        <p14:creationId xmlns:p14="http://schemas.microsoft.com/office/powerpoint/2010/main" val="306618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525"/>
            <a:ext cx="11887200" cy="1791260"/>
          </a:xfrm>
        </p:spPr>
        <p:txBody>
          <a:bodyPr/>
          <a:lstStyle/>
          <a:p>
            <a:pPr marL="0" indent="0">
              <a:spcBef>
                <a:spcPts val="0"/>
              </a:spcBef>
              <a:buFontTx/>
              <a:buNone/>
            </a:pPr>
            <a:r>
              <a:rPr lang="en-US" dirty="0" smtClean="0"/>
              <a:t>Some speakers at Microsoft like to use this slide for hidden “notes slides”. </a:t>
            </a:r>
          </a:p>
          <a:p>
            <a:pPr marL="0" indent="0">
              <a:spcBef>
                <a:spcPts val="0"/>
              </a:spcBef>
              <a:buFontTx/>
              <a:buNone/>
            </a:pPr>
            <a:r>
              <a:rPr lang="en-US" dirty="0" smtClean="0"/>
              <a:t>Delete it if you don’t want to use it.</a:t>
            </a:r>
            <a:endParaRPr lang="en-US" dirty="0"/>
          </a:p>
        </p:txBody>
      </p:sp>
      <p:sp>
        <p:nvSpPr>
          <p:cNvPr id="7" name="Text Placeholder 6"/>
          <p:cNvSpPr>
            <a:spLocks noGrp="1"/>
          </p:cNvSpPr>
          <p:nvPr>
            <p:ph type="body" sz="quarter" idx="11"/>
          </p:nvPr>
        </p:nvSpPr>
        <p:spPr/>
        <p:txBody>
          <a:bodyPr/>
          <a:lstStyle/>
          <a:p>
            <a:pPr marL="0" indent="0">
              <a:spcBef>
                <a:spcPts val="0"/>
              </a:spcBef>
              <a:buFontTx/>
              <a:buNone/>
            </a:pPr>
            <a:r>
              <a:rPr lang="en-US" dirty="0" smtClean="0"/>
              <a:t>NEXT: &lt;next slide title&gt;</a:t>
            </a:r>
            <a:endParaRPr lang="en-US" dirty="0"/>
          </a:p>
        </p:txBody>
      </p:sp>
      <p:sp>
        <p:nvSpPr>
          <p:cNvPr id="4" name="Title 3"/>
          <p:cNvSpPr>
            <a:spLocks noGrp="1"/>
          </p:cNvSpPr>
          <p:nvPr>
            <p:ph type="title"/>
          </p:nvPr>
        </p:nvSpPr>
        <p:spPr/>
        <p:txBody>
          <a:bodyPr/>
          <a:lstStyle/>
          <a:p>
            <a:pPr marL="0">
              <a:spcBef>
                <a:spcPts val="0"/>
              </a:spcBef>
              <a:buFontTx/>
              <a:buNone/>
            </a:pPr>
            <a:r>
              <a:rPr lang="en-US" dirty="0" smtClean="0"/>
              <a:t>Notes (hidden)</a:t>
            </a:r>
            <a:endParaRPr lang="en-US" dirty="0"/>
          </a:p>
        </p:txBody>
      </p:sp>
    </p:spTree>
    <p:extLst>
      <p:ext uri="{BB962C8B-B14F-4D97-AF65-F5344CB8AC3E}">
        <p14:creationId xmlns:p14="http://schemas.microsoft.com/office/powerpoint/2010/main" val="223945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spcBef>
                <a:spcPts val="0"/>
              </a:spcBef>
              <a:buFontTx/>
              <a:buNone/>
            </a:pPr>
            <a:r>
              <a:rPr lang="en-US" dirty="0" smtClean="0"/>
              <a:t>Avoid coercive equality operators</a:t>
            </a:r>
            <a:endParaRPr lang="en-US" dirty="0"/>
          </a:p>
        </p:txBody>
      </p:sp>
      <p:sp>
        <p:nvSpPr>
          <p:cNvPr id="3" name="Text Placeholder 2"/>
          <p:cNvSpPr>
            <a:spLocks noGrp="1"/>
          </p:cNvSpPr>
          <p:nvPr>
            <p:ph type="body" sz="quarter" idx="10"/>
          </p:nvPr>
        </p:nvSpPr>
        <p:spPr>
          <a:xfrm>
            <a:off x="274638" y="1212850"/>
            <a:ext cx="11887200" cy="2677656"/>
          </a:xfrm>
          <a:prstGeom prst="rect">
            <a:avLst/>
          </a:prstGeom>
        </p:spPr>
        <p:txBody>
          <a:bodyPr/>
          <a:lstStyle/>
          <a:p>
            <a:pPr marL="0" indent="0">
              <a:spcBef>
                <a:spcPts val="0"/>
              </a:spcBef>
              <a:buFontTx/>
              <a:buNone/>
            </a:pPr>
            <a:endParaRPr lang="en-US" dirty="0" smtClean="0"/>
          </a:p>
          <a:p>
            <a:pPr marL="0" indent="0">
              <a:spcBef>
                <a:spcPts val="0"/>
              </a:spcBef>
              <a:buFontTx/>
              <a:buNone/>
            </a:pPr>
            <a:r>
              <a:rPr lang="en-US" dirty="0" smtClean="0"/>
              <a:t>==, != are coercive</a:t>
            </a:r>
          </a:p>
          <a:p>
            <a:pPr marL="0" lvl="1" indent="0">
              <a:spcBef>
                <a:spcPts val="0"/>
              </a:spcBef>
              <a:buFontTx/>
              <a:buNone/>
            </a:pPr>
            <a:endParaRPr lang="en-US" dirty="0" smtClean="0"/>
          </a:p>
          <a:p>
            <a:pPr marL="0" indent="0">
              <a:spcBef>
                <a:spcPts val="0"/>
              </a:spcBef>
              <a:buFontTx/>
              <a:buNone/>
            </a:pPr>
            <a:endParaRPr lang="en-US" dirty="0" smtClean="0"/>
          </a:p>
          <a:p>
            <a:pPr marL="0" indent="0">
              <a:spcBef>
                <a:spcPts val="0"/>
              </a:spcBef>
              <a:buFontTx/>
              <a:buNone/>
            </a:pPr>
            <a:r>
              <a:rPr lang="en-US" dirty="0" smtClean="0"/>
              <a:t>===, </a:t>
            </a:r>
            <a:r>
              <a:rPr lang="en-US" dirty="0" smtClean="0"/>
              <a:t>!== are not coercive</a:t>
            </a:r>
            <a:endParaRPr lang="en-US" dirty="0"/>
          </a:p>
        </p:txBody>
      </p:sp>
      <p:sp>
        <p:nvSpPr>
          <p:cNvPr id="4" name="TextBox 3"/>
          <p:cNvSpPr txBox="1"/>
          <p:nvPr/>
        </p:nvSpPr>
        <p:spPr>
          <a:xfrm>
            <a:off x="6827837" y="2136437"/>
            <a:ext cx="4875104" cy="1886915"/>
          </a:xfrm>
          <a:prstGeom prst="rect">
            <a:avLst/>
          </a:prstGeom>
          <a:noFill/>
        </p:spPr>
        <p:txBody>
          <a:bodyPr wrap="none" lIns="182854" tIns="146283" rIns="182854" bIns="146283" rtlCol="0">
            <a:spAutoFit/>
          </a:bodyPr>
          <a:lstStyle/>
          <a:p>
            <a:pPr>
              <a:lnSpc>
                <a:spcPct val="90000"/>
              </a:lnSpc>
              <a:spcAft>
                <a:spcPts val="600"/>
              </a:spcAft>
            </a:pPr>
            <a:r>
              <a:rPr lang="en-US" sz="2400" dirty="0">
                <a:gradFill>
                  <a:gsLst>
                    <a:gs pos="2917">
                      <a:schemeClr val="tx1"/>
                    </a:gs>
                    <a:gs pos="30000">
                      <a:schemeClr val="tx1"/>
                    </a:gs>
                  </a:gsLst>
                  <a:lin ang="5400000" scaled="0"/>
                </a:gradFill>
                <a:latin typeface="Consolas" pitchFamily="49" charset="0"/>
                <a:cs typeface="Consolas" pitchFamily="49" charset="0"/>
              </a:rPr>
              <a:t>0 == </a:t>
            </a:r>
            <a:r>
              <a:rPr lang="en-US" sz="2400" dirty="0">
                <a:solidFill>
                  <a:srgbClr val="00BCF2"/>
                </a:solidFill>
                <a:latin typeface="Consolas" pitchFamily="49" charset="0"/>
                <a:cs typeface="Consolas" pitchFamily="49" charset="0"/>
              </a:rPr>
              <a:t>'0'</a:t>
            </a:r>
            <a:r>
              <a:rPr lang="en-US" sz="2400" dirty="0">
                <a:gradFill>
                  <a:gsLst>
                    <a:gs pos="2917">
                      <a:schemeClr val="tx1"/>
                    </a:gs>
                    <a:gs pos="30000">
                      <a:schemeClr val="tx1"/>
                    </a:gs>
                  </a:gsLst>
                  <a:lin ang="5400000" scaled="0"/>
                </a:gradFill>
                <a:latin typeface="Consolas" pitchFamily="49" charset="0"/>
                <a:cs typeface="Consolas" pitchFamily="49" charset="0"/>
              </a:rPr>
              <a:t>;          </a:t>
            </a:r>
            <a:r>
              <a:rPr lang="en-US" sz="2400" dirty="0">
                <a:solidFill>
                  <a:srgbClr val="00BCF2"/>
                </a:solidFill>
                <a:latin typeface="Consolas" pitchFamily="49" charset="0"/>
                <a:cs typeface="Consolas" pitchFamily="49" charset="0"/>
              </a:rPr>
              <a:t>//true</a:t>
            </a:r>
          </a:p>
          <a:p>
            <a:pPr>
              <a:lnSpc>
                <a:spcPct val="90000"/>
              </a:lnSpc>
              <a:spcAft>
                <a:spcPts val="600"/>
              </a:spcAft>
            </a:pPr>
            <a:r>
              <a:rPr lang="en-US" sz="2400" dirty="0">
                <a:gradFill>
                  <a:gsLst>
                    <a:gs pos="2917">
                      <a:schemeClr val="tx1"/>
                    </a:gs>
                    <a:gs pos="30000">
                      <a:schemeClr val="tx1"/>
                    </a:gs>
                  </a:gsLst>
                  <a:lin ang="5400000" scaled="0"/>
                </a:gradFill>
                <a:latin typeface="Consolas" pitchFamily="49" charset="0"/>
                <a:cs typeface="Consolas" pitchFamily="49" charset="0"/>
              </a:rPr>
              <a:t>0 === </a:t>
            </a:r>
            <a:r>
              <a:rPr lang="en-US" sz="2400" dirty="0">
                <a:solidFill>
                  <a:srgbClr val="00BCF2"/>
                </a:solidFill>
                <a:latin typeface="Consolas" pitchFamily="49" charset="0"/>
                <a:cs typeface="Consolas" pitchFamily="49" charset="0"/>
              </a:rPr>
              <a:t>'0'</a:t>
            </a:r>
            <a:r>
              <a:rPr lang="en-US" sz="2400" dirty="0">
                <a:gradFill>
                  <a:gsLst>
                    <a:gs pos="2917">
                      <a:schemeClr val="tx1"/>
                    </a:gs>
                    <a:gs pos="30000">
                      <a:schemeClr val="tx1"/>
                    </a:gs>
                  </a:gsLst>
                  <a:lin ang="5400000" scaled="0"/>
                </a:gradFill>
                <a:latin typeface="Consolas" pitchFamily="49" charset="0"/>
                <a:cs typeface="Consolas" pitchFamily="49" charset="0"/>
              </a:rPr>
              <a:t>;         </a:t>
            </a:r>
            <a:r>
              <a:rPr lang="en-US" sz="2400" dirty="0">
                <a:solidFill>
                  <a:srgbClr val="00BCF2"/>
                </a:solidFill>
                <a:latin typeface="Consolas" pitchFamily="49" charset="0"/>
                <a:cs typeface="Consolas" pitchFamily="49" charset="0"/>
              </a:rPr>
              <a:t>//false</a:t>
            </a:r>
          </a:p>
          <a:p>
            <a:pPr>
              <a:lnSpc>
                <a:spcPct val="90000"/>
              </a:lnSpc>
              <a:spcAft>
                <a:spcPts val="600"/>
              </a:spcAft>
            </a:pPr>
            <a:r>
              <a:rPr lang="en-US" sz="2400" dirty="0">
                <a:solidFill>
                  <a:srgbClr val="47D8FF"/>
                </a:solidFill>
                <a:latin typeface="Consolas" pitchFamily="49" charset="0"/>
                <a:cs typeface="Consolas" pitchFamily="49" charset="0"/>
              </a:rPr>
              <a:t>false</a:t>
            </a:r>
            <a:r>
              <a:rPr lang="en-US" sz="2400" dirty="0">
                <a:gradFill>
                  <a:gsLst>
                    <a:gs pos="2917">
                      <a:schemeClr val="tx1"/>
                    </a:gs>
                    <a:gs pos="30000">
                      <a:schemeClr val="tx1"/>
                    </a:gs>
                  </a:gsLst>
                  <a:lin ang="5400000" scaled="0"/>
                </a:gradFill>
                <a:latin typeface="Consolas" pitchFamily="49" charset="0"/>
                <a:cs typeface="Consolas" pitchFamily="49" charset="0"/>
              </a:rPr>
              <a:t> == </a:t>
            </a:r>
            <a:r>
              <a:rPr lang="en-US" sz="2400" dirty="0">
                <a:solidFill>
                  <a:srgbClr val="00BCF2"/>
                </a:solidFill>
                <a:latin typeface="Consolas" pitchFamily="49" charset="0"/>
                <a:cs typeface="Consolas" pitchFamily="49" charset="0"/>
              </a:rPr>
              <a:t>'0'</a:t>
            </a:r>
            <a:r>
              <a:rPr lang="en-US" sz="2400" dirty="0">
                <a:gradFill>
                  <a:gsLst>
                    <a:gs pos="2917">
                      <a:schemeClr val="tx1"/>
                    </a:gs>
                    <a:gs pos="30000">
                      <a:schemeClr val="tx1"/>
                    </a:gs>
                  </a:gsLst>
                  <a:lin ang="5400000" scaled="0"/>
                </a:gradFill>
                <a:latin typeface="Consolas" pitchFamily="49" charset="0"/>
                <a:cs typeface="Consolas" pitchFamily="49" charset="0"/>
              </a:rPr>
              <a:t>;      </a:t>
            </a:r>
            <a:r>
              <a:rPr lang="en-US" sz="2400" dirty="0">
                <a:solidFill>
                  <a:srgbClr val="00BCF2"/>
                </a:solidFill>
                <a:latin typeface="Consolas" pitchFamily="49" charset="0"/>
                <a:cs typeface="Consolas" pitchFamily="49" charset="0"/>
              </a:rPr>
              <a:t>//true</a:t>
            </a:r>
          </a:p>
          <a:p>
            <a:pPr>
              <a:lnSpc>
                <a:spcPct val="90000"/>
              </a:lnSpc>
              <a:spcAft>
                <a:spcPts val="600"/>
              </a:spcAft>
            </a:pPr>
            <a:r>
              <a:rPr lang="en-US" sz="2400" dirty="0">
                <a:solidFill>
                  <a:srgbClr val="47D8FF"/>
                </a:solidFill>
                <a:latin typeface="Consolas" pitchFamily="49" charset="0"/>
                <a:cs typeface="Consolas" pitchFamily="49" charset="0"/>
              </a:rPr>
              <a:t>false</a:t>
            </a:r>
            <a:r>
              <a:rPr lang="en-US" sz="2400" dirty="0">
                <a:gradFill>
                  <a:gsLst>
                    <a:gs pos="2917">
                      <a:schemeClr val="tx1"/>
                    </a:gs>
                    <a:gs pos="30000">
                      <a:schemeClr val="tx1"/>
                    </a:gs>
                  </a:gsLst>
                  <a:lin ang="5400000" scaled="0"/>
                </a:gradFill>
                <a:latin typeface="Consolas" pitchFamily="49" charset="0"/>
                <a:cs typeface="Consolas" pitchFamily="49" charset="0"/>
              </a:rPr>
              <a:t> === </a:t>
            </a:r>
            <a:r>
              <a:rPr lang="en-US" sz="2400" dirty="0">
                <a:solidFill>
                  <a:srgbClr val="00BCF2"/>
                </a:solidFill>
                <a:latin typeface="Consolas" pitchFamily="49" charset="0"/>
                <a:cs typeface="Consolas" pitchFamily="49" charset="0"/>
              </a:rPr>
              <a:t>'0'</a:t>
            </a:r>
            <a:r>
              <a:rPr lang="en-US" sz="2400" dirty="0">
                <a:gradFill>
                  <a:gsLst>
                    <a:gs pos="2917">
                      <a:schemeClr val="tx1"/>
                    </a:gs>
                    <a:gs pos="30000">
                      <a:schemeClr val="tx1"/>
                    </a:gs>
                  </a:gsLst>
                  <a:lin ang="5400000" scaled="0"/>
                </a:gradFill>
                <a:latin typeface="Consolas" pitchFamily="49" charset="0"/>
                <a:cs typeface="Consolas" pitchFamily="49" charset="0"/>
              </a:rPr>
              <a:t>;     </a:t>
            </a:r>
            <a:r>
              <a:rPr lang="en-US" sz="2400" dirty="0">
                <a:solidFill>
                  <a:srgbClr val="00BCF2"/>
                </a:solidFill>
                <a:latin typeface="Consolas" pitchFamily="49" charset="0"/>
                <a:cs typeface="Consolas" pitchFamily="49" charset="0"/>
              </a:rPr>
              <a:t>//false</a:t>
            </a:r>
          </a:p>
        </p:txBody>
      </p:sp>
    </p:spTree>
    <p:extLst>
      <p:ext uri="{BB962C8B-B14F-4D97-AF65-F5344CB8AC3E}">
        <p14:creationId xmlns:p14="http://schemas.microsoft.com/office/powerpoint/2010/main" val="619609631"/>
      </p:ext>
    </p:extLst>
  </p:cSld>
  <p:clrMapOvr>
    <a:masterClrMapping/>
  </p:clrMapOvr>
  <p:transition>
    <p:fade/>
  </p:transition>
</p:sld>
</file>

<file path=ppt/theme/theme1.xml><?xml version="1.0" encoding="utf-8"?>
<a:theme xmlns:a="http://schemas.openxmlformats.org/drawingml/2006/main" name="5-30610_Microsoft_Ignite_Keynote_Template">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Breakout_Template.potx [Read-Only]" id="{EBCD7811-26CC-4107-B3CA-9FF8128390AD}" vid="{9F17C00A-60AA-4D14-BEB5-3410819328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McCormick Place</TermName>
          <TermId xmlns="http://schemas.microsoft.com/office/infopath/2007/PartnerControls">f42e8eaa-659e-42d3-85a5-a4ea6b6d2ed7</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k62f7d35b80b40fb8c27985e50b34fcd>
    <LikesCount xmlns="http://schemas.microsoft.com/sharepoint/v3" xsi:nil="true"/>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Chicago</TermName>
          <TermId xmlns="http://schemas.microsoft.com/office/infopath/2007/PartnerControls">b2ea4b94-6e68-4e03-872e-ca2dcc35a47e</TermId>
        </TermInfo>
      </Terms>
    </pfbfa50075a04958bd8757dc155d3e08>
    <Presentation_x0020_Date xmlns="12a172fe-0250-434a-85cf-03b10810c5e5" xsi:nil="true"/>
    <o72fbe6ee5ae4131af0832c08ec51202 xmlns="12a172fe-0250-434a-85cf-03b10810c5e5">
      <Terms xmlns="http://schemas.microsoft.com/office/infopath/2007/PartnerControls"/>
    </o72fbe6ee5ae4131af0832c08ec51202>
    <Event_x0020_Start_x0020_Date xmlns="12a172fe-0250-434a-85cf-03b10810c5e5">2015-05-04T07:00:00+00:00</Event_x0020_Start_x0020_Date>
    <MS_x0020_Content_x0020_Owner xmlns="12a172fe-0250-434a-85cf-03b10810c5e5">
      <UserInfo>
        <DisplayName/>
        <AccountId xsi:nil="true"/>
        <AccountType/>
      </UserInfo>
    </MS_x0020_Content_x0020_Owner>
    <MS_x0020_Speaker xmlns="12a172fe-0250-434a-85cf-03b10810c5e5">
      <UserInfo>
        <DisplayName/>
        <AccountId xsi:nil="true"/>
        <AccountType/>
      </UserInfo>
    </MS_x0020_Speaker>
    <External_x0020_Speaker xmlns="12a172fe-0250-434a-85cf-03b10810c5e5" xsi:nil="true"/>
    <Session_x0020_Code xmlns="12a172fe-0250-434a-85cf-03b10810c5e5" xsi:nil="true"/>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vent_x0020_End_x0020_Date xmlns="12a172fe-0250-434a-85cf-03b10810c5e5">2015-05-08T07:00:00+00:00</Event_x0020_End_x0020_Date>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2015</TermName>
          <TermId xmlns="http://schemas.microsoft.com/office/infopath/2007/PartnerControls">9eb2896f-7457-4443-a47b-f60d2d30355c</TermId>
        </TermInfo>
      </Terms>
    </TaxKeywordTaxHTField>
    <TaxCatchAll xmlns="230e9df3-be65-4c73-a93b-d1236ebd677e">
      <Value>41</Value>
      <Value>44</Value>
      <Value>43</Value>
      <Value>42</Value>
    </TaxCatchAll>
    <eb9cf3a3af7b473faa5c9c98148a90a4 xmlns="12a172fe-0250-434a-85cf-03b10810c5e5">
      <Terms xmlns="http://schemas.microsoft.com/office/infopath/2007/PartnerControls"/>
    </eb9cf3a3af7b473faa5c9c98148a90a4>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3" ma:contentTypeDescription="Create a new document." ma:contentTypeScope="" ma:versionID="ad0318b59f0baaa5619a87a276b8590a">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26205b5b46d9ab9d881e0fa75366d1c2"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purl.org/dc/dcmitype/"/>
    <ds:schemaRef ds:uri="230e9df3-be65-4c73-a93b-d1236ebd677e"/>
    <ds:schemaRef ds:uri="http://purl.org/dc/elements/1.1/"/>
    <ds:schemaRef ds:uri="http://schemas.microsoft.com/sharepoint/v3"/>
    <ds:schemaRef ds:uri="http://schemas.microsoft.com/office/infopath/2007/PartnerControls"/>
    <ds:schemaRef ds:uri="http://schemas.openxmlformats.org/package/2006/metadata/core-properties"/>
    <ds:schemaRef ds:uri="http://www.w3.org/XML/1998/namespace"/>
    <ds:schemaRef ds:uri="12a172fe-0250-434a-85cf-03b10810c5e5"/>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5D0DEFCE-63D4-4F88-8228-705C0AA705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2a172fe-0250-434a-85cf-03b10810c5e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Microsoft_Ignite_2015_Breakout_Template</Template>
  <TotalTime>82</TotalTime>
  <Words>6026</Words>
  <Application>Microsoft Office PowerPoint</Application>
  <PresentationFormat>Custom</PresentationFormat>
  <Paragraphs>942</Paragraphs>
  <Slides>87</Slides>
  <Notes>29</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87</vt:i4>
      </vt:variant>
    </vt:vector>
  </HeadingPairs>
  <TitlesOfParts>
    <vt:vector size="95" baseType="lpstr">
      <vt:lpstr>Arial</vt:lpstr>
      <vt:lpstr>Arial Black</vt:lpstr>
      <vt:lpstr>Consolas</vt:lpstr>
      <vt:lpstr>Segoe Condensed</vt:lpstr>
      <vt:lpstr>Segoe UI</vt:lpstr>
      <vt:lpstr>Segoe UI Light</vt:lpstr>
      <vt:lpstr>Wingdings</vt:lpstr>
      <vt:lpstr>5-30610_Microsoft_Ignite_Keynote_Template</vt:lpstr>
      <vt:lpstr>PowerPoint Presentation</vt:lpstr>
      <vt:lpstr>Office 365 Developer On Ramp (Part 1)</vt:lpstr>
      <vt:lpstr>Scot Hillier</vt:lpstr>
      <vt:lpstr>Agenda</vt:lpstr>
      <vt:lpstr>Enterprise JavaScript</vt:lpstr>
      <vt:lpstr>Key Concept: JavaScript is Object Based</vt:lpstr>
      <vt:lpstr>Enterprise JavaScript Best Practices</vt:lpstr>
      <vt:lpstr>Use Strict Mode</vt:lpstr>
      <vt:lpstr>Avoid coercive equality operators</vt:lpstr>
      <vt:lpstr>Encapsulate Your Code</vt:lpstr>
      <vt:lpstr>Using the Singleton Pattern</vt:lpstr>
      <vt:lpstr>Using the Revealing Module Pattern</vt:lpstr>
      <vt:lpstr>Using the Prototype Pattern</vt:lpstr>
      <vt:lpstr>Minify and Bundle Libraries</vt:lpstr>
      <vt:lpstr>DEMO</vt:lpstr>
      <vt:lpstr>Enterprise JavaScript</vt:lpstr>
      <vt:lpstr>Introduction to TypeScript</vt:lpstr>
      <vt:lpstr>Static Typing</vt:lpstr>
      <vt:lpstr>Classes</vt:lpstr>
      <vt:lpstr>Modules</vt:lpstr>
      <vt:lpstr>Interfaces</vt:lpstr>
      <vt:lpstr>DEMO</vt:lpstr>
      <vt:lpstr>Enterprise JavaScript</vt:lpstr>
      <vt:lpstr>What’s included?</vt:lpstr>
      <vt:lpstr>A Simple HTML5 Page</vt:lpstr>
      <vt:lpstr>New HTML5 Semantic Tags</vt:lpstr>
      <vt:lpstr>Which Browsers Support HTML5 Elements</vt:lpstr>
      <vt:lpstr>CSS3 Changes</vt:lpstr>
      <vt:lpstr>New JavaScript 5 APIs</vt:lpstr>
      <vt:lpstr>DEMO</vt:lpstr>
      <vt:lpstr>Enterprise Services Architecture</vt:lpstr>
      <vt:lpstr>Representational State Transfer</vt:lpstr>
      <vt:lpstr>REST Constraints</vt:lpstr>
      <vt:lpstr>RESTful Web Services</vt:lpstr>
      <vt:lpstr>Internet Media Types</vt:lpstr>
      <vt:lpstr>Open Data Protocol (OData)</vt:lpstr>
      <vt:lpstr>OData Entity Model</vt:lpstr>
      <vt:lpstr>OData Query Options</vt:lpstr>
      <vt:lpstr>DEMO</vt:lpstr>
      <vt:lpstr>Enterprise Services Architecture</vt:lpstr>
      <vt:lpstr>AJAX Request</vt:lpstr>
      <vt:lpstr>jQuery AJAX Request</vt:lpstr>
      <vt:lpstr>Adding Items to a SharePoint List</vt:lpstr>
      <vt:lpstr>ETags and Optimistic Concurrency</vt:lpstr>
      <vt:lpstr>ETags and the If-Match Header</vt:lpstr>
      <vt:lpstr>Updating a SharePoint List Item</vt:lpstr>
      <vt:lpstr>Deleting a SharePoint List Item</vt:lpstr>
      <vt:lpstr>Promises</vt:lpstr>
      <vt:lpstr>Promises</vt:lpstr>
      <vt:lpstr>DEMO</vt:lpstr>
      <vt:lpstr>Enterprise Services Architecture</vt:lpstr>
      <vt:lpstr>Introducing WebAPI</vt:lpstr>
      <vt:lpstr>Controllers</vt:lpstr>
      <vt:lpstr>Routes</vt:lpstr>
      <vt:lpstr>Consuming Web API</vt:lpstr>
      <vt:lpstr>DEMO</vt:lpstr>
      <vt:lpstr>Enterprise Frameworks</vt:lpstr>
      <vt:lpstr>Model-View-Controller</vt:lpstr>
      <vt:lpstr>Introducing Angular</vt:lpstr>
      <vt:lpstr>Angular Framework</vt:lpstr>
      <vt:lpstr>Model-View-Controller with Angular</vt:lpstr>
      <vt:lpstr>Directives</vt:lpstr>
      <vt:lpstr>Modules</vt:lpstr>
      <vt:lpstr>Controllers</vt:lpstr>
      <vt:lpstr>View Binding</vt:lpstr>
      <vt:lpstr>DEMO</vt:lpstr>
      <vt:lpstr>Summary</vt:lpstr>
      <vt:lpstr>PowerPoint Presentation</vt:lpstr>
      <vt:lpstr>PowerPoint Presentation</vt:lpstr>
      <vt:lpstr>PowerPoint Presentation</vt:lpstr>
      <vt:lpstr>Resources for Microsoft employees</vt:lpstr>
      <vt:lpstr>Preferred text layout (no bullets)</vt:lpstr>
      <vt:lpstr>Preferred text layout (no bullets)</vt:lpstr>
      <vt:lpstr>Adjusting list levels</vt:lpstr>
      <vt:lpstr>Bullet points layout with subtitle Subtitle</vt:lpstr>
      <vt:lpstr>Slide palette info</vt:lpstr>
      <vt:lpstr>Video</vt:lpstr>
      <vt:lpstr>Demo</vt:lpstr>
      <vt:lpstr>Photo layout 1</vt:lpstr>
      <vt:lpstr>Microsoft brand guidelines</vt:lpstr>
      <vt:lpstr>Section title</vt:lpstr>
      <vt:lpstr>Section title</vt:lpstr>
      <vt:lpstr>Section title</vt:lpstr>
      <vt:lpstr>Section title</vt:lpstr>
      <vt:lpstr>Section title</vt:lpstr>
      <vt:lpstr>Software code slide</vt:lpstr>
      <vt:lpstr>Notes (hidden)</vt:lpstr>
    </vt:vector>
  </TitlesOfParts>
  <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2015</dc:subject>
  <dc:creator>Scot Hillier</dc:creator>
  <cp:keywords>Microsoft Ignite 2015</cp:keywords>
  <dc:description>Template: Mitchell Derrey, Silver Fox Productions
Formatting: 
Audience Type: Internal/External</dc:description>
  <cp:lastModifiedBy>Scot Hillier</cp:lastModifiedBy>
  <cp:revision>13</cp:revision>
  <dcterms:created xsi:type="dcterms:W3CDTF">2015-04-03T12:09:56Z</dcterms:created>
  <dcterms:modified xsi:type="dcterms:W3CDTF">2015-04-03T13:32:52Z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44;#McCormick Place|f42e8eaa-659e-42d3-85a5-a4ea6b6d2ed7</vt:lpwstr>
  </property>
  <property fmtid="{D5CDD505-2E9C-101B-9397-08002B2CF9AE}" pid="7" name="Track">
    <vt:lpwstr/>
  </property>
  <property fmtid="{D5CDD505-2E9C-101B-9397-08002B2CF9AE}" pid="8" name="Event Location">
    <vt:lpwstr>43;#Chicago|b2ea4b94-6e68-4e03-872e-ca2dcc35a47e</vt:lpwstr>
  </property>
  <property fmtid="{D5CDD505-2E9C-101B-9397-08002B2CF9AE}" pid="9" name="Campaign">
    <vt:lpwstr/>
  </property>
  <property fmtid="{D5CDD505-2E9C-101B-9397-08002B2CF9AE}" pid="10" name="IsMyDocuments">
    <vt:bool>true</vt:bool>
  </property>
  <property fmtid="{D5CDD505-2E9C-101B-9397-08002B2CF9AE}" pid="11" name="TaxKeyword">
    <vt:lpwstr>41;#Microsoft Ignite 2015|9eb2896f-7457-4443-a47b-f60d2d30355c</vt:lpwstr>
  </property>
  <property fmtid="{D5CDD505-2E9C-101B-9397-08002B2CF9AE}" pid="12" name="Audience1">
    <vt:lpwstr/>
  </property>
  <property fmtid="{D5CDD505-2E9C-101B-9397-08002B2CF9AE}" pid="13" name="Event Name">
    <vt:lpwstr>42;#Microsoft Ignite|9323c522-fe4b-4922-816b-10a1920d7afb</vt:lpwstr>
  </property>
</Properties>
</file>