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928">
          <p15:clr>
            <a:srgbClr val="A4A3A4"/>
          </p15:clr>
        </p15:guide>
        <p15:guide id="2" pos="2208">
          <p15:clr>
            <a:srgbClr val="A4A3A4"/>
          </p15:clr>
        </p15:guide>
      </p15:notesGuideLst>
    </p:ext>
    <p:ext uri="GoogleSlidesCustomDataVersion2">
      <go:slidesCustomData xmlns:go="http://customooxmlschemas.google.com/" r:id="rId23" roundtripDataSignature="AMtx7mj8pHesyGXQWMYdyNkDziZ5fULD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28" orient="horz"/>
        <p:guide pos="220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4820"/>
          </a:xfrm>
          <a:prstGeom prst="rect">
            <a:avLst/>
          </a:prstGeom>
          <a:noFill/>
          <a:ln>
            <a:noFill/>
          </a:ln>
        </p:spPr>
        <p:txBody>
          <a:bodyPr anchorCtr="0" anchor="t" bIns="46575" lIns="93175" spcFirstLastPara="1" rIns="93175" wrap="square" tIns="465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938" y="0"/>
            <a:ext cx="3037840" cy="464820"/>
          </a:xfrm>
          <a:prstGeom prst="rect">
            <a:avLst/>
          </a:prstGeom>
          <a:noFill/>
          <a:ln>
            <a:noFill/>
          </a:ln>
        </p:spPr>
        <p:txBody>
          <a:bodyPr anchorCtr="0" anchor="t" bIns="46575" lIns="93175" spcFirstLastPara="1" rIns="93175" wrap="square" tIns="4657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3037840" cy="464820"/>
          </a:xfrm>
          <a:prstGeom prst="rect">
            <a:avLst/>
          </a:prstGeom>
          <a:noFill/>
          <a:ln>
            <a:noFill/>
          </a:ln>
        </p:spPr>
        <p:txBody>
          <a:bodyPr anchorCtr="0" anchor="b" bIns="46575" lIns="93175" spcFirstLastPara="1" rIns="93175" wrap="square" tIns="465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938" y="8829967"/>
            <a:ext cx="3037840" cy="464820"/>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9b8a50a2f_0_42:notes"/>
          <p:cNvSpPr txBox="1"/>
          <p:nvPr>
            <p:ph idx="1" type="body"/>
          </p:nvPr>
        </p:nvSpPr>
        <p:spPr>
          <a:xfrm>
            <a:off x="701040" y="4415790"/>
            <a:ext cx="5608200" cy="41835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58" name="Google Shape;158;g279b8a50a2f_0_4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69" name="Google Shape;169;p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9b8a50a2f_0_65:notes"/>
          <p:cNvSpPr txBox="1"/>
          <p:nvPr>
            <p:ph idx="1" type="body"/>
          </p:nvPr>
        </p:nvSpPr>
        <p:spPr>
          <a:xfrm>
            <a:off x="701040" y="4415790"/>
            <a:ext cx="5608200" cy="41835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78" name="Google Shape;178;g279b8a50a2f_0_65: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d1a74c094_0_9:notes"/>
          <p:cNvSpPr txBox="1"/>
          <p:nvPr>
            <p:ph idx="1" type="body"/>
          </p:nvPr>
        </p:nvSpPr>
        <p:spPr>
          <a:xfrm>
            <a:off x="701040" y="4415790"/>
            <a:ext cx="5608200" cy="41835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89" name="Google Shape;189;g2ed1a74c094_0_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96" name="Google Shape;196;p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84ce3e2a2_0_0:notes"/>
          <p:cNvSpPr txBox="1"/>
          <p:nvPr>
            <p:ph idx="1" type="body"/>
          </p:nvPr>
        </p:nvSpPr>
        <p:spPr>
          <a:xfrm>
            <a:off x="701040" y="4415790"/>
            <a:ext cx="5608200" cy="41835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203" name="Google Shape;203;g2784ce3e2a2_0_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d525d832b_0_20:notes"/>
          <p:cNvSpPr txBox="1"/>
          <p:nvPr>
            <p:ph idx="1" type="body"/>
          </p:nvPr>
        </p:nvSpPr>
        <p:spPr>
          <a:xfrm>
            <a:off x="701040" y="4415790"/>
            <a:ext cx="5608200" cy="41835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210" name="Google Shape;210;g2ed525d832b_0_2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217" name="Google Shape;217;p1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09" name="Google Shape;109;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9b8a50a2f_0_6:notes"/>
          <p:cNvSpPr txBox="1"/>
          <p:nvPr>
            <p:ph idx="1" type="body"/>
          </p:nvPr>
        </p:nvSpPr>
        <p:spPr>
          <a:xfrm>
            <a:off x="701040" y="4415790"/>
            <a:ext cx="5608200" cy="41835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17" name="Google Shape;117;g279b8a50a2f_0_6: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9b8a50a2f_0_14:notes"/>
          <p:cNvSpPr txBox="1"/>
          <p:nvPr>
            <p:ph idx="1" type="body"/>
          </p:nvPr>
        </p:nvSpPr>
        <p:spPr>
          <a:xfrm>
            <a:off x="701040" y="4415790"/>
            <a:ext cx="5608200" cy="41835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25" name="Google Shape;125;g279b8a50a2f_0_14: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9b8a50a2f_0_22:notes"/>
          <p:cNvSpPr txBox="1"/>
          <p:nvPr>
            <p:ph idx="1" type="body"/>
          </p:nvPr>
        </p:nvSpPr>
        <p:spPr>
          <a:xfrm>
            <a:off x="701040" y="4415790"/>
            <a:ext cx="5608200" cy="418350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33" name="Google Shape;133;g279b8a50a2f_0_22:notes"/>
          <p:cNvSpPr/>
          <p:nvPr>
            <p:ph idx="2" type="sldImg"/>
          </p:nvPr>
        </p:nvSpPr>
        <p:spPr>
          <a:xfrm>
            <a:off x="1181100" y="696913"/>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41" name="Google Shape;141;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0"/>
              </a:spcBef>
              <a:spcAft>
                <a:spcPts val="0"/>
              </a:spcAft>
              <a:buSzPts val="1400"/>
              <a:buNone/>
            </a:pPr>
            <a:r>
              <a:t/>
            </a:r>
            <a:endParaRPr/>
          </a:p>
        </p:txBody>
      </p:sp>
      <p:sp>
        <p:nvSpPr>
          <p:cNvPr id="148" name="Google Shape;148;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5" name="Shape 15"/>
        <p:cNvGrpSpPr/>
        <p:nvPr/>
      </p:nvGrpSpPr>
      <p:grpSpPr>
        <a:xfrm>
          <a:off x="0" y="0"/>
          <a:ext cx="0" cy="0"/>
          <a:chOff x="0" y="0"/>
          <a:chExt cx="0" cy="0"/>
        </a:xfrm>
      </p:grpSpPr>
      <p:sp>
        <p:nvSpPr>
          <p:cNvPr id="16" name="Google Shape;16;p2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2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29"/>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30"/>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3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21" name="Shape 21"/>
        <p:cNvGrpSpPr/>
        <p:nvPr/>
      </p:nvGrpSpPr>
      <p:grpSpPr>
        <a:xfrm>
          <a:off x="0" y="0"/>
          <a:ext cx="0" cy="0"/>
          <a:chOff x="0" y="0"/>
          <a:chExt cx="0" cy="0"/>
        </a:xfrm>
      </p:grpSpPr>
      <p:sp>
        <p:nvSpPr>
          <p:cNvPr id="22" name="Google Shape;22;p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
        <p:nvSpPr>
          <p:cNvPr id="24" name="Google Shape;24;p2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30" name="Google Shape;30;p2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23"/>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6" name="Google Shape;36;p23"/>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7" name="Google Shape;37;p2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3" name="Google Shape;43;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4" name="Google Shape;44;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5" name="Google Shape;45;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6" name="Google Shape;46;p2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2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2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61" name="Google Shape;61;p2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62" name="Google Shape;62;p2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28"/>
          <p:cNvSpPr/>
          <p:nvPr>
            <p:ph idx="2" type="pic"/>
          </p:nvPr>
        </p:nvSpPr>
        <p:spPr>
          <a:xfrm>
            <a:off x="1792288" y="612775"/>
            <a:ext cx="5486400" cy="4114800"/>
          </a:xfrm>
          <a:prstGeom prst="rect">
            <a:avLst/>
          </a:prstGeom>
          <a:noFill/>
          <a:ln>
            <a:noFill/>
          </a:ln>
        </p:spPr>
      </p:sp>
      <p:sp>
        <p:nvSpPr>
          <p:cNvPr id="68" name="Google Shape;68;p2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69" name="Google Shape;69;p2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1" name="Google Shape;11;p1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13" name="Google Shape;13;p1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14" name="Google Shape;14;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hyperlink" Target="https://doi.org/10.1016/j.simpa.2024.100664" TargetMode="External"/><Relationship Id="rId5" Type="http://schemas.openxmlformats.org/officeDocument/2006/relationships/hyperlink" Target="https://doi.org/10.1016/j.simpa.2022.100446" TargetMode="External"/><Relationship Id="rId6" Type="http://schemas.openxmlformats.org/officeDocument/2006/relationships/hyperlink" Target="https://www.unb.ca/cic/datasets/ids-2017.html" TargetMode="External"/><Relationship Id="rId7" Type="http://schemas.openxmlformats.org/officeDocument/2006/relationships/hyperlink" Target="https://arxiv.org/abs/1406.266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PowerPoint_2012_ENG11" id="88" name="Google Shape;88;p1"/>
          <p:cNvPicPr preferRelativeResize="0"/>
          <p:nvPr/>
        </p:nvPicPr>
        <p:blipFill rotWithShape="1">
          <a:blip r:embed="rId3">
            <a:alphaModFix/>
          </a:blip>
          <a:srcRect b="0" l="0" r="0" t="0"/>
          <a:stretch/>
        </p:blipFill>
        <p:spPr>
          <a:xfrm>
            <a:off x="0" y="0"/>
            <a:ext cx="9145588" cy="6859588"/>
          </a:xfrm>
          <a:prstGeom prst="rect">
            <a:avLst/>
          </a:prstGeom>
          <a:noFill/>
          <a:ln>
            <a:noFill/>
          </a:ln>
        </p:spPr>
      </p:pic>
      <p:sp>
        <p:nvSpPr>
          <p:cNvPr id="89" name="Google Shape;89;p1"/>
          <p:cNvSpPr txBox="1"/>
          <p:nvPr>
            <p:ph type="title"/>
          </p:nvPr>
        </p:nvSpPr>
        <p:spPr>
          <a:xfrm>
            <a:off x="326571" y="1844824"/>
            <a:ext cx="8314509" cy="130985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3200"/>
              <a:t>"</a:t>
            </a:r>
            <a:r>
              <a:rPr b="1" lang="en-US" sz="3200"/>
              <a:t> Enhancing ML-DL based IDS with Robust Adversarial Defense Techniques</a:t>
            </a:r>
            <a:r>
              <a:rPr lang="en-US" sz="3200"/>
              <a:t>”</a:t>
            </a:r>
            <a:endParaRPr b="1" sz="1800"/>
          </a:p>
        </p:txBody>
      </p:sp>
      <p:sp>
        <p:nvSpPr>
          <p:cNvPr id="90" name="Google Shape;90;p1"/>
          <p:cNvSpPr txBox="1"/>
          <p:nvPr/>
        </p:nvSpPr>
        <p:spPr>
          <a:xfrm>
            <a:off x="179512" y="3402638"/>
            <a:ext cx="8712900" cy="12310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Presented By:-</a:t>
            </a:r>
            <a:br>
              <a:rPr b="1" i="0" lang="en-US" sz="1600" u="none" cap="none" strike="noStrike">
                <a:solidFill>
                  <a:schemeClr val="dk1"/>
                </a:solidFill>
                <a:latin typeface="Arial"/>
                <a:ea typeface="Arial"/>
                <a:cs typeface="Arial"/>
                <a:sym typeface="Arial"/>
              </a:rPr>
            </a:br>
            <a:endParaRPr b="1"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Farhana Mim</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Ahsan Md. Sajid Khan</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Team-10</a:t>
            </a:r>
            <a:endParaRPr b="1" i="0" sz="1400" u="none" cap="none" strike="noStrike">
              <a:solidFill>
                <a:schemeClr val="dk1"/>
              </a:solidFill>
              <a:latin typeface="Arial"/>
              <a:ea typeface="Arial"/>
              <a:cs typeface="Arial"/>
              <a:sym typeface="Arial"/>
            </a:endParaRPr>
          </a:p>
        </p:txBody>
      </p:sp>
      <p:sp>
        <p:nvSpPr>
          <p:cNvPr id="91" name="Google Shape;91;p1"/>
          <p:cNvSpPr txBox="1"/>
          <p:nvPr/>
        </p:nvSpPr>
        <p:spPr>
          <a:xfrm>
            <a:off x="395536" y="4941168"/>
            <a:ext cx="6696744" cy="1426031"/>
          </a:xfrm>
          <a:prstGeom prst="rect">
            <a:avLst/>
          </a:prstGeom>
          <a:noFill/>
          <a:ln>
            <a:noFill/>
          </a:ln>
        </p:spPr>
        <p:txBody>
          <a:bodyPr anchorCtr="0" anchor="t" bIns="45700" lIns="91425" spcFirstLastPara="1" rIns="91425" wrap="square" tIns="45700">
            <a:spAutoFit/>
          </a:bodyPr>
          <a:lstStyle/>
          <a:p>
            <a:pPr indent="0" lvl="0" marL="0" marR="0" rtl="0" algn="l">
              <a:lnSpc>
                <a:spcPct val="144444"/>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Submitted to,</a:t>
            </a:r>
            <a:endParaRPr b="0" i="0" sz="1400" u="none" cap="none" strike="noStrike">
              <a:solidFill>
                <a:srgbClr val="000000"/>
              </a:solidFill>
              <a:latin typeface="Arial"/>
              <a:ea typeface="Arial"/>
              <a:cs typeface="Arial"/>
              <a:sym typeface="Arial"/>
            </a:endParaRPr>
          </a:p>
          <a:p>
            <a:pPr indent="0" lvl="0" marL="0" marR="0" rtl="0" algn="l">
              <a:lnSpc>
                <a:spcPct val="144444"/>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Professor Sk Md Mizanur Rahman</a:t>
            </a:r>
            <a:endParaRPr b="0" i="0" sz="1800" u="none" cap="none" strike="noStrike">
              <a:solidFill>
                <a:schemeClr val="dk1"/>
              </a:solidFill>
              <a:latin typeface="Arial"/>
              <a:ea typeface="Arial"/>
              <a:cs typeface="Arial"/>
              <a:sym typeface="Arial"/>
            </a:endParaRPr>
          </a:p>
          <a:p>
            <a:pPr indent="0" lvl="0" marL="0" marR="0" rtl="0" algn="l">
              <a:lnSpc>
                <a:spcPct val="185714"/>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Bharti School of Engineering and Computation</a:t>
            </a:r>
            <a:endParaRPr b="0" i="0" sz="1400" u="none" cap="none" strike="noStrike">
              <a:solidFill>
                <a:srgbClr val="000000"/>
              </a:solidFill>
              <a:latin typeface="Arial"/>
              <a:ea typeface="Arial"/>
              <a:cs typeface="Arial"/>
              <a:sym typeface="Arial"/>
            </a:endParaRPr>
          </a:p>
          <a:p>
            <a:pPr indent="0" lvl="0" marL="0" marR="0" rtl="0" algn="l">
              <a:lnSpc>
                <a:spcPct val="185714"/>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Science, Engineering and Architecture</a:t>
            </a:r>
            <a:endParaRPr b="0" i="0" sz="1400" u="none" cap="none" strike="noStrike">
              <a:solidFill>
                <a:srgbClr val="000000"/>
              </a:solidFill>
              <a:latin typeface="Arial"/>
              <a:ea typeface="Arial"/>
              <a:cs typeface="Arial"/>
              <a:sym typeface="Arial"/>
            </a:endParaRPr>
          </a:p>
        </p:txBody>
      </p:sp>
      <p:sp>
        <p:nvSpPr>
          <p:cNvPr id="92" name="Google Shape;92;p1"/>
          <p:cNvSpPr txBox="1"/>
          <p:nvPr/>
        </p:nvSpPr>
        <p:spPr>
          <a:xfrm>
            <a:off x="6732240" y="6368236"/>
            <a:ext cx="2232248" cy="30777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Date 28 July, 2024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descr="PowerPoint_2012_ENG11" id="160" name="Google Shape;160;g279b8a50a2f_0_42"/>
          <p:cNvPicPr preferRelativeResize="0"/>
          <p:nvPr/>
        </p:nvPicPr>
        <p:blipFill rotWithShape="1">
          <a:blip r:embed="rId3">
            <a:alphaModFix/>
          </a:blip>
          <a:srcRect b="0" l="0" r="0" t="0"/>
          <a:stretch/>
        </p:blipFill>
        <p:spPr>
          <a:xfrm>
            <a:off x="-788" y="-788"/>
            <a:ext cx="9145587" cy="6859586"/>
          </a:xfrm>
          <a:prstGeom prst="rect">
            <a:avLst/>
          </a:prstGeom>
          <a:noFill/>
          <a:ln>
            <a:noFill/>
          </a:ln>
        </p:spPr>
      </p:pic>
      <p:sp>
        <p:nvSpPr>
          <p:cNvPr id="161" name="Google Shape;161;g279b8a50a2f_0_42"/>
          <p:cNvSpPr txBox="1"/>
          <p:nvPr>
            <p:ph type="title"/>
          </p:nvPr>
        </p:nvSpPr>
        <p:spPr>
          <a:xfrm>
            <a:off x="323528" y="1412776"/>
            <a:ext cx="8640900" cy="648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t>ML/DL Based IDS</a:t>
            </a:r>
            <a:endParaRPr/>
          </a:p>
        </p:txBody>
      </p:sp>
      <p:sp>
        <p:nvSpPr>
          <p:cNvPr id="162" name="Google Shape;162;g279b8a50a2f_0_42"/>
          <p:cNvSpPr txBox="1"/>
          <p:nvPr/>
        </p:nvSpPr>
        <p:spPr>
          <a:xfrm>
            <a:off x="396175" y="2183000"/>
            <a:ext cx="3636900" cy="17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u="sng">
                <a:solidFill>
                  <a:schemeClr val="dk1"/>
                </a:solidFill>
              </a:rPr>
              <a:t>Random Forest</a:t>
            </a:r>
            <a:endParaRPr b="1" u="sng">
              <a:solidFill>
                <a:schemeClr val="dk1"/>
              </a:solidFill>
            </a:endParaRPr>
          </a:p>
          <a:p>
            <a:pPr indent="0" lvl="0" marL="0" rtl="0" algn="l">
              <a:spcBef>
                <a:spcPts val="0"/>
              </a:spcBef>
              <a:spcAft>
                <a:spcPts val="0"/>
              </a:spcAft>
              <a:buNone/>
            </a:pPr>
            <a:r>
              <a:rPr lang="en-US">
                <a:solidFill>
                  <a:schemeClr val="dk1"/>
                </a:solidFill>
              </a:rPr>
              <a:t>Accuracy: 0.9956714030300179</a:t>
            </a:r>
            <a:endParaRPr>
              <a:solidFill>
                <a:schemeClr val="dk1"/>
              </a:solidFill>
            </a:endParaRPr>
          </a:p>
          <a:p>
            <a:pPr indent="0" lvl="0" marL="0" rtl="0" algn="l">
              <a:spcBef>
                <a:spcPts val="0"/>
              </a:spcBef>
              <a:spcAft>
                <a:spcPts val="0"/>
              </a:spcAft>
              <a:buNone/>
            </a:pPr>
            <a:r>
              <a:rPr lang="en-US">
                <a:solidFill>
                  <a:schemeClr val="dk1"/>
                </a:solidFill>
              </a:rPr>
              <a:t>F1 Score: 0.9968099861303745</a:t>
            </a:r>
            <a:endParaRPr>
              <a:solidFill>
                <a:schemeClr val="dk1"/>
              </a:solidFill>
            </a:endParaRPr>
          </a:p>
          <a:p>
            <a:pPr indent="0" lvl="0" marL="0" rtl="0" algn="l">
              <a:spcBef>
                <a:spcPts val="0"/>
              </a:spcBef>
              <a:spcAft>
                <a:spcPts val="0"/>
              </a:spcAft>
              <a:buNone/>
            </a:pPr>
            <a:r>
              <a:rPr lang="en-US">
                <a:solidFill>
                  <a:schemeClr val="dk1"/>
                </a:solidFill>
              </a:rPr>
              <a:t>Detection Rate : 0.9963953971995009</a:t>
            </a:r>
            <a:endParaRPr>
              <a:solidFill>
                <a:schemeClr val="dk1"/>
              </a:solidFill>
            </a:endParaRPr>
          </a:p>
          <a:p>
            <a:pPr indent="0" lvl="0" marL="0" rtl="0" algn="l">
              <a:spcBef>
                <a:spcPts val="0"/>
              </a:spcBef>
              <a:spcAft>
                <a:spcPts val="0"/>
              </a:spcAft>
              <a:buNone/>
            </a:pPr>
            <a:r>
              <a:rPr lang="en-US">
                <a:solidFill>
                  <a:schemeClr val="dk1"/>
                </a:solidFill>
              </a:rPr>
              <a:t>Precision: 0.9972249202164563</a:t>
            </a:r>
            <a:endParaRPr>
              <a:solidFill>
                <a:schemeClr val="dk1"/>
              </a:solidFill>
            </a:endParaRPr>
          </a:p>
          <a:p>
            <a:pPr indent="0" lvl="0" marL="0" rtl="0" algn="l">
              <a:spcBef>
                <a:spcPts val="0"/>
              </a:spcBef>
              <a:spcAft>
                <a:spcPts val="0"/>
              </a:spcAft>
              <a:buNone/>
            </a:pPr>
            <a:r>
              <a:rPr lang="en-US">
                <a:solidFill>
                  <a:schemeClr val="dk1"/>
                </a:solidFill>
              </a:rPr>
              <a:t>Recall: 0.9963953971995009</a:t>
            </a:r>
            <a:endParaRPr>
              <a:solidFill>
                <a:schemeClr val="dk1"/>
              </a:solidFill>
            </a:endParaRPr>
          </a:p>
          <a:p>
            <a:pPr indent="0" lvl="0" marL="0" rtl="0" algn="l">
              <a:spcBef>
                <a:spcPts val="0"/>
              </a:spcBef>
              <a:spcAft>
                <a:spcPts val="0"/>
              </a:spcAft>
              <a:buNone/>
            </a:pPr>
            <a:r>
              <a:rPr lang="en-US">
                <a:solidFill>
                  <a:schemeClr val="dk1"/>
                </a:solidFill>
              </a:rPr>
              <a:t>AUC Score: 0.9997303776272598</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63" name="Google Shape;163;g279b8a50a2f_0_42"/>
          <p:cNvSpPr txBox="1"/>
          <p:nvPr/>
        </p:nvSpPr>
        <p:spPr>
          <a:xfrm>
            <a:off x="4390625" y="2183000"/>
            <a:ext cx="3636900" cy="17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u="sng">
                <a:solidFill>
                  <a:schemeClr val="dk1"/>
                </a:solidFill>
              </a:rPr>
              <a:t>Support Vector Machine</a:t>
            </a:r>
            <a:endParaRPr b="1" u="sng">
              <a:solidFill>
                <a:schemeClr val="dk1"/>
              </a:solidFill>
            </a:endParaRPr>
          </a:p>
          <a:p>
            <a:pPr indent="0" lvl="0" marL="0" rtl="0" algn="l">
              <a:spcBef>
                <a:spcPts val="0"/>
              </a:spcBef>
              <a:spcAft>
                <a:spcPts val="0"/>
              </a:spcAft>
              <a:buNone/>
            </a:pPr>
            <a:r>
              <a:rPr lang="en-US">
                <a:solidFill>
                  <a:schemeClr val="dk1"/>
                </a:solidFill>
              </a:rPr>
              <a:t>Accuracy: 0.9383645431448198</a:t>
            </a:r>
            <a:endParaRPr>
              <a:solidFill>
                <a:schemeClr val="dk1"/>
              </a:solidFill>
            </a:endParaRPr>
          </a:p>
          <a:p>
            <a:pPr indent="0" lvl="0" marL="0" rtl="0" algn="l">
              <a:spcBef>
                <a:spcPts val="0"/>
              </a:spcBef>
              <a:spcAft>
                <a:spcPts val="0"/>
              </a:spcAft>
              <a:buNone/>
            </a:pPr>
            <a:r>
              <a:rPr lang="en-US">
                <a:solidFill>
                  <a:schemeClr val="dk1"/>
                </a:solidFill>
              </a:rPr>
              <a:t>F1 Score: 0.9550723643596954</a:t>
            </a:r>
            <a:endParaRPr>
              <a:solidFill>
                <a:schemeClr val="dk1"/>
              </a:solidFill>
            </a:endParaRPr>
          </a:p>
          <a:p>
            <a:pPr indent="0" lvl="0" marL="0" rtl="0" algn="l">
              <a:spcBef>
                <a:spcPts val="0"/>
              </a:spcBef>
              <a:spcAft>
                <a:spcPts val="0"/>
              </a:spcAft>
              <a:buNone/>
            </a:pPr>
            <a:r>
              <a:rPr lang="en-US">
                <a:solidFill>
                  <a:schemeClr val="dk1"/>
                </a:solidFill>
              </a:rPr>
              <a:t>Detection Rate : 0.9652017191182587</a:t>
            </a:r>
            <a:endParaRPr>
              <a:solidFill>
                <a:schemeClr val="dk1"/>
              </a:solidFill>
            </a:endParaRPr>
          </a:p>
          <a:p>
            <a:pPr indent="0" lvl="0" marL="0" rtl="0" algn="l">
              <a:spcBef>
                <a:spcPts val="0"/>
              </a:spcBef>
              <a:spcAft>
                <a:spcPts val="0"/>
              </a:spcAft>
              <a:buNone/>
            </a:pPr>
            <a:r>
              <a:rPr lang="en-US">
                <a:solidFill>
                  <a:schemeClr val="dk1"/>
                </a:solidFill>
              </a:rPr>
              <a:t>Precision: 0.9451534075481944</a:t>
            </a:r>
            <a:endParaRPr>
              <a:solidFill>
                <a:schemeClr val="dk1"/>
              </a:solidFill>
            </a:endParaRPr>
          </a:p>
          <a:p>
            <a:pPr indent="0" lvl="0" marL="0" rtl="0" algn="l">
              <a:spcBef>
                <a:spcPts val="0"/>
              </a:spcBef>
              <a:spcAft>
                <a:spcPts val="0"/>
              </a:spcAft>
              <a:buNone/>
            </a:pPr>
            <a:r>
              <a:rPr lang="en-US">
                <a:solidFill>
                  <a:schemeClr val="dk1"/>
                </a:solidFill>
              </a:rPr>
              <a:t>Recall: 0.9652017191182587</a:t>
            </a:r>
            <a:endParaRPr>
              <a:solidFill>
                <a:schemeClr val="dk1"/>
              </a:solidFill>
            </a:endParaRPr>
          </a:p>
          <a:p>
            <a:pPr indent="0" lvl="0" marL="0" rtl="0" algn="l">
              <a:spcBef>
                <a:spcPts val="0"/>
              </a:spcBef>
              <a:spcAft>
                <a:spcPts val="0"/>
              </a:spcAft>
              <a:buNone/>
            </a:pPr>
            <a:r>
              <a:rPr lang="en-US">
                <a:solidFill>
                  <a:schemeClr val="dk1"/>
                </a:solidFill>
              </a:rPr>
              <a:t>AUC Score: 0.9679244401117523</a:t>
            </a:r>
            <a:endParaRPr>
              <a:solidFill>
                <a:schemeClr val="dk1"/>
              </a:solidFill>
            </a:endParaRPr>
          </a:p>
          <a:p>
            <a:pPr indent="0" lvl="0" marL="0" rtl="0" algn="l">
              <a:spcBef>
                <a:spcPts val="0"/>
              </a:spcBef>
              <a:spcAft>
                <a:spcPts val="0"/>
              </a:spcAft>
              <a:buNone/>
            </a:pPr>
            <a:r>
              <a:t/>
            </a:r>
            <a:endParaRPr b="1" u="sng">
              <a:solidFill>
                <a:schemeClr val="dk1"/>
              </a:solidFill>
            </a:endParaRPr>
          </a:p>
          <a:p>
            <a:pPr indent="0" lvl="0" marL="0" rtl="0" algn="l">
              <a:spcBef>
                <a:spcPts val="0"/>
              </a:spcBef>
              <a:spcAft>
                <a:spcPts val="0"/>
              </a:spcAft>
              <a:buNone/>
            </a:pPr>
            <a:r>
              <a:t/>
            </a:r>
            <a:endParaRPr>
              <a:solidFill>
                <a:schemeClr val="dk1"/>
              </a:solidFill>
            </a:endParaRPr>
          </a:p>
        </p:txBody>
      </p:sp>
      <p:sp>
        <p:nvSpPr>
          <p:cNvPr id="164" name="Google Shape;164;g279b8a50a2f_0_42"/>
          <p:cNvSpPr txBox="1"/>
          <p:nvPr/>
        </p:nvSpPr>
        <p:spPr>
          <a:xfrm>
            <a:off x="443725" y="3942200"/>
            <a:ext cx="3636900" cy="17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u="sng">
                <a:solidFill>
                  <a:schemeClr val="dk1"/>
                </a:solidFill>
              </a:rPr>
              <a:t>Logistic Regression</a:t>
            </a:r>
            <a:endParaRPr b="1" u="sng">
              <a:solidFill>
                <a:schemeClr val="dk1"/>
              </a:solidFill>
            </a:endParaRPr>
          </a:p>
          <a:p>
            <a:pPr indent="0" lvl="0" marL="0" rtl="0" algn="l">
              <a:spcBef>
                <a:spcPts val="0"/>
              </a:spcBef>
              <a:spcAft>
                <a:spcPts val="0"/>
              </a:spcAft>
              <a:buNone/>
            </a:pPr>
            <a:r>
              <a:rPr lang="en-US">
                <a:solidFill>
                  <a:schemeClr val="dk1"/>
                </a:solidFill>
              </a:rPr>
              <a:t>Accuracy: 0.6947398136821304</a:t>
            </a:r>
            <a:endParaRPr>
              <a:solidFill>
                <a:schemeClr val="dk1"/>
              </a:solidFill>
            </a:endParaRPr>
          </a:p>
          <a:p>
            <a:pPr indent="0" lvl="0" marL="0" rtl="0" algn="l">
              <a:spcBef>
                <a:spcPts val="0"/>
              </a:spcBef>
              <a:spcAft>
                <a:spcPts val="0"/>
              </a:spcAft>
              <a:buNone/>
            </a:pPr>
            <a:r>
              <a:rPr lang="en-US">
                <a:solidFill>
                  <a:schemeClr val="dk1"/>
                </a:solidFill>
              </a:rPr>
              <a:t>F1 Score: 0.7945274892323284</a:t>
            </a:r>
            <a:endParaRPr>
              <a:solidFill>
                <a:schemeClr val="dk1"/>
              </a:solidFill>
            </a:endParaRPr>
          </a:p>
          <a:p>
            <a:pPr indent="0" lvl="0" marL="0" rtl="0" algn="l">
              <a:spcBef>
                <a:spcPts val="0"/>
              </a:spcBef>
              <a:spcAft>
                <a:spcPts val="0"/>
              </a:spcAft>
              <a:buNone/>
            </a:pPr>
            <a:r>
              <a:rPr lang="en-US">
                <a:solidFill>
                  <a:schemeClr val="dk1"/>
                </a:solidFill>
              </a:rPr>
              <a:t>Detection Rate : 0.8695411063357826</a:t>
            </a:r>
            <a:endParaRPr>
              <a:solidFill>
                <a:schemeClr val="dk1"/>
              </a:solidFill>
            </a:endParaRPr>
          </a:p>
          <a:p>
            <a:pPr indent="0" lvl="0" marL="0" rtl="0" algn="l">
              <a:spcBef>
                <a:spcPts val="0"/>
              </a:spcBef>
              <a:spcAft>
                <a:spcPts val="0"/>
              </a:spcAft>
              <a:buNone/>
            </a:pPr>
            <a:r>
              <a:rPr lang="en-US">
                <a:solidFill>
                  <a:schemeClr val="dk1"/>
                </a:solidFill>
              </a:rPr>
              <a:t>Precision: 0.7314285714285714</a:t>
            </a:r>
            <a:endParaRPr>
              <a:solidFill>
                <a:schemeClr val="dk1"/>
              </a:solidFill>
            </a:endParaRPr>
          </a:p>
          <a:p>
            <a:pPr indent="0" lvl="0" marL="0" rtl="0" algn="l">
              <a:spcBef>
                <a:spcPts val="0"/>
              </a:spcBef>
              <a:spcAft>
                <a:spcPts val="0"/>
              </a:spcAft>
              <a:buNone/>
            </a:pPr>
            <a:r>
              <a:rPr lang="en-US">
                <a:solidFill>
                  <a:schemeClr val="dk1"/>
                </a:solidFill>
              </a:rPr>
              <a:t>Recall: 0.8695411063357826</a:t>
            </a:r>
            <a:endParaRPr>
              <a:solidFill>
                <a:schemeClr val="dk1"/>
              </a:solidFill>
            </a:endParaRPr>
          </a:p>
          <a:p>
            <a:pPr indent="0" lvl="0" marL="0" rtl="0" algn="l">
              <a:spcBef>
                <a:spcPts val="0"/>
              </a:spcBef>
              <a:spcAft>
                <a:spcPts val="0"/>
              </a:spcAft>
              <a:buNone/>
            </a:pPr>
            <a:r>
              <a:rPr lang="en-US">
                <a:solidFill>
                  <a:schemeClr val="dk1"/>
                </a:solidFill>
              </a:rPr>
              <a:t>AUC Score: 0.7890340059212557</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65" name="Google Shape;165;g279b8a50a2f_0_42"/>
          <p:cNvSpPr txBox="1"/>
          <p:nvPr/>
        </p:nvSpPr>
        <p:spPr>
          <a:xfrm>
            <a:off x="4390625" y="3942200"/>
            <a:ext cx="3636900" cy="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u="sng">
                <a:solidFill>
                  <a:schemeClr val="dk1"/>
                </a:solidFill>
              </a:rPr>
              <a:t>Metrics of DNN</a:t>
            </a:r>
            <a:endParaRPr b="1" u="sng">
              <a:solidFill>
                <a:schemeClr val="dk1"/>
              </a:solidFill>
            </a:endParaRPr>
          </a:p>
          <a:p>
            <a:pPr indent="0" lvl="0" marL="0" rtl="0" algn="l">
              <a:spcBef>
                <a:spcPts val="0"/>
              </a:spcBef>
              <a:spcAft>
                <a:spcPts val="0"/>
              </a:spcAft>
              <a:buNone/>
            </a:pPr>
            <a:r>
              <a:rPr lang="en-US">
                <a:solidFill>
                  <a:schemeClr val="dk1"/>
                </a:solidFill>
              </a:rPr>
              <a:t>Accuracy: 0.985696810012233</a:t>
            </a:r>
            <a:endParaRPr>
              <a:solidFill>
                <a:schemeClr val="dk1"/>
              </a:solidFill>
            </a:endParaRPr>
          </a:p>
          <a:p>
            <a:pPr indent="0" lvl="0" marL="0" rtl="0" algn="l">
              <a:spcBef>
                <a:spcPts val="0"/>
              </a:spcBef>
              <a:spcAft>
                <a:spcPts val="0"/>
              </a:spcAft>
              <a:buNone/>
            </a:pPr>
            <a:r>
              <a:t/>
            </a:r>
            <a:endParaRPr b="1" u="sng">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66" name="Google Shape;166;g279b8a50a2f_0_42"/>
          <p:cNvSpPr txBox="1"/>
          <p:nvPr/>
        </p:nvSpPr>
        <p:spPr>
          <a:xfrm>
            <a:off x="4390625" y="4590200"/>
            <a:ext cx="4573800" cy="21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u="sng">
                <a:solidFill>
                  <a:schemeClr val="dk1"/>
                </a:solidFill>
              </a:rPr>
              <a:t>IDS-Anta</a:t>
            </a:r>
            <a:endParaRPr b="1" u="sng">
              <a:solidFill>
                <a:schemeClr val="dk1"/>
              </a:solidFill>
            </a:endParaRPr>
          </a:p>
          <a:p>
            <a:pPr indent="0" lvl="0" marL="0" rtl="0" algn="l">
              <a:spcBef>
                <a:spcPts val="0"/>
              </a:spcBef>
              <a:spcAft>
                <a:spcPts val="0"/>
              </a:spcAft>
              <a:buNone/>
            </a:pPr>
            <a:r>
              <a:rPr lang="en-US">
                <a:solidFill>
                  <a:schemeClr val="dk1"/>
                </a:solidFill>
              </a:rPr>
              <a:t>Accuracy: 0.9962360026347982</a:t>
            </a:r>
            <a:endParaRPr>
              <a:solidFill>
                <a:schemeClr val="dk1"/>
              </a:solidFill>
            </a:endParaRPr>
          </a:p>
          <a:p>
            <a:pPr indent="0" lvl="0" marL="0" rtl="0" algn="l">
              <a:spcBef>
                <a:spcPts val="0"/>
              </a:spcBef>
              <a:spcAft>
                <a:spcPts val="0"/>
              </a:spcAft>
              <a:buNone/>
            </a:pPr>
            <a:r>
              <a:rPr lang="en-US">
                <a:solidFill>
                  <a:schemeClr val="dk1"/>
                </a:solidFill>
              </a:rPr>
              <a:t>Classification Report:</a:t>
            </a:r>
            <a:endParaRPr>
              <a:solidFill>
                <a:schemeClr val="dk1"/>
              </a:solidFill>
            </a:endParaRPr>
          </a:p>
          <a:p>
            <a:pPr indent="0" lvl="0" marL="0" rtl="0" algn="l">
              <a:spcBef>
                <a:spcPts val="0"/>
              </a:spcBef>
              <a:spcAft>
                <a:spcPts val="0"/>
              </a:spcAft>
              <a:buNone/>
            </a:pPr>
            <a:r>
              <a:rPr lang="en-US">
                <a:solidFill>
                  <a:schemeClr val="dk1"/>
                </a:solidFill>
              </a:rPr>
              <a:t>              precision    recall  f1-score   support</a:t>
            </a:r>
            <a:endParaRPr>
              <a:solidFill>
                <a:schemeClr val="dk1"/>
              </a:solidFill>
            </a:endParaRPr>
          </a:p>
          <a:p>
            <a:pPr indent="0" lvl="0" marL="0" rtl="0" algn="l">
              <a:spcBef>
                <a:spcPts val="0"/>
              </a:spcBef>
              <a:spcAft>
                <a:spcPts val="0"/>
              </a:spcAft>
              <a:buNone/>
            </a:pPr>
            <a:r>
              <a:rPr lang="en-US">
                <a:solidFill>
                  <a:schemeClr val="dk1"/>
                </a:solidFill>
              </a:rPr>
              <a:t>           0       0.99      1.00      0.99      3414</a:t>
            </a:r>
            <a:endParaRPr>
              <a:solidFill>
                <a:schemeClr val="dk1"/>
              </a:solidFill>
            </a:endParaRPr>
          </a:p>
          <a:p>
            <a:pPr indent="0" lvl="0" marL="0" rtl="0" algn="l">
              <a:spcBef>
                <a:spcPts val="0"/>
              </a:spcBef>
              <a:spcAft>
                <a:spcPts val="0"/>
              </a:spcAft>
              <a:buNone/>
            </a:pPr>
            <a:r>
              <a:rPr lang="en-US">
                <a:solidFill>
                  <a:schemeClr val="dk1"/>
                </a:solidFill>
              </a:rPr>
              <a:t>           1       1.00      1.00      1.00      7213</a:t>
            </a:r>
            <a:endParaRPr>
              <a:solidFill>
                <a:schemeClr val="dk1"/>
              </a:solidFill>
            </a:endParaRPr>
          </a:p>
          <a:p>
            <a:pPr indent="0" lvl="0" marL="0" rtl="0" algn="l">
              <a:spcBef>
                <a:spcPts val="0"/>
              </a:spcBef>
              <a:spcAft>
                <a:spcPts val="0"/>
              </a:spcAft>
              <a:buNone/>
            </a:pPr>
            <a:r>
              <a:rPr lang="en-US">
                <a:solidFill>
                  <a:schemeClr val="dk1"/>
                </a:solidFill>
              </a:rPr>
              <a:t>    accuracy                           1.00     10627</a:t>
            </a:r>
            <a:endParaRPr>
              <a:solidFill>
                <a:schemeClr val="dk1"/>
              </a:solidFill>
            </a:endParaRPr>
          </a:p>
          <a:p>
            <a:pPr indent="0" lvl="0" marL="0" rtl="0" algn="l">
              <a:spcBef>
                <a:spcPts val="0"/>
              </a:spcBef>
              <a:spcAft>
                <a:spcPts val="0"/>
              </a:spcAft>
              <a:buNone/>
            </a:pPr>
            <a:r>
              <a:rPr lang="en-US">
                <a:solidFill>
                  <a:schemeClr val="dk1"/>
                </a:solidFill>
              </a:rPr>
              <a:t>   macro avg       1.00      1.00      1.00     10627</a:t>
            </a:r>
            <a:endParaRPr>
              <a:solidFill>
                <a:schemeClr val="dk1"/>
              </a:solidFill>
            </a:endParaRPr>
          </a:p>
          <a:p>
            <a:pPr indent="0" lvl="0" marL="0" rtl="0" algn="l">
              <a:spcBef>
                <a:spcPts val="0"/>
              </a:spcBef>
              <a:spcAft>
                <a:spcPts val="0"/>
              </a:spcAft>
              <a:buNone/>
            </a:pPr>
            <a:r>
              <a:rPr lang="en-US">
                <a:solidFill>
                  <a:schemeClr val="dk1"/>
                </a:solidFill>
              </a:rPr>
              <a:t>weighted avg       1.00      1.00      1.00     10627</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descr="PowerPoint_2012_ENG11" id="171" name="Google Shape;171;p9"/>
          <p:cNvPicPr preferRelativeResize="0"/>
          <p:nvPr/>
        </p:nvPicPr>
        <p:blipFill rotWithShape="1">
          <a:blip r:embed="rId3">
            <a:alphaModFix/>
          </a:blip>
          <a:srcRect b="0" l="0" r="0" t="0"/>
          <a:stretch/>
        </p:blipFill>
        <p:spPr>
          <a:xfrm>
            <a:off x="0" y="0"/>
            <a:ext cx="9145588" cy="6859588"/>
          </a:xfrm>
          <a:prstGeom prst="rect">
            <a:avLst/>
          </a:prstGeom>
          <a:noFill/>
          <a:ln>
            <a:noFill/>
          </a:ln>
        </p:spPr>
      </p:pic>
      <p:sp>
        <p:nvSpPr>
          <p:cNvPr id="172" name="Google Shape;172;p9"/>
          <p:cNvSpPr txBox="1"/>
          <p:nvPr>
            <p:ph type="title"/>
          </p:nvPr>
        </p:nvSpPr>
        <p:spPr>
          <a:xfrm>
            <a:off x="323528" y="1412776"/>
            <a:ext cx="8640960" cy="64807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b="1" lang="en-US" sz="3600">
                <a:solidFill>
                  <a:schemeClr val="dk1"/>
                </a:solidFill>
              </a:rPr>
              <a:t>Adversarial Attacks-IDS</a:t>
            </a:r>
            <a:endParaRPr/>
          </a:p>
        </p:txBody>
      </p:sp>
      <p:pic>
        <p:nvPicPr>
          <p:cNvPr id="173" name="Google Shape;173;p9"/>
          <p:cNvPicPr preferRelativeResize="0"/>
          <p:nvPr/>
        </p:nvPicPr>
        <p:blipFill>
          <a:blip r:embed="rId4">
            <a:alphaModFix/>
          </a:blip>
          <a:stretch>
            <a:fillRect/>
          </a:stretch>
        </p:blipFill>
        <p:spPr>
          <a:xfrm>
            <a:off x="4738400" y="2382925"/>
            <a:ext cx="4348775" cy="3732325"/>
          </a:xfrm>
          <a:prstGeom prst="rect">
            <a:avLst/>
          </a:prstGeom>
          <a:noFill/>
          <a:ln>
            <a:noFill/>
          </a:ln>
        </p:spPr>
      </p:pic>
      <p:sp>
        <p:nvSpPr>
          <p:cNvPr id="174" name="Google Shape;174;p9"/>
          <p:cNvSpPr txBox="1"/>
          <p:nvPr/>
        </p:nvSpPr>
        <p:spPr>
          <a:xfrm>
            <a:off x="4815038" y="6115250"/>
            <a:ext cx="41955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800"/>
              </a:spcBef>
              <a:spcAft>
                <a:spcPts val="1800"/>
              </a:spcAft>
              <a:buNone/>
            </a:pPr>
            <a:r>
              <a:rPr lang="en-US" sz="1200">
                <a:solidFill>
                  <a:schemeClr val="dk1"/>
                </a:solidFill>
              </a:rPr>
              <a:t>Figure 2: Adversarial Attack Generation and Detection</a:t>
            </a:r>
            <a:endParaRPr sz="1200">
              <a:solidFill>
                <a:schemeClr val="dk1"/>
              </a:solidFill>
            </a:endParaRPr>
          </a:p>
        </p:txBody>
      </p:sp>
      <p:sp>
        <p:nvSpPr>
          <p:cNvPr id="175" name="Google Shape;175;p9"/>
          <p:cNvSpPr txBox="1"/>
          <p:nvPr/>
        </p:nvSpPr>
        <p:spPr>
          <a:xfrm>
            <a:off x="277325" y="2318625"/>
            <a:ext cx="4195500" cy="424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Adversarial Attack Generations:</a:t>
            </a:r>
            <a:r>
              <a:rPr lang="en-US" sz="1500">
                <a:solidFill>
                  <a:schemeClr val="dk1"/>
                </a:solidFill>
                <a:latin typeface="Times New Roman"/>
                <a:ea typeface="Times New Roman"/>
                <a:cs typeface="Times New Roman"/>
                <a:sym typeface="Times New Roman"/>
              </a:rPr>
              <a:t> This step involves generating adversarial attacks based on the 2017 dataset using methods like ZOO attack and FGSM attack.</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IDS-Anta: Defense Mechanism:</a:t>
            </a:r>
            <a:r>
              <a:rPr lang="en-US" sz="1500">
                <a:solidFill>
                  <a:schemeClr val="dk1"/>
                </a:solidFill>
                <a:latin typeface="Times New Roman"/>
                <a:ea typeface="Times New Roman"/>
                <a:cs typeface="Times New Roman"/>
                <a:sym typeface="Times New Roman"/>
              </a:rPr>
              <a:t> The IDS-Anta's defense mechanisms are tested against these adversarial attacks.</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Testing Adversarial Attacks:</a:t>
            </a:r>
            <a:r>
              <a:rPr lang="en-US" sz="1500">
                <a:solidFill>
                  <a:schemeClr val="dk1"/>
                </a:solidFill>
                <a:latin typeface="Times New Roman"/>
                <a:ea typeface="Times New Roman"/>
                <a:cs typeface="Times New Roman"/>
                <a:sym typeface="Times New Roman"/>
              </a:rPr>
              <a:t> This step involves testing the IDS-Anta against the generated adversarial attacks to evaluate its robustness.</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Performance Analysis:</a:t>
            </a:r>
            <a:r>
              <a:rPr lang="en-US" sz="1500">
                <a:solidFill>
                  <a:schemeClr val="dk1"/>
                </a:solidFill>
                <a:latin typeface="Times New Roman"/>
                <a:ea typeface="Times New Roman"/>
                <a:cs typeface="Times New Roman"/>
                <a:sym typeface="Times New Roman"/>
              </a:rPr>
              <a:t> Similar to the ML based IDS, the performance of this, including its resilience to adversarial attacks, is analyzed.</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descr="PowerPoint_2012_ENG11" id="180" name="Google Shape;180;g279b8a50a2f_0_65"/>
          <p:cNvPicPr preferRelativeResize="0"/>
          <p:nvPr/>
        </p:nvPicPr>
        <p:blipFill rotWithShape="1">
          <a:blip r:embed="rId3">
            <a:alphaModFix/>
          </a:blip>
          <a:srcRect b="0" l="0" r="0" t="0"/>
          <a:stretch/>
        </p:blipFill>
        <p:spPr>
          <a:xfrm>
            <a:off x="0" y="0"/>
            <a:ext cx="9145587" cy="6859586"/>
          </a:xfrm>
          <a:prstGeom prst="rect">
            <a:avLst/>
          </a:prstGeom>
          <a:noFill/>
          <a:ln>
            <a:noFill/>
          </a:ln>
        </p:spPr>
      </p:pic>
      <p:sp>
        <p:nvSpPr>
          <p:cNvPr id="181" name="Google Shape;181;g279b8a50a2f_0_65"/>
          <p:cNvSpPr txBox="1"/>
          <p:nvPr>
            <p:ph type="title"/>
          </p:nvPr>
        </p:nvSpPr>
        <p:spPr>
          <a:xfrm>
            <a:off x="323528" y="1412776"/>
            <a:ext cx="8640900" cy="648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b="1" lang="en-US" sz="3600">
                <a:solidFill>
                  <a:schemeClr val="dk1"/>
                </a:solidFill>
              </a:rPr>
              <a:t>Adversarial Attacks-IDS</a:t>
            </a:r>
            <a:endParaRPr/>
          </a:p>
        </p:txBody>
      </p:sp>
      <p:sp>
        <p:nvSpPr>
          <p:cNvPr id="182" name="Google Shape;182;g279b8a50a2f_0_65"/>
          <p:cNvSpPr txBox="1"/>
          <p:nvPr/>
        </p:nvSpPr>
        <p:spPr>
          <a:xfrm>
            <a:off x="253550" y="1976050"/>
            <a:ext cx="8710800" cy="74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After generating the zoo adversarial attacks and following the Figure-2 process, we have the following outputs. Due to resource constraints, we minimized the number of iterations in a few cases.</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600">
              <a:solidFill>
                <a:schemeClr val="dk1"/>
              </a:solidFill>
              <a:latin typeface="Times New Roman"/>
              <a:ea typeface="Times New Roman"/>
              <a:cs typeface="Times New Roman"/>
              <a:sym typeface="Times New Roman"/>
            </a:endParaRPr>
          </a:p>
        </p:txBody>
      </p:sp>
      <p:sp>
        <p:nvSpPr>
          <p:cNvPr id="183" name="Google Shape;183;g279b8a50a2f_0_65"/>
          <p:cNvSpPr txBox="1"/>
          <p:nvPr/>
        </p:nvSpPr>
        <p:spPr>
          <a:xfrm>
            <a:off x="253550" y="2898250"/>
            <a:ext cx="4136100" cy="18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Test Accuracy: 0.9945422038204573</a:t>
            </a:r>
            <a:endParaRPr b="1">
              <a:solidFill>
                <a:schemeClr val="dk1"/>
              </a:solidFill>
            </a:endParaRPr>
          </a:p>
          <a:p>
            <a:pPr indent="0" lvl="0" marL="0" rtl="0" algn="l">
              <a:spcBef>
                <a:spcPts val="0"/>
              </a:spcBef>
              <a:spcAft>
                <a:spcPts val="0"/>
              </a:spcAft>
              <a:buNone/>
            </a:pPr>
            <a:r>
              <a:rPr lang="en-US">
                <a:solidFill>
                  <a:schemeClr val="dk1"/>
                </a:solidFill>
              </a:rPr>
              <a:t>Classification Report:</a:t>
            </a:r>
            <a:endParaRPr>
              <a:solidFill>
                <a:schemeClr val="dk1"/>
              </a:solidFill>
            </a:endParaRPr>
          </a:p>
          <a:p>
            <a:pPr indent="0" lvl="0" marL="0" rtl="0" algn="l">
              <a:spcBef>
                <a:spcPts val="0"/>
              </a:spcBef>
              <a:spcAft>
                <a:spcPts val="0"/>
              </a:spcAft>
              <a:buNone/>
            </a:pPr>
            <a:r>
              <a:rPr lang="en-US">
                <a:solidFill>
                  <a:schemeClr val="dk1"/>
                </a:solidFill>
              </a:rPr>
              <a:t>              precision    recall  f1-score   support</a:t>
            </a:r>
            <a:endParaRPr>
              <a:solidFill>
                <a:schemeClr val="dk1"/>
              </a:solidFill>
            </a:endParaRPr>
          </a:p>
          <a:p>
            <a:pPr indent="0" lvl="0" marL="0" rtl="0" algn="l">
              <a:spcBef>
                <a:spcPts val="0"/>
              </a:spcBef>
              <a:spcAft>
                <a:spcPts val="0"/>
              </a:spcAft>
              <a:buNone/>
            </a:pPr>
            <a:r>
              <a:rPr lang="en-US">
                <a:solidFill>
                  <a:schemeClr val="dk1"/>
                </a:solidFill>
              </a:rPr>
              <a:t>           0       0.99      0.99      0.99      3414</a:t>
            </a:r>
            <a:endParaRPr>
              <a:solidFill>
                <a:schemeClr val="dk1"/>
              </a:solidFill>
            </a:endParaRPr>
          </a:p>
          <a:p>
            <a:pPr indent="0" lvl="0" marL="0" rtl="0" algn="l">
              <a:spcBef>
                <a:spcPts val="0"/>
              </a:spcBef>
              <a:spcAft>
                <a:spcPts val="0"/>
              </a:spcAft>
              <a:buNone/>
            </a:pPr>
            <a:r>
              <a:rPr lang="en-US">
                <a:solidFill>
                  <a:schemeClr val="dk1"/>
                </a:solidFill>
              </a:rPr>
              <a:t>           1       1.00      1.00      1.00      7213</a:t>
            </a:r>
            <a:endParaRPr>
              <a:solidFill>
                <a:schemeClr val="dk1"/>
              </a:solidFill>
            </a:endParaRPr>
          </a:p>
          <a:p>
            <a:pPr indent="0" lvl="0" marL="0" rtl="0" algn="l">
              <a:spcBef>
                <a:spcPts val="0"/>
              </a:spcBef>
              <a:spcAft>
                <a:spcPts val="0"/>
              </a:spcAft>
              <a:buNone/>
            </a:pPr>
            <a:r>
              <a:rPr lang="en-US">
                <a:solidFill>
                  <a:schemeClr val="dk1"/>
                </a:solidFill>
              </a:rPr>
              <a:t>    accuracy                           0.99     10627</a:t>
            </a:r>
            <a:endParaRPr>
              <a:solidFill>
                <a:schemeClr val="dk1"/>
              </a:solidFill>
            </a:endParaRPr>
          </a:p>
          <a:p>
            <a:pPr indent="0" lvl="0" marL="0" rtl="0" algn="l">
              <a:spcBef>
                <a:spcPts val="0"/>
              </a:spcBef>
              <a:spcAft>
                <a:spcPts val="0"/>
              </a:spcAft>
              <a:buNone/>
            </a:pPr>
            <a:r>
              <a:rPr lang="en-US">
                <a:solidFill>
                  <a:schemeClr val="dk1"/>
                </a:solidFill>
              </a:rPr>
              <a:t>   macro avg       0.99      0.99      0.99     10627</a:t>
            </a:r>
            <a:endParaRPr>
              <a:solidFill>
                <a:schemeClr val="dk1"/>
              </a:solidFill>
            </a:endParaRPr>
          </a:p>
          <a:p>
            <a:pPr indent="0" lvl="0" marL="0" rtl="0" algn="l">
              <a:spcBef>
                <a:spcPts val="0"/>
              </a:spcBef>
              <a:spcAft>
                <a:spcPts val="0"/>
              </a:spcAft>
              <a:buNone/>
            </a:pPr>
            <a:r>
              <a:rPr lang="en-US">
                <a:solidFill>
                  <a:schemeClr val="dk1"/>
                </a:solidFill>
              </a:rPr>
              <a:t>weighted avg       0.99      0.99      0.99     10627</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84" name="Google Shape;184;g279b8a50a2f_0_65"/>
          <p:cNvSpPr txBox="1"/>
          <p:nvPr/>
        </p:nvSpPr>
        <p:spPr>
          <a:xfrm>
            <a:off x="4461075" y="2898250"/>
            <a:ext cx="4503300" cy="18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Test Accuracy (Adversarial): 0.48414416109908726</a:t>
            </a:r>
            <a:endParaRPr b="1">
              <a:solidFill>
                <a:schemeClr val="dk1"/>
              </a:solidFill>
            </a:endParaRPr>
          </a:p>
          <a:p>
            <a:pPr indent="0" lvl="0" marL="0" rtl="0" algn="l">
              <a:spcBef>
                <a:spcPts val="0"/>
              </a:spcBef>
              <a:spcAft>
                <a:spcPts val="0"/>
              </a:spcAft>
              <a:buNone/>
            </a:pPr>
            <a:r>
              <a:rPr lang="en-US">
                <a:solidFill>
                  <a:schemeClr val="dk1"/>
                </a:solidFill>
              </a:rPr>
              <a:t>Classification Report (Adversarial):</a:t>
            </a:r>
            <a:endParaRPr>
              <a:solidFill>
                <a:schemeClr val="dk1"/>
              </a:solidFill>
            </a:endParaRPr>
          </a:p>
          <a:p>
            <a:pPr indent="0" lvl="0" marL="0" rtl="0" algn="l">
              <a:spcBef>
                <a:spcPts val="0"/>
              </a:spcBef>
              <a:spcAft>
                <a:spcPts val="0"/>
              </a:spcAft>
              <a:buNone/>
            </a:pPr>
            <a:r>
              <a:rPr lang="en-US">
                <a:solidFill>
                  <a:schemeClr val="dk1"/>
                </a:solidFill>
              </a:rPr>
              <a:t>               precision    recall  f1-score   support</a:t>
            </a:r>
            <a:endParaRPr>
              <a:solidFill>
                <a:schemeClr val="dk1"/>
              </a:solidFill>
            </a:endParaRPr>
          </a:p>
          <a:p>
            <a:pPr indent="0" lvl="0" marL="0" rtl="0" algn="l">
              <a:spcBef>
                <a:spcPts val="0"/>
              </a:spcBef>
              <a:spcAft>
                <a:spcPts val="0"/>
              </a:spcAft>
              <a:buNone/>
            </a:pPr>
            <a:r>
              <a:rPr lang="en-US">
                <a:solidFill>
                  <a:schemeClr val="dk1"/>
                </a:solidFill>
              </a:rPr>
              <a:t>           0       0.38      0.97      0.55      3414</a:t>
            </a:r>
            <a:endParaRPr>
              <a:solidFill>
                <a:schemeClr val="dk1"/>
              </a:solidFill>
            </a:endParaRPr>
          </a:p>
          <a:p>
            <a:pPr indent="0" lvl="0" marL="0" rtl="0" algn="l">
              <a:spcBef>
                <a:spcPts val="0"/>
              </a:spcBef>
              <a:spcAft>
                <a:spcPts val="0"/>
              </a:spcAft>
              <a:buNone/>
            </a:pPr>
            <a:r>
              <a:rPr lang="en-US">
                <a:solidFill>
                  <a:schemeClr val="dk1"/>
                </a:solidFill>
              </a:rPr>
              <a:t>           1       0.95      0.25      0.40      7213</a:t>
            </a:r>
            <a:endParaRPr>
              <a:solidFill>
                <a:schemeClr val="dk1"/>
              </a:solidFill>
            </a:endParaRPr>
          </a:p>
          <a:p>
            <a:pPr indent="0" lvl="0" marL="0" rtl="0" algn="l">
              <a:spcBef>
                <a:spcPts val="0"/>
              </a:spcBef>
              <a:spcAft>
                <a:spcPts val="0"/>
              </a:spcAft>
              <a:buNone/>
            </a:pPr>
            <a:r>
              <a:rPr lang="en-US">
                <a:solidFill>
                  <a:schemeClr val="dk1"/>
                </a:solidFill>
              </a:rPr>
              <a:t>    accuracy                           0.48     10627</a:t>
            </a:r>
            <a:endParaRPr>
              <a:solidFill>
                <a:schemeClr val="dk1"/>
              </a:solidFill>
            </a:endParaRPr>
          </a:p>
          <a:p>
            <a:pPr indent="0" lvl="0" marL="0" rtl="0" algn="l">
              <a:spcBef>
                <a:spcPts val="0"/>
              </a:spcBef>
              <a:spcAft>
                <a:spcPts val="0"/>
              </a:spcAft>
              <a:buNone/>
            </a:pPr>
            <a:r>
              <a:rPr lang="en-US">
                <a:solidFill>
                  <a:schemeClr val="dk1"/>
                </a:solidFill>
              </a:rPr>
              <a:t>   macro avg       0.66      0.61      0.47     10627</a:t>
            </a:r>
            <a:endParaRPr>
              <a:solidFill>
                <a:schemeClr val="dk1"/>
              </a:solidFill>
            </a:endParaRPr>
          </a:p>
          <a:p>
            <a:pPr indent="0" lvl="0" marL="0" rtl="0" algn="l">
              <a:spcBef>
                <a:spcPts val="0"/>
              </a:spcBef>
              <a:spcAft>
                <a:spcPts val="0"/>
              </a:spcAft>
              <a:buNone/>
            </a:pPr>
            <a:r>
              <a:rPr lang="en-US">
                <a:solidFill>
                  <a:schemeClr val="dk1"/>
                </a:solidFill>
              </a:rPr>
              <a:t>weighted avg       0.77      0.48      0.45     10627</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85" name="Google Shape;185;g279b8a50a2f_0_65"/>
          <p:cNvSpPr txBox="1"/>
          <p:nvPr/>
        </p:nvSpPr>
        <p:spPr>
          <a:xfrm>
            <a:off x="323525" y="5148000"/>
            <a:ext cx="3828600" cy="14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Non-Adversarial Metrics:</a:t>
            </a:r>
            <a:endParaRPr b="1">
              <a:solidFill>
                <a:schemeClr val="dk1"/>
              </a:solidFill>
            </a:endParaRPr>
          </a:p>
          <a:p>
            <a:pPr indent="0" lvl="0" marL="0" rtl="0" algn="l">
              <a:spcBef>
                <a:spcPts val="0"/>
              </a:spcBef>
              <a:spcAft>
                <a:spcPts val="0"/>
              </a:spcAft>
              <a:buNone/>
            </a:pPr>
            <a:r>
              <a:rPr lang="en-US">
                <a:solidFill>
                  <a:schemeClr val="dk1"/>
                </a:solidFill>
              </a:rPr>
              <a:t>Precision: 0.9945468513565168</a:t>
            </a:r>
            <a:endParaRPr>
              <a:solidFill>
                <a:schemeClr val="dk1"/>
              </a:solidFill>
            </a:endParaRPr>
          </a:p>
          <a:p>
            <a:pPr indent="0" lvl="0" marL="0" rtl="0" algn="l">
              <a:spcBef>
                <a:spcPts val="0"/>
              </a:spcBef>
              <a:spcAft>
                <a:spcPts val="0"/>
              </a:spcAft>
              <a:buNone/>
            </a:pPr>
            <a:r>
              <a:rPr lang="en-US">
                <a:solidFill>
                  <a:schemeClr val="dk1"/>
                </a:solidFill>
              </a:rPr>
              <a:t>Recall: 0.9945422038204573</a:t>
            </a:r>
            <a:endParaRPr>
              <a:solidFill>
                <a:schemeClr val="dk1"/>
              </a:solidFill>
            </a:endParaRPr>
          </a:p>
          <a:p>
            <a:pPr indent="0" lvl="0" marL="0" rtl="0" algn="l">
              <a:spcBef>
                <a:spcPts val="0"/>
              </a:spcBef>
              <a:spcAft>
                <a:spcPts val="0"/>
              </a:spcAft>
              <a:buNone/>
            </a:pPr>
            <a:r>
              <a:rPr lang="en-US">
                <a:solidFill>
                  <a:schemeClr val="dk1"/>
                </a:solidFill>
              </a:rPr>
              <a:t>F1-score: 0.9945438832199173</a:t>
            </a:r>
            <a:endParaRPr>
              <a:solidFill>
                <a:schemeClr val="dk1"/>
              </a:solidFill>
            </a:endParaRPr>
          </a:p>
          <a:p>
            <a:pPr indent="0" lvl="0" marL="0" rtl="0" algn="l">
              <a:spcBef>
                <a:spcPts val="0"/>
              </a:spcBef>
              <a:spcAft>
                <a:spcPts val="0"/>
              </a:spcAft>
              <a:buNone/>
            </a:pPr>
            <a:r>
              <a:rPr lang="en-US">
                <a:solidFill>
                  <a:schemeClr val="dk1"/>
                </a:solidFill>
              </a:rPr>
              <a:t>Detection Rate: [0.99267721 0.99542493]</a:t>
            </a:r>
            <a:endParaRPr>
              <a:solidFill>
                <a:schemeClr val="dk1"/>
              </a:solidFill>
            </a:endParaRPr>
          </a:p>
          <a:p>
            <a:pPr indent="0" lvl="0" marL="0" rtl="0" algn="l">
              <a:spcBef>
                <a:spcPts val="0"/>
              </a:spcBef>
              <a:spcAft>
                <a:spcPts val="0"/>
              </a:spcAft>
              <a:buNone/>
            </a:pPr>
            <a:r>
              <a:rPr lang="en-US">
                <a:solidFill>
                  <a:schemeClr val="dk1"/>
                </a:solidFill>
              </a:rPr>
              <a:t>AUC Score: 0.9940510693484418</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a:solidFill>
                <a:schemeClr val="dk1"/>
              </a:solidFill>
            </a:endParaRPr>
          </a:p>
        </p:txBody>
      </p:sp>
      <p:sp>
        <p:nvSpPr>
          <p:cNvPr id="186" name="Google Shape;186;g279b8a50a2f_0_65"/>
          <p:cNvSpPr txBox="1"/>
          <p:nvPr/>
        </p:nvSpPr>
        <p:spPr>
          <a:xfrm>
            <a:off x="4572000" y="5148000"/>
            <a:ext cx="3828600" cy="14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Adversarial Metrics:</a:t>
            </a:r>
            <a:endParaRPr b="1">
              <a:solidFill>
                <a:schemeClr val="dk1"/>
              </a:solidFill>
            </a:endParaRPr>
          </a:p>
          <a:p>
            <a:pPr indent="0" lvl="0" marL="0" rtl="0" algn="l">
              <a:spcBef>
                <a:spcPts val="0"/>
              </a:spcBef>
              <a:spcAft>
                <a:spcPts val="0"/>
              </a:spcAft>
              <a:buNone/>
            </a:pPr>
            <a:r>
              <a:rPr lang="en-US">
                <a:solidFill>
                  <a:schemeClr val="dk1"/>
                </a:solidFill>
              </a:rPr>
              <a:t>Precision: 0.7660224400351157</a:t>
            </a:r>
            <a:endParaRPr>
              <a:solidFill>
                <a:schemeClr val="dk1"/>
              </a:solidFill>
            </a:endParaRPr>
          </a:p>
          <a:p>
            <a:pPr indent="0" lvl="0" marL="0" rtl="0" algn="l">
              <a:spcBef>
                <a:spcPts val="0"/>
              </a:spcBef>
              <a:spcAft>
                <a:spcPts val="0"/>
              </a:spcAft>
              <a:buNone/>
            </a:pPr>
            <a:r>
              <a:rPr lang="en-US">
                <a:solidFill>
                  <a:schemeClr val="dk1"/>
                </a:solidFill>
              </a:rPr>
              <a:t>Recall: 0.48414416109908726</a:t>
            </a:r>
            <a:endParaRPr>
              <a:solidFill>
                <a:schemeClr val="dk1"/>
              </a:solidFill>
            </a:endParaRPr>
          </a:p>
          <a:p>
            <a:pPr indent="0" lvl="0" marL="0" rtl="0" algn="l">
              <a:spcBef>
                <a:spcPts val="0"/>
              </a:spcBef>
              <a:spcAft>
                <a:spcPts val="0"/>
              </a:spcAft>
              <a:buNone/>
            </a:pPr>
            <a:r>
              <a:rPr lang="en-US">
                <a:solidFill>
                  <a:schemeClr val="dk1"/>
                </a:solidFill>
              </a:rPr>
              <a:t>F1-score: 0.44765301212047637</a:t>
            </a:r>
            <a:endParaRPr>
              <a:solidFill>
                <a:schemeClr val="dk1"/>
              </a:solidFill>
            </a:endParaRPr>
          </a:p>
          <a:p>
            <a:pPr indent="0" lvl="0" marL="0" rtl="0" algn="l">
              <a:spcBef>
                <a:spcPts val="0"/>
              </a:spcBef>
              <a:spcAft>
                <a:spcPts val="0"/>
              </a:spcAft>
              <a:buNone/>
            </a:pPr>
            <a:r>
              <a:rPr lang="en-US">
                <a:solidFill>
                  <a:schemeClr val="dk1"/>
                </a:solidFill>
              </a:rPr>
              <a:t>Detection Rate: [0.97070885 0.25384722]</a:t>
            </a:r>
            <a:endParaRPr>
              <a:solidFill>
                <a:schemeClr val="dk1"/>
              </a:solidFill>
            </a:endParaRPr>
          </a:p>
          <a:p>
            <a:pPr indent="0" lvl="0" marL="0" rtl="0" algn="l">
              <a:spcBef>
                <a:spcPts val="0"/>
              </a:spcBef>
              <a:spcAft>
                <a:spcPts val="0"/>
              </a:spcAft>
              <a:buNone/>
            </a:pPr>
            <a:r>
              <a:rPr lang="en-US">
                <a:solidFill>
                  <a:schemeClr val="dk1"/>
                </a:solidFill>
              </a:rPr>
              <a:t>AUC Score: 0.6122780331126081</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PowerPoint_2012_ENG11" id="191" name="Google Shape;191;g2ed1a74c094_0_9"/>
          <p:cNvPicPr preferRelativeResize="0"/>
          <p:nvPr/>
        </p:nvPicPr>
        <p:blipFill rotWithShape="1">
          <a:blip r:embed="rId3">
            <a:alphaModFix/>
          </a:blip>
          <a:srcRect b="0" l="0" r="0" t="0"/>
          <a:stretch/>
        </p:blipFill>
        <p:spPr>
          <a:xfrm>
            <a:off x="0" y="0"/>
            <a:ext cx="9145587" cy="6859586"/>
          </a:xfrm>
          <a:prstGeom prst="rect">
            <a:avLst/>
          </a:prstGeom>
          <a:noFill/>
          <a:ln>
            <a:noFill/>
          </a:ln>
        </p:spPr>
      </p:pic>
      <p:sp>
        <p:nvSpPr>
          <p:cNvPr id="192" name="Google Shape;192;g2ed1a74c094_0_9"/>
          <p:cNvSpPr txBox="1"/>
          <p:nvPr>
            <p:ph type="title"/>
          </p:nvPr>
        </p:nvSpPr>
        <p:spPr>
          <a:xfrm>
            <a:off x="323528" y="1412776"/>
            <a:ext cx="8640900" cy="648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b="1" lang="en-US" sz="3600">
                <a:solidFill>
                  <a:schemeClr val="dk1"/>
                </a:solidFill>
              </a:rPr>
              <a:t>Defense Mechanism</a:t>
            </a:r>
            <a:endParaRPr/>
          </a:p>
        </p:txBody>
      </p:sp>
      <p:sp>
        <p:nvSpPr>
          <p:cNvPr id="193" name="Google Shape;193;g2ed1a74c094_0_9"/>
          <p:cNvSpPr txBox="1"/>
          <p:nvPr/>
        </p:nvSpPr>
        <p:spPr>
          <a:xfrm>
            <a:off x="377125" y="2230500"/>
            <a:ext cx="8386500" cy="411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US" sz="1600">
                <a:solidFill>
                  <a:schemeClr val="dk1"/>
                </a:solidFill>
                <a:latin typeface="Times New Roman"/>
                <a:ea typeface="Times New Roman"/>
                <a:cs typeface="Times New Roman"/>
                <a:sym typeface="Times New Roman"/>
              </a:rPr>
              <a:t>Proposed Framework:</a:t>
            </a:r>
            <a:r>
              <a:rPr lang="en-US" sz="1600">
                <a:solidFill>
                  <a:schemeClr val="dk1"/>
                </a:solidFill>
                <a:latin typeface="Times New Roman"/>
                <a:ea typeface="Times New Roman"/>
                <a:cs typeface="Times New Roman"/>
                <a:sym typeface="Times New Roman"/>
              </a:rPr>
              <a:t> A combined approach has been proposed of adversarial training and feature squeezing to enhance the robustness of DL-based IDS against adversarial attacks.</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b="1" lang="en-US" sz="1600">
                <a:solidFill>
                  <a:schemeClr val="dk1"/>
                </a:solidFill>
                <a:latin typeface="Times New Roman"/>
                <a:ea typeface="Times New Roman"/>
                <a:cs typeface="Times New Roman"/>
                <a:sym typeface="Times New Roman"/>
              </a:rPr>
              <a:t>Adversarial Training:</a:t>
            </a:r>
            <a:r>
              <a:rPr lang="en-US" sz="1600">
                <a:solidFill>
                  <a:schemeClr val="dk1"/>
                </a:solidFill>
                <a:latin typeface="Times New Roman"/>
                <a:ea typeface="Times New Roman"/>
                <a:cs typeface="Times New Roman"/>
                <a:sym typeface="Times New Roman"/>
              </a:rPr>
              <a:t> This technique involves incorporating adversarial examples into the training dataset, allowing the model to learn and recognize these deceptive patterns. By exposing the model to various adversarial examples during training, it becomes better equipped to resist manipulative inputs during real-world deployment.</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Feature Squeezing:</a:t>
            </a:r>
            <a:r>
              <a:rPr lang="en-US" sz="1600">
                <a:solidFill>
                  <a:schemeClr val="dk1"/>
                </a:solidFill>
                <a:latin typeface="Times New Roman"/>
                <a:ea typeface="Times New Roman"/>
                <a:cs typeface="Times New Roman"/>
                <a:sym typeface="Times New Roman"/>
              </a:rPr>
              <a:t> Feature squeezing reduces the complexity of input data by compressing its features, aiding in detecting adversarial manipulations. Simplifying the input data limits the adversary's ability to introduce effective perturbations, making it easier for the IDS to identify and mitigate adversarial attacks.</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PowerPoint_2012_ENG11" id="198" name="Google Shape;198;p13"/>
          <p:cNvPicPr preferRelativeResize="0"/>
          <p:nvPr/>
        </p:nvPicPr>
        <p:blipFill rotWithShape="1">
          <a:blip r:embed="rId3">
            <a:alphaModFix/>
          </a:blip>
          <a:srcRect b="0" l="0" r="0" t="0"/>
          <a:stretch/>
        </p:blipFill>
        <p:spPr>
          <a:xfrm>
            <a:off x="0" y="0"/>
            <a:ext cx="9145588" cy="6859588"/>
          </a:xfrm>
          <a:prstGeom prst="rect">
            <a:avLst/>
          </a:prstGeom>
          <a:noFill/>
          <a:ln>
            <a:noFill/>
          </a:ln>
        </p:spPr>
      </p:pic>
      <p:sp>
        <p:nvSpPr>
          <p:cNvPr id="199" name="Google Shape;199;p13"/>
          <p:cNvSpPr txBox="1"/>
          <p:nvPr>
            <p:ph type="title"/>
          </p:nvPr>
        </p:nvSpPr>
        <p:spPr>
          <a:xfrm>
            <a:off x="323525" y="1412775"/>
            <a:ext cx="8640900" cy="91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t>Evaluations and Results</a:t>
            </a:r>
            <a:endParaRPr/>
          </a:p>
        </p:txBody>
      </p:sp>
      <p:sp>
        <p:nvSpPr>
          <p:cNvPr id="200" name="Google Shape;200;p13"/>
          <p:cNvSpPr txBox="1"/>
          <p:nvPr/>
        </p:nvSpPr>
        <p:spPr>
          <a:xfrm>
            <a:off x="419950" y="2468250"/>
            <a:ext cx="8450700" cy="373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For the studied paper [1] the proposed </a:t>
            </a:r>
            <a:r>
              <a:rPr b="1" lang="en-US" sz="1600">
                <a:solidFill>
                  <a:schemeClr val="dk1"/>
                </a:solidFill>
                <a:latin typeface="Times New Roman"/>
                <a:ea typeface="Times New Roman"/>
                <a:cs typeface="Times New Roman"/>
                <a:sym typeface="Times New Roman"/>
              </a:rPr>
              <a:t>framework</a:t>
            </a:r>
            <a:r>
              <a:rPr b="1" lang="en-US" sz="1600">
                <a:solidFill>
                  <a:schemeClr val="dk1"/>
                </a:solidFill>
                <a:latin typeface="Times New Roman"/>
                <a:ea typeface="Times New Roman"/>
                <a:cs typeface="Times New Roman"/>
                <a:sym typeface="Times New Roman"/>
              </a:rPr>
              <a:t> (IDS-Anta) effectiveness is validated through extensive experiments, showing significant improvements in IDS robustness. Tests using various adversarial attack methods demonstrate that the proposed framework can effectively mitigate the impact of adversarial attacks, thereby enhancing the security and reliability of DL-based IDS.</a:t>
            </a:r>
            <a:endParaRPr b="1" sz="16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In summary, the research underscores the critical threat posed by adversarial attacks to DL-based IDS and presents a robust defense framework combining adversarial training and feature squeezing. This approach enhances the IDS's ability to detect and resist adversarial manipulations, ensuring more reliable network security.</a:t>
            </a:r>
            <a:endParaRPr b="1"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PowerPoint_2012_ENG11" id="205" name="Google Shape;205;g2784ce3e2a2_0_0"/>
          <p:cNvPicPr preferRelativeResize="0"/>
          <p:nvPr/>
        </p:nvPicPr>
        <p:blipFill rotWithShape="1">
          <a:blip r:embed="rId3">
            <a:alphaModFix/>
          </a:blip>
          <a:srcRect b="0" l="0" r="0" t="0"/>
          <a:stretch/>
        </p:blipFill>
        <p:spPr>
          <a:xfrm>
            <a:off x="0" y="0"/>
            <a:ext cx="9145587" cy="6859586"/>
          </a:xfrm>
          <a:prstGeom prst="rect">
            <a:avLst/>
          </a:prstGeom>
          <a:noFill/>
          <a:ln>
            <a:noFill/>
          </a:ln>
        </p:spPr>
      </p:pic>
      <p:sp>
        <p:nvSpPr>
          <p:cNvPr id="206" name="Google Shape;206;g2784ce3e2a2_0_0"/>
          <p:cNvSpPr txBox="1"/>
          <p:nvPr>
            <p:ph type="title"/>
          </p:nvPr>
        </p:nvSpPr>
        <p:spPr>
          <a:xfrm>
            <a:off x="323528" y="1412776"/>
            <a:ext cx="8640900" cy="648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t>Recommendations</a:t>
            </a:r>
            <a:endParaRPr/>
          </a:p>
        </p:txBody>
      </p:sp>
      <p:sp>
        <p:nvSpPr>
          <p:cNvPr id="207" name="Google Shape;207;g2784ce3e2a2_0_0"/>
          <p:cNvSpPr txBox="1"/>
          <p:nvPr/>
        </p:nvSpPr>
        <p:spPr>
          <a:xfrm>
            <a:off x="443725" y="2373150"/>
            <a:ext cx="8391300" cy="42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rPr>
              <a:t>After exploring several papers on adversarial attacks and IDS, we found the following recommendations to defeat adversarial attacks on IDS:</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b="1" lang="en-US" sz="1700">
                <a:solidFill>
                  <a:schemeClr val="dk1"/>
                </a:solidFill>
              </a:rPr>
              <a:t>Incorporate Adversarial Examples:</a:t>
            </a:r>
            <a:r>
              <a:rPr lang="en-US" sz="1700">
                <a:solidFill>
                  <a:schemeClr val="dk1"/>
                </a:solidFill>
              </a:rPr>
              <a:t> Integrate adversarial examples into the training dataset and continuously update the training process.</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None/>
            </a:pPr>
            <a:r>
              <a:rPr b="1" lang="en-US" sz="1700">
                <a:solidFill>
                  <a:schemeClr val="dk1"/>
                </a:solidFill>
              </a:rPr>
              <a:t>Feature Squeezing:</a:t>
            </a:r>
            <a:r>
              <a:rPr lang="en-US" sz="1700">
                <a:solidFill>
                  <a:schemeClr val="dk1"/>
                </a:solidFill>
              </a:rPr>
              <a:t> Simplify input data through feature squeezing and combine it with other defensive strategies for a multi-layered defense.</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None/>
            </a:pPr>
            <a:r>
              <a:rPr b="1" lang="en-US" sz="1700">
                <a:solidFill>
                  <a:schemeClr val="dk1"/>
                </a:solidFill>
              </a:rPr>
              <a:t>Hybrid Defense Strategies:</a:t>
            </a:r>
            <a:r>
              <a:rPr lang="en-US" sz="1700">
                <a:solidFill>
                  <a:schemeClr val="dk1"/>
                </a:solidFill>
              </a:rPr>
              <a:t> Adopt dynamic hybrid defenses that adapt to emerging threats.</a:t>
            </a:r>
            <a:endParaRPr sz="1700">
              <a:solidFill>
                <a:schemeClr val="dk1"/>
              </a:solidFill>
            </a:endParaRPr>
          </a:p>
          <a:p>
            <a:pPr indent="0" lvl="0" marL="0" rtl="0" algn="l">
              <a:spcBef>
                <a:spcPts val="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Clr>
                <a:schemeClr val="dk1"/>
              </a:buClr>
              <a:buSzPts val="1100"/>
              <a:buFont typeface="Arial"/>
              <a:buNone/>
            </a:pPr>
            <a:r>
              <a:rPr b="1" lang="en-US" sz="1700">
                <a:solidFill>
                  <a:schemeClr val="dk1"/>
                </a:solidFill>
              </a:rPr>
              <a:t>Training and Best Practices:</a:t>
            </a:r>
            <a:r>
              <a:rPr lang="en-US" sz="1700">
                <a:solidFill>
                  <a:schemeClr val="dk1"/>
                </a:solidFill>
              </a:rPr>
              <a:t> Educate users and stakeholders on adversarial attacks and establish best practices for secure IDS deployment.</a:t>
            </a:r>
            <a:endParaRPr sz="17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descr="PowerPoint_2012_ENG11" id="212" name="Google Shape;212;g2ed525d832b_0_20"/>
          <p:cNvPicPr preferRelativeResize="0"/>
          <p:nvPr/>
        </p:nvPicPr>
        <p:blipFill rotWithShape="1">
          <a:blip r:embed="rId3">
            <a:alphaModFix/>
          </a:blip>
          <a:srcRect b="0" l="0" r="0" t="0"/>
          <a:stretch/>
        </p:blipFill>
        <p:spPr>
          <a:xfrm>
            <a:off x="0" y="0"/>
            <a:ext cx="9145587" cy="6859586"/>
          </a:xfrm>
          <a:prstGeom prst="rect">
            <a:avLst/>
          </a:prstGeom>
          <a:noFill/>
          <a:ln>
            <a:noFill/>
          </a:ln>
        </p:spPr>
      </p:pic>
      <p:sp>
        <p:nvSpPr>
          <p:cNvPr id="213" name="Google Shape;213;g2ed525d832b_0_20"/>
          <p:cNvSpPr txBox="1"/>
          <p:nvPr>
            <p:ph type="title"/>
          </p:nvPr>
        </p:nvSpPr>
        <p:spPr>
          <a:xfrm>
            <a:off x="323528" y="1412776"/>
            <a:ext cx="8640900" cy="648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t>References</a:t>
            </a:r>
            <a:endParaRPr/>
          </a:p>
        </p:txBody>
      </p:sp>
      <p:sp>
        <p:nvSpPr>
          <p:cNvPr id="214" name="Google Shape;214;g2ed525d832b_0_20"/>
          <p:cNvSpPr txBox="1"/>
          <p:nvPr/>
        </p:nvSpPr>
        <p:spPr>
          <a:xfrm>
            <a:off x="182275" y="2060775"/>
            <a:ext cx="8640900" cy="4575900"/>
          </a:xfrm>
          <a:prstGeom prst="rect">
            <a:avLst/>
          </a:prstGeom>
          <a:noFill/>
          <a:ln>
            <a:noFill/>
          </a:ln>
        </p:spPr>
        <p:txBody>
          <a:bodyPr anchorCtr="0" anchor="t" bIns="91425" lIns="91425" spcFirstLastPara="1" rIns="91425" wrap="square" tIns="91425">
            <a:noAutofit/>
          </a:bodyPr>
          <a:lstStyle/>
          <a:p>
            <a:pPr indent="-457200" lvl="0" marL="457200" rtl="0" algn="l">
              <a:lnSpc>
                <a:spcPct val="200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[1] Barik, K., &amp; Misra, S. (2024). IDS-Anta: An open-source code with a defence mechanism to detect adversarial attacks for intrusion detection system. </a:t>
            </a:r>
            <a:r>
              <a:rPr i="1" lang="en-US" sz="1200">
                <a:solidFill>
                  <a:schemeClr val="dk1"/>
                </a:solidFill>
                <a:latin typeface="Times New Roman"/>
                <a:ea typeface="Times New Roman"/>
                <a:cs typeface="Times New Roman"/>
                <a:sym typeface="Times New Roman"/>
              </a:rPr>
              <a:t>Software Impacts</a:t>
            </a:r>
            <a:r>
              <a:rPr lang="en-US" sz="1200">
                <a:solidFill>
                  <a:schemeClr val="dk1"/>
                </a:solidFill>
                <a:latin typeface="Times New Roman"/>
                <a:ea typeface="Times New Roman"/>
                <a:cs typeface="Times New Roman"/>
                <a:sym typeface="Times New Roman"/>
              </a:rPr>
              <a:t>, 100664. </a:t>
            </a:r>
            <a:r>
              <a:rPr lang="en-US" sz="1200" u="sng">
                <a:solidFill>
                  <a:srgbClr val="0000FF"/>
                </a:solidFill>
                <a:latin typeface="Times New Roman"/>
                <a:ea typeface="Times New Roman"/>
                <a:cs typeface="Times New Roman"/>
                <a:sym typeface="Times New Roman"/>
                <a:hlinkClick r:id="rId4">
                  <a:extLst>
                    <a:ext uri="{A12FA001-AC4F-418D-AE19-62706E023703}">
                      <ahyp:hlinkClr val="tx"/>
                    </a:ext>
                  </a:extLst>
                </a:hlinkClick>
              </a:rPr>
              <a:t>https://doi.org/10.1016/j.simpa.2024.100664</a:t>
            </a:r>
            <a:endParaRPr sz="1200">
              <a:solidFill>
                <a:schemeClr val="dk1"/>
              </a:solidFill>
              <a:latin typeface="Times New Roman"/>
              <a:ea typeface="Times New Roman"/>
              <a:cs typeface="Times New Roman"/>
              <a:sym typeface="Times New Roman"/>
            </a:endParaRPr>
          </a:p>
          <a:p>
            <a:pPr indent="-457200" lvl="0" marL="457200" rtl="0" algn="l">
              <a:lnSpc>
                <a:spcPct val="200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[2] A simple framework to enhance the adversarial robustness of deep learning-based intrusion detection system. (n.d.). https://arxiv.org/html/2312.03245v1</a:t>
            </a:r>
            <a:endParaRPr sz="1200">
              <a:solidFill>
                <a:schemeClr val="dk1"/>
              </a:solidFill>
              <a:latin typeface="Times New Roman"/>
              <a:ea typeface="Times New Roman"/>
              <a:cs typeface="Times New Roman"/>
              <a:sym typeface="Times New Roman"/>
            </a:endParaRPr>
          </a:p>
          <a:p>
            <a:pPr indent="-457200" lvl="0" marL="457200" rtl="0" algn="l">
              <a:lnSpc>
                <a:spcPct val="200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[3] Yang, L., &amp; Shami, A. (2022). IDS-ML: An open source code for Intrusion Detection System development using Machine Learning. </a:t>
            </a:r>
            <a:r>
              <a:rPr i="1" lang="en-US" sz="1200">
                <a:solidFill>
                  <a:schemeClr val="dk1"/>
                </a:solidFill>
                <a:latin typeface="Times New Roman"/>
                <a:ea typeface="Times New Roman"/>
                <a:cs typeface="Times New Roman"/>
                <a:sym typeface="Times New Roman"/>
              </a:rPr>
              <a:t>Software Impacts</a:t>
            </a:r>
            <a:r>
              <a:rPr lang="en-US" sz="1200">
                <a:solidFill>
                  <a:schemeClr val="dk1"/>
                </a:solidFill>
                <a:latin typeface="Times New Roman"/>
                <a:ea typeface="Times New Roman"/>
                <a:cs typeface="Times New Roman"/>
                <a:sym typeface="Times New Roman"/>
              </a:rPr>
              <a:t>, </a:t>
            </a:r>
            <a:r>
              <a:rPr i="1" lang="en-US" sz="1200">
                <a:solidFill>
                  <a:schemeClr val="dk1"/>
                </a:solidFill>
                <a:latin typeface="Times New Roman"/>
                <a:ea typeface="Times New Roman"/>
                <a:cs typeface="Times New Roman"/>
                <a:sym typeface="Times New Roman"/>
              </a:rPr>
              <a:t>14</a:t>
            </a:r>
            <a:r>
              <a:rPr lang="en-US" sz="1200">
                <a:solidFill>
                  <a:schemeClr val="dk1"/>
                </a:solidFill>
                <a:latin typeface="Times New Roman"/>
                <a:ea typeface="Times New Roman"/>
                <a:cs typeface="Times New Roman"/>
                <a:sym typeface="Times New Roman"/>
              </a:rPr>
              <a:t>, 100446. </a:t>
            </a:r>
            <a:r>
              <a:rPr lang="en-US" sz="1200" u="sng">
                <a:solidFill>
                  <a:srgbClr val="0000FF"/>
                </a:solidFill>
                <a:latin typeface="Times New Roman"/>
                <a:ea typeface="Times New Roman"/>
                <a:cs typeface="Times New Roman"/>
                <a:sym typeface="Times New Roman"/>
                <a:hlinkClick r:id="rId5">
                  <a:extLst>
                    <a:ext uri="{A12FA001-AC4F-418D-AE19-62706E023703}">
                      <ahyp:hlinkClr val="tx"/>
                    </a:ext>
                  </a:extLst>
                </a:hlinkClick>
              </a:rPr>
              <a:t>https://doi.org/10.1016/j.simpa.2022.100446</a:t>
            </a: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457200" lvl="0" marL="457200" rtl="0" algn="l">
              <a:lnSpc>
                <a:spcPct val="200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[4]  </a:t>
            </a:r>
            <a:r>
              <a:rPr i="1" lang="en-US" sz="1200">
                <a:solidFill>
                  <a:schemeClr val="dk1"/>
                </a:solidFill>
                <a:latin typeface="Times New Roman"/>
                <a:ea typeface="Times New Roman"/>
                <a:cs typeface="Times New Roman"/>
                <a:sym typeface="Times New Roman"/>
              </a:rPr>
              <a:t>IDS 2017 | Datasets | Research | Canadian Institute for Cybersecurity | UNB</a:t>
            </a:r>
            <a:r>
              <a:rPr lang="en-US" sz="1200">
                <a:solidFill>
                  <a:schemeClr val="dk1"/>
                </a:solidFill>
                <a:latin typeface="Times New Roman"/>
                <a:ea typeface="Times New Roman"/>
                <a:cs typeface="Times New Roman"/>
                <a:sym typeface="Times New Roman"/>
              </a:rPr>
              <a:t>. (n.d.). </a:t>
            </a:r>
            <a:r>
              <a:rPr lang="en-US" sz="1200" u="sng">
                <a:solidFill>
                  <a:srgbClr val="0000FF"/>
                </a:solidFill>
                <a:latin typeface="Times New Roman"/>
                <a:ea typeface="Times New Roman"/>
                <a:cs typeface="Times New Roman"/>
                <a:sym typeface="Times New Roman"/>
                <a:hlinkClick r:id="rId6">
                  <a:extLst>
                    <a:ext uri="{A12FA001-AC4F-418D-AE19-62706E023703}">
                      <ahyp:hlinkClr val="tx"/>
                    </a:ext>
                  </a:extLst>
                </a:hlinkClick>
              </a:rPr>
              <a:t>https://www.unb.ca/cic/datasets/ids-2017.html</a:t>
            </a: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 [5] Goodfellow, I. J., Pouget-Abadie, J., Mirza, M., Xu, B., Warde-Farley, D., Ozair, S., Courville, A., &amp; Bengio, Y. (2014, June 10). </a:t>
            </a:r>
            <a:r>
              <a:rPr i="1" lang="en-US" sz="1200">
                <a:solidFill>
                  <a:schemeClr val="dk1"/>
                </a:solidFill>
                <a:latin typeface="Times New Roman"/>
                <a:ea typeface="Times New Roman"/>
                <a:cs typeface="Times New Roman"/>
                <a:sym typeface="Times New Roman"/>
              </a:rPr>
              <a:t>Generative adversarial networks</a:t>
            </a:r>
            <a:r>
              <a:rPr lang="en-US" sz="1200">
                <a:solidFill>
                  <a:schemeClr val="dk1"/>
                </a:solidFill>
                <a:latin typeface="Times New Roman"/>
                <a:ea typeface="Times New Roman"/>
                <a:cs typeface="Times New Roman"/>
                <a:sym typeface="Times New Roman"/>
              </a:rPr>
              <a:t>. arXiv.org. </a:t>
            </a:r>
            <a:r>
              <a:rPr lang="en-US" sz="1200" u="sng">
                <a:solidFill>
                  <a:srgbClr val="0000FF"/>
                </a:solidFill>
                <a:latin typeface="Times New Roman"/>
                <a:ea typeface="Times New Roman"/>
                <a:cs typeface="Times New Roman"/>
                <a:sym typeface="Times New Roman"/>
                <a:hlinkClick r:id="rId7">
                  <a:extLst>
                    <a:ext uri="{A12FA001-AC4F-418D-AE19-62706E023703}">
                      <ahyp:hlinkClr val="tx"/>
                    </a:ext>
                  </a:extLst>
                </a:hlinkClick>
              </a:rPr>
              <a:t>https://arxiv.org/abs/1406.2661</a:t>
            </a:r>
            <a:endParaRPr sz="1200">
              <a:solidFill>
                <a:schemeClr val="dk1"/>
              </a:solidFill>
              <a:latin typeface="Times New Roman"/>
              <a:ea typeface="Times New Roman"/>
              <a:cs typeface="Times New Roman"/>
              <a:sym typeface="Times New Roman"/>
            </a:endParaRPr>
          </a:p>
          <a:p>
            <a:pPr indent="-457200" lvl="0" marL="457200" rtl="0" algn="l">
              <a:lnSpc>
                <a:spcPct val="200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[6] Xu, W., Evans, D., Qi, Y., University of Virginia, &amp; evadeML.org. (n.d.-b). Feature Squeezing: Detecting adversarial examples in deep neural networks. In </a:t>
            </a:r>
            <a:r>
              <a:rPr i="1" lang="en-US" sz="1200">
                <a:solidFill>
                  <a:schemeClr val="dk1"/>
                </a:solidFill>
                <a:latin typeface="Times New Roman"/>
                <a:ea typeface="Times New Roman"/>
                <a:cs typeface="Times New Roman"/>
                <a:sym typeface="Times New Roman"/>
              </a:rPr>
              <a:t>Network and Distributed Systems Security Symposium (NDSS) 2018</a:t>
            </a:r>
            <a:r>
              <a:rPr lang="en-US" sz="1200">
                <a:solidFill>
                  <a:schemeClr val="dk1"/>
                </a:solidFill>
                <a:latin typeface="Times New Roman"/>
                <a:ea typeface="Times New Roman"/>
                <a:cs typeface="Times New Roman"/>
                <a:sym typeface="Times New Roman"/>
              </a:rPr>
              <a:t> [Conference-proceeding]. https://www.ndss-symposium.org/wp-content/uploads/2018/02/ndss2018_03A-4_Xu_paper.pdf</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3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descr="PowerPoint_2012_ENG11" id="219" name="Google Shape;219;p18"/>
          <p:cNvPicPr preferRelativeResize="0"/>
          <p:nvPr/>
        </p:nvPicPr>
        <p:blipFill rotWithShape="1">
          <a:blip r:embed="rId3">
            <a:alphaModFix/>
          </a:blip>
          <a:srcRect b="0" l="0" r="0" t="0"/>
          <a:stretch/>
        </p:blipFill>
        <p:spPr>
          <a:xfrm>
            <a:off x="0" y="-1588"/>
            <a:ext cx="9145588" cy="6859588"/>
          </a:xfrm>
          <a:prstGeom prst="rect">
            <a:avLst/>
          </a:prstGeom>
          <a:noFill/>
          <a:ln>
            <a:noFill/>
          </a:ln>
        </p:spPr>
      </p:pic>
      <p:sp>
        <p:nvSpPr>
          <p:cNvPr id="220" name="Google Shape;220;p18"/>
          <p:cNvSpPr txBox="1"/>
          <p:nvPr>
            <p:ph type="title"/>
          </p:nvPr>
        </p:nvSpPr>
        <p:spPr>
          <a:xfrm>
            <a:off x="2268538" y="3501008"/>
            <a:ext cx="4608512" cy="64807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48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descr="PowerPoint_2012_ENG11" id="97" name="Google Shape;97;p2"/>
          <p:cNvPicPr preferRelativeResize="0"/>
          <p:nvPr/>
        </p:nvPicPr>
        <p:blipFill rotWithShape="1">
          <a:blip r:embed="rId3">
            <a:alphaModFix/>
          </a:blip>
          <a:srcRect b="0" l="0" r="0" t="0"/>
          <a:stretch/>
        </p:blipFill>
        <p:spPr>
          <a:xfrm>
            <a:off x="0" y="0"/>
            <a:ext cx="9145588" cy="6859588"/>
          </a:xfrm>
          <a:prstGeom prst="rect">
            <a:avLst/>
          </a:prstGeom>
          <a:noFill/>
          <a:ln>
            <a:noFill/>
          </a:ln>
        </p:spPr>
      </p:pic>
      <p:sp>
        <p:nvSpPr>
          <p:cNvPr id="98" name="Google Shape;98;p2"/>
          <p:cNvSpPr txBox="1"/>
          <p:nvPr>
            <p:ph type="title"/>
          </p:nvPr>
        </p:nvSpPr>
        <p:spPr>
          <a:xfrm>
            <a:off x="395536" y="1484784"/>
            <a:ext cx="8640960" cy="72008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latin typeface="Arial"/>
                <a:ea typeface="Arial"/>
                <a:cs typeface="Arial"/>
                <a:sym typeface="Arial"/>
              </a:rPr>
              <a:t>Content</a:t>
            </a:r>
            <a:endParaRPr/>
          </a:p>
        </p:txBody>
      </p:sp>
      <p:sp>
        <p:nvSpPr>
          <p:cNvPr id="99" name="Google Shape;99;p2"/>
          <p:cNvSpPr txBox="1"/>
          <p:nvPr/>
        </p:nvSpPr>
        <p:spPr>
          <a:xfrm>
            <a:off x="395536" y="2334906"/>
            <a:ext cx="5184600" cy="36942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Background / Literature Review</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Project objective</a:t>
            </a:r>
            <a:endParaRPr/>
          </a:p>
          <a:p>
            <a:pPr indent="-457200" lvl="0" marL="457200" marR="0" rtl="0" algn="l">
              <a:lnSpc>
                <a:spcPct val="15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ML/DL Based IDS</a:t>
            </a:r>
            <a:endParaRPr b="0" i="0" sz="1800" u="none" cap="none" strike="noStrike">
              <a:solidFill>
                <a:schemeClr val="dk1"/>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Adversarial Attacks-IDS</a:t>
            </a:r>
            <a:endParaRPr b="0" i="0" sz="1800" u="none" cap="none" strike="noStrike">
              <a:solidFill>
                <a:schemeClr val="dk1"/>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Defense Mechanisms</a:t>
            </a:r>
            <a:endParaRPr b="0" i="0" sz="1800" u="none" cap="none" strike="noStrike">
              <a:solidFill>
                <a:schemeClr val="dk1"/>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Evaluation Results</a:t>
            </a:r>
            <a:endParaRPr b="0" i="0" sz="1800" u="none" cap="none" strike="noStrike">
              <a:solidFill>
                <a:schemeClr val="dk1"/>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Recommendations</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Arial"/>
                <a:ea typeface="Arial"/>
                <a:cs typeface="Arial"/>
                <a:sym typeface="Arial"/>
              </a:rPr>
              <a:t>References</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PowerPoint_2012_ENG11" id="104" name="Google Shape;104;p3"/>
          <p:cNvPicPr preferRelativeResize="0"/>
          <p:nvPr/>
        </p:nvPicPr>
        <p:blipFill rotWithShape="1">
          <a:blip r:embed="rId3">
            <a:alphaModFix/>
          </a:blip>
          <a:srcRect b="0" l="0" r="0" t="0"/>
          <a:stretch/>
        </p:blipFill>
        <p:spPr>
          <a:xfrm>
            <a:off x="-1588" y="-1588"/>
            <a:ext cx="9145588" cy="6859588"/>
          </a:xfrm>
          <a:prstGeom prst="rect">
            <a:avLst/>
          </a:prstGeom>
          <a:noFill/>
          <a:ln>
            <a:noFill/>
          </a:ln>
        </p:spPr>
      </p:pic>
      <p:sp>
        <p:nvSpPr>
          <p:cNvPr id="105" name="Google Shape;105;p3"/>
          <p:cNvSpPr txBox="1"/>
          <p:nvPr>
            <p:ph type="title"/>
          </p:nvPr>
        </p:nvSpPr>
        <p:spPr>
          <a:xfrm>
            <a:off x="323540" y="1586751"/>
            <a:ext cx="8640900" cy="648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latin typeface="Arial"/>
                <a:ea typeface="Arial"/>
                <a:cs typeface="Arial"/>
                <a:sym typeface="Arial"/>
              </a:rPr>
              <a:t>Introduction</a:t>
            </a:r>
            <a:endParaRPr/>
          </a:p>
        </p:txBody>
      </p:sp>
      <p:sp>
        <p:nvSpPr>
          <p:cNvPr id="106" name="Google Shape;106;p3"/>
          <p:cNvSpPr txBox="1"/>
          <p:nvPr/>
        </p:nvSpPr>
        <p:spPr>
          <a:xfrm>
            <a:off x="373350" y="2444450"/>
            <a:ext cx="8541300" cy="32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rPr>
              <a:t>Machine Learning and Deep Learning-based Intrusion Detection Systems (IDS) are vital for network security, detecting malicious activities in network traffic. However, they can be tricked by adversarial attacks that subtly change input data, leading to incorrect classifications. In our project, we studied and examined an open-source framework that strengthens IDS against these attacks using two main techniques: adversarial training and feature squeezing. Adversarial training helps IDS recognize deceptive patterns by using adversarial examples during training. Feature squeezing simplifies input data, making it easier to detect manipulations. While working on this project, we found that this framework significantly improves IDS robustness, providing a stronger defense against advanced threats.</a:t>
            </a:r>
            <a:endParaRPr b="1"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PowerPoint_2012_ENG11" id="111" name="Google Shape;111;p4"/>
          <p:cNvPicPr preferRelativeResize="0"/>
          <p:nvPr/>
        </p:nvPicPr>
        <p:blipFill rotWithShape="1">
          <a:blip r:embed="rId3">
            <a:alphaModFix/>
          </a:blip>
          <a:srcRect b="0" l="0" r="0" t="0"/>
          <a:stretch/>
        </p:blipFill>
        <p:spPr>
          <a:xfrm>
            <a:off x="0" y="0"/>
            <a:ext cx="9145588" cy="6859588"/>
          </a:xfrm>
          <a:prstGeom prst="rect">
            <a:avLst/>
          </a:prstGeom>
          <a:noFill/>
          <a:ln>
            <a:noFill/>
          </a:ln>
        </p:spPr>
      </p:pic>
      <p:sp>
        <p:nvSpPr>
          <p:cNvPr id="112" name="Google Shape;112;p4"/>
          <p:cNvSpPr txBox="1"/>
          <p:nvPr>
            <p:ph type="title"/>
          </p:nvPr>
        </p:nvSpPr>
        <p:spPr>
          <a:xfrm>
            <a:off x="323528" y="1412776"/>
            <a:ext cx="8640960" cy="64807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latin typeface="Arial"/>
                <a:ea typeface="Arial"/>
                <a:cs typeface="Arial"/>
                <a:sym typeface="Arial"/>
              </a:rPr>
              <a:t>Background and Literature Review</a:t>
            </a:r>
            <a:endParaRPr/>
          </a:p>
        </p:txBody>
      </p:sp>
      <p:sp>
        <p:nvSpPr>
          <p:cNvPr id="113" name="Google Shape;113;p4"/>
          <p:cNvSpPr txBox="1"/>
          <p:nvPr/>
        </p:nvSpPr>
        <p:spPr>
          <a:xfrm>
            <a:off x="443700" y="2189975"/>
            <a:ext cx="7511700" cy="4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rPr>
              <a:t>Our findings from literature review</a:t>
            </a:r>
            <a:endParaRPr b="1" sz="1800">
              <a:solidFill>
                <a:schemeClr val="dk1"/>
              </a:solidFill>
            </a:endParaRPr>
          </a:p>
        </p:txBody>
      </p:sp>
      <p:sp>
        <p:nvSpPr>
          <p:cNvPr id="114" name="Google Shape;114;p4"/>
          <p:cNvSpPr txBox="1"/>
          <p:nvPr/>
        </p:nvSpPr>
        <p:spPr>
          <a:xfrm>
            <a:off x="526900" y="2787550"/>
            <a:ext cx="8094000" cy="3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1500">
                <a:solidFill>
                  <a:schemeClr val="dk1"/>
                </a:solidFill>
              </a:rPr>
              <a:t>Role of IDS in Network Security</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IDS are crucial for detecting and mitigating malicious activities in network traffic.</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Traditional methods include signature-based and anomaly-based detection.</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Limitations of Traditional IDS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Often fail to identify new and sophisticated attacks.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Limited by predefined signatures and patterns.</a:t>
            </a:r>
            <a:endParaRPr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Deep Learning-Based IDS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Utilize neural networks to identify complex patterns in network traffic.</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More effective in detecting novel attacks compared to traditional methods.</a:t>
            </a:r>
            <a:endParaRPr sz="1500">
              <a:solidFill>
                <a:schemeClr val="dk1"/>
              </a:solidFill>
            </a:endParaRPr>
          </a:p>
          <a:p>
            <a:pPr indent="0" lvl="0" marL="0" rtl="0" algn="l">
              <a:spcBef>
                <a:spcPts val="1200"/>
              </a:spcBef>
              <a:spcAft>
                <a:spcPts val="0"/>
              </a:spcAft>
              <a:buNone/>
            </a:pPr>
            <a:r>
              <a:t/>
            </a:r>
            <a:endParaRPr b="1"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PowerPoint_2012_ENG11" id="119" name="Google Shape;119;g279b8a50a2f_0_6"/>
          <p:cNvPicPr preferRelativeResize="0"/>
          <p:nvPr/>
        </p:nvPicPr>
        <p:blipFill rotWithShape="1">
          <a:blip r:embed="rId3">
            <a:alphaModFix/>
          </a:blip>
          <a:srcRect b="0" l="0" r="0" t="0"/>
          <a:stretch/>
        </p:blipFill>
        <p:spPr>
          <a:xfrm>
            <a:off x="0" y="0"/>
            <a:ext cx="9145587" cy="6859586"/>
          </a:xfrm>
          <a:prstGeom prst="rect">
            <a:avLst/>
          </a:prstGeom>
          <a:noFill/>
          <a:ln>
            <a:noFill/>
          </a:ln>
        </p:spPr>
      </p:pic>
      <p:sp>
        <p:nvSpPr>
          <p:cNvPr id="120" name="Google Shape;120;g279b8a50a2f_0_6"/>
          <p:cNvSpPr txBox="1"/>
          <p:nvPr>
            <p:ph type="title"/>
          </p:nvPr>
        </p:nvSpPr>
        <p:spPr>
          <a:xfrm>
            <a:off x="323528" y="1412776"/>
            <a:ext cx="8640900" cy="648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latin typeface="Arial"/>
                <a:ea typeface="Arial"/>
                <a:cs typeface="Arial"/>
                <a:sym typeface="Arial"/>
              </a:rPr>
              <a:t>Background and Literature Review</a:t>
            </a:r>
            <a:endParaRPr/>
          </a:p>
        </p:txBody>
      </p:sp>
      <p:sp>
        <p:nvSpPr>
          <p:cNvPr id="121" name="Google Shape;121;g279b8a50a2f_0_6"/>
          <p:cNvSpPr txBox="1"/>
          <p:nvPr/>
        </p:nvSpPr>
        <p:spPr>
          <a:xfrm>
            <a:off x="443700" y="2189975"/>
            <a:ext cx="7511700" cy="4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rPr>
              <a:t>Our findings from literature review</a:t>
            </a:r>
            <a:r>
              <a:rPr b="1" lang="en-US" sz="1800">
                <a:solidFill>
                  <a:schemeClr val="dk1"/>
                </a:solidFill>
              </a:rPr>
              <a:t>… Cont.</a:t>
            </a:r>
            <a:endParaRPr b="1" sz="1800">
              <a:solidFill>
                <a:schemeClr val="dk1"/>
              </a:solidFill>
            </a:endParaRPr>
          </a:p>
        </p:txBody>
      </p:sp>
      <p:sp>
        <p:nvSpPr>
          <p:cNvPr id="122" name="Google Shape;122;g279b8a50a2f_0_6"/>
          <p:cNvSpPr txBox="1"/>
          <p:nvPr/>
        </p:nvSpPr>
        <p:spPr>
          <a:xfrm>
            <a:off x="526900" y="2787550"/>
            <a:ext cx="8094000" cy="380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500">
                <a:solidFill>
                  <a:schemeClr val="dk1"/>
                </a:solidFill>
              </a:rPr>
              <a:t>Vulnerability to Adversarial Attacks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Small, deliberate changes in input data can mislead IDS, causing incorrect classifications.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First noted in image recognition systems by Goodfellow et al. (2014) [5].</a:t>
            </a:r>
            <a:endParaRPr sz="1500">
              <a:solidFill>
                <a:schemeClr val="dk1"/>
              </a:solidFill>
            </a:endParaRPr>
          </a:p>
          <a:p>
            <a:pPr indent="0" lvl="0" marL="0" rtl="0" algn="l">
              <a:lnSpc>
                <a:spcPct val="115000"/>
              </a:lnSpc>
              <a:spcBef>
                <a:spcPts val="1200"/>
              </a:spcBef>
              <a:spcAft>
                <a:spcPts val="0"/>
              </a:spcAft>
              <a:buNone/>
            </a:pPr>
            <a:r>
              <a:rPr b="1" lang="en-US" sz="1500">
                <a:solidFill>
                  <a:schemeClr val="dk1"/>
                </a:solidFill>
              </a:rPr>
              <a:t>Adversarial Training</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Involves using adversarial examples during training to strengthen model resistance.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Effective but resource-intensive, requiring significant computational resources.</a:t>
            </a:r>
            <a:endParaRPr sz="1500">
              <a:solidFill>
                <a:schemeClr val="dk1"/>
              </a:solidFill>
            </a:endParaRPr>
          </a:p>
          <a:p>
            <a:pPr indent="0" lvl="0" marL="0" rtl="0" algn="l">
              <a:lnSpc>
                <a:spcPct val="115000"/>
              </a:lnSpc>
              <a:spcBef>
                <a:spcPts val="1200"/>
              </a:spcBef>
              <a:spcAft>
                <a:spcPts val="0"/>
              </a:spcAft>
              <a:buNone/>
            </a:pPr>
            <a:r>
              <a:rPr b="1" lang="en-US" sz="1500">
                <a:solidFill>
                  <a:schemeClr val="dk1"/>
                </a:solidFill>
              </a:rPr>
              <a:t>Feature Squeezing</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Proposed by Xu et al. (2017) [6] to simplify input data, helping detect adversarial manipulations.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Reduces the complexity of data, making it easier to spot anomalies.</a:t>
            </a:r>
            <a:endParaRPr sz="1500">
              <a:solidFill>
                <a:schemeClr val="dk1"/>
              </a:solidFill>
            </a:endParaRPr>
          </a:p>
          <a:p>
            <a:pPr indent="0" lvl="0" marL="457200" rtl="0" algn="l">
              <a:lnSpc>
                <a:spcPct val="115000"/>
              </a:lnSpc>
              <a:spcBef>
                <a:spcPts val="1200"/>
              </a:spcBef>
              <a:spcAft>
                <a:spcPts val="0"/>
              </a:spcAft>
              <a:buNone/>
            </a:pPr>
            <a:r>
              <a:t/>
            </a:r>
            <a:endParaRPr b="1" sz="1500">
              <a:solidFill>
                <a:schemeClr val="dk1"/>
              </a:solidFill>
            </a:endParaRPr>
          </a:p>
          <a:p>
            <a:pPr indent="0" lvl="0" marL="0" rtl="0" algn="l">
              <a:spcBef>
                <a:spcPts val="1200"/>
              </a:spcBef>
              <a:spcAft>
                <a:spcPts val="0"/>
              </a:spcAft>
              <a:buNone/>
            </a:pPr>
            <a:r>
              <a:t/>
            </a:r>
            <a:endParaRPr b="1"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PowerPoint_2012_ENG11" id="127" name="Google Shape;127;g279b8a50a2f_0_14"/>
          <p:cNvPicPr preferRelativeResize="0"/>
          <p:nvPr/>
        </p:nvPicPr>
        <p:blipFill rotWithShape="1">
          <a:blip r:embed="rId3">
            <a:alphaModFix/>
          </a:blip>
          <a:srcRect b="0" l="0" r="0" t="0"/>
          <a:stretch/>
        </p:blipFill>
        <p:spPr>
          <a:xfrm>
            <a:off x="0" y="0"/>
            <a:ext cx="9145587" cy="6859586"/>
          </a:xfrm>
          <a:prstGeom prst="rect">
            <a:avLst/>
          </a:prstGeom>
          <a:noFill/>
          <a:ln>
            <a:noFill/>
          </a:ln>
        </p:spPr>
      </p:pic>
      <p:sp>
        <p:nvSpPr>
          <p:cNvPr id="128" name="Google Shape;128;g279b8a50a2f_0_14"/>
          <p:cNvSpPr txBox="1"/>
          <p:nvPr>
            <p:ph type="title"/>
          </p:nvPr>
        </p:nvSpPr>
        <p:spPr>
          <a:xfrm>
            <a:off x="323528" y="1412776"/>
            <a:ext cx="8640900" cy="648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latin typeface="Arial"/>
                <a:ea typeface="Arial"/>
                <a:cs typeface="Arial"/>
                <a:sym typeface="Arial"/>
              </a:rPr>
              <a:t>Background and Literature Review</a:t>
            </a:r>
            <a:endParaRPr/>
          </a:p>
        </p:txBody>
      </p:sp>
      <p:sp>
        <p:nvSpPr>
          <p:cNvPr id="129" name="Google Shape;129;g279b8a50a2f_0_14"/>
          <p:cNvSpPr txBox="1"/>
          <p:nvPr/>
        </p:nvSpPr>
        <p:spPr>
          <a:xfrm>
            <a:off x="443700" y="2189975"/>
            <a:ext cx="7511700" cy="4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rPr>
              <a:t>Our findings from literature review</a:t>
            </a:r>
            <a:r>
              <a:rPr b="1" lang="en-US" sz="1800">
                <a:solidFill>
                  <a:schemeClr val="dk1"/>
                </a:solidFill>
              </a:rPr>
              <a:t>… Cont.</a:t>
            </a:r>
            <a:endParaRPr b="1" sz="1800">
              <a:solidFill>
                <a:schemeClr val="dk1"/>
              </a:solidFill>
            </a:endParaRPr>
          </a:p>
        </p:txBody>
      </p:sp>
      <p:sp>
        <p:nvSpPr>
          <p:cNvPr id="130" name="Google Shape;130;g279b8a50a2f_0_14"/>
          <p:cNvSpPr txBox="1"/>
          <p:nvPr/>
        </p:nvSpPr>
        <p:spPr>
          <a:xfrm>
            <a:off x="526900" y="2787550"/>
            <a:ext cx="8094000" cy="380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500">
                <a:solidFill>
                  <a:schemeClr val="dk1"/>
                </a:solidFill>
              </a:rPr>
              <a:t>Studies on Defense Techniques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Wang et al. (2018) and Sadeghzadeh et al. (2019) explored adversarial training and feature squeezing in IDS.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Provided insights into the strengths and limitations of these methods.</a:t>
            </a:r>
            <a:endParaRPr sz="1500">
              <a:solidFill>
                <a:schemeClr val="dk1"/>
              </a:solidFill>
            </a:endParaRPr>
          </a:p>
          <a:p>
            <a:pPr indent="0" lvl="0" marL="0" rtl="0" algn="l">
              <a:lnSpc>
                <a:spcPct val="115000"/>
              </a:lnSpc>
              <a:spcBef>
                <a:spcPts val="1200"/>
              </a:spcBef>
              <a:spcAft>
                <a:spcPts val="0"/>
              </a:spcAft>
              <a:buNone/>
            </a:pPr>
            <a:r>
              <a:rPr b="1" lang="en-US" sz="1500">
                <a:solidFill>
                  <a:schemeClr val="dk1"/>
                </a:solidFill>
              </a:rPr>
              <a:t>Explored Framework for IDS-Adversarial case</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US" sz="1500">
                <a:solidFill>
                  <a:schemeClr val="dk1"/>
                </a:solidFill>
              </a:rPr>
              <a:t>Combines adversarial training and feature squeezing.</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Extensive experiments show improved IDS robustness against adversarial attacks.</a:t>
            </a:r>
            <a:endParaRPr sz="1500">
              <a:solidFill>
                <a:schemeClr val="dk1"/>
              </a:solidFill>
            </a:endParaRPr>
          </a:p>
          <a:p>
            <a:pPr indent="0" lvl="0" marL="457200" rtl="0" algn="l">
              <a:lnSpc>
                <a:spcPct val="115000"/>
              </a:lnSpc>
              <a:spcBef>
                <a:spcPts val="1200"/>
              </a:spcBef>
              <a:spcAft>
                <a:spcPts val="0"/>
              </a:spcAft>
              <a:buNone/>
            </a:pPr>
            <a:r>
              <a:t/>
            </a:r>
            <a:endParaRPr b="1" sz="1500">
              <a:solidFill>
                <a:schemeClr val="dk1"/>
              </a:solidFill>
            </a:endParaRPr>
          </a:p>
          <a:p>
            <a:pPr indent="0" lvl="0" marL="457200" rtl="0" algn="l">
              <a:lnSpc>
                <a:spcPct val="115000"/>
              </a:lnSpc>
              <a:spcBef>
                <a:spcPts val="1200"/>
              </a:spcBef>
              <a:spcAft>
                <a:spcPts val="0"/>
              </a:spcAft>
              <a:buNone/>
            </a:pPr>
            <a:r>
              <a:t/>
            </a:r>
            <a:endParaRPr b="1" sz="1500">
              <a:solidFill>
                <a:schemeClr val="dk1"/>
              </a:solidFill>
            </a:endParaRPr>
          </a:p>
          <a:p>
            <a:pPr indent="0" lvl="0" marL="0" rtl="0" algn="l">
              <a:spcBef>
                <a:spcPts val="1200"/>
              </a:spcBef>
              <a:spcAft>
                <a:spcPts val="0"/>
              </a:spcAft>
              <a:buNone/>
            </a:pPr>
            <a:r>
              <a:t/>
            </a:r>
            <a:endParaRPr b="1"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PowerPoint_2012_ENG11" id="135" name="Google Shape;135;g279b8a50a2f_0_22"/>
          <p:cNvPicPr preferRelativeResize="0"/>
          <p:nvPr/>
        </p:nvPicPr>
        <p:blipFill rotWithShape="1">
          <a:blip r:embed="rId3">
            <a:alphaModFix/>
          </a:blip>
          <a:srcRect b="0" l="0" r="0" t="0"/>
          <a:stretch/>
        </p:blipFill>
        <p:spPr>
          <a:xfrm>
            <a:off x="0" y="0"/>
            <a:ext cx="9145587" cy="6859586"/>
          </a:xfrm>
          <a:prstGeom prst="rect">
            <a:avLst/>
          </a:prstGeom>
          <a:noFill/>
          <a:ln>
            <a:noFill/>
          </a:ln>
        </p:spPr>
      </p:pic>
      <p:sp>
        <p:nvSpPr>
          <p:cNvPr id="136" name="Google Shape;136;g279b8a50a2f_0_22"/>
          <p:cNvSpPr txBox="1"/>
          <p:nvPr>
            <p:ph type="title"/>
          </p:nvPr>
        </p:nvSpPr>
        <p:spPr>
          <a:xfrm>
            <a:off x="323528" y="1412776"/>
            <a:ext cx="8640900" cy="648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latin typeface="Arial"/>
                <a:ea typeface="Arial"/>
                <a:cs typeface="Arial"/>
                <a:sym typeface="Arial"/>
              </a:rPr>
              <a:t>Background and Literature Review</a:t>
            </a:r>
            <a:endParaRPr/>
          </a:p>
        </p:txBody>
      </p:sp>
      <p:sp>
        <p:nvSpPr>
          <p:cNvPr id="137" name="Google Shape;137;g279b8a50a2f_0_22"/>
          <p:cNvSpPr txBox="1"/>
          <p:nvPr/>
        </p:nvSpPr>
        <p:spPr>
          <a:xfrm>
            <a:off x="443700" y="2189975"/>
            <a:ext cx="7511700" cy="4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rPr>
              <a:t>Our findings from literature review… Cont.</a:t>
            </a:r>
            <a:endParaRPr b="1" sz="1800">
              <a:solidFill>
                <a:schemeClr val="dk1"/>
              </a:solidFill>
            </a:endParaRPr>
          </a:p>
        </p:txBody>
      </p:sp>
      <p:sp>
        <p:nvSpPr>
          <p:cNvPr id="138" name="Google Shape;138;g279b8a50a2f_0_22"/>
          <p:cNvSpPr txBox="1"/>
          <p:nvPr/>
        </p:nvSpPr>
        <p:spPr>
          <a:xfrm>
            <a:off x="443700" y="2787550"/>
            <a:ext cx="8355600" cy="380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500">
                <a:solidFill>
                  <a:schemeClr val="dk1"/>
                </a:solidFill>
              </a:rPr>
              <a:t>IDS-Anta is an open source code which is designed to enhance the robustness of Intrusion Detection Systems (IDS) against adversarial attacks. IDS-Anta integrates multiple defense mechanisms to improve IDS resilience:</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US" sz="1500">
                <a:solidFill>
                  <a:schemeClr val="dk1"/>
                </a:solidFill>
              </a:rPr>
              <a:t>Adversarial Training</a:t>
            </a:r>
            <a:r>
              <a:rPr lang="en-US" sz="1500">
                <a:solidFill>
                  <a:schemeClr val="dk1"/>
                </a:solidFill>
              </a:rPr>
              <a:t>: IDS-Anta incorporates adversarial examples during the training phase to help the model better recognize and resist malicious inputs.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Feature Squeezing</a:t>
            </a:r>
            <a:r>
              <a:rPr lang="en-US" sz="1500">
                <a:solidFill>
                  <a:schemeClr val="dk1"/>
                </a:solidFill>
              </a:rPr>
              <a:t>: It simplifies input data to reduce the impact of adversarial perturbations, making it easier to detect and mitigate adversarial manipulations.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Hybrid Approach</a:t>
            </a:r>
            <a:r>
              <a:rPr lang="en-US" sz="1500">
                <a:solidFill>
                  <a:schemeClr val="dk1"/>
                </a:solidFill>
              </a:rPr>
              <a:t>: IDS-Anta combines these techniques to provide a more robust defense against sophisticated attacks.</a:t>
            </a:r>
            <a:endParaRPr sz="1500">
              <a:solidFill>
                <a:schemeClr val="dk1"/>
              </a:solidFill>
            </a:endParaRPr>
          </a:p>
          <a:p>
            <a:pPr indent="0" lvl="0" marL="457200" rtl="0" algn="l">
              <a:lnSpc>
                <a:spcPct val="115000"/>
              </a:lnSpc>
              <a:spcBef>
                <a:spcPts val="1200"/>
              </a:spcBef>
              <a:spcAft>
                <a:spcPts val="0"/>
              </a:spcAft>
              <a:buNone/>
            </a:pPr>
            <a:r>
              <a:t/>
            </a:r>
            <a:endParaRPr b="1" sz="1500">
              <a:solidFill>
                <a:schemeClr val="dk1"/>
              </a:solidFill>
            </a:endParaRPr>
          </a:p>
          <a:p>
            <a:pPr indent="0" lvl="0" marL="457200" rtl="0" algn="l">
              <a:lnSpc>
                <a:spcPct val="115000"/>
              </a:lnSpc>
              <a:spcBef>
                <a:spcPts val="1200"/>
              </a:spcBef>
              <a:spcAft>
                <a:spcPts val="0"/>
              </a:spcAft>
              <a:buNone/>
            </a:pPr>
            <a:r>
              <a:t/>
            </a:r>
            <a:endParaRPr b="1" sz="1500">
              <a:solidFill>
                <a:schemeClr val="dk1"/>
              </a:solidFill>
            </a:endParaRPr>
          </a:p>
          <a:p>
            <a:pPr indent="0" lvl="0" marL="457200" rtl="0" algn="l">
              <a:lnSpc>
                <a:spcPct val="115000"/>
              </a:lnSpc>
              <a:spcBef>
                <a:spcPts val="1200"/>
              </a:spcBef>
              <a:spcAft>
                <a:spcPts val="0"/>
              </a:spcAft>
              <a:buNone/>
            </a:pPr>
            <a:r>
              <a:t/>
            </a:r>
            <a:endParaRPr b="1" sz="1500">
              <a:solidFill>
                <a:schemeClr val="dk1"/>
              </a:solidFill>
            </a:endParaRPr>
          </a:p>
          <a:p>
            <a:pPr indent="0" lvl="0" marL="0" rtl="0" algn="l">
              <a:spcBef>
                <a:spcPts val="1200"/>
              </a:spcBef>
              <a:spcAft>
                <a:spcPts val="0"/>
              </a:spcAft>
              <a:buNone/>
            </a:pPr>
            <a:r>
              <a:t/>
            </a:r>
            <a:endParaRPr b="1"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PowerPoint_2012_ENG11" id="143" name="Google Shape;143;p7"/>
          <p:cNvPicPr preferRelativeResize="0"/>
          <p:nvPr/>
        </p:nvPicPr>
        <p:blipFill rotWithShape="1">
          <a:blip r:embed="rId3">
            <a:alphaModFix/>
          </a:blip>
          <a:srcRect b="0" l="0" r="0" t="0"/>
          <a:stretch/>
        </p:blipFill>
        <p:spPr>
          <a:xfrm>
            <a:off x="0" y="0"/>
            <a:ext cx="9145588" cy="6859588"/>
          </a:xfrm>
          <a:prstGeom prst="rect">
            <a:avLst/>
          </a:prstGeom>
          <a:noFill/>
          <a:ln>
            <a:noFill/>
          </a:ln>
        </p:spPr>
      </p:pic>
      <p:sp>
        <p:nvSpPr>
          <p:cNvPr id="144" name="Google Shape;144;p7"/>
          <p:cNvSpPr txBox="1"/>
          <p:nvPr>
            <p:ph type="title"/>
          </p:nvPr>
        </p:nvSpPr>
        <p:spPr>
          <a:xfrm>
            <a:off x="323528" y="1412776"/>
            <a:ext cx="8640960" cy="64807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t>Project Objectives</a:t>
            </a:r>
            <a:endParaRPr/>
          </a:p>
        </p:txBody>
      </p:sp>
      <p:sp>
        <p:nvSpPr>
          <p:cNvPr id="145" name="Google Shape;145;p7"/>
          <p:cNvSpPr txBox="1"/>
          <p:nvPr/>
        </p:nvSpPr>
        <p:spPr>
          <a:xfrm>
            <a:off x="400250" y="2254300"/>
            <a:ext cx="8345100" cy="39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The primary objective of our project is to explore, study, and experiment with a robust defense mechanism for machine learning (ML) and deep learning (DL)-based intrusion detection systems (IDS) to counter adversarial attacks. In this project, we used the open-source IDS-Anta, and the approach involves using Multi-Armed Bandits with Thompson Sampling and Ant Colony Optimization to optimize classifier selection and enhance resilience. Additionally, adversarial samples generated through methods like Zeroth Order Optimization (ZOO) and Fast Gradient Sign Method (FGSM) are used for rigorous testing.</a:t>
            </a:r>
            <a:endParaRPr b="1" sz="1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500">
                <a:solidFill>
                  <a:schemeClr val="dk1"/>
                </a:solidFill>
              </a:rPr>
              <a:t>Key Objectives:</a:t>
            </a:r>
            <a:endParaRPr b="1" sz="1500">
              <a:solidFill>
                <a:schemeClr val="dk1"/>
              </a:solidFill>
            </a:endParaRPr>
          </a:p>
          <a:p>
            <a:pPr indent="-323850" lvl="0" marL="457200" rtl="0" algn="l">
              <a:lnSpc>
                <a:spcPct val="115000"/>
              </a:lnSpc>
              <a:spcBef>
                <a:spcPts val="1200"/>
              </a:spcBef>
              <a:spcAft>
                <a:spcPts val="0"/>
              </a:spcAft>
              <a:buClr>
                <a:schemeClr val="dk1"/>
              </a:buClr>
              <a:buSzPts val="1500"/>
              <a:buAutoNum type="arabicPeriod"/>
            </a:pPr>
            <a:r>
              <a:rPr lang="en-US" sz="1500">
                <a:solidFill>
                  <a:schemeClr val="dk1"/>
                </a:solidFill>
              </a:rPr>
              <a:t>Enhance cybersecurity defenses against adversarial attacks.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Create an adaptable solution to combat evolving cyber threats.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rPr>
              <a:t>Strengthen intrusion detection systems for robust protection.</a:t>
            </a:r>
            <a:endParaRPr sz="1500">
              <a:solidFill>
                <a:schemeClr val="dk1"/>
              </a:solidFill>
            </a:endParaRPr>
          </a:p>
          <a:p>
            <a:pPr indent="0" lvl="0" marL="0" rtl="0" algn="l">
              <a:spcBef>
                <a:spcPts val="1200"/>
              </a:spcBef>
              <a:spcAft>
                <a:spcPts val="0"/>
              </a:spcAft>
              <a:buNone/>
            </a:pPr>
            <a:r>
              <a:t/>
            </a:r>
            <a:endParaRPr sz="3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descr="PowerPoint_2012_ENG11" id="150" name="Google Shape;150;p8"/>
          <p:cNvPicPr preferRelativeResize="0"/>
          <p:nvPr/>
        </p:nvPicPr>
        <p:blipFill rotWithShape="1">
          <a:blip r:embed="rId3">
            <a:alphaModFix/>
          </a:blip>
          <a:srcRect b="0" l="0" r="0" t="0"/>
          <a:stretch/>
        </p:blipFill>
        <p:spPr>
          <a:xfrm>
            <a:off x="-788" y="-788"/>
            <a:ext cx="9145587" cy="6859586"/>
          </a:xfrm>
          <a:prstGeom prst="rect">
            <a:avLst/>
          </a:prstGeom>
          <a:noFill/>
          <a:ln>
            <a:noFill/>
          </a:ln>
        </p:spPr>
      </p:pic>
      <p:sp>
        <p:nvSpPr>
          <p:cNvPr id="151" name="Google Shape;151;p8"/>
          <p:cNvSpPr txBox="1"/>
          <p:nvPr>
            <p:ph type="title"/>
          </p:nvPr>
        </p:nvSpPr>
        <p:spPr>
          <a:xfrm>
            <a:off x="323528" y="1412776"/>
            <a:ext cx="8640960" cy="64807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600"/>
              <a:t>ML/DL Based IDS</a:t>
            </a:r>
            <a:endParaRPr/>
          </a:p>
        </p:txBody>
      </p:sp>
      <p:pic>
        <p:nvPicPr>
          <p:cNvPr id="152" name="Google Shape;152;p8"/>
          <p:cNvPicPr preferRelativeResize="0"/>
          <p:nvPr/>
        </p:nvPicPr>
        <p:blipFill>
          <a:blip r:embed="rId4">
            <a:alphaModFix/>
          </a:blip>
          <a:stretch>
            <a:fillRect/>
          </a:stretch>
        </p:blipFill>
        <p:spPr>
          <a:xfrm>
            <a:off x="5564675" y="2122675"/>
            <a:ext cx="3210875" cy="3459600"/>
          </a:xfrm>
          <a:prstGeom prst="rect">
            <a:avLst/>
          </a:prstGeom>
          <a:noFill/>
          <a:ln>
            <a:noFill/>
          </a:ln>
        </p:spPr>
      </p:pic>
      <p:sp>
        <p:nvSpPr>
          <p:cNvPr id="153" name="Google Shape;153;p8"/>
          <p:cNvSpPr txBox="1"/>
          <p:nvPr/>
        </p:nvSpPr>
        <p:spPr>
          <a:xfrm>
            <a:off x="5670113" y="5716975"/>
            <a:ext cx="3000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500"/>
              </a:spcBef>
              <a:spcAft>
                <a:spcPts val="1500"/>
              </a:spcAft>
              <a:buNone/>
            </a:pPr>
            <a:r>
              <a:rPr lang="en-US" sz="1200">
                <a:solidFill>
                  <a:schemeClr val="dk1"/>
                </a:solidFill>
                <a:latin typeface="Times New Roman"/>
                <a:ea typeface="Times New Roman"/>
                <a:cs typeface="Times New Roman"/>
                <a:sym typeface="Times New Roman"/>
              </a:rPr>
              <a:t>Figure 1 Machine Learning Based IDS</a:t>
            </a:r>
            <a:endParaRPr sz="1200">
              <a:solidFill>
                <a:schemeClr val="dk1"/>
              </a:solidFill>
              <a:latin typeface="Times New Roman"/>
              <a:ea typeface="Times New Roman"/>
              <a:cs typeface="Times New Roman"/>
              <a:sym typeface="Times New Roman"/>
            </a:endParaRPr>
          </a:p>
        </p:txBody>
      </p:sp>
      <p:sp>
        <p:nvSpPr>
          <p:cNvPr id="154" name="Google Shape;154;p8"/>
          <p:cNvSpPr txBox="1"/>
          <p:nvPr/>
        </p:nvSpPr>
        <p:spPr>
          <a:xfrm>
            <a:off x="323525" y="2078125"/>
            <a:ext cx="45048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latin typeface="Times New Roman"/>
                <a:ea typeface="Times New Roman"/>
                <a:cs typeface="Times New Roman"/>
                <a:sym typeface="Times New Roman"/>
              </a:rPr>
              <a:t>We utilized open-source Python code to demonstrate a general Intrusion Detection System (IDS) [1]</a:t>
            </a:r>
            <a:endParaRPr sz="1600">
              <a:solidFill>
                <a:schemeClr val="dk1"/>
              </a:solidFill>
            </a:endParaRPr>
          </a:p>
        </p:txBody>
      </p:sp>
      <p:sp>
        <p:nvSpPr>
          <p:cNvPr id="155" name="Google Shape;155;p8"/>
          <p:cNvSpPr txBox="1"/>
          <p:nvPr/>
        </p:nvSpPr>
        <p:spPr>
          <a:xfrm>
            <a:off x="400925" y="2826925"/>
            <a:ext cx="4868400" cy="345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200">
                <a:solidFill>
                  <a:schemeClr val="dk1"/>
                </a:solidFill>
                <a:latin typeface="Times New Roman"/>
                <a:ea typeface="Times New Roman"/>
                <a:cs typeface="Times New Roman"/>
                <a:sym typeface="Times New Roman"/>
              </a:rPr>
              <a:t>Datasets:</a:t>
            </a:r>
            <a:r>
              <a:rPr lang="en-US" sz="1200">
                <a:solidFill>
                  <a:schemeClr val="dk1"/>
                </a:solidFill>
                <a:latin typeface="Times New Roman"/>
                <a:ea typeface="Times New Roman"/>
                <a:cs typeface="Times New Roman"/>
                <a:sym typeface="Times New Roman"/>
              </a:rPr>
              <a:t> The process begins with gathering the datasets.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200">
                <a:solidFill>
                  <a:schemeClr val="dk1"/>
                </a:solidFill>
                <a:latin typeface="Times New Roman"/>
                <a:ea typeface="Times New Roman"/>
                <a:cs typeface="Times New Roman"/>
                <a:sym typeface="Times New Roman"/>
              </a:rPr>
              <a:t>Preprocessing &amp; Normalization:</a:t>
            </a:r>
            <a:r>
              <a:rPr lang="en-US" sz="1200">
                <a:solidFill>
                  <a:schemeClr val="dk1"/>
                </a:solidFill>
                <a:latin typeface="Times New Roman"/>
                <a:ea typeface="Times New Roman"/>
                <a:cs typeface="Times New Roman"/>
                <a:sym typeface="Times New Roman"/>
              </a:rPr>
              <a:t> This step involves cleaning the data and normalizing it to ensure consistency.</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200">
                <a:solidFill>
                  <a:schemeClr val="dk1"/>
                </a:solidFill>
                <a:latin typeface="Times New Roman"/>
                <a:ea typeface="Times New Roman"/>
                <a:cs typeface="Times New Roman"/>
                <a:sym typeface="Times New Roman"/>
              </a:rPr>
              <a:t>Feature Extraction:</a:t>
            </a:r>
            <a:r>
              <a:rPr lang="en-US" sz="1200">
                <a:solidFill>
                  <a:schemeClr val="dk1"/>
                </a:solidFill>
                <a:latin typeface="Times New Roman"/>
                <a:ea typeface="Times New Roman"/>
                <a:cs typeface="Times New Roman"/>
                <a:sym typeface="Times New Roman"/>
              </a:rPr>
              <a:t> Relevant features are extracted from the processed data, which are crucial for training models.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200">
                <a:solidFill>
                  <a:schemeClr val="dk1"/>
                </a:solidFill>
                <a:latin typeface="Times New Roman"/>
                <a:ea typeface="Times New Roman"/>
                <a:cs typeface="Times New Roman"/>
                <a:sym typeface="Times New Roman"/>
              </a:rPr>
              <a:t>MAB with Thomson Sampling:</a:t>
            </a:r>
            <a:r>
              <a:rPr lang="en-US" sz="1200">
                <a:solidFill>
                  <a:schemeClr val="dk1"/>
                </a:solidFill>
                <a:latin typeface="Times New Roman"/>
                <a:ea typeface="Times New Roman"/>
                <a:cs typeface="Times New Roman"/>
                <a:sym typeface="Times New Roman"/>
              </a:rPr>
              <a:t> This step seems to implement a Multi-Armed Bandit (MAB) approach using Thomson Sampling, likely for model selection or optimization.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200">
                <a:solidFill>
                  <a:schemeClr val="dk1"/>
                </a:solidFill>
                <a:latin typeface="Times New Roman"/>
                <a:ea typeface="Times New Roman"/>
                <a:cs typeface="Times New Roman"/>
                <a:sym typeface="Times New Roman"/>
              </a:rPr>
              <a:t>Model Training:</a:t>
            </a:r>
            <a:r>
              <a:rPr lang="en-US" sz="1200">
                <a:solidFill>
                  <a:schemeClr val="dk1"/>
                </a:solidFill>
                <a:latin typeface="Times New Roman"/>
                <a:ea typeface="Times New Roman"/>
                <a:cs typeface="Times New Roman"/>
                <a:sym typeface="Times New Roman"/>
              </a:rPr>
              <a:t> Various machine learning models, such as Random Forest (RF), Support Vector Machine (SVM), Logistic Regression (LR), Deep Neural Networks (DNN), and the IDS-Anta model, are trained using the features.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200">
                <a:solidFill>
                  <a:schemeClr val="dk1"/>
                </a:solidFill>
                <a:latin typeface="Times New Roman"/>
                <a:ea typeface="Times New Roman"/>
                <a:cs typeface="Times New Roman"/>
                <a:sym typeface="Times New Roman"/>
              </a:rPr>
              <a:t>Performance Analysis:</a:t>
            </a:r>
            <a:r>
              <a:rPr lang="en-US" sz="1200">
                <a:solidFill>
                  <a:schemeClr val="dk1"/>
                </a:solidFill>
                <a:latin typeface="Times New Roman"/>
                <a:ea typeface="Times New Roman"/>
                <a:cs typeface="Times New Roman"/>
                <a:sym typeface="Times New Roman"/>
              </a:rPr>
              <a:t> The trained models are evaluated to analyze their performance.</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3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2011-09-14T17:48:51Z</dcterms:created>
  <dc:creator>jo-ann</dc:creator>
</cp:coreProperties>
</file>