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271" r:id="rId2"/>
    <p:sldId id="272" r:id="rId3"/>
    <p:sldId id="285" r:id="rId4"/>
    <p:sldId id="273" r:id="rId5"/>
    <p:sldId id="274" r:id="rId6"/>
    <p:sldId id="275" r:id="rId7"/>
    <p:sldId id="287" r:id="rId8"/>
    <p:sldId id="289" r:id="rId9"/>
    <p:sldId id="284" r:id="rId10"/>
    <p:sldId id="282" r:id="rId11"/>
    <p:sldId id="281" r:id="rId12"/>
    <p:sldId id="283" r:id="rId13"/>
    <p:sldId id="276" r:id="rId14"/>
    <p:sldId id="290" r:id="rId15"/>
    <p:sldId id="277" r:id="rId16"/>
    <p:sldId id="278" r:id="rId17"/>
    <p:sldId id="279" r:id="rId18"/>
    <p:sldId id="280" r:id="rId1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9096A"/>
    <a:srgbClr val="660033"/>
    <a:srgbClr val="006600"/>
    <a:srgbClr val="032B14"/>
    <a:srgbClr val="021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3" d="100"/>
          <a:sy n="93" d="100"/>
        </p:scale>
        <p:origin x="-15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8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BE88192-7236-4543-918C-81B11F81AFE8}" type="datetimeFigureOut">
              <a:rPr lang="en-US" smtClean="0"/>
              <a:pPr/>
              <a:t>11/13/2023</a:t>
            </a:fld>
            <a:endParaRPr lang="en-US"/>
          </a:p>
        </p:txBody>
      </p:sp>
      <p:sp>
        <p:nvSpPr>
          <p:cNvPr id="4" name="Espace réservé de l'image des diapositives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123BBD0-67BD-4A0A-A16A-2EFB2031D6DE}" type="slidenum">
              <a:rPr lang="en-US" smtClean="0"/>
              <a:pPr/>
              <a:t>‹#›</a:t>
            </a:fld>
            <a:endParaRPr lang="en-US"/>
          </a:p>
        </p:txBody>
      </p:sp>
    </p:spTree>
    <p:extLst>
      <p:ext uri="{BB962C8B-B14F-4D97-AF65-F5344CB8AC3E}">
        <p14:creationId xmlns:p14="http://schemas.microsoft.com/office/powerpoint/2010/main" val="345478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5B989C81-4D52-4DC8-A202-44F46C8D71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CAE01804-3719-441A-851E-06A24401E4B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3E2A508C-861C-457D-B749-2453EC9445A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01922703-2974-4695-B6CA-3A71885F082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6706D229-7260-47E4-9A4A-83C6202E986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162E62BA-A745-484A-B0E4-04FB301748B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884D129D-51EA-45B9-B24E-85F392034FC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E93FF319-A81E-4ACA-8CE5-BCCE30A0A02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DC8B2E39-37AA-4569-8622-E39674F000D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8DCE3138-CFFF-417D-B5C5-00E5422FC2A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C5C2AF53-BEFE-48F1-938E-6A5550587B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AD712EA7-2362-4AA6-9E32-4DBD66FBC19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pitchFamily="-80" charset="-128"/>
        </a:defRPr>
      </a:lvl2pPr>
      <a:lvl3pPr algn="ctr" rtl="0" fontAlgn="base">
        <a:spcBef>
          <a:spcPct val="0"/>
        </a:spcBef>
        <a:spcAft>
          <a:spcPct val="0"/>
        </a:spcAft>
        <a:defRPr sz="4400">
          <a:solidFill>
            <a:schemeClr val="tx2"/>
          </a:solidFill>
          <a:latin typeface="Arial" charset="0"/>
          <a:ea typeface="ＭＳ Ｐゴシック" pitchFamily="-80" charset="-128"/>
        </a:defRPr>
      </a:lvl3pPr>
      <a:lvl4pPr algn="ctr" rtl="0" fontAlgn="base">
        <a:spcBef>
          <a:spcPct val="0"/>
        </a:spcBef>
        <a:spcAft>
          <a:spcPct val="0"/>
        </a:spcAft>
        <a:defRPr sz="4400">
          <a:solidFill>
            <a:schemeClr val="tx2"/>
          </a:solidFill>
          <a:latin typeface="Arial" charset="0"/>
          <a:ea typeface="ＭＳ Ｐゴシック" pitchFamily="-80" charset="-128"/>
        </a:defRPr>
      </a:lvl4pPr>
      <a:lvl5pPr algn="ctr" rtl="0" fontAlgn="base">
        <a:spcBef>
          <a:spcPct val="0"/>
        </a:spcBef>
        <a:spcAft>
          <a:spcPct val="0"/>
        </a:spcAft>
        <a:defRPr sz="4400">
          <a:solidFill>
            <a:schemeClr val="tx2"/>
          </a:solidFill>
          <a:latin typeface="Arial" charset="0"/>
          <a:ea typeface="ＭＳ Ｐゴシック" pitchFamily="-80" charset="-128"/>
        </a:defRPr>
      </a:lvl5pPr>
      <a:lvl6pPr marL="457200" algn="ctr" rtl="0" fontAlgn="base">
        <a:spcBef>
          <a:spcPct val="0"/>
        </a:spcBef>
        <a:spcAft>
          <a:spcPct val="0"/>
        </a:spcAft>
        <a:defRPr sz="4400">
          <a:solidFill>
            <a:schemeClr val="tx2"/>
          </a:solidFill>
          <a:latin typeface="Arial" charset="0"/>
          <a:ea typeface="ＭＳ Ｐゴシック" pitchFamily="-80" charset="-128"/>
        </a:defRPr>
      </a:lvl6pPr>
      <a:lvl7pPr marL="914400" algn="ctr" rtl="0" fontAlgn="base">
        <a:spcBef>
          <a:spcPct val="0"/>
        </a:spcBef>
        <a:spcAft>
          <a:spcPct val="0"/>
        </a:spcAft>
        <a:defRPr sz="4400">
          <a:solidFill>
            <a:schemeClr val="tx2"/>
          </a:solidFill>
          <a:latin typeface="Arial" charset="0"/>
          <a:ea typeface="ＭＳ Ｐゴシック" pitchFamily="-80" charset="-128"/>
        </a:defRPr>
      </a:lvl7pPr>
      <a:lvl8pPr marL="1371600" algn="ctr" rtl="0" fontAlgn="base">
        <a:spcBef>
          <a:spcPct val="0"/>
        </a:spcBef>
        <a:spcAft>
          <a:spcPct val="0"/>
        </a:spcAft>
        <a:defRPr sz="4400">
          <a:solidFill>
            <a:schemeClr val="tx2"/>
          </a:solidFill>
          <a:latin typeface="Arial" charset="0"/>
          <a:ea typeface="ＭＳ Ｐゴシック" pitchFamily="-80" charset="-128"/>
        </a:defRPr>
      </a:lvl8pPr>
      <a:lvl9pPr marL="1828800"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2" name="Title 1"/>
          <p:cNvSpPr>
            <a:spLocks noGrp="1"/>
          </p:cNvSpPr>
          <p:nvPr>
            <p:ph type="title"/>
          </p:nvPr>
        </p:nvSpPr>
        <p:spPr>
          <a:xfrm>
            <a:off x="649796" y="1844824"/>
            <a:ext cx="7772400" cy="1143000"/>
          </a:xfrm>
        </p:spPr>
        <p:txBody>
          <a:bodyPr/>
          <a:lstStyle/>
          <a:p>
            <a:r>
              <a:rPr lang="en-US" sz="3600" dirty="0"/>
              <a:t>Integrating Virtual Exposure in </a:t>
            </a:r>
            <a:r>
              <a:rPr lang="en-US" sz="3600" dirty="0" smtClean="0"/>
              <a:t>LIME </a:t>
            </a:r>
            <a:r>
              <a:rPr lang="en-US" sz="2800" dirty="0" smtClean="0"/>
              <a:t>Low-light</a:t>
            </a:r>
            <a:r>
              <a:rPr lang="en-US" sz="2800" dirty="0"/>
              <a:t> </a:t>
            </a:r>
            <a:r>
              <a:rPr lang="en-US" sz="2800" dirty="0" smtClean="0"/>
              <a:t>Image </a:t>
            </a:r>
            <a:r>
              <a:rPr lang="en-US" sz="2800" dirty="0"/>
              <a:t>Enhancement</a:t>
            </a:r>
            <a:endParaRPr lang="en-US" sz="2800" dirty="0"/>
          </a:p>
        </p:txBody>
      </p:sp>
      <p:sp>
        <p:nvSpPr>
          <p:cNvPr id="3" name="TextBox 2"/>
          <p:cNvSpPr txBox="1"/>
          <p:nvPr/>
        </p:nvSpPr>
        <p:spPr>
          <a:xfrm>
            <a:off x="179512" y="3522494"/>
            <a:ext cx="8712968" cy="338554"/>
          </a:xfrm>
          <a:prstGeom prst="rect">
            <a:avLst/>
          </a:prstGeom>
          <a:noFill/>
        </p:spPr>
        <p:txBody>
          <a:bodyPr wrap="square" rtlCol="0">
            <a:spAutoFit/>
          </a:bodyPr>
          <a:lstStyle/>
          <a:p>
            <a:pPr algn="ctr"/>
            <a:r>
              <a:rPr lang="en-US" sz="1600" dirty="0" smtClean="0"/>
              <a:t>Ahsan </a:t>
            </a:r>
            <a:r>
              <a:rPr lang="en-US" sz="1600" dirty="0" err="1"/>
              <a:t>Md</a:t>
            </a:r>
            <a:r>
              <a:rPr lang="en-US" sz="1600" dirty="0"/>
              <a:t> Sajid </a:t>
            </a:r>
            <a:r>
              <a:rPr lang="en-US" sz="1600" dirty="0" smtClean="0"/>
              <a:t>Khan, </a:t>
            </a:r>
            <a:r>
              <a:rPr lang="en-US" sz="1600" dirty="0"/>
              <a:t>Yang </a:t>
            </a:r>
            <a:r>
              <a:rPr lang="en-US" sz="1600" dirty="0" err="1" smtClean="0"/>
              <a:t>Gao</a:t>
            </a:r>
            <a:r>
              <a:rPr lang="en-US" sz="1600" dirty="0" smtClean="0"/>
              <a:t>, </a:t>
            </a:r>
            <a:r>
              <a:rPr lang="en-US" sz="1600" dirty="0"/>
              <a:t>Jun </a:t>
            </a:r>
            <a:r>
              <a:rPr lang="en-US" sz="1600" dirty="0" smtClean="0"/>
              <a:t>Cheng, and </a:t>
            </a:r>
            <a:r>
              <a:rPr lang="en-US" sz="1600" dirty="0"/>
              <a:t>He Yan</a:t>
            </a:r>
            <a:endParaRPr lang="en-US" sz="1600" dirty="0"/>
          </a:p>
        </p:txBody>
      </p:sp>
      <p:sp>
        <p:nvSpPr>
          <p:cNvPr id="4" name="TextBox 3"/>
          <p:cNvSpPr txBox="1"/>
          <p:nvPr/>
        </p:nvSpPr>
        <p:spPr>
          <a:xfrm>
            <a:off x="251520" y="4942205"/>
            <a:ext cx="6696744" cy="1426031"/>
          </a:xfrm>
          <a:prstGeom prst="rect">
            <a:avLst/>
          </a:prstGeom>
          <a:noFill/>
        </p:spPr>
        <p:txBody>
          <a:bodyPr wrap="square" rtlCol="0">
            <a:spAutoFit/>
          </a:bodyPr>
          <a:lstStyle/>
          <a:p>
            <a:pPr>
              <a:lnSpc>
                <a:spcPts val="2600"/>
              </a:lnSpc>
            </a:pPr>
            <a:r>
              <a:rPr lang="en-US" sz="1800" b="1" dirty="0" smtClean="0"/>
              <a:t>Submitted to,</a:t>
            </a:r>
          </a:p>
          <a:p>
            <a:pPr>
              <a:lnSpc>
                <a:spcPts val="2600"/>
              </a:lnSpc>
            </a:pPr>
            <a:r>
              <a:rPr lang="en-US" sz="1600" dirty="0" smtClean="0"/>
              <a:t>Professor </a:t>
            </a:r>
            <a:r>
              <a:rPr lang="en-US" sz="1600" dirty="0" err="1"/>
              <a:t>Amr</a:t>
            </a:r>
            <a:r>
              <a:rPr lang="en-US" sz="1600" dirty="0"/>
              <a:t> Abdel-</a:t>
            </a:r>
            <a:r>
              <a:rPr lang="en-US" sz="1600" dirty="0" err="1"/>
              <a:t>Dayem</a:t>
            </a:r>
            <a:endParaRPr lang="en-US" sz="1600" dirty="0" smtClean="0"/>
          </a:p>
          <a:p>
            <a:pPr>
              <a:lnSpc>
                <a:spcPts val="2600"/>
              </a:lnSpc>
            </a:pPr>
            <a:r>
              <a:rPr lang="en-US" sz="1200" dirty="0" err="1" smtClean="0"/>
              <a:t>Bharti</a:t>
            </a:r>
            <a:r>
              <a:rPr lang="en-US" sz="1200" dirty="0" smtClean="0"/>
              <a:t> </a:t>
            </a:r>
            <a:r>
              <a:rPr lang="en-US" sz="1200" dirty="0"/>
              <a:t>School of Engineering and Computation</a:t>
            </a:r>
          </a:p>
          <a:p>
            <a:pPr>
              <a:lnSpc>
                <a:spcPts val="2600"/>
              </a:lnSpc>
            </a:pPr>
            <a:r>
              <a:rPr lang="en-US" sz="1200" dirty="0"/>
              <a:t>Science, Engineering and Architecture</a:t>
            </a:r>
          </a:p>
        </p:txBody>
      </p:sp>
      <p:sp>
        <p:nvSpPr>
          <p:cNvPr id="5" name="TextBox 4"/>
          <p:cNvSpPr txBox="1"/>
          <p:nvPr/>
        </p:nvSpPr>
        <p:spPr>
          <a:xfrm>
            <a:off x="5652120" y="6368236"/>
            <a:ext cx="3312368" cy="338554"/>
          </a:xfrm>
          <a:prstGeom prst="rect">
            <a:avLst/>
          </a:prstGeom>
          <a:noFill/>
        </p:spPr>
        <p:txBody>
          <a:bodyPr wrap="square" rtlCol="0">
            <a:spAutoFit/>
          </a:bodyPr>
          <a:lstStyle/>
          <a:p>
            <a:pPr algn="r"/>
            <a:r>
              <a:rPr lang="en-US" sz="1600" dirty="0" smtClean="0"/>
              <a:t>Date </a:t>
            </a:r>
            <a:r>
              <a:rPr lang="en-US" sz="1600" dirty="0" smtClean="0"/>
              <a:t>November 16, 2023</a:t>
            </a:r>
            <a:endParaRPr lang="en-US" sz="1600" dirty="0"/>
          </a:p>
        </p:txBody>
      </p:sp>
      <p:sp>
        <p:nvSpPr>
          <p:cNvPr id="6" name="TextBox 5"/>
          <p:cNvSpPr txBox="1"/>
          <p:nvPr/>
        </p:nvSpPr>
        <p:spPr>
          <a:xfrm>
            <a:off x="827584" y="4149080"/>
            <a:ext cx="7488832" cy="307777"/>
          </a:xfrm>
          <a:prstGeom prst="rect">
            <a:avLst/>
          </a:prstGeom>
          <a:noFill/>
        </p:spPr>
        <p:txBody>
          <a:bodyPr wrap="square" rtlCol="0">
            <a:spAutoFit/>
          </a:bodyPr>
          <a:lstStyle/>
          <a:p>
            <a:pPr algn="ctr"/>
            <a:r>
              <a:rPr lang="en-US" sz="1400" dirty="0"/>
              <a:t>CPSC5416 - Digital Image Processing &amp; Computer Vision</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Methodologies</a:t>
            </a:r>
            <a:endParaRPr lang="en-CA" sz="3600" b="1" dirty="0"/>
          </a:p>
        </p:txBody>
      </p:sp>
      <p:sp>
        <p:nvSpPr>
          <p:cNvPr id="5" name="TextBox 4"/>
          <p:cNvSpPr txBox="1"/>
          <p:nvPr/>
        </p:nvSpPr>
        <p:spPr>
          <a:xfrm>
            <a:off x="416080" y="2073617"/>
            <a:ext cx="8692424" cy="4739759"/>
          </a:xfrm>
          <a:prstGeom prst="rect">
            <a:avLst/>
          </a:prstGeom>
          <a:noFill/>
        </p:spPr>
        <p:txBody>
          <a:bodyPr wrap="square" rtlCol="0">
            <a:spAutoFit/>
          </a:bodyPr>
          <a:lstStyle/>
          <a:p>
            <a:r>
              <a:rPr lang="en-US" b="1" dirty="0" smtClean="0"/>
              <a:t>Steps,</a:t>
            </a:r>
          </a:p>
          <a:p>
            <a:endParaRPr lang="en-US" sz="2000" dirty="0" smtClean="0"/>
          </a:p>
          <a:p>
            <a:pPr marL="342900" indent="-342900">
              <a:buAutoNum type="arabicPeriod"/>
            </a:pPr>
            <a:r>
              <a:rPr lang="en-US" sz="1800" b="1" dirty="0" smtClean="0"/>
              <a:t>Data </a:t>
            </a:r>
            <a:r>
              <a:rPr lang="en-US" sz="1800" b="1" dirty="0"/>
              <a:t>preparation: </a:t>
            </a:r>
            <a:r>
              <a:rPr lang="en-US" sz="1800" dirty="0" smtClean="0"/>
              <a:t>CK+ extended </a:t>
            </a:r>
            <a:r>
              <a:rPr lang="en-US" sz="1800" dirty="0"/>
              <a:t>a dataset of labeled facial images that correspond to different facial expressions, such as happiness, sadness, anger, and surprise. </a:t>
            </a:r>
            <a:r>
              <a:rPr lang="en-US" sz="1800" dirty="0" smtClean="0"/>
              <a:t>Reshape (48x48x1) and split </a:t>
            </a:r>
            <a:r>
              <a:rPr lang="en-US" sz="1800" dirty="0"/>
              <a:t>the dataset into </a:t>
            </a:r>
            <a:r>
              <a:rPr lang="en-US" sz="1800" b="1" dirty="0" smtClean="0"/>
              <a:t>training (80%)</a:t>
            </a:r>
            <a:r>
              <a:rPr lang="en-US" sz="1800" dirty="0" smtClean="0"/>
              <a:t> </a:t>
            </a:r>
            <a:r>
              <a:rPr lang="en-US" sz="1800" dirty="0"/>
              <a:t>and </a:t>
            </a:r>
            <a:r>
              <a:rPr lang="en-US" sz="1800" b="1" dirty="0"/>
              <a:t>testing </a:t>
            </a:r>
            <a:r>
              <a:rPr lang="en-US" sz="1800" b="1" dirty="0" smtClean="0"/>
              <a:t>(20%)</a:t>
            </a:r>
            <a:r>
              <a:rPr lang="en-US" sz="1800" dirty="0" smtClean="0"/>
              <a:t> datasets.</a:t>
            </a:r>
          </a:p>
          <a:p>
            <a:pPr marL="342900" indent="-342900">
              <a:buAutoNum type="arabicPeriod"/>
            </a:pPr>
            <a:endParaRPr lang="en-US" sz="1800" dirty="0" smtClean="0"/>
          </a:p>
          <a:p>
            <a:pPr marL="342900" indent="-342900">
              <a:buFontTx/>
              <a:buAutoNum type="arabicPeriod"/>
            </a:pPr>
            <a:r>
              <a:rPr lang="en-US" sz="1800" b="1" dirty="0" smtClean="0"/>
              <a:t>Input preprocessing: </a:t>
            </a:r>
            <a:r>
              <a:rPr lang="en-US" sz="1800" dirty="0" smtClean="0"/>
              <a:t>Normalize the image and turn the level in categorical facial </a:t>
            </a:r>
            <a:r>
              <a:rPr lang="en-US" sz="1800" dirty="0"/>
              <a:t>expression 0: 'Anger</a:t>
            </a:r>
            <a:r>
              <a:rPr lang="en-US" sz="1800" dirty="0" smtClean="0"/>
              <a:t>', 1</a:t>
            </a:r>
            <a:r>
              <a:rPr lang="en-US" sz="1800" dirty="0"/>
              <a:t>: 'Disgust</a:t>
            </a:r>
            <a:r>
              <a:rPr lang="en-US" sz="1800" dirty="0" smtClean="0"/>
              <a:t>', 2</a:t>
            </a:r>
            <a:r>
              <a:rPr lang="en-US" sz="1800" dirty="0"/>
              <a:t>: 'Fear</a:t>
            </a:r>
            <a:r>
              <a:rPr lang="en-US" sz="1800" dirty="0" smtClean="0"/>
              <a:t>', 3</a:t>
            </a:r>
            <a:r>
              <a:rPr lang="en-US" sz="1800" dirty="0"/>
              <a:t>: 'Happy</a:t>
            </a:r>
            <a:r>
              <a:rPr lang="en-US" sz="1800" dirty="0" smtClean="0"/>
              <a:t>', 4</a:t>
            </a:r>
            <a:r>
              <a:rPr lang="en-US" sz="1800" dirty="0"/>
              <a:t>: 'Sadness</a:t>
            </a:r>
            <a:r>
              <a:rPr lang="en-US" sz="1800" dirty="0" smtClean="0"/>
              <a:t>', 5</a:t>
            </a:r>
            <a:r>
              <a:rPr lang="en-US" sz="1800" dirty="0"/>
              <a:t>: 'Surprise</a:t>
            </a:r>
            <a:r>
              <a:rPr lang="en-US" sz="1800" dirty="0" smtClean="0"/>
              <a:t>', 6</a:t>
            </a:r>
            <a:r>
              <a:rPr lang="en-US" sz="1800" dirty="0"/>
              <a:t>: </a:t>
            </a:r>
            <a:r>
              <a:rPr lang="en-US" sz="1800" dirty="0" smtClean="0"/>
              <a:t>'Neutral‘, 7:</a:t>
            </a:r>
            <a:r>
              <a:rPr lang="en-US" sz="1800" dirty="0"/>
              <a:t> </a:t>
            </a:r>
            <a:r>
              <a:rPr lang="en-US" sz="1800" dirty="0" smtClean="0"/>
              <a:t>‘Contempt’</a:t>
            </a:r>
          </a:p>
          <a:p>
            <a:pPr marL="342900" indent="-342900">
              <a:buFontTx/>
              <a:buAutoNum type="arabicPeriod"/>
            </a:pPr>
            <a:endParaRPr lang="en-US" sz="1800" dirty="0" smtClean="0"/>
          </a:p>
          <a:p>
            <a:pPr marL="342900" indent="-342900">
              <a:buFontTx/>
              <a:buAutoNum type="arabicPeriod"/>
            </a:pPr>
            <a:r>
              <a:rPr lang="en-US" sz="1800" b="1" dirty="0" smtClean="0"/>
              <a:t>Define </a:t>
            </a:r>
            <a:r>
              <a:rPr lang="en-US" sz="1800" b="1" dirty="0"/>
              <a:t>the CNN </a:t>
            </a:r>
            <a:r>
              <a:rPr lang="en-US" sz="1800" b="1" dirty="0" smtClean="0"/>
              <a:t>architecture and train the model</a:t>
            </a:r>
            <a:r>
              <a:rPr lang="en-US" sz="1800" b="1" dirty="0"/>
              <a:t>: </a:t>
            </a:r>
            <a:r>
              <a:rPr lang="en-US" sz="1800" dirty="0"/>
              <a:t>Create a CNN architecture that includes Conv2D layers, pooling layers, and fully connected layers</a:t>
            </a:r>
            <a:r>
              <a:rPr lang="en-US" sz="1800" dirty="0" smtClean="0"/>
              <a:t>.</a:t>
            </a:r>
            <a:r>
              <a:rPr lang="en-US" sz="1800" dirty="0"/>
              <a:t> Train the CNN model on the training </a:t>
            </a:r>
            <a:r>
              <a:rPr lang="en-US" sz="1800" dirty="0" smtClean="0"/>
              <a:t>dataset (80%).</a:t>
            </a:r>
            <a:r>
              <a:rPr lang="en-US" sz="2000" dirty="0"/>
              <a:t> The model learns to recognize patterns and features in the facial images that correspond to different facial expressions.</a:t>
            </a:r>
          </a:p>
        </p:txBody>
      </p:sp>
    </p:spTree>
    <p:extLst>
      <p:ext uri="{BB962C8B-B14F-4D97-AF65-F5344CB8AC3E}">
        <p14:creationId xmlns:p14="http://schemas.microsoft.com/office/powerpoint/2010/main" val="1762290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Methodologies</a:t>
            </a:r>
            <a:endParaRPr lang="en-CA" sz="3600" b="1" dirty="0"/>
          </a:p>
        </p:txBody>
      </p:sp>
      <p:sp>
        <p:nvSpPr>
          <p:cNvPr id="2" name="TextBox 1"/>
          <p:cNvSpPr txBox="1"/>
          <p:nvPr/>
        </p:nvSpPr>
        <p:spPr>
          <a:xfrm>
            <a:off x="416080" y="2073617"/>
            <a:ext cx="8692424" cy="4396075"/>
          </a:xfrm>
          <a:prstGeom prst="rect">
            <a:avLst/>
          </a:prstGeom>
          <a:noFill/>
        </p:spPr>
        <p:txBody>
          <a:bodyPr wrap="square" rtlCol="0">
            <a:spAutoFit/>
          </a:bodyPr>
          <a:lstStyle/>
          <a:p>
            <a:r>
              <a:rPr lang="en-US" b="1" dirty="0" smtClean="0"/>
              <a:t>Steps,</a:t>
            </a:r>
          </a:p>
          <a:p>
            <a:endParaRPr lang="en-US" sz="2000" dirty="0" smtClean="0"/>
          </a:p>
          <a:p>
            <a:pPr marL="457200" indent="-457200">
              <a:buFont typeface="+mj-lt"/>
              <a:buAutoNum type="arabicPeriod" startAt="3"/>
            </a:pPr>
            <a:r>
              <a:rPr lang="en-US" sz="2000" b="1" dirty="0"/>
              <a:t>Define the CNN architecture and train the model</a:t>
            </a:r>
            <a:r>
              <a:rPr lang="en-US" sz="2000" b="1" dirty="0" smtClean="0"/>
              <a:t>:</a:t>
            </a:r>
          </a:p>
          <a:p>
            <a:pPr lvl="1">
              <a:lnSpc>
                <a:spcPts val="2600"/>
              </a:lnSpc>
            </a:pPr>
            <a:r>
              <a:rPr lang="en-US" sz="1600" dirty="0" smtClean="0"/>
              <a:t>We have use following functions and hyper-parameters</a:t>
            </a:r>
          </a:p>
          <a:p>
            <a:pPr lvl="1">
              <a:lnSpc>
                <a:spcPts val="2600"/>
              </a:lnSpc>
            </a:pPr>
            <a:r>
              <a:rPr lang="en-US" sz="1600" b="1" dirty="0" smtClean="0"/>
              <a:t>Learning rate </a:t>
            </a:r>
            <a:r>
              <a:rPr lang="en-US" sz="1600" dirty="0" smtClean="0"/>
              <a:t>= </a:t>
            </a:r>
            <a:r>
              <a:rPr lang="en-US" sz="1600" b="1" dirty="0" smtClean="0"/>
              <a:t>0.001</a:t>
            </a:r>
          </a:p>
          <a:p>
            <a:pPr lvl="1">
              <a:lnSpc>
                <a:spcPts val="2600"/>
              </a:lnSpc>
            </a:pPr>
            <a:r>
              <a:rPr lang="en-US" sz="1600" b="1" dirty="0"/>
              <a:t>Conv2D: </a:t>
            </a:r>
            <a:r>
              <a:rPr lang="en-US" sz="1600" dirty="0"/>
              <a:t>A 2D convolution layer with </a:t>
            </a:r>
            <a:r>
              <a:rPr lang="en-US" sz="1600" b="1" dirty="0"/>
              <a:t>64 filters</a:t>
            </a:r>
            <a:r>
              <a:rPr lang="en-US" sz="1600" dirty="0"/>
              <a:t>, each of </a:t>
            </a:r>
            <a:r>
              <a:rPr lang="en-US" sz="1600" b="1" dirty="0"/>
              <a:t>size </a:t>
            </a:r>
            <a:r>
              <a:rPr lang="en-US" sz="1600" b="1" dirty="0" smtClean="0"/>
              <a:t>3x3</a:t>
            </a:r>
            <a:r>
              <a:rPr lang="en-US" sz="1600" dirty="0" smtClean="0"/>
              <a:t>, </a:t>
            </a:r>
            <a:r>
              <a:rPr lang="en-US" sz="1600" dirty="0"/>
              <a:t>using </a:t>
            </a:r>
            <a:r>
              <a:rPr lang="en-US" sz="1600" b="1" dirty="0" err="1" smtClean="0"/>
              <a:t>ReLU</a:t>
            </a:r>
            <a:r>
              <a:rPr lang="en-US" sz="1600" dirty="0" smtClean="0"/>
              <a:t> </a:t>
            </a:r>
            <a:r>
              <a:rPr lang="en-US" sz="1600" dirty="0"/>
              <a:t>activation function and He normal weight initialization. The input shape is 48x48 </a:t>
            </a:r>
            <a:r>
              <a:rPr lang="en-US" sz="1600" dirty="0" smtClean="0"/>
              <a:t>gray-scale </a:t>
            </a:r>
            <a:r>
              <a:rPr lang="en-US" sz="1600" dirty="0"/>
              <a:t>images with 1 channel. Padding is set to 'same' to keep the output size same as the input size</a:t>
            </a:r>
            <a:r>
              <a:rPr lang="en-US" sz="1600" dirty="0" smtClean="0"/>
              <a:t>.</a:t>
            </a:r>
          </a:p>
          <a:p>
            <a:pPr lvl="1">
              <a:lnSpc>
                <a:spcPts val="2600"/>
              </a:lnSpc>
            </a:pPr>
            <a:r>
              <a:rPr lang="en-US" sz="1600" b="1" dirty="0" smtClean="0"/>
              <a:t>Batch-Normalization</a:t>
            </a:r>
            <a:r>
              <a:rPr lang="en-US" sz="1600" b="1" dirty="0"/>
              <a:t>: </a:t>
            </a:r>
            <a:r>
              <a:rPr lang="en-US" sz="1600" dirty="0"/>
              <a:t>Normalizes the activations of the previous layer, helping in faster convergence and better generalization.</a:t>
            </a:r>
            <a:endParaRPr lang="en-US" sz="1600" dirty="0" smtClean="0"/>
          </a:p>
          <a:p>
            <a:pPr lvl="1"/>
            <a:r>
              <a:rPr lang="en-US" sz="1600" b="1" dirty="0" smtClean="0"/>
              <a:t>Max-pooling layer, flattened and fully </a:t>
            </a:r>
            <a:r>
              <a:rPr lang="en-US" sz="1600" b="1" dirty="0"/>
              <a:t>connected </a:t>
            </a:r>
            <a:r>
              <a:rPr lang="en-US" sz="1600" b="1" dirty="0" smtClean="0"/>
              <a:t>layer</a:t>
            </a:r>
          </a:p>
          <a:p>
            <a:pPr lvl="1"/>
            <a:endParaRPr lang="en-US" sz="1600" b="1" dirty="0"/>
          </a:p>
          <a:p>
            <a:pPr lvl="1"/>
            <a:r>
              <a:rPr lang="en-US" sz="1600" b="1" dirty="0" smtClean="0"/>
              <a:t>Train </a:t>
            </a:r>
            <a:r>
              <a:rPr lang="en-US" sz="1600" b="1" dirty="0"/>
              <a:t>the model: </a:t>
            </a:r>
            <a:r>
              <a:rPr lang="en-US" sz="1600" dirty="0"/>
              <a:t>Train the CNN model on the training </a:t>
            </a:r>
            <a:r>
              <a:rPr lang="en-US" sz="1600" dirty="0" smtClean="0"/>
              <a:t>dataset using </a:t>
            </a:r>
            <a:r>
              <a:rPr lang="en-US" sz="1600" b="1" dirty="0" smtClean="0"/>
              <a:t>sequential batch execution.</a:t>
            </a:r>
            <a:endParaRPr lang="en-US" sz="1600" b="1" dirty="0"/>
          </a:p>
        </p:txBody>
      </p:sp>
    </p:spTree>
    <p:extLst>
      <p:ext uri="{BB962C8B-B14F-4D97-AF65-F5344CB8AC3E}">
        <p14:creationId xmlns:p14="http://schemas.microsoft.com/office/powerpoint/2010/main" val="118379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21356" y="-33536"/>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Architecture</a:t>
            </a:r>
            <a:endParaRPr lang="en-CA" sz="3600" b="1" dirty="0"/>
          </a:p>
        </p:txBody>
      </p:sp>
    </p:spTree>
    <p:extLst>
      <p:ext uri="{BB962C8B-B14F-4D97-AF65-F5344CB8AC3E}">
        <p14:creationId xmlns:p14="http://schemas.microsoft.com/office/powerpoint/2010/main" val="3440684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Results and Discussions</a:t>
            </a:r>
            <a:endParaRPr lang="en-CA" sz="3600" b="1" dirty="0"/>
          </a:p>
        </p:txBody>
      </p:sp>
    </p:spTree>
    <p:extLst>
      <p:ext uri="{BB962C8B-B14F-4D97-AF65-F5344CB8AC3E}">
        <p14:creationId xmlns:p14="http://schemas.microsoft.com/office/powerpoint/2010/main" val="841057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Results and Discussions</a:t>
            </a:r>
            <a:endParaRPr lang="en-CA" sz="3600" b="1" dirty="0"/>
          </a:p>
        </p:txBody>
      </p:sp>
    </p:spTree>
    <p:extLst>
      <p:ext uri="{BB962C8B-B14F-4D97-AF65-F5344CB8AC3E}">
        <p14:creationId xmlns:p14="http://schemas.microsoft.com/office/powerpoint/2010/main" val="1313108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Acknowledgement</a:t>
            </a:r>
            <a:endParaRPr lang="en-CA" sz="3600" b="1" dirty="0"/>
          </a:p>
        </p:txBody>
      </p:sp>
    </p:spTree>
    <p:extLst>
      <p:ext uri="{BB962C8B-B14F-4D97-AF65-F5344CB8AC3E}">
        <p14:creationId xmlns:p14="http://schemas.microsoft.com/office/powerpoint/2010/main" val="841057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References</a:t>
            </a:r>
            <a:endParaRPr lang="en-CA" sz="3600" b="1" dirty="0"/>
          </a:p>
        </p:txBody>
      </p:sp>
    </p:spTree>
    <p:extLst>
      <p:ext uri="{BB962C8B-B14F-4D97-AF65-F5344CB8AC3E}">
        <p14:creationId xmlns:p14="http://schemas.microsoft.com/office/powerpoint/2010/main" val="874138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2195736" y="3425668"/>
            <a:ext cx="4608512" cy="648072"/>
          </a:xfrm>
        </p:spPr>
        <p:txBody>
          <a:bodyPr/>
          <a:lstStyle/>
          <a:p>
            <a:r>
              <a:rPr lang="en-CA" sz="4800" b="1" dirty="0" smtClean="0"/>
              <a:t>Question ?</a:t>
            </a:r>
            <a:endParaRPr lang="en-CA" sz="4800" b="1" dirty="0"/>
          </a:p>
        </p:txBody>
      </p:sp>
    </p:spTree>
    <p:extLst>
      <p:ext uri="{BB962C8B-B14F-4D97-AF65-F5344CB8AC3E}">
        <p14:creationId xmlns:p14="http://schemas.microsoft.com/office/powerpoint/2010/main" val="229930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1588"/>
            <a:ext cx="9145588" cy="6859588"/>
          </a:xfrm>
          <a:prstGeom prst="rect">
            <a:avLst/>
          </a:prstGeom>
          <a:noFill/>
        </p:spPr>
      </p:pic>
      <p:sp>
        <p:nvSpPr>
          <p:cNvPr id="4" name="Rectangle 2"/>
          <p:cNvSpPr>
            <a:spLocks noGrp="1" noChangeArrowheads="1"/>
          </p:cNvSpPr>
          <p:nvPr>
            <p:ph type="title"/>
          </p:nvPr>
        </p:nvSpPr>
        <p:spPr>
          <a:xfrm>
            <a:off x="2268538" y="3501008"/>
            <a:ext cx="4608512" cy="648072"/>
          </a:xfrm>
        </p:spPr>
        <p:txBody>
          <a:bodyPr/>
          <a:lstStyle/>
          <a:p>
            <a:r>
              <a:rPr lang="en-CA" sz="4800" b="1" dirty="0" smtClean="0"/>
              <a:t>Thank You</a:t>
            </a:r>
            <a:endParaRPr lang="en-CA" sz="4800" b="1" dirty="0"/>
          </a:p>
        </p:txBody>
      </p:sp>
    </p:spTree>
    <p:extLst>
      <p:ext uri="{BB962C8B-B14F-4D97-AF65-F5344CB8AC3E}">
        <p14:creationId xmlns:p14="http://schemas.microsoft.com/office/powerpoint/2010/main" val="490294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3" name="Rectangle 2"/>
          <p:cNvSpPr>
            <a:spLocks noGrp="1" noChangeArrowheads="1"/>
          </p:cNvSpPr>
          <p:nvPr>
            <p:ph type="title"/>
          </p:nvPr>
        </p:nvSpPr>
        <p:spPr>
          <a:xfrm>
            <a:off x="395536" y="1484784"/>
            <a:ext cx="8640960" cy="720080"/>
          </a:xfrm>
        </p:spPr>
        <p:txBody>
          <a:bodyPr/>
          <a:lstStyle/>
          <a:p>
            <a:pPr algn="l"/>
            <a:r>
              <a:rPr lang="en-CA" sz="3600" b="1" dirty="0" smtClean="0"/>
              <a:t>Content</a:t>
            </a:r>
            <a:endParaRPr lang="en-CA" sz="3600" b="1" dirty="0"/>
          </a:p>
        </p:txBody>
      </p:sp>
      <p:sp>
        <p:nvSpPr>
          <p:cNvPr id="2" name="TextBox 1"/>
          <p:cNvSpPr txBox="1"/>
          <p:nvPr/>
        </p:nvSpPr>
        <p:spPr>
          <a:xfrm>
            <a:off x="395536" y="2204864"/>
            <a:ext cx="5184576" cy="4131900"/>
          </a:xfrm>
          <a:prstGeom prst="rect">
            <a:avLst/>
          </a:prstGeom>
          <a:noFill/>
        </p:spPr>
        <p:txBody>
          <a:bodyPr wrap="square" rtlCol="0">
            <a:spAutoFit/>
          </a:bodyPr>
          <a:lstStyle/>
          <a:p>
            <a:pPr marL="457200" indent="-457200">
              <a:lnSpc>
                <a:spcPts val="3500"/>
              </a:lnSpc>
              <a:buFont typeface="+mj-lt"/>
              <a:buAutoNum type="arabicPeriod"/>
            </a:pPr>
            <a:r>
              <a:rPr lang="en-US" dirty="0" smtClean="0"/>
              <a:t>Introduction</a:t>
            </a:r>
          </a:p>
          <a:p>
            <a:pPr marL="457200" indent="-457200">
              <a:lnSpc>
                <a:spcPts val="3500"/>
              </a:lnSpc>
              <a:buFont typeface="+mj-lt"/>
              <a:buAutoNum type="arabicPeriod"/>
            </a:pPr>
            <a:r>
              <a:rPr lang="en-US" dirty="0" smtClean="0"/>
              <a:t>Background / Literature Review</a:t>
            </a:r>
          </a:p>
          <a:p>
            <a:pPr marL="457200" indent="-457200">
              <a:lnSpc>
                <a:spcPts val="3500"/>
              </a:lnSpc>
              <a:buFont typeface="+mj-lt"/>
              <a:buAutoNum type="arabicPeriod"/>
            </a:pPr>
            <a:r>
              <a:rPr lang="en-US" dirty="0" smtClean="0"/>
              <a:t>Project objective</a:t>
            </a:r>
          </a:p>
          <a:p>
            <a:pPr marL="457200" indent="-457200">
              <a:lnSpc>
                <a:spcPts val="3500"/>
              </a:lnSpc>
              <a:buFont typeface="+mj-lt"/>
              <a:buAutoNum type="arabicPeriod"/>
            </a:pPr>
            <a:r>
              <a:rPr lang="en-US" dirty="0" smtClean="0"/>
              <a:t>Architecture</a:t>
            </a:r>
          </a:p>
          <a:p>
            <a:pPr marL="457200" indent="-457200">
              <a:lnSpc>
                <a:spcPts val="3500"/>
              </a:lnSpc>
              <a:buFont typeface="+mj-lt"/>
              <a:buAutoNum type="arabicPeriod"/>
            </a:pPr>
            <a:r>
              <a:rPr lang="en-US" dirty="0" smtClean="0"/>
              <a:t>Methodologies</a:t>
            </a:r>
          </a:p>
          <a:p>
            <a:pPr marL="457200" indent="-457200">
              <a:lnSpc>
                <a:spcPts val="3500"/>
              </a:lnSpc>
              <a:buFont typeface="+mj-lt"/>
              <a:buAutoNum type="arabicPeriod"/>
            </a:pPr>
            <a:r>
              <a:rPr lang="en-US" dirty="0" smtClean="0"/>
              <a:t>Results &amp; Discussions</a:t>
            </a:r>
          </a:p>
          <a:p>
            <a:pPr marL="457200" indent="-457200">
              <a:lnSpc>
                <a:spcPts val="3500"/>
              </a:lnSpc>
              <a:buFont typeface="+mj-lt"/>
              <a:buAutoNum type="arabicPeriod"/>
            </a:pPr>
            <a:r>
              <a:rPr lang="en-US" dirty="0" smtClean="0"/>
              <a:t>Acknowledgement</a:t>
            </a:r>
          </a:p>
          <a:p>
            <a:pPr marL="457200" indent="-457200">
              <a:lnSpc>
                <a:spcPts val="3500"/>
              </a:lnSpc>
              <a:buFont typeface="+mj-lt"/>
              <a:buAutoNum type="arabicPeriod"/>
            </a:pPr>
            <a:r>
              <a:rPr lang="en-US" dirty="0" smtClean="0"/>
              <a:t>References</a:t>
            </a:r>
          </a:p>
          <a:p>
            <a:pPr marL="457200" indent="-457200">
              <a:lnSpc>
                <a:spcPts val="3500"/>
              </a:lnSpc>
              <a:buFont typeface="+mj-lt"/>
              <a:buAutoNum type="arabicPeriod"/>
            </a:pPr>
            <a:r>
              <a:rPr lang="en-US" dirty="0" smtClean="0"/>
              <a:t>Questions and Answer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1588" y="-1588"/>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Introduction</a:t>
            </a:r>
            <a:endParaRPr lang="en-CA" sz="3600" b="1" dirty="0"/>
          </a:p>
        </p:txBody>
      </p:sp>
      <p:sp>
        <p:nvSpPr>
          <p:cNvPr id="2" name="TextBox 1"/>
          <p:cNvSpPr txBox="1"/>
          <p:nvPr/>
        </p:nvSpPr>
        <p:spPr>
          <a:xfrm>
            <a:off x="323528" y="2420888"/>
            <a:ext cx="8712968" cy="3170099"/>
          </a:xfrm>
          <a:prstGeom prst="rect">
            <a:avLst/>
          </a:prstGeom>
          <a:noFill/>
        </p:spPr>
        <p:txBody>
          <a:bodyPr wrap="square" rtlCol="0">
            <a:spAutoFit/>
          </a:bodyPr>
          <a:lstStyle/>
          <a:p>
            <a:r>
              <a:rPr lang="en-US" sz="2000" dirty="0"/>
              <a:t>This project introduces an innovative method for enhancing low-light images through a multi-scale fusion strategy. Unlike previous techniques, this approach eliminates the need for image calibration and offers a flexible solution for various lighting conditions. By producing a single high-quality image from multiple frames generated using a quadratic function, we achieve a high level of adaptability. Weight maps based on contrast, saturation, and saliency guide the multi-scale fusion algorithm, minimizing common artifacts. This method outperforms existing algorithms in brightness, detail, and robustness, making it applicable to diverse fields requiring high-quality imaging in challenging lighting conditions.</a:t>
            </a:r>
            <a:endParaRPr lang="en-US" sz="2000" dirty="0"/>
          </a:p>
        </p:txBody>
      </p:sp>
    </p:spTree>
    <p:extLst>
      <p:ext uri="{BB962C8B-B14F-4D97-AF65-F5344CB8AC3E}">
        <p14:creationId xmlns:p14="http://schemas.microsoft.com/office/powerpoint/2010/main" val="2954165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3" name="Rectangle 2"/>
          <p:cNvSpPr>
            <a:spLocks noGrp="1" noChangeArrowheads="1"/>
          </p:cNvSpPr>
          <p:nvPr>
            <p:ph type="title"/>
          </p:nvPr>
        </p:nvSpPr>
        <p:spPr>
          <a:xfrm>
            <a:off x="323528" y="1412776"/>
            <a:ext cx="8640960" cy="648072"/>
          </a:xfrm>
        </p:spPr>
        <p:txBody>
          <a:bodyPr/>
          <a:lstStyle/>
          <a:p>
            <a:pPr algn="l"/>
            <a:r>
              <a:rPr lang="en-CA" sz="3600" b="1" dirty="0" smtClean="0"/>
              <a:t>Background and Literature Review</a:t>
            </a:r>
            <a:endParaRPr lang="en-CA" sz="36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60" y="2132856"/>
            <a:ext cx="643983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7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Project Objective</a:t>
            </a:r>
            <a:endParaRPr lang="en-CA" sz="3600" b="1" dirty="0"/>
          </a:p>
        </p:txBody>
      </p:sp>
      <p:sp>
        <p:nvSpPr>
          <p:cNvPr id="2" name="TextBox 1"/>
          <p:cNvSpPr txBox="1"/>
          <p:nvPr/>
        </p:nvSpPr>
        <p:spPr>
          <a:xfrm>
            <a:off x="396330" y="2132856"/>
            <a:ext cx="8640166" cy="923330"/>
          </a:xfrm>
          <a:prstGeom prst="rect">
            <a:avLst/>
          </a:prstGeom>
          <a:noFill/>
        </p:spPr>
        <p:txBody>
          <a:bodyPr wrap="square" rtlCol="0">
            <a:spAutoFit/>
          </a:bodyPr>
          <a:lstStyle/>
          <a:p>
            <a:r>
              <a:rPr lang="en-US" sz="1800" dirty="0" err="1" smtClean="0"/>
              <a:t>Ggggg</a:t>
            </a:r>
            <a:endParaRPr lang="en-US" sz="1800" dirty="0" smtClean="0"/>
          </a:p>
          <a:p>
            <a:endParaRPr lang="en-US" sz="1800" dirty="0"/>
          </a:p>
          <a:p>
            <a:r>
              <a:rPr lang="en-US" sz="1800" b="1" dirty="0" smtClean="0"/>
              <a:t>Therefore, </a:t>
            </a:r>
            <a:r>
              <a:rPr lang="en-US" sz="1800" b="1" dirty="0" smtClean="0"/>
              <a:t>………………..</a:t>
            </a:r>
            <a:endParaRPr lang="en-US" sz="1800" b="1" dirty="0"/>
          </a:p>
        </p:txBody>
      </p:sp>
    </p:spTree>
    <p:extLst>
      <p:ext uri="{BB962C8B-B14F-4D97-AF65-F5344CB8AC3E}">
        <p14:creationId xmlns:p14="http://schemas.microsoft.com/office/powerpoint/2010/main" val="841057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1588" y="18512"/>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Architecture/Algorithm</a:t>
            </a:r>
            <a:endParaRPr lang="en-CA" sz="3600" b="1" dirty="0"/>
          </a:p>
        </p:txBody>
      </p:sp>
      <p:grpSp>
        <p:nvGrpSpPr>
          <p:cNvPr id="35" name="Group 34"/>
          <p:cNvGrpSpPr/>
          <p:nvPr/>
        </p:nvGrpSpPr>
        <p:grpSpPr>
          <a:xfrm>
            <a:off x="1114470" y="2755028"/>
            <a:ext cx="6325545" cy="1716209"/>
            <a:chOff x="1114470" y="2755028"/>
            <a:chExt cx="6325545" cy="1716209"/>
          </a:xfrm>
        </p:grpSpPr>
        <p:grpSp>
          <p:nvGrpSpPr>
            <p:cNvPr id="26" name="Group 25"/>
            <p:cNvGrpSpPr/>
            <p:nvPr/>
          </p:nvGrpSpPr>
          <p:grpSpPr>
            <a:xfrm>
              <a:off x="1114470" y="3032973"/>
              <a:ext cx="6014763" cy="1438264"/>
              <a:chOff x="1187624" y="3983432"/>
              <a:chExt cx="6014763" cy="1438264"/>
            </a:xfrm>
          </p:grpSpPr>
          <p:sp>
            <p:nvSpPr>
              <p:cNvPr id="2" name="Rectangle 1"/>
              <p:cNvSpPr/>
              <p:nvPr/>
            </p:nvSpPr>
            <p:spPr bwMode="auto">
              <a:xfrm>
                <a:off x="1187624" y="4481114"/>
                <a:ext cx="936104"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6" name="Cube 5"/>
              <p:cNvSpPr/>
              <p:nvPr/>
            </p:nvSpPr>
            <p:spPr bwMode="auto">
              <a:xfrm>
                <a:off x="3131840" y="4341576"/>
                <a:ext cx="1152128" cy="1080120"/>
              </a:xfrm>
              <a:prstGeom prst="cube">
                <a:avLst>
                  <a:gd name="adj" fmla="val 1441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9" name="Cube 8"/>
              <p:cNvSpPr/>
              <p:nvPr/>
            </p:nvSpPr>
            <p:spPr bwMode="auto">
              <a:xfrm>
                <a:off x="5292080" y="4459558"/>
                <a:ext cx="792088" cy="768560"/>
              </a:xfrm>
              <a:prstGeom prst="cube">
                <a:avLst>
                  <a:gd name="adj" fmla="val 1441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7" name="Oval 6"/>
              <p:cNvSpPr/>
              <p:nvPr/>
            </p:nvSpPr>
            <p:spPr bwMode="auto">
              <a:xfrm>
                <a:off x="7028315" y="4056498"/>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1" name="Oval 10"/>
              <p:cNvSpPr/>
              <p:nvPr/>
            </p:nvSpPr>
            <p:spPr bwMode="auto">
              <a:xfrm>
                <a:off x="7034877" y="4254749"/>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2" name="Oval 11"/>
              <p:cNvSpPr/>
              <p:nvPr/>
            </p:nvSpPr>
            <p:spPr bwMode="auto">
              <a:xfrm>
                <a:off x="7039322" y="4456300"/>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3" name="Oval 12"/>
              <p:cNvSpPr/>
              <p:nvPr/>
            </p:nvSpPr>
            <p:spPr bwMode="auto">
              <a:xfrm>
                <a:off x="7045672" y="4651017"/>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4" name="Oval 13"/>
              <p:cNvSpPr/>
              <p:nvPr/>
            </p:nvSpPr>
            <p:spPr bwMode="auto">
              <a:xfrm>
                <a:off x="7045672" y="4851998"/>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5" name="Oval 14"/>
              <p:cNvSpPr/>
              <p:nvPr/>
            </p:nvSpPr>
            <p:spPr bwMode="auto">
              <a:xfrm>
                <a:off x="7053080" y="5056600"/>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
            <p:nvSpPr>
              <p:cNvPr id="16" name="Oval 15"/>
              <p:cNvSpPr/>
              <p:nvPr/>
            </p:nvSpPr>
            <p:spPr bwMode="auto">
              <a:xfrm>
                <a:off x="7058371" y="5258151"/>
                <a:ext cx="144016" cy="144016"/>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cxnSp>
            <p:nvCxnSpPr>
              <p:cNvPr id="10" name="Straight Arrow Connector 9"/>
              <p:cNvCxnSpPr/>
              <p:nvPr/>
            </p:nvCxnSpPr>
            <p:spPr bwMode="auto">
              <a:xfrm>
                <a:off x="2267744" y="4924006"/>
                <a:ext cx="648072"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427984" y="4843838"/>
                <a:ext cx="648072"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6193243" y="4795033"/>
                <a:ext cx="648072"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5" name="TextBox 24"/>
              <p:cNvSpPr txBox="1"/>
              <p:nvPr/>
            </p:nvSpPr>
            <p:spPr>
              <a:xfrm>
                <a:off x="2303748" y="4996014"/>
                <a:ext cx="576064" cy="276999"/>
              </a:xfrm>
              <a:prstGeom prst="rect">
                <a:avLst/>
              </a:prstGeom>
              <a:noFill/>
            </p:spPr>
            <p:txBody>
              <a:bodyPr wrap="square" rtlCol="0">
                <a:spAutoFit/>
              </a:bodyPr>
              <a:lstStyle/>
              <a:p>
                <a:r>
                  <a:rPr lang="en-US" sz="1200" b="1" dirty="0" smtClean="0">
                    <a:latin typeface="+mn-lt"/>
                  </a:rPr>
                  <a:t>Conv</a:t>
                </a:r>
                <a:endParaRPr lang="en-US" sz="1200" b="1" dirty="0">
                  <a:latin typeface="+mn-lt"/>
                </a:endParaRPr>
              </a:p>
            </p:txBody>
          </p:sp>
          <p:sp>
            <p:nvSpPr>
              <p:cNvPr id="30" name="TextBox 29"/>
              <p:cNvSpPr txBox="1"/>
              <p:nvPr/>
            </p:nvSpPr>
            <p:spPr>
              <a:xfrm>
                <a:off x="4355976" y="4996014"/>
                <a:ext cx="864096" cy="276999"/>
              </a:xfrm>
              <a:prstGeom prst="rect">
                <a:avLst/>
              </a:prstGeom>
              <a:noFill/>
            </p:spPr>
            <p:txBody>
              <a:bodyPr wrap="square" rtlCol="0">
                <a:spAutoFit/>
              </a:bodyPr>
              <a:lstStyle/>
              <a:p>
                <a:r>
                  <a:rPr lang="en-US" sz="1200" b="1" dirty="0" smtClean="0">
                    <a:latin typeface="+mn-lt"/>
                  </a:rPr>
                  <a:t>maxpool</a:t>
                </a:r>
                <a:endParaRPr lang="en-US" sz="1200" b="1" dirty="0">
                  <a:latin typeface="+mn-lt"/>
                </a:endParaRPr>
              </a:p>
            </p:txBody>
          </p:sp>
          <p:sp>
            <p:nvSpPr>
              <p:cNvPr id="31" name="TextBox 30"/>
              <p:cNvSpPr txBox="1"/>
              <p:nvPr/>
            </p:nvSpPr>
            <p:spPr>
              <a:xfrm>
                <a:off x="6170781" y="4943973"/>
                <a:ext cx="864096" cy="276999"/>
              </a:xfrm>
              <a:prstGeom prst="rect">
                <a:avLst/>
              </a:prstGeom>
              <a:noFill/>
            </p:spPr>
            <p:txBody>
              <a:bodyPr wrap="square" rtlCol="0">
                <a:spAutoFit/>
              </a:bodyPr>
              <a:lstStyle/>
              <a:p>
                <a:r>
                  <a:rPr lang="en-US" sz="1200" b="1" dirty="0" smtClean="0">
                    <a:latin typeface="+mn-lt"/>
                  </a:rPr>
                  <a:t>Softmax</a:t>
                </a:r>
                <a:endParaRPr lang="en-US" sz="1200" b="1" dirty="0">
                  <a:latin typeface="+mn-lt"/>
                </a:endParaRPr>
              </a:p>
            </p:txBody>
          </p:sp>
          <p:sp>
            <p:nvSpPr>
              <p:cNvPr id="32" name="TextBox 31"/>
              <p:cNvSpPr txBox="1"/>
              <p:nvPr/>
            </p:nvSpPr>
            <p:spPr>
              <a:xfrm>
                <a:off x="1313638" y="4116249"/>
                <a:ext cx="684076" cy="276999"/>
              </a:xfrm>
              <a:prstGeom prst="rect">
                <a:avLst/>
              </a:prstGeom>
              <a:noFill/>
            </p:spPr>
            <p:txBody>
              <a:bodyPr wrap="square" rtlCol="0">
                <a:spAutoFit/>
              </a:bodyPr>
              <a:lstStyle/>
              <a:p>
                <a:pPr algn="ctr"/>
                <a:r>
                  <a:rPr lang="en-US" sz="1200" b="1" dirty="0" smtClean="0">
                    <a:latin typeface="+mn-lt"/>
                  </a:rPr>
                  <a:t>48x48</a:t>
                </a:r>
                <a:endParaRPr lang="en-US" sz="1200" b="1" dirty="0">
                  <a:latin typeface="+mn-lt"/>
                </a:endParaRPr>
              </a:p>
            </p:txBody>
          </p:sp>
          <p:sp>
            <p:nvSpPr>
              <p:cNvPr id="33" name="TextBox 32"/>
              <p:cNvSpPr txBox="1"/>
              <p:nvPr/>
            </p:nvSpPr>
            <p:spPr>
              <a:xfrm>
                <a:off x="3347864" y="3983432"/>
                <a:ext cx="846094" cy="276999"/>
              </a:xfrm>
              <a:prstGeom prst="rect">
                <a:avLst/>
              </a:prstGeom>
              <a:noFill/>
            </p:spPr>
            <p:txBody>
              <a:bodyPr wrap="square" rtlCol="0">
                <a:spAutoFit/>
              </a:bodyPr>
              <a:lstStyle/>
              <a:p>
                <a:pPr algn="ctr"/>
                <a:r>
                  <a:rPr lang="en-US" sz="1200" b="1" dirty="0" smtClean="0">
                    <a:latin typeface="+mn-lt"/>
                  </a:rPr>
                  <a:t>26x26x8</a:t>
                </a:r>
                <a:endParaRPr lang="en-US" sz="1200" b="1" dirty="0">
                  <a:latin typeface="+mn-lt"/>
                </a:endParaRPr>
              </a:p>
            </p:txBody>
          </p:sp>
          <p:sp>
            <p:nvSpPr>
              <p:cNvPr id="34" name="TextBox 33"/>
              <p:cNvSpPr txBox="1"/>
              <p:nvPr/>
            </p:nvSpPr>
            <p:spPr>
              <a:xfrm>
                <a:off x="5265077" y="4005064"/>
                <a:ext cx="846094" cy="276999"/>
              </a:xfrm>
              <a:prstGeom prst="rect">
                <a:avLst/>
              </a:prstGeom>
              <a:noFill/>
            </p:spPr>
            <p:txBody>
              <a:bodyPr wrap="square" rtlCol="0">
                <a:spAutoFit/>
              </a:bodyPr>
              <a:lstStyle/>
              <a:p>
                <a:pPr algn="ctr"/>
                <a:r>
                  <a:rPr lang="en-US" sz="1200" b="1" dirty="0" smtClean="0">
                    <a:latin typeface="+mn-lt"/>
                  </a:rPr>
                  <a:t>13x13x8</a:t>
                </a:r>
                <a:endParaRPr lang="en-US" sz="1200" b="1" dirty="0">
                  <a:latin typeface="+mn-lt"/>
                </a:endParaRPr>
              </a:p>
            </p:txBody>
          </p:sp>
        </p:grpSp>
        <p:sp>
          <p:nvSpPr>
            <p:cNvPr id="37" name="TextBox 36"/>
            <p:cNvSpPr txBox="1"/>
            <p:nvPr/>
          </p:nvSpPr>
          <p:spPr>
            <a:xfrm>
              <a:off x="6593921" y="2755028"/>
              <a:ext cx="846094" cy="276999"/>
            </a:xfrm>
            <a:prstGeom prst="rect">
              <a:avLst/>
            </a:prstGeom>
            <a:noFill/>
          </p:spPr>
          <p:txBody>
            <a:bodyPr wrap="square" rtlCol="0">
              <a:spAutoFit/>
            </a:bodyPr>
            <a:lstStyle/>
            <a:p>
              <a:pPr algn="ctr"/>
              <a:r>
                <a:rPr lang="en-US" sz="1200" b="1" dirty="0" smtClean="0">
                  <a:latin typeface="+mn-lt"/>
                </a:rPr>
                <a:t>7</a:t>
              </a:r>
              <a:endParaRPr lang="en-US" sz="1200" b="1" dirty="0">
                <a:latin typeface="+mn-lt"/>
              </a:endParaRPr>
            </a:p>
          </p:txBody>
        </p:sp>
      </p:grpSp>
    </p:spTree>
    <p:extLst>
      <p:ext uri="{BB962C8B-B14F-4D97-AF65-F5344CB8AC3E}">
        <p14:creationId xmlns:p14="http://schemas.microsoft.com/office/powerpoint/2010/main" val="84105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Architecture</a:t>
            </a:r>
            <a:endParaRPr lang="en-CA" sz="3600" b="1" dirty="0"/>
          </a:p>
        </p:txBody>
      </p:sp>
      <p:sp>
        <p:nvSpPr>
          <p:cNvPr id="5" name="TextBox 4"/>
          <p:cNvSpPr txBox="1"/>
          <p:nvPr/>
        </p:nvSpPr>
        <p:spPr>
          <a:xfrm>
            <a:off x="226582" y="2073616"/>
            <a:ext cx="8692424" cy="4031873"/>
          </a:xfrm>
          <a:prstGeom prst="rect">
            <a:avLst/>
          </a:prstGeom>
          <a:noFill/>
        </p:spPr>
        <p:txBody>
          <a:bodyPr wrap="square" rtlCol="0">
            <a:spAutoFit/>
          </a:bodyPr>
          <a:lstStyle/>
          <a:p>
            <a:pPr marL="342900" indent="-342900">
              <a:buFont typeface="Arial" charset="0"/>
              <a:buChar char="•"/>
            </a:pPr>
            <a:r>
              <a:rPr lang="en-US" sz="1600" dirty="0" smtClean="0">
                <a:solidFill>
                  <a:srgbClr val="000000"/>
                </a:solidFill>
              </a:rPr>
              <a:t>Input </a:t>
            </a:r>
            <a:r>
              <a:rPr lang="en-US" sz="1600" dirty="0">
                <a:solidFill>
                  <a:srgbClr val="000000"/>
                </a:solidFill>
              </a:rPr>
              <a:t>Layer: The input layer is crucial as it defines the shape and format of the input images. In this case, it is designed to take </a:t>
            </a:r>
            <a:r>
              <a:rPr lang="en-US" sz="1600" dirty="0" err="1">
                <a:solidFill>
                  <a:srgbClr val="000000"/>
                </a:solidFill>
              </a:rPr>
              <a:t>grayscale</a:t>
            </a:r>
            <a:r>
              <a:rPr lang="en-US" sz="1600" dirty="0">
                <a:solidFill>
                  <a:srgbClr val="000000"/>
                </a:solidFill>
              </a:rPr>
              <a:t> images of size 48x48 pixels, which is a common format for facial expression recognition tasks</a:t>
            </a:r>
            <a:r>
              <a:rPr lang="en-US" sz="1600" dirty="0" smtClean="0">
                <a:solidFill>
                  <a:srgbClr val="000000"/>
                </a:solidFill>
              </a:rPr>
              <a:t>.</a:t>
            </a:r>
          </a:p>
          <a:p>
            <a:pPr marL="342900" indent="-342900">
              <a:buFont typeface="Arial" charset="0"/>
              <a:buChar char="•"/>
            </a:pPr>
            <a:endParaRPr lang="en-US" sz="1600" dirty="0" smtClean="0">
              <a:solidFill>
                <a:srgbClr val="000000"/>
              </a:solidFill>
            </a:endParaRPr>
          </a:p>
          <a:p>
            <a:pPr marL="342900" indent="-342900">
              <a:buFont typeface="Arial" charset="0"/>
              <a:buChar char="•"/>
            </a:pPr>
            <a:r>
              <a:rPr lang="en-US" sz="1600" dirty="0" smtClean="0">
                <a:solidFill>
                  <a:srgbClr val="000000"/>
                </a:solidFill>
              </a:rPr>
              <a:t>First </a:t>
            </a:r>
            <a:r>
              <a:rPr lang="en-US" sz="1600" dirty="0">
                <a:solidFill>
                  <a:srgbClr val="000000"/>
                </a:solidFill>
              </a:rPr>
              <a:t>and Second Convolutional Blocks (64 and 128 filters): These blocks act as feature extractors, learning low-level features such as edges, corners, and simple textures. By using multiple filters, the model learns various feature representations, which helps in recognizing different facial expressions. Batch normalization accelerates training, while max-pooling and dropout layers help prevent </a:t>
            </a:r>
            <a:r>
              <a:rPr lang="en-US" sz="1600" dirty="0" err="1">
                <a:solidFill>
                  <a:srgbClr val="000000"/>
                </a:solidFill>
              </a:rPr>
              <a:t>overfitting</a:t>
            </a:r>
            <a:r>
              <a:rPr lang="en-US" sz="1600" dirty="0">
                <a:solidFill>
                  <a:srgbClr val="000000"/>
                </a:solidFill>
              </a:rPr>
              <a:t> and reduce spatial dimensions</a:t>
            </a:r>
            <a:r>
              <a:rPr lang="en-US" sz="1600" dirty="0" smtClean="0">
                <a:solidFill>
                  <a:srgbClr val="000000"/>
                </a:solidFill>
              </a:rPr>
              <a:t>.</a:t>
            </a:r>
          </a:p>
          <a:p>
            <a:pPr marL="342900" indent="-342900">
              <a:buFont typeface="Arial" charset="0"/>
              <a:buChar char="•"/>
            </a:pPr>
            <a:endParaRPr lang="en-US" sz="1600" dirty="0" smtClean="0">
              <a:solidFill>
                <a:srgbClr val="000000"/>
              </a:solidFill>
            </a:endParaRPr>
          </a:p>
          <a:p>
            <a:pPr marL="342900" indent="-342900">
              <a:buFont typeface="Arial" charset="0"/>
              <a:buChar char="•"/>
            </a:pPr>
            <a:r>
              <a:rPr lang="en-US" sz="1600" dirty="0" smtClean="0">
                <a:solidFill>
                  <a:srgbClr val="000000"/>
                </a:solidFill>
              </a:rPr>
              <a:t>Third </a:t>
            </a:r>
            <a:r>
              <a:rPr lang="en-US" sz="1600" dirty="0">
                <a:solidFill>
                  <a:srgbClr val="000000"/>
                </a:solidFill>
              </a:rPr>
              <a:t>and Fourth Convolutional Blocks (256 and 512 filters): These blocks learn more complex and high-level features, such as facial parts (eyes, nose, mouth) and their arrangements, which are critical in recognizing facial expressions. Increasing the number of filters allows the model to learn more diverse and intricate features. Batch normalization, max-pooling, and dropout layers continue to improve the model's performance and generalization</a:t>
            </a:r>
            <a:r>
              <a:rPr lang="en-US" sz="1600" dirty="0" smtClean="0">
                <a:solidFill>
                  <a:srgbClr val="000000"/>
                </a:solidFill>
              </a:rPr>
              <a:t>.</a:t>
            </a:r>
          </a:p>
        </p:txBody>
      </p:sp>
    </p:spTree>
    <p:extLst>
      <p:ext uri="{BB962C8B-B14F-4D97-AF65-F5344CB8AC3E}">
        <p14:creationId xmlns:p14="http://schemas.microsoft.com/office/powerpoint/2010/main" val="2240239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Architecture</a:t>
            </a:r>
            <a:endParaRPr lang="en-CA" sz="3600" b="1" dirty="0"/>
          </a:p>
        </p:txBody>
      </p:sp>
      <p:sp>
        <p:nvSpPr>
          <p:cNvPr id="5" name="TextBox 4"/>
          <p:cNvSpPr txBox="1"/>
          <p:nvPr/>
        </p:nvSpPr>
        <p:spPr>
          <a:xfrm>
            <a:off x="226582" y="2073616"/>
            <a:ext cx="8692424" cy="2554545"/>
          </a:xfrm>
          <a:prstGeom prst="rect">
            <a:avLst/>
          </a:prstGeom>
          <a:noFill/>
        </p:spPr>
        <p:txBody>
          <a:bodyPr wrap="square" rtlCol="0">
            <a:spAutoFit/>
          </a:bodyPr>
          <a:lstStyle/>
          <a:p>
            <a:pPr marL="342900" indent="-342900">
              <a:buFont typeface="Arial" charset="0"/>
              <a:buChar char="•"/>
            </a:pPr>
            <a:r>
              <a:rPr lang="en-US" sz="1600" dirty="0">
                <a:solidFill>
                  <a:srgbClr val="000000"/>
                </a:solidFill>
              </a:rPr>
              <a:t>AveragePooling2D Layer: The average pooling layer condenses the spatial information from the last convolutional block, ensuring that the most important features are retained while reducing computational complexity</a:t>
            </a:r>
            <a:r>
              <a:rPr lang="en-US" sz="1600" dirty="0" smtClean="0">
                <a:solidFill>
                  <a:srgbClr val="000000"/>
                </a:solidFill>
              </a:rPr>
              <a:t>.</a:t>
            </a:r>
          </a:p>
          <a:p>
            <a:pPr marL="342900" indent="-342900">
              <a:buFont typeface="Arial" charset="0"/>
              <a:buChar char="•"/>
            </a:pPr>
            <a:endParaRPr lang="en-US" sz="1600" dirty="0" smtClean="0">
              <a:solidFill>
                <a:srgbClr val="000000"/>
              </a:solidFill>
            </a:endParaRPr>
          </a:p>
          <a:p>
            <a:pPr marL="342900" indent="-342900">
              <a:buFont typeface="Arial" charset="0"/>
              <a:buChar char="•"/>
            </a:pPr>
            <a:r>
              <a:rPr lang="en-US" sz="1600" dirty="0" smtClean="0">
                <a:solidFill>
                  <a:srgbClr val="000000"/>
                </a:solidFill>
              </a:rPr>
              <a:t>Fully </a:t>
            </a:r>
            <a:r>
              <a:rPr lang="en-US" sz="1600" dirty="0">
                <a:solidFill>
                  <a:srgbClr val="000000"/>
                </a:solidFill>
              </a:rPr>
              <a:t>Connected Layers: These layers act as the "decision-making" part of the neural network. The Flatten layer converts the output of the last pooling layer into a one-dimensional vector, which is then passed to the Dense layers. The first Dense layer (512 units) learns the relationships between the extracted features, while the output Dense layer (with '</a:t>
            </a:r>
            <a:r>
              <a:rPr lang="en-US" sz="1600" dirty="0" err="1">
                <a:solidFill>
                  <a:srgbClr val="000000"/>
                </a:solidFill>
              </a:rPr>
              <a:t>num_classes</a:t>
            </a:r>
            <a:r>
              <a:rPr lang="en-US" sz="1600" dirty="0">
                <a:solidFill>
                  <a:srgbClr val="000000"/>
                </a:solidFill>
              </a:rPr>
              <a:t>' units) predicts the facial expression probabilities using </a:t>
            </a:r>
            <a:r>
              <a:rPr lang="en-US" sz="1600" dirty="0" err="1">
                <a:solidFill>
                  <a:srgbClr val="000000"/>
                </a:solidFill>
              </a:rPr>
              <a:t>softmax</a:t>
            </a:r>
            <a:r>
              <a:rPr lang="en-US" sz="1600" dirty="0">
                <a:solidFill>
                  <a:srgbClr val="000000"/>
                </a:solidFill>
              </a:rPr>
              <a:t> activation.</a:t>
            </a:r>
            <a:endParaRPr lang="en-US" sz="1600" dirty="0" smtClean="0">
              <a:solidFill>
                <a:srgbClr val="000000"/>
              </a:solidFill>
            </a:endParaRPr>
          </a:p>
        </p:txBody>
      </p:sp>
    </p:spTree>
    <p:extLst>
      <p:ext uri="{BB962C8B-B14F-4D97-AF65-F5344CB8AC3E}">
        <p14:creationId xmlns:p14="http://schemas.microsoft.com/office/powerpoint/2010/main" val="3342456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PowerPoint_2012_ENG11"/>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 name="Rectangle 2"/>
          <p:cNvSpPr>
            <a:spLocks noGrp="1" noChangeArrowheads="1"/>
          </p:cNvSpPr>
          <p:nvPr>
            <p:ph type="title"/>
          </p:nvPr>
        </p:nvSpPr>
        <p:spPr>
          <a:xfrm>
            <a:off x="323528" y="1412776"/>
            <a:ext cx="8640960" cy="648072"/>
          </a:xfrm>
        </p:spPr>
        <p:txBody>
          <a:bodyPr/>
          <a:lstStyle/>
          <a:p>
            <a:pPr algn="l"/>
            <a:r>
              <a:rPr lang="en-CA" sz="3600" b="1" dirty="0" smtClean="0"/>
              <a:t>Methodologies</a:t>
            </a:r>
            <a:endParaRPr lang="en-CA" sz="3600" b="1" dirty="0"/>
          </a:p>
        </p:txBody>
      </p:sp>
    </p:spTree>
    <p:extLst>
      <p:ext uri="{BB962C8B-B14F-4D97-AF65-F5344CB8AC3E}">
        <p14:creationId xmlns:p14="http://schemas.microsoft.com/office/powerpoint/2010/main" val="198012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2883</TotalTime>
  <Words>789</Words>
  <Application>Microsoft Office PowerPoint</Application>
  <PresentationFormat>On-screen Show (4:3)</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 Presentation</vt:lpstr>
      <vt:lpstr>Integrating Virtual Exposure in LIME Low-light Image Enhancement</vt:lpstr>
      <vt:lpstr>Content</vt:lpstr>
      <vt:lpstr>Introduction</vt:lpstr>
      <vt:lpstr>Background and Literature Review</vt:lpstr>
      <vt:lpstr>Project Objective</vt:lpstr>
      <vt:lpstr>Architecture/Algorithm</vt:lpstr>
      <vt:lpstr>Architecture</vt:lpstr>
      <vt:lpstr>Architecture</vt:lpstr>
      <vt:lpstr>Methodologies</vt:lpstr>
      <vt:lpstr>Methodologies</vt:lpstr>
      <vt:lpstr>Methodologies</vt:lpstr>
      <vt:lpstr>Architecture</vt:lpstr>
      <vt:lpstr>Results and Discussions</vt:lpstr>
      <vt:lpstr>Results and Discussions</vt:lpstr>
      <vt:lpstr>Acknowledgement</vt:lpstr>
      <vt:lpstr>References</vt:lpstr>
      <vt:lpstr>Question ?</vt:lpstr>
      <vt:lpstr>Thank You</vt:lpstr>
    </vt:vector>
  </TitlesOfParts>
  <Company>jo-ann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dc:creator>
  <cp:lastModifiedBy>Admin</cp:lastModifiedBy>
  <cp:revision>200</cp:revision>
  <dcterms:created xsi:type="dcterms:W3CDTF">2011-09-14T17:48:51Z</dcterms:created>
  <dcterms:modified xsi:type="dcterms:W3CDTF">2023-11-13T18:28:10Z</dcterms:modified>
</cp:coreProperties>
</file>