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928">
          <p15:clr>
            <a:srgbClr val="000000"/>
          </p15:clr>
        </p15:guide>
        <p15:guide id="2" pos="220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456"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31069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3b7b40870_0_4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g263b7b40870_0_4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3b7b40870_0_4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9" name="Google Shape;159;g263b7b40870_0_4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bb5c4bb7b_1_1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2" name="Google Shape;172;g29bb5c4bb7b_1_1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3b7b40870_0_7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0" name="Google Shape;180;g263b7b40870_0_7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3b7b40870_0_7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2" name="Google Shape;192;g263b7b40870_0_7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3b7b40870_0_9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9" name="Google Shape;199;g263b7b40870_0_9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3b7b40870_0_8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3" name="Google Shape;213;g263b7b40870_0_8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af9d8ef24_1_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7" name="Google Shape;117;g29af9d8ef24_1_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3b7b40870_0_2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4" name="Google Shape;124;g263b7b40870_0_2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af9d8ef24_0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1" name="Google Shape;131;g29af9d8ef24_0_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3b7b40870_0_3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8" name="Google Shape;138;g263b7b40870_0_3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bb5c4bb7b_1_1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5" name="Google Shape;145;g29bb5c4bb7b_1_1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24" name="Google Shape;24;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bhatia@laurentian.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drive.google.com/file/d/19jixM6p5ET7riJzbf6o5d2FlncSTghum/view?usp=sharin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drive.google.com/file/d/1Z0BmZb8eeJAHeMhF3IBs9Ma-Pk7iHTLG/view?usp=sharing"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drive.google.com/file/d/17fPzZFYY7IJ4t74mWIdMmlkOsLpHcVVu/view?usp=sharing"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climateactiontracker.org/about/" TargetMode="External"/><Relationship Id="rId3" Type="http://schemas.openxmlformats.org/officeDocument/2006/relationships/image" Target="../media/image1.jpg"/><Relationship Id="rId7" Type="http://schemas.openxmlformats.org/officeDocument/2006/relationships/hyperlink" Target="https://climate-change.canada.ca/climate-data/#/hourly-climate-data"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dd.weather.gc.ca/climate/" TargetMode="External"/><Relationship Id="rId5" Type="http://schemas.openxmlformats.org/officeDocument/2006/relationships/hyperlink" Target="https://climate-change.canada.ca/climate-data/#/downscaled-data" TargetMode="External"/><Relationship Id="rId4" Type="http://schemas.openxmlformats.org/officeDocument/2006/relationships/hyperlink" Target="https://climatedata.ca/explore/location/?loc=JBVRD&amp;location-select-temperature=tx_max&amp;location-select-precipitation=r1mm&amp;location-select-other=frost_day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rive.google.com/file/d/1C0aBq-xnSnsC5XSGh9NGOzU1qCgoODHG/view?usp=sharing"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descr="PowerPoint_2012_ENG11"/>
          <p:cNvPicPr preferRelativeResize="0"/>
          <p:nvPr/>
        </p:nvPicPr>
        <p:blipFill rotWithShape="1">
          <a:blip r:embed="rId3">
            <a:alphaModFix/>
          </a:blip>
          <a:srcRect/>
          <a:stretch/>
        </p:blipFill>
        <p:spPr>
          <a:xfrm>
            <a:off x="0" y="0"/>
            <a:ext cx="9145588" cy="6859588"/>
          </a:xfrm>
          <a:prstGeom prst="rect">
            <a:avLst/>
          </a:prstGeom>
          <a:noFill/>
          <a:ln>
            <a:noFill/>
          </a:ln>
        </p:spPr>
      </p:pic>
      <p:sp>
        <p:nvSpPr>
          <p:cNvPr id="89" name="Google Shape;89;p13"/>
          <p:cNvSpPr txBox="1">
            <a:spLocks noGrp="1"/>
          </p:cNvSpPr>
          <p:nvPr>
            <p:ph type="title"/>
          </p:nvPr>
        </p:nvSpPr>
        <p:spPr>
          <a:xfrm>
            <a:off x="827571" y="1863449"/>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Implementation of Canadian Climate Action Tracker in GCP</a:t>
            </a:r>
            <a:endParaRPr sz="2800"/>
          </a:p>
        </p:txBody>
      </p:sp>
      <p:sp>
        <p:nvSpPr>
          <p:cNvPr id="90" name="Google Shape;90;p13"/>
          <p:cNvSpPr txBox="1"/>
          <p:nvPr/>
        </p:nvSpPr>
        <p:spPr>
          <a:xfrm>
            <a:off x="179512" y="3522494"/>
            <a:ext cx="8712900" cy="6573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800">
                <a:solidFill>
                  <a:schemeClr val="dk1"/>
                </a:solidFill>
              </a:rPr>
              <a:t>Ahsan Md. Sajid Khan,Ajmerry Hossain, Nafiza Anjum Khan, Bing Li, Xingbei Liu</a:t>
            </a:r>
            <a:endParaRPr sz="1800">
              <a:solidFill>
                <a:schemeClr val="dk1"/>
              </a:solidFill>
            </a:endParaRPr>
          </a:p>
          <a:p>
            <a:pPr marL="0" marR="0" lvl="0" indent="0" algn="ctr" rtl="0">
              <a:spcBef>
                <a:spcPts val="0"/>
              </a:spcBef>
              <a:spcAft>
                <a:spcPts val="0"/>
              </a:spcAft>
              <a:buNone/>
            </a:pPr>
            <a:endParaRPr sz="1600">
              <a:solidFill>
                <a:schemeClr val="dk1"/>
              </a:solidFill>
            </a:endParaRPr>
          </a:p>
        </p:txBody>
      </p:sp>
      <p:sp>
        <p:nvSpPr>
          <p:cNvPr id="91" name="Google Shape;91;p13"/>
          <p:cNvSpPr txBox="1"/>
          <p:nvPr/>
        </p:nvSpPr>
        <p:spPr>
          <a:xfrm>
            <a:off x="251520" y="4942205"/>
            <a:ext cx="6696600" cy="1500600"/>
          </a:xfrm>
          <a:prstGeom prst="rect">
            <a:avLst/>
          </a:prstGeom>
          <a:noFill/>
          <a:ln>
            <a:noFill/>
          </a:ln>
        </p:spPr>
        <p:txBody>
          <a:bodyPr spcFirstLastPara="1" wrap="square" lIns="91425" tIns="45700" rIns="91425" bIns="45700" anchor="t" anchorCtr="0">
            <a:spAutoFit/>
          </a:bodyPr>
          <a:lstStyle/>
          <a:p>
            <a:pPr marL="0" marR="0" lvl="0" indent="0" algn="l" rtl="0">
              <a:lnSpc>
                <a:spcPct val="144444"/>
              </a:lnSpc>
              <a:spcBef>
                <a:spcPts val="0"/>
              </a:spcBef>
              <a:spcAft>
                <a:spcPts val="0"/>
              </a:spcAft>
              <a:buNone/>
            </a:pPr>
            <a:r>
              <a:rPr lang="en-US" sz="1800" b="1" i="0" u="none" strike="noStrike" cap="none">
                <a:solidFill>
                  <a:schemeClr val="dk1"/>
                </a:solidFill>
                <a:latin typeface="Arial"/>
                <a:ea typeface="Arial"/>
                <a:cs typeface="Arial"/>
                <a:sym typeface="Arial"/>
              </a:rPr>
              <a:t>Submitted to,</a:t>
            </a:r>
            <a:endParaRPr/>
          </a:p>
          <a:p>
            <a:pPr marL="0" lvl="0" indent="0" algn="just" rtl="0">
              <a:lnSpc>
                <a:spcPct val="150000"/>
              </a:lnSpc>
              <a:spcBef>
                <a:spcPts val="0"/>
              </a:spcBef>
              <a:spcAft>
                <a:spcPts val="0"/>
              </a:spcAft>
              <a:buClr>
                <a:schemeClr val="dk1"/>
              </a:buClr>
              <a:buSzPts val="1100"/>
              <a:buFont typeface="Arial"/>
              <a:buNone/>
            </a:pPr>
            <a:r>
              <a:rPr lang="en-US" sz="1700" u="sng">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Jaspreet Bhatia</a:t>
            </a:r>
            <a:endParaRPr sz="24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US" sz="1600">
                <a:solidFill>
                  <a:schemeClr val="dk1"/>
                </a:solidFill>
              </a:rPr>
              <a:t>Bharti School of Engineering and Computation</a:t>
            </a:r>
            <a:endParaRPr sz="16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US" sz="1600">
                <a:solidFill>
                  <a:schemeClr val="dk1"/>
                </a:solidFill>
              </a:rPr>
              <a:t>Science, Engineering and Architecture</a:t>
            </a:r>
            <a:endParaRPr>
              <a:solidFill>
                <a:schemeClr val="dk1"/>
              </a:solidFill>
            </a:endParaRPr>
          </a:p>
        </p:txBody>
      </p:sp>
      <p:sp>
        <p:nvSpPr>
          <p:cNvPr id="92" name="Google Shape;92;p13"/>
          <p:cNvSpPr txBox="1"/>
          <p:nvPr/>
        </p:nvSpPr>
        <p:spPr>
          <a:xfrm>
            <a:off x="5652120" y="6368236"/>
            <a:ext cx="3312368"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0" i="0" u="none" strike="noStrike" cap="none">
                <a:solidFill>
                  <a:schemeClr val="dk1"/>
                </a:solidFill>
                <a:latin typeface="Arial"/>
                <a:ea typeface="Arial"/>
                <a:cs typeface="Arial"/>
                <a:sym typeface="Arial"/>
              </a:rPr>
              <a:t>Date: </a:t>
            </a:r>
            <a:r>
              <a:rPr lang="en-US" sz="1600">
                <a:solidFill>
                  <a:schemeClr val="dk1"/>
                </a:solidFill>
              </a:rPr>
              <a:t>December</a:t>
            </a:r>
            <a:r>
              <a:rPr lang="en-US" sz="1600" b="0" i="0" u="none" strike="noStrike" cap="none">
                <a:solidFill>
                  <a:schemeClr val="dk1"/>
                </a:solidFill>
                <a:latin typeface="Arial"/>
                <a:ea typeface="Arial"/>
                <a:cs typeface="Arial"/>
                <a:sym typeface="Arial"/>
              </a:rPr>
              <a:t> 1</a:t>
            </a:r>
            <a:r>
              <a:rPr lang="en-US" sz="1600">
                <a:solidFill>
                  <a:schemeClr val="dk1"/>
                </a:solidFill>
              </a:rPr>
              <a:t>3</a:t>
            </a:r>
            <a:r>
              <a:rPr lang="en-US" sz="1600" b="0" i="0" u="none" strike="noStrike" cap="none">
                <a:solidFill>
                  <a:schemeClr val="dk1"/>
                </a:solidFill>
                <a:latin typeface="Arial"/>
                <a:ea typeface="Arial"/>
                <a:cs typeface="Arial"/>
                <a:sym typeface="Arial"/>
              </a:rPr>
              <a:t>, 2023</a:t>
            </a:r>
            <a:endParaRPr sz="1600" b="0" i="0" u="none" strike="noStrike" cap="none">
              <a:solidFill>
                <a:schemeClr val="dk1"/>
              </a:solidFill>
              <a:latin typeface="Arial"/>
              <a:ea typeface="Arial"/>
              <a:cs typeface="Arial"/>
              <a:sym typeface="Arial"/>
            </a:endParaRPr>
          </a:p>
        </p:txBody>
      </p:sp>
      <p:sp>
        <p:nvSpPr>
          <p:cNvPr id="93" name="Google Shape;93;p13"/>
          <p:cNvSpPr txBox="1"/>
          <p:nvPr/>
        </p:nvSpPr>
        <p:spPr>
          <a:xfrm>
            <a:off x="827584" y="4149080"/>
            <a:ext cx="7488900" cy="3387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600">
                <a:solidFill>
                  <a:schemeClr val="dk1"/>
                </a:solidFill>
              </a:rPr>
              <a:t>CPSC_5207EL_01 : Intro to Cloud Technologies</a:t>
            </a:r>
            <a:endParaRPr sz="1600" i="0" u="none" strike="noStrike" cap="none">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2"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56" name="Google Shape;156;p22"/>
          <p:cNvSpPr txBox="1">
            <a:spLocks noGrp="1"/>
          </p:cNvSpPr>
          <p:nvPr>
            <p:ph type="title"/>
          </p:nvPr>
        </p:nvSpPr>
        <p:spPr>
          <a:xfrm>
            <a:off x="250753" y="36208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Data Collection and Process</a:t>
            </a:r>
            <a:endParaRPr sz="36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62" name="Google Shape;162;p23"/>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Bulk Upload</a:t>
            </a:r>
            <a:endParaRPr sz="3600" b="1"/>
          </a:p>
        </p:txBody>
      </p:sp>
      <p:pic>
        <p:nvPicPr>
          <p:cNvPr id="163" name="Google Shape;163;p23"/>
          <p:cNvPicPr preferRelativeResize="0"/>
          <p:nvPr/>
        </p:nvPicPr>
        <p:blipFill>
          <a:blip r:embed="rId4">
            <a:alphaModFix/>
          </a:blip>
          <a:stretch>
            <a:fillRect/>
          </a:stretch>
        </p:blipFill>
        <p:spPr>
          <a:xfrm>
            <a:off x="1113800" y="2333800"/>
            <a:ext cx="7488301" cy="1586850"/>
          </a:xfrm>
          <a:prstGeom prst="rect">
            <a:avLst/>
          </a:prstGeom>
          <a:noFill/>
          <a:ln>
            <a:noFill/>
          </a:ln>
        </p:spPr>
      </p:pic>
      <p:sp>
        <p:nvSpPr>
          <p:cNvPr id="164" name="Google Shape;164;p23">
            <a:hlinkClick r:id="rId5"/>
          </p:cNvPr>
          <p:cNvSpPr txBox="1"/>
          <p:nvPr/>
        </p:nvSpPr>
        <p:spPr>
          <a:xfrm>
            <a:off x="6067625" y="4751100"/>
            <a:ext cx="2896800" cy="4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1"/>
                </a:solidFill>
              </a:rPr>
              <a:t>Demo</a:t>
            </a:r>
            <a:endParaRPr sz="3200">
              <a:solidFill>
                <a:schemeClr val="dk1"/>
              </a:solidFill>
            </a:endParaRPr>
          </a:p>
        </p:txBody>
      </p:sp>
      <p:pic>
        <p:nvPicPr>
          <p:cNvPr id="165" name="Google Shape;165;p23"/>
          <p:cNvPicPr preferRelativeResize="0"/>
          <p:nvPr/>
        </p:nvPicPr>
        <p:blipFill>
          <a:blip r:embed="rId6">
            <a:alphaModFix/>
          </a:blip>
          <a:stretch>
            <a:fillRect/>
          </a:stretch>
        </p:blipFill>
        <p:spPr>
          <a:xfrm>
            <a:off x="176025" y="3757900"/>
            <a:ext cx="2690225" cy="3030500"/>
          </a:xfrm>
          <a:prstGeom prst="rect">
            <a:avLst/>
          </a:prstGeom>
          <a:noFill/>
          <a:ln>
            <a:noFill/>
          </a:ln>
          <a:effectLst>
            <a:outerShdw blurRad="57150" dist="19050" dir="5400000" algn="bl" rotWithShape="0">
              <a:srgbClr val="000000">
                <a:alpha val="52999"/>
              </a:srgbClr>
            </a:outerShdw>
          </a:effectLst>
        </p:spPr>
      </p:pic>
      <p:pic>
        <p:nvPicPr>
          <p:cNvPr id="166" name="Google Shape;166;p23"/>
          <p:cNvPicPr preferRelativeResize="0"/>
          <p:nvPr/>
        </p:nvPicPr>
        <p:blipFill>
          <a:blip r:embed="rId7">
            <a:alphaModFix/>
          </a:blip>
          <a:stretch>
            <a:fillRect/>
          </a:stretch>
        </p:blipFill>
        <p:spPr>
          <a:xfrm>
            <a:off x="3036800" y="3757900"/>
            <a:ext cx="3214325" cy="1899375"/>
          </a:xfrm>
          <a:prstGeom prst="rect">
            <a:avLst/>
          </a:prstGeom>
          <a:noFill/>
          <a:ln>
            <a:noFill/>
          </a:ln>
          <a:effectLst>
            <a:outerShdw blurRad="57150" dist="19050" dir="5400000" algn="bl" rotWithShape="0">
              <a:srgbClr val="000000">
                <a:alpha val="52999"/>
              </a:srgbClr>
            </a:outerShdw>
          </a:effectLst>
        </p:spPr>
      </p:pic>
      <p:sp>
        <p:nvSpPr>
          <p:cNvPr id="167" name="Google Shape;167;p23"/>
          <p:cNvSpPr/>
          <p:nvPr/>
        </p:nvSpPr>
        <p:spPr>
          <a:xfrm rot="-2108920">
            <a:off x="3380634" y="3147239"/>
            <a:ext cx="467431" cy="661615"/>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3"/>
          <p:cNvSpPr/>
          <p:nvPr/>
        </p:nvSpPr>
        <p:spPr>
          <a:xfrm rot="2318555">
            <a:off x="2726104" y="3105000"/>
            <a:ext cx="467444" cy="648012"/>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3"/>
          <p:cNvSpPr txBox="1"/>
          <p:nvPr/>
        </p:nvSpPr>
        <p:spPr>
          <a:xfrm>
            <a:off x="3275175" y="6036275"/>
            <a:ext cx="26403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u="sng">
                <a:solidFill>
                  <a:schemeClr val="dk1"/>
                </a:solidFill>
              </a:rPr>
              <a:t>Python 3.9</a:t>
            </a:r>
            <a:endParaRPr sz="1900" u="sng">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4"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75" name="Google Shape;175;p24"/>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Real-Time Data Collection</a:t>
            </a:r>
            <a:endParaRPr sz="3600" b="1"/>
          </a:p>
        </p:txBody>
      </p:sp>
      <p:pic>
        <p:nvPicPr>
          <p:cNvPr id="176" name="Google Shape;176;p24"/>
          <p:cNvPicPr preferRelativeResize="0"/>
          <p:nvPr/>
        </p:nvPicPr>
        <p:blipFill>
          <a:blip r:embed="rId4">
            <a:alphaModFix/>
          </a:blip>
          <a:stretch>
            <a:fillRect/>
          </a:stretch>
        </p:blipFill>
        <p:spPr>
          <a:xfrm>
            <a:off x="914400" y="2226263"/>
            <a:ext cx="7315200" cy="2733675"/>
          </a:xfrm>
          <a:prstGeom prst="rect">
            <a:avLst/>
          </a:prstGeom>
          <a:noFill/>
          <a:ln>
            <a:noFill/>
          </a:ln>
        </p:spPr>
      </p:pic>
      <p:sp>
        <p:nvSpPr>
          <p:cNvPr id="177" name="Google Shape;177;p24">
            <a:hlinkClick r:id="rId5"/>
          </p:cNvPr>
          <p:cNvSpPr txBox="1"/>
          <p:nvPr/>
        </p:nvSpPr>
        <p:spPr>
          <a:xfrm>
            <a:off x="4209825" y="5078250"/>
            <a:ext cx="2114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5"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83" name="Google Shape;183;p25"/>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Scheduler / Storage Procedure</a:t>
            </a:r>
            <a:endParaRPr sz="3600" b="1"/>
          </a:p>
        </p:txBody>
      </p:sp>
      <p:pic>
        <p:nvPicPr>
          <p:cNvPr id="184" name="Google Shape;184;p25"/>
          <p:cNvPicPr preferRelativeResize="0"/>
          <p:nvPr/>
        </p:nvPicPr>
        <p:blipFill>
          <a:blip r:embed="rId4">
            <a:alphaModFix/>
          </a:blip>
          <a:stretch>
            <a:fillRect/>
          </a:stretch>
        </p:blipFill>
        <p:spPr>
          <a:xfrm>
            <a:off x="2666000" y="2392675"/>
            <a:ext cx="2579525" cy="1696650"/>
          </a:xfrm>
          <a:prstGeom prst="rect">
            <a:avLst/>
          </a:prstGeom>
          <a:noFill/>
          <a:ln>
            <a:noFill/>
          </a:ln>
        </p:spPr>
      </p:pic>
      <p:sp>
        <p:nvSpPr>
          <p:cNvPr id="185" name="Google Shape;185;p25">
            <a:hlinkClick r:id="rId5"/>
          </p:cNvPr>
          <p:cNvSpPr txBox="1"/>
          <p:nvPr/>
        </p:nvSpPr>
        <p:spPr>
          <a:xfrm>
            <a:off x="6755000" y="2844625"/>
            <a:ext cx="1557000" cy="6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pic>
        <p:nvPicPr>
          <p:cNvPr id="186" name="Google Shape;186;p25"/>
          <p:cNvPicPr preferRelativeResize="0"/>
          <p:nvPr/>
        </p:nvPicPr>
        <p:blipFill>
          <a:blip r:embed="rId6">
            <a:alphaModFix/>
          </a:blip>
          <a:stretch>
            <a:fillRect/>
          </a:stretch>
        </p:blipFill>
        <p:spPr>
          <a:xfrm>
            <a:off x="95100" y="4276475"/>
            <a:ext cx="8039524" cy="1210725"/>
          </a:xfrm>
          <a:prstGeom prst="rect">
            <a:avLst/>
          </a:prstGeom>
          <a:noFill/>
          <a:ln>
            <a:noFill/>
          </a:ln>
        </p:spPr>
      </p:pic>
      <p:pic>
        <p:nvPicPr>
          <p:cNvPr id="187" name="Google Shape;187;p25"/>
          <p:cNvPicPr preferRelativeResize="0"/>
          <p:nvPr/>
        </p:nvPicPr>
        <p:blipFill>
          <a:blip r:embed="rId7">
            <a:alphaModFix/>
          </a:blip>
          <a:stretch>
            <a:fillRect/>
          </a:stretch>
        </p:blipFill>
        <p:spPr>
          <a:xfrm>
            <a:off x="1598025" y="5570400"/>
            <a:ext cx="5033676" cy="1415000"/>
          </a:xfrm>
          <a:prstGeom prst="rect">
            <a:avLst/>
          </a:prstGeom>
          <a:noFill/>
          <a:ln>
            <a:noFill/>
          </a:ln>
        </p:spPr>
      </p:pic>
      <p:sp>
        <p:nvSpPr>
          <p:cNvPr id="188" name="Google Shape;188;p25"/>
          <p:cNvSpPr/>
          <p:nvPr/>
        </p:nvSpPr>
        <p:spPr>
          <a:xfrm>
            <a:off x="4472950" y="4132225"/>
            <a:ext cx="416100" cy="3684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5"/>
          <p:cNvSpPr/>
          <p:nvPr/>
        </p:nvSpPr>
        <p:spPr>
          <a:xfrm>
            <a:off x="4472950" y="5285200"/>
            <a:ext cx="416100" cy="3684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6"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95" name="Google Shape;195;p26"/>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Ad-Hoc Reporting</a:t>
            </a:r>
            <a:endParaRPr sz="3600" b="1"/>
          </a:p>
        </p:txBody>
      </p:sp>
      <p:sp>
        <p:nvSpPr>
          <p:cNvPr id="196" name="Google Shape;196;p26"/>
          <p:cNvSpPr txBox="1"/>
          <p:nvPr/>
        </p:nvSpPr>
        <p:spPr>
          <a:xfrm>
            <a:off x="396330" y="2486606"/>
            <a:ext cx="8640300" cy="41559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Integration with Data Visualization Tools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BigQuery ML for Predictive Modeling </a:t>
            </a:r>
            <a:r>
              <a:rPr lang="en-US" sz="1600" b="1">
                <a:solidFill>
                  <a:schemeClr val="dk1"/>
                </a:solidFill>
              </a:rPr>
              <a:t>(Future Plan)</a:t>
            </a:r>
            <a:endParaRPr sz="16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SQL for Trend Analysis</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Advanced Analytics Extensions (Standard SQL)</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Real-time Data Analysis for Trend Monitoring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Geospatial Visualization </a:t>
            </a:r>
            <a:r>
              <a:rPr lang="en-US" sz="1600" b="1">
                <a:solidFill>
                  <a:schemeClr val="dk1"/>
                </a:solidFill>
              </a:rPr>
              <a:t>(Future Plan)</a:t>
            </a:r>
            <a:endParaRPr sz="16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7"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202" name="Google Shape;202;p27"/>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Future Work</a:t>
            </a:r>
            <a:endParaRPr sz="3600" b="1"/>
          </a:p>
        </p:txBody>
      </p:sp>
      <p:sp>
        <p:nvSpPr>
          <p:cNvPr id="203" name="Google Shape;203;p27"/>
          <p:cNvSpPr txBox="1"/>
          <p:nvPr/>
        </p:nvSpPr>
        <p:spPr>
          <a:xfrm>
            <a:off x="396330" y="2486606"/>
            <a:ext cx="8640300" cy="28014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Implement App-Engine</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Integration with IoT sensor devices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BigQuery ML for Predictive Modeling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Geospatial Visualization</a:t>
            </a:r>
            <a:endParaRPr sz="22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8" descr="PowerPoint_2012_ENG11"/>
          <p:cNvPicPr preferRelativeResize="0"/>
          <p:nvPr/>
        </p:nvPicPr>
        <p:blipFill rotWithShape="1">
          <a:blip r:embed="rId3">
            <a:alphaModFix/>
          </a:blip>
          <a:srcRect/>
          <a:stretch/>
        </p:blipFill>
        <p:spPr>
          <a:xfrm>
            <a:off x="0" y="0"/>
            <a:ext cx="9145587" cy="6859586"/>
          </a:xfrm>
          <a:prstGeom prst="rect">
            <a:avLst/>
          </a:prstGeom>
          <a:noFill/>
          <a:ln>
            <a:noFill/>
          </a:ln>
        </p:spPr>
      </p:pic>
      <p:sp>
        <p:nvSpPr>
          <p:cNvPr id="209" name="Google Shape;209;p28"/>
          <p:cNvSpPr txBox="1">
            <a:spLocks noGrp="1"/>
          </p:cNvSpPr>
          <p:nvPr>
            <p:ph type="title"/>
          </p:nvPr>
        </p:nvSpPr>
        <p:spPr>
          <a:xfrm>
            <a:off x="209611" y="1462893"/>
            <a:ext cx="46086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800" b="1"/>
              <a:t>References</a:t>
            </a:r>
            <a:endParaRPr sz="4800" b="1"/>
          </a:p>
        </p:txBody>
      </p:sp>
      <p:sp>
        <p:nvSpPr>
          <p:cNvPr id="210" name="Google Shape;210;p28"/>
          <p:cNvSpPr txBox="1"/>
          <p:nvPr/>
        </p:nvSpPr>
        <p:spPr>
          <a:xfrm>
            <a:off x="307675" y="2192500"/>
            <a:ext cx="8696100" cy="4778400"/>
          </a:xfrm>
          <a:prstGeom prst="rect">
            <a:avLst/>
          </a:prstGeom>
          <a:noFill/>
          <a:ln>
            <a:noFill/>
          </a:ln>
        </p:spPr>
        <p:txBody>
          <a:bodyPr spcFirstLastPara="1" wrap="square" lIns="91425" tIns="91425" rIns="91425" bIns="91425" anchor="t" anchorCtr="0">
            <a:noAutofit/>
          </a:bodyPr>
          <a:lstStyle/>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[1]. Climate Data Canada. (2023, January 26). </a:t>
            </a:r>
            <a:r>
              <a:rPr lang="en-US" sz="1200" i="1">
                <a:solidFill>
                  <a:schemeClr val="dk1"/>
                </a:solidFill>
              </a:rPr>
              <a:t>Location — Climate Data Canada</a:t>
            </a:r>
            <a:r>
              <a:rPr lang="en-US" sz="1200">
                <a:solidFill>
                  <a:schemeClr val="dk1"/>
                </a:solidFill>
              </a:rPr>
              <a:t>. </a:t>
            </a:r>
            <a:r>
              <a:rPr lang="en-US" sz="1200" u="sng">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https://climatedata.ca/explore/location/?loc=JBVRD&amp;location-select-temperature=tx_max&amp;location-select-precipitation=r1mm&amp;location-select-other=frost_days</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[2]. Canada, E. a. C. C. (n.d.). </a:t>
            </a:r>
            <a:r>
              <a:rPr lang="en-US" sz="1200" i="1">
                <a:solidFill>
                  <a:schemeClr val="dk1"/>
                </a:solidFill>
              </a:rPr>
              <a:t>Climate data extraction tool</a:t>
            </a:r>
            <a:r>
              <a:rPr lang="en-US" sz="1200">
                <a:solidFill>
                  <a:schemeClr val="dk1"/>
                </a:solidFill>
              </a:rPr>
              <a:t>. </a:t>
            </a:r>
            <a:r>
              <a:rPr lang="en-US" sz="1200" u="sng">
                <a:solidFill>
                  <a:srgbClr val="1155CC"/>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https://climate-change.canada.ca/climate-data/#/downscaled-data</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[3]. </a:t>
            </a:r>
            <a:r>
              <a:rPr lang="en-US" sz="1200" i="1">
                <a:solidFill>
                  <a:schemeClr val="dk1"/>
                </a:solidFill>
              </a:rPr>
              <a:t>Index of climate</a:t>
            </a:r>
            <a:r>
              <a:rPr lang="en-US" sz="1200">
                <a:solidFill>
                  <a:schemeClr val="dk1"/>
                </a:solidFill>
              </a:rPr>
              <a:t>. (n.d.). </a:t>
            </a:r>
            <a:r>
              <a:rPr lang="en-US" sz="1200" u="sng">
                <a:solidFill>
                  <a:srgbClr val="1155CC"/>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https://dd.weather.gc.ca/climate/</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[4]. Canada, E. a. C. C. (n.d.-b). </a:t>
            </a:r>
            <a:r>
              <a:rPr lang="en-US" sz="1200" i="1">
                <a:solidFill>
                  <a:schemeClr val="dk1"/>
                </a:solidFill>
              </a:rPr>
              <a:t>Climate data extraction tool</a:t>
            </a:r>
            <a:r>
              <a:rPr lang="en-US" sz="1200">
                <a:solidFill>
                  <a:schemeClr val="dk1"/>
                </a:solidFill>
              </a:rPr>
              <a:t>. </a:t>
            </a:r>
            <a:r>
              <a:rPr lang="en-US" sz="1200" u="sng">
                <a:solidFill>
                  <a:srgbClr val="1155CC"/>
                </a:solid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https://climate-change.canada.ca/climate-data/#/hourly-climate-data</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[5]. </a:t>
            </a:r>
            <a:r>
              <a:rPr lang="en-US" sz="1200" i="1">
                <a:solidFill>
                  <a:schemeClr val="dk1"/>
                </a:solidFill>
              </a:rPr>
              <a:t>The Climate Action Tracker</a:t>
            </a:r>
            <a:r>
              <a:rPr lang="en-US" sz="1200">
                <a:solidFill>
                  <a:schemeClr val="dk1"/>
                </a:solidFill>
              </a:rPr>
              <a:t>. (n.d.). </a:t>
            </a:r>
            <a:r>
              <a:rPr lang="en-US" sz="1200" u="sng">
                <a:solidFill>
                  <a:srgbClr val="1155CC"/>
                </a:solid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https://climateactiontracker.org/about/</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[6]. Gil, L. (2023, October 27). </a:t>
            </a:r>
            <a:r>
              <a:rPr lang="en-US" sz="1200" i="1">
                <a:solidFill>
                  <a:schemeClr val="dk1"/>
                </a:solidFill>
              </a:rPr>
              <a:t>Cloud Pricing Comparison: AWS vs. Azure vs. Google Cloud Platform in 2023</a:t>
            </a:r>
            <a:r>
              <a:rPr lang="en-US" sz="1200">
                <a:solidFill>
                  <a:schemeClr val="dk1"/>
                </a:solidFill>
              </a:rPr>
              <a:t>. CAST AI – Kubernetes Automation Platform. https://cast.ai/blog/cloud-pricing-comparison-aws-vs-azure-vs-google-cloud-platform/</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[7]. Wickramasinghe, S. (n.d.). </a:t>
            </a:r>
            <a:r>
              <a:rPr lang="en-US" sz="1200" i="1">
                <a:solidFill>
                  <a:schemeClr val="dk1"/>
                </a:solidFill>
              </a:rPr>
              <a:t>AWS vs Azure vs GCP: Comparing The Big 3 Cloud Platforms</a:t>
            </a:r>
            <a:r>
              <a:rPr lang="en-US" sz="1200">
                <a:solidFill>
                  <a:schemeClr val="dk1"/>
                </a:solidFill>
              </a:rPr>
              <a:t>. BMC Blogs. https://www.bmc.com/blogs/aws-vs-azure-vs-google-cloud-platforms/</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9" descr="PowerPoint_2012_ENG11"/>
          <p:cNvPicPr preferRelativeResize="0"/>
          <p:nvPr/>
        </p:nvPicPr>
        <p:blipFill rotWithShape="1">
          <a:blip r:embed="rId3">
            <a:alphaModFix/>
          </a:blip>
          <a:srcRect/>
          <a:stretch/>
        </p:blipFill>
        <p:spPr>
          <a:xfrm>
            <a:off x="0" y="0"/>
            <a:ext cx="9145587" cy="6859586"/>
          </a:xfrm>
          <a:prstGeom prst="rect">
            <a:avLst/>
          </a:prstGeom>
          <a:noFill/>
          <a:ln>
            <a:noFill/>
          </a:ln>
        </p:spPr>
      </p:pic>
      <p:sp>
        <p:nvSpPr>
          <p:cNvPr id="216" name="Google Shape;216;p29"/>
          <p:cNvSpPr txBox="1">
            <a:spLocks noGrp="1"/>
          </p:cNvSpPr>
          <p:nvPr>
            <p:ph type="title"/>
          </p:nvPr>
        </p:nvSpPr>
        <p:spPr>
          <a:xfrm>
            <a:off x="2195736" y="3425668"/>
            <a:ext cx="4608600" cy="64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Question ?</a:t>
            </a:r>
            <a:endParaRPr sz="48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0" descr="PowerPoint_2012_ENG11"/>
          <p:cNvPicPr preferRelativeResize="0"/>
          <p:nvPr/>
        </p:nvPicPr>
        <p:blipFill rotWithShape="1">
          <a:blip r:embed="rId3">
            <a:alphaModFix/>
          </a:blip>
          <a:srcRect/>
          <a:stretch/>
        </p:blipFill>
        <p:spPr>
          <a:xfrm>
            <a:off x="0" y="-1588"/>
            <a:ext cx="9145588" cy="6859588"/>
          </a:xfrm>
          <a:prstGeom prst="rect">
            <a:avLst/>
          </a:prstGeom>
          <a:noFill/>
          <a:ln>
            <a:noFill/>
          </a:ln>
        </p:spPr>
      </p:pic>
      <p:sp>
        <p:nvSpPr>
          <p:cNvPr id="222" name="Google Shape;222;p30"/>
          <p:cNvSpPr txBox="1">
            <a:spLocks noGrp="1"/>
          </p:cNvSpPr>
          <p:nvPr>
            <p:ph type="title"/>
          </p:nvPr>
        </p:nvSpPr>
        <p:spPr>
          <a:xfrm>
            <a:off x="2268538" y="3501008"/>
            <a:ext cx="4608512" cy="64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Thank You</a:t>
            </a:r>
            <a:endParaRPr sz="48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4" descr="PowerPoint_2012_ENG11"/>
          <p:cNvPicPr preferRelativeResize="0"/>
          <p:nvPr/>
        </p:nvPicPr>
        <p:blipFill rotWithShape="1">
          <a:blip r:embed="rId3">
            <a:alphaModFix/>
          </a:blip>
          <a:srcRect/>
          <a:stretch/>
        </p:blipFill>
        <p:spPr>
          <a:xfrm>
            <a:off x="0" y="0"/>
            <a:ext cx="9145588" cy="6859588"/>
          </a:xfrm>
          <a:prstGeom prst="rect">
            <a:avLst/>
          </a:prstGeom>
          <a:noFill/>
          <a:ln>
            <a:noFill/>
          </a:ln>
        </p:spPr>
      </p:pic>
      <p:sp>
        <p:nvSpPr>
          <p:cNvPr id="99" name="Google Shape;99;p14"/>
          <p:cNvSpPr txBox="1">
            <a:spLocks noGrp="1"/>
          </p:cNvSpPr>
          <p:nvPr>
            <p:ph type="title"/>
          </p:nvPr>
        </p:nvSpPr>
        <p:spPr>
          <a:xfrm>
            <a:off x="395536" y="1484784"/>
            <a:ext cx="8640960" cy="7200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Content</a:t>
            </a:r>
            <a:endParaRPr sz="3600" b="1"/>
          </a:p>
        </p:txBody>
      </p:sp>
      <p:sp>
        <p:nvSpPr>
          <p:cNvPr id="100" name="Google Shape;100;p14"/>
          <p:cNvSpPr txBox="1"/>
          <p:nvPr/>
        </p:nvSpPr>
        <p:spPr>
          <a:xfrm>
            <a:off x="395523" y="2133034"/>
            <a:ext cx="6291000" cy="4576500"/>
          </a:xfrm>
          <a:prstGeom prst="rect">
            <a:avLst/>
          </a:prstGeom>
          <a:noFill/>
          <a:ln>
            <a:noFill/>
          </a:ln>
        </p:spPr>
        <p:txBody>
          <a:bodyPr spcFirstLastPara="1" wrap="square" lIns="91425" tIns="45700" rIns="91425" bIns="45700" anchor="t" anchorCtr="0">
            <a:spAutoFit/>
          </a:bodyPr>
          <a:lstStyle/>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Introduction</a:t>
            </a:r>
            <a:endParaRPr sz="1300" dirty="0"/>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Project objective</a:t>
            </a:r>
            <a:endParaRPr sz="1300" dirty="0"/>
          </a:p>
          <a:p>
            <a:pPr marL="457200" marR="0" lvl="0" indent="-450850" algn="l" rtl="0">
              <a:lnSpc>
                <a:spcPct val="145833"/>
              </a:lnSpc>
              <a:spcBef>
                <a:spcPts val="0"/>
              </a:spcBef>
              <a:spcAft>
                <a:spcPts val="0"/>
              </a:spcAft>
              <a:buClr>
                <a:schemeClr val="dk1"/>
              </a:buClr>
              <a:buSzPts val="2300"/>
              <a:buFont typeface="Arial"/>
              <a:buAutoNum type="arabicPeriod"/>
            </a:pPr>
            <a:r>
              <a:rPr lang="en-US" sz="2300" dirty="0">
                <a:solidFill>
                  <a:schemeClr val="dk1"/>
                </a:solidFill>
              </a:rPr>
              <a:t>High Level Solution Architecture</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dirty="0">
                <a:solidFill>
                  <a:schemeClr val="dk1"/>
                </a:solidFill>
              </a:rPr>
              <a:t>Why GCP Platform</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Font typeface="Arial"/>
              <a:buAutoNum type="arabicPeriod"/>
            </a:pPr>
            <a:r>
              <a:rPr lang="en-US" sz="2300" dirty="0">
                <a:solidFill>
                  <a:schemeClr val="dk1"/>
                </a:solidFill>
              </a:rPr>
              <a:t>CAT Platform Process Flow in GCP</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dirty="0">
                <a:solidFill>
                  <a:schemeClr val="dk1"/>
                </a:solidFill>
              </a:rPr>
              <a:t>Functional Module</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dirty="0">
                <a:solidFill>
                  <a:schemeClr val="dk1"/>
                </a:solidFill>
              </a:rPr>
              <a:t>Future Work</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References</a:t>
            </a:r>
            <a:endParaRPr sz="1300" dirty="0"/>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Questions and Answer</a:t>
            </a:r>
            <a:endParaRPr sz="1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06" name="Google Shape;106;p15"/>
          <p:cNvSpPr txBox="1">
            <a:spLocks noGrp="1"/>
          </p:cNvSpPr>
          <p:nvPr>
            <p:ph type="title"/>
          </p:nvPr>
        </p:nvSpPr>
        <p:spPr>
          <a:xfrm>
            <a:off x="323528" y="1412776"/>
            <a:ext cx="8640960" cy="6480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Introduction</a:t>
            </a:r>
            <a:endParaRPr sz="3600" b="1"/>
          </a:p>
        </p:txBody>
      </p:sp>
      <p:sp>
        <p:nvSpPr>
          <p:cNvPr id="107" name="Google Shape;107;p15"/>
          <p:cNvSpPr txBox="1"/>
          <p:nvPr/>
        </p:nvSpPr>
        <p:spPr>
          <a:xfrm>
            <a:off x="287565" y="2198888"/>
            <a:ext cx="8712900" cy="2555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rPr>
              <a:t>The Climate Action Tracker (CAT) report offers a comprehensive analysis of global efforts in tackling climate change. Through meticulous evaluation of national policies and emissions trajectories, it highlights the urgency of reducing greenhouse gas emissions to limit global temperature rise in accordance with the Paris Agreement. This report serves as a critical resource, emphasizing the need for immediate, ambitious actions from governments, industries, and individuals to mitigate climate change's impacts and build a sustainable future for all.</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6"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13" name="Google Shape;113;p16"/>
          <p:cNvSpPr txBox="1">
            <a:spLocks noGrp="1"/>
          </p:cNvSpPr>
          <p:nvPr>
            <p:ph type="title"/>
          </p:nvPr>
        </p:nvSpPr>
        <p:spPr>
          <a:xfrm>
            <a:off x="323528" y="1412776"/>
            <a:ext cx="8640960" cy="6480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Project Objective</a:t>
            </a:r>
            <a:endParaRPr sz="3600" b="1"/>
          </a:p>
        </p:txBody>
      </p:sp>
      <p:sp>
        <p:nvSpPr>
          <p:cNvPr id="114" name="Google Shape;114;p16"/>
          <p:cNvSpPr txBox="1"/>
          <p:nvPr/>
        </p:nvSpPr>
        <p:spPr>
          <a:xfrm>
            <a:off x="396330" y="2486606"/>
            <a:ext cx="8640300" cy="17856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Centralized Platform for Stakeholders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Enhanced Data Accessibility and Decision-Making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Contribution to National and Global Climate Goals</a:t>
            </a:r>
            <a:endParaRPr sz="2200" b="1">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7"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20" name="Google Shape;120;p17"/>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High Level Solution Architecture</a:t>
            </a:r>
            <a:endParaRPr sz="3600" b="1"/>
          </a:p>
        </p:txBody>
      </p:sp>
      <p:pic>
        <p:nvPicPr>
          <p:cNvPr id="121" name="Google Shape;121;p17"/>
          <p:cNvPicPr preferRelativeResize="0"/>
          <p:nvPr/>
        </p:nvPicPr>
        <p:blipFill>
          <a:blip r:embed="rId4">
            <a:alphaModFix/>
          </a:blip>
          <a:stretch>
            <a:fillRect/>
          </a:stretch>
        </p:blipFill>
        <p:spPr>
          <a:xfrm>
            <a:off x="1215051" y="2050868"/>
            <a:ext cx="6622663" cy="459144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27" name="Google Shape;127;p18"/>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Why GCP Platform ?</a:t>
            </a:r>
            <a:endParaRPr sz="3600" b="1"/>
          </a:p>
        </p:txBody>
      </p:sp>
      <p:sp>
        <p:nvSpPr>
          <p:cNvPr id="128" name="Google Shape;128;p18"/>
          <p:cNvSpPr txBox="1"/>
          <p:nvPr/>
        </p:nvSpPr>
        <p:spPr>
          <a:xfrm>
            <a:off x="396330" y="2486606"/>
            <a:ext cx="8640300" cy="41559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Strong Focus on Data Analytics and Machine Learning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Networking and Infrastructure</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Innovative Technologies and Open Source Embrace</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Cost and Pricing Models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Specialized Services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Environmental Sustainability</a:t>
            </a:r>
            <a:endParaRPr sz="22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9"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34" name="Google Shape;134;p19"/>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CAT Platform Process Flow in GCP</a:t>
            </a:r>
            <a:endParaRPr sz="3600" b="1"/>
          </a:p>
        </p:txBody>
      </p:sp>
      <p:pic>
        <p:nvPicPr>
          <p:cNvPr id="135" name="Google Shape;135;p19"/>
          <p:cNvPicPr preferRelativeResize="0"/>
          <p:nvPr/>
        </p:nvPicPr>
        <p:blipFill>
          <a:blip r:embed="rId4">
            <a:alphaModFix/>
          </a:blip>
          <a:stretch>
            <a:fillRect/>
          </a:stretch>
        </p:blipFill>
        <p:spPr>
          <a:xfrm>
            <a:off x="153832" y="2070463"/>
            <a:ext cx="8722379" cy="446800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41" name="Google Shape;141;p20"/>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Functional Module of CAT Platform</a:t>
            </a:r>
            <a:endParaRPr sz="3600" b="1"/>
          </a:p>
        </p:txBody>
      </p:sp>
      <p:sp>
        <p:nvSpPr>
          <p:cNvPr id="142" name="Google Shape;142;p20"/>
          <p:cNvSpPr txBox="1"/>
          <p:nvPr/>
        </p:nvSpPr>
        <p:spPr>
          <a:xfrm>
            <a:off x="323830" y="2545006"/>
            <a:ext cx="8640300" cy="3294000"/>
          </a:xfrm>
          <a:prstGeom prst="rect">
            <a:avLst/>
          </a:prstGeom>
          <a:noFill/>
          <a:ln>
            <a:noFill/>
          </a:ln>
        </p:spPr>
        <p:txBody>
          <a:bodyPr spcFirstLastPara="1" wrap="square" lIns="91425" tIns="45700" rIns="91425" bIns="45700" anchor="t" anchorCtr="0">
            <a:spAutoFit/>
          </a:bodyPr>
          <a:lstStyle/>
          <a:p>
            <a:pPr marL="457200" lvl="0" indent="-393700" algn="l" rtl="0">
              <a:spcBef>
                <a:spcPts val="0"/>
              </a:spcBef>
              <a:spcAft>
                <a:spcPts val="0"/>
              </a:spcAft>
              <a:buClr>
                <a:schemeClr val="dk1"/>
              </a:buClr>
              <a:buSzPts val="2600"/>
              <a:buChar char="●"/>
            </a:pPr>
            <a:r>
              <a:rPr lang="en-US" sz="2600" b="1">
                <a:solidFill>
                  <a:schemeClr val="dk1"/>
                </a:solidFill>
              </a:rPr>
              <a:t>Dashboard </a:t>
            </a:r>
            <a:endParaRPr sz="2600" b="1">
              <a:solidFill>
                <a:schemeClr val="dk1"/>
              </a:solidFill>
            </a:endParaRPr>
          </a:p>
          <a:p>
            <a:pPr marL="457200" lvl="0" indent="0" algn="l" rtl="0">
              <a:spcBef>
                <a:spcPts val="0"/>
              </a:spcBef>
              <a:spcAft>
                <a:spcPts val="0"/>
              </a:spcAft>
              <a:buNone/>
            </a:pPr>
            <a:endParaRPr sz="2600" b="1">
              <a:solidFill>
                <a:schemeClr val="dk1"/>
              </a:solidFill>
            </a:endParaRPr>
          </a:p>
          <a:p>
            <a:pPr marL="457200" lvl="0" indent="-393700" algn="l" rtl="0">
              <a:spcBef>
                <a:spcPts val="0"/>
              </a:spcBef>
              <a:spcAft>
                <a:spcPts val="0"/>
              </a:spcAft>
              <a:buClr>
                <a:schemeClr val="dk1"/>
              </a:buClr>
              <a:buSzPts val="2600"/>
              <a:buChar char="●"/>
            </a:pPr>
            <a:r>
              <a:rPr lang="en-US" sz="2600" b="1">
                <a:solidFill>
                  <a:schemeClr val="dk1"/>
                </a:solidFill>
              </a:rPr>
              <a:t>Data Collection &amp; Processing</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Bulk Upload</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Real-time data collection</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Scheduler/Storage Procedure</a:t>
            </a:r>
            <a:endParaRPr sz="2600" b="1">
              <a:solidFill>
                <a:schemeClr val="dk1"/>
              </a:solidFill>
            </a:endParaRPr>
          </a:p>
          <a:p>
            <a:pPr marL="457200" lvl="0" indent="0" algn="l" rtl="0">
              <a:spcBef>
                <a:spcPts val="0"/>
              </a:spcBef>
              <a:spcAft>
                <a:spcPts val="0"/>
              </a:spcAft>
              <a:buNone/>
            </a:pPr>
            <a:endParaRPr sz="2600" b="1">
              <a:solidFill>
                <a:schemeClr val="dk1"/>
              </a:solidFill>
            </a:endParaRPr>
          </a:p>
          <a:p>
            <a:pPr marL="457200" lvl="0" indent="-393700" algn="l" rtl="0">
              <a:spcBef>
                <a:spcPts val="0"/>
              </a:spcBef>
              <a:spcAft>
                <a:spcPts val="0"/>
              </a:spcAft>
              <a:buClr>
                <a:schemeClr val="dk1"/>
              </a:buClr>
              <a:buSzPts val="2600"/>
              <a:buChar char="●"/>
            </a:pPr>
            <a:r>
              <a:rPr lang="en-US" sz="2600" b="1">
                <a:solidFill>
                  <a:schemeClr val="dk1"/>
                </a:solidFill>
              </a:rPr>
              <a:t>Ad-hoc Reporting and Analysis</a:t>
            </a:r>
            <a:endParaRPr sz="2600" b="1">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1"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48" name="Google Shape;148;p21"/>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Dashboard of CAT</a:t>
            </a:r>
            <a:endParaRPr sz="3600" b="1"/>
          </a:p>
        </p:txBody>
      </p:sp>
      <p:pic>
        <p:nvPicPr>
          <p:cNvPr id="149" name="Google Shape;149;p21"/>
          <p:cNvPicPr preferRelativeResize="0"/>
          <p:nvPr/>
        </p:nvPicPr>
        <p:blipFill rotWithShape="1">
          <a:blip r:embed="rId4">
            <a:alphaModFix/>
          </a:blip>
          <a:srcRect l="27637" t="15286" r="15762" b="9076"/>
          <a:stretch/>
        </p:blipFill>
        <p:spPr>
          <a:xfrm>
            <a:off x="915200" y="2060775"/>
            <a:ext cx="6382961" cy="4798025"/>
          </a:xfrm>
          <a:prstGeom prst="rect">
            <a:avLst/>
          </a:prstGeom>
          <a:noFill/>
          <a:ln>
            <a:noFill/>
          </a:ln>
        </p:spPr>
      </p:pic>
      <p:sp>
        <p:nvSpPr>
          <p:cNvPr id="150" name="Google Shape;150;p21">
            <a:hlinkClick r:id="rId5"/>
          </p:cNvPr>
          <p:cNvSpPr txBox="1"/>
          <p:nvPr/>
        </p:nvSpPr>
        <p:spPr>
          <a:xfrm>
            <a:off x="7562875" y="4015100"/>
            <a:ext cx="14016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On-screen Show (4:3)</PresentationFormat>
  <Paragraphs>89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 Presentation</vt:lpstr>
      <vt:lpstr>Implementation of Canadian Climate Action Tracker in GCP</vt:lpstr>
      <vt:lpstr>Content</vt:lpstr>
      <vt:lpstr>Introduction</vt:lpstr>
      <vt:lpstr>Project Objective</vt:lpstr>
      <vt:lpstr>High Level Solution Architecture</vt:lpstr>
      <vt:lpstr>Why GCP Platform ?</vt:lpstr>
      <vt:lpstr>CAT Platform Process Flow in GCP</vt:lpstr>
      <vt:lpstr>Functional Module of CAT Platform</vt:lpstr>
      <vt:lpstr>Dashboard of CAT</vt:lpstr>
      <vt:lpstr>Data Collection and Process</vt:lpstr>
      <vt:lpstr>Bulk Upload</vt:lpstr>
      <vt:lpstr>Real-Time Data Collection</vt:lpstr>
      <vt:lpstr>Scheduler / Storage Procedure</vt:lpstr>
      <vt:lpstr>Ad-Hoc Reporting</vt:lpstr>
      <vt:lpstr>Future Work</vt:lpstr>
      <vt:lpstr>References</vt:lpstr>
      <vt:lpstr>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Canadian Climate Action Tracker in GCP</dc:title>
  <cp:lastModifiedBy>Admin</cp:lastModifiedBy>
  <cp:revision>1</cp:revision>
  <dcterms:modified xsi:type="dcterms:W3CDTF">2023-12-14T01:33:50Z</dcterms:modified>
</cp:coreProperties>
</file>