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928">
          <p15:clr>
            <a:srgbClr val="000000"/>
          </p15:clr>
        </p15:guide>
        <p15:guide id="2" pos="2208">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456" y="-5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631069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63b7b40870_0_43: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3" name="Google Shape;153;g263b7b40870_0_43: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3b7b40870_0_4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9" name="Google Shape;159;g263b7b40870_0_4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bb5c4bb7b_1_17: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2" name="Google Shape;172;g29bb5c4bb7b_1_17: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63b7b40870_0_7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0" name="Google Shape;180;g263b7b40870_0_7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3b7b40870_0_7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2" name="Google Shape;192;g263b7b40870_0_7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63b7b40870_0_94: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9" name="Google Shape;199;g263b7b40870_0_9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6" name="Google Shape;206;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3b7b40870_0_8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13" name="Google Shape;213;g263b7b40870_0_8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3b7b40870_0_8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13" name="Google Shape;213;g263b7b40870_0_8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19" name="Google Shape;219;p1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af9d8ef24_1_3: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7" name="Google Shape;117;g29af9d8ef24_1_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3b7b40870_0_21: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4" name="Google Shape;124;g263b7b40870_0_2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af9d8ef24_0_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1" name="Google Shape;131;g29af9d8ef24_0_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3b7b40870_0_3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8" name="Google Shape;138;g263b7b40870_0_3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bb5c4bb7b_1_1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5" name="Google Shape;145;g29bb5c4bb7b_1_1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24" name="Google Shape;24;p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0" name="Google Shape;30;p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6" name="Google Shape;36;p5"/>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7" name="Google Shape;37;p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6" name="Google Shape;46;p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2" name="Google Shape;62;p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9" name="Google Shape;69;p1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jbhatia@laurentian.c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drive.google.com/file/d/19jixM6p5ET7riJzbf6o5d2FlncSTghum/view?usp=sharing"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drive.google.com/file/d/1Z0BmZb8eeJAHeMhF3IBs9Ma-Pk7iHTLG/view?usp=sharing" TargetMode="Externa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drive.google.com/file/d/17fPzZFYY7IJ4t74mWIdMmlkOsLpHcVVu/view?usp=sharing"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climateactiontracker.org/about/" TargetMode="External"/><Relationship Id="rId3" Type="http://schemas.openxmlformats.org/officeDocument/2006/relationships/image" Target="../media/image1.jpg"/><Relationship Id="rId7" Type="http://schemas.openxmlformats.org/officeDocument/2006/relationships/hyperlink" Target="https://climate-change.canada.ca/climate-data/#/hourly-climate-data"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dd.weather.gc.ca/climate/" TargetMode="External"/><Relationship Id="rId5" Type="http://schemas.openxmlformats.org/officeDocument/2006/relationships/hyperlink" Target="https://climate-change.canada.ca/climate-data/#/downscaled-data" TargetMode="External"/><Relationship Id="rId4" Type="http://schemas.openxmlformats.org/officeDocument/2006/relationships/hyperlink" Target="https://climatedata.ca/explore/location/?loc=JBVRD&amp;location-select-temperature=tx_max&amp;location-select-precipitation=r1mm&amp;location-select-other=frost_day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github.com/ahsansajidkhan/group15projec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drive.google.com/file/d/1C0aBq-xnSnsC5XSGh9NGOzU1qCgoODHG/view?usp=sharing"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descr="PowerPoint_2012_ENG11"/>
          <p:cNvPicPr preferRelativeResize="0"/>
          <p:nvPr/>
        </p:nvPicPr>
        <p:blipFill rotWithShape="1">
          <a:blip r:embed="rId3">
            <a:alphaModFix/>
          </a:blip>
          <a:srcRect/>
          <a:stretch/>
        </p:blipFill>
        <p:spPr>
          <a:xfrm>
            <a:off x="0" y="0"/>
            <a:ext cx="9145588" cy="6859588"/>
          </a:xfrm>
          <a:prstGeom prst="rect">
            <a:avLst/>
          </a:prstGeom>
          <a:noFill/>
          <a:ln>
            <a:noFill/>
          </a:ln>
        </p:spPr>
      </p:pic>
      <p:sp>
        <p:nvSpPr>
          <p:cNvPr id="89" name="Google Shape;89;p13"/>
          <p:cNvSpPr txBox="1">
            <a:spLocks noGrp="1"/>
          </p:cNvSpPr>
          <p:nvPr>
            <p:ph type="title"/>
          </p:nvPr>
        </p:nvSpPr>
        <p:spPr>
          <a:xfrm>
            <a:off x="827571" y="1863449"/>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t>Implementation of Canadian Climate Action Tracker in GCP</a:t>
            </a:r>
            <a:endParaRPr sz="2800"/>
          </a:p>
        </p:txBody>
      </p:sp>
      <p:sp>
        <p:nvSpPr>
          <p:cNvPr id="90" name="Google Shape;90;p13"/>
          <p:cNvSpPr txBox="1"/>
          <p:nvPr/>
        </p:nvSpPr>
        <p:spPr>
          <a:xfrm>
            <a:off x="179512" y="3522494"/>
            <a:ext cx="8712900" cy="657300"/>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800">
                <a:solidFill>
                  <a:schemeClr val="dk1"/>
                </a:solidFill>
              </a:rPr>
              <a:t>Ahsan Md. Sajid Khan,Ajmerry Hossain, Nafiza Anjum Khan, Bing Li, Xingbei Liu</a:t>
            </a:r>
            <a:endParaRPr sz="1800">
              <a:solidFill>
                <a:schemeClr val="dk1"/>
              </a:solidFill>
            </a:endParaRPr>
          </a:p>
          <a:p>
            <a:pPr marL="0" marR="0" lvl="0" indent="0" algn="ctr" rtl="0">
              <a:spcBef>
                <a:spcPts val="0"/>
              </a:spcBef>
              <a:spcAft>
                <a:spcPts val="0"/>
              </a:spcAft>
              <a:buNone/>
            </a:pPr>
            <a:endParaRPr sz="1600">
              <a:solidFill>
                <a:schemeClr val="dk1"/>
              </a:solidFill>
            </a:endParaRPr>
          </a:p>
        </p:txBody>
      </p:sp>
      <p:sp>
        <p:nvSpPr>
          <p:cNvPr id="91" name="Google Shape;91;p13"/>
          <p:cNvSpPr txBox="1"/>
          <p:nvPr/>
        </p:nvSpPr>
        <p:spPr>
          <a:xfrm>
            <a:off x="251520" y="4942205"/>
            <a:ext cx="6696600" cy="1500600"/>
          </a:xfrm>
          <a:prstGeom prst="rect">
            <a:avLst/>
          </a:prstGeom>
          <a:noFill/>
          <a:ln>
            <a:noFill/>
          </a:ln>
        </p:spPr>
        <p:txBody>
          <a:bodyPr spcFirstLastPara="1" wrap="square" lIns="91425" tIns="45700" rIns="91425" bIns="45700" anchor="t" anchorCtr="0">
            <a:spAutoFit/>
          </a:bodyPr>
          <a:lstStyle/>
          <a:p>
            <a:pPr marL="0" marR="0" lvl="0" indent="0" algn="l" rtl="0">
              <a:lnSpc>
                <a:spcPct val="144444"/>
              </a:lnSpc>
              <a:spcBef>
                <a:spcPts val="0"/>
              </a:spcBef>
              <a:spcAft>
                <a:spcPts val="0"/>
              </a:spcAft>
              <a:buNone/>
            </a:pPr>
            <a:r>
              <a:rPr lang="en-US" sz="1800" b="1" i="0" u="none" strike="noStrike" cap="none">
                <a:solidFill>
                  <a:schemeClr val="dk1"/>
                </a:solidFill>
                <a:latin typeface="Arial"/>
                <a:ea typeface="Arial"/>
                <a:cs typeface="Arial"/>
                <a:sym typeface="Arial"/>
              </a:rPr>
              <a:t>Submitted to,</a:t>
            </a:r>
            <a:endParaRPr/>
          </a:p>
          <a:p>
            <a:pPr marL="0" lvl="0" indent="0" algn="just" rtl="0">
              <a:lnSpc>
                <a:spcPct val="150000"/>
              </a:lnSpc>
              <a:spcBef>
                <a:spcPts val="0"/>
              </a:spcBef>
              <a:spcAft>
                <a:spcPts val="0"/>
              </a:spcAft>
              <a:buClr>
                <a:schemeClr val="dk1"/>
              </a:buClr>
              <a:buSzPts val="1100"/>
              <a:buFont typeface="Arial"/>
              <a:buNone/>
            </a:pPr>
            <a:r>
              <a:rPr lang="en-US" sz="1700" u="sng">
                <a:solidFill>
                  <a:srgbClr val="1155CC"/>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Jaspreet Bhatia</a:t>
            </a:r>
            <a:endParaRPr sz="2400">
              <a:solidFill>
                <a:schemeClr val="dk1"/>
              </a:solidFill>
            </a:endParaRPr>
          </a:p>
          <a:p>
            <a:pPr marL="0" lvl="0" indent="0" algn="just" rtl="0">
              <a:lnSpc>
                <a:spcPct val="150000"/>
              </a:lnSpc>
              <a:spcBef>
                <a:spcPts val="0"/>
              </a:spcBef>
              <a:spcAft>
                <a:spcPts val="0"/>
              </a:spcAft>
              <a:buClr>
                <a:schemeClr val="dk1"/>
              </a:buClr>
              <a:buSzPts val="1100"/>
              <a:buFont typeface="Arial"/>
              <a:buNone/>
            </a:pPr>
            <a:r>
              <a:rPr lang="en-US" sz="1600">
                <a:solidFill>
                  <a:schemeClr val="dk1"/>
                </a:solidFill>
              </a:rPr>
              <a:t>Bharti School of Engineering and Computation</a:t>
            </a:r>
            <a:endParaRPr sz="1600">
              <a:solidFill>
                <a:schemeClr val="dk1"/>
              </a:solidFill>
            </a:endParaRPr>
          </a:p>
          <a:p>
            <a:pPr marL="0" lvl="0" indent="0" algn="just" rtl="0">
              <a:lnSpc>
                <a:spcPct val="150000"/>
              </a:lnSpc>
              <a:spcBef>
                <a:spcPts val="0"/>
              </a:spcBef>
              <a:spcAft>
                <a:spcPts val="0"/>
              </a:spcAft>
              <a:buClr>
                <a:schemeClr val="dk1"/>
              </a:buClr>
              <a:buSzPts val="1100"/>
              <a:buFont typeface="Arial"/>
              <a:buNone/>
            </a:pPr>
            <a:r>
              <a:rPr lang="en-US" sz="1600">
                <a:solidFill>
                  <a:schemeClr val="dk1"/>
                </a:solidFill>
              </a:rPr>
              <a:t>Science, Engineering and Architecture</a:t>
            </a:r>
            <a:endParaRPr>
              <a:solidFill>
                <a:schemeClr val="dk1"/>
              </a:solidFill>
            </a:endParaRPr>
          </a:p>
        </p:txBody>
      </p:sp>
      <p:sp>
        <p:nvSpPr>
          <p:cNvPr id="92" name="Google Shape;92;p13"/>
          <p:cNvSpPr txBox="1"/>
          <p:nvPr/>
        </p:nvSpPr>
        <p:spPr>
          <a:xfrm>
            <a:off x="5652120" y="6368236"/>
            <a:ext cx="3312368"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0" i="0" u="none" strike="noStrike" cap="none">
                <a:solidFill>
                  <a:schemeClr val="dk1"/>
                </a:solidFill>
                <a:latin typeface="Arial"/>
                <a:ea typeface="Arial"/>
                <a:cs typeface="Arial"/>
                <a:sym typeface="Arial"/>
              </a:rPr>
              <a:t>Date: </a:t>
            </a:r>
            <a:r>
              <a:rPr lang="en-US" sz="1600">
                <a:solidFill>
                  <a:schemeClr val="dk1"/>
                </a:solidFill>
              </a:rPr>
              <a:t>December</a:t>
            </a:r>
            <a:r>
              <a:rPr lang="en-US" sz="1600" b="0" i="0" u="none" strike="noStrike" cap="none">
                <a:solidFill>
                  <a:schemeClr val="dk1"/>
                </a:solidFill>
                <a:latin typeface="Arial"/>
                <a:ea typeface="Arial"/>
                <a:cs typeface="Arial"/>
                <a:sym typeface="Arial"/>
              </a:rPr>
              <a:t> 1</a:t>
            </a:r>
            <a:r>
              <a:rPr lang="en-US" sz="1600">
                <a:solidFill>
                  <a:schemeClr val="dk1"/>
                </a:solidFill>
              </a:rPr>
              <a:t>3</a:t>
            </a:r>
            <a:r>
              <a:rPr lang="en-US" sz="1600" b="0" i="0" u="none" strike="noStrike" cap="none">
                <a:solidFill>
                  <a:schemeClr val="dk1"/>
                </a:solidFill>
                <a:latin typeface="Arial"/>
                <a:ea typeface="Arial"/>
                <a:cs typeface="Arial"/>
                <a:sym typeface="Arial"/>
              </a:rPr>
              <a:t>, 2023</a:t>
            </a:r>
            <a:endParaRPr sz="1600" b="0" i="0" u="none" strike="noStrike" cap="none">
              <a:solidFill>
                <a:schemeClr val="dk1"/>
              </a:solidFill>
              <a:latin typeface="Arial"/>
              <a:ea typeface="Arial"/>
              <a:cs typeface="Arial"/>
              <a:sym typeface="Arial"/>
            </a:endParaRPr>
          </a:p>
        </p:txBody>
      </p:sp>
      <p:sp>
        <p:nvSpPr>
          <p:cNvPr id="93" name="Google Shape;93;p13"/>
          <p:cNvSpPr txBox="1"/>
          <p:nvPr/>
        </p:nvSpPr>
        <p:spPr>
          <a:xfrm>
            <a:off x="827584" y="4149080"/>
            <a:ext cx="7488900" cy="338700"/>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600">
                <a:solidFill>
                  <a:schemeClr val="dk1"/>
                </a:solidFill>
              </a:rPr>
              <a:t>CPSC_5207EL_01 : Intro to Cloud Technologies</a:t>
            </a:r>
            <a:endParaRPr sz="1600" i="0" u="none" strike="noStrike" cap="none">
              <a:solidFill>
                <a:schemeClr val="dk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2" descr="PowerPoint_2012_ENG11"/>
          <p:cNvPicPr preferRelativeResize="0"/>
          <p:nvPr/>
        </p:nvPicPr>
        <p:blipFill rotWithShape="1">
          <a:blip r:embed="rId3">
            <a:alphaModFix/>
          </a:blip>
          <a:srcRect/>
          <a:stretch/>
        </p:blipFill>
        <p:spPr>
          <a:xfrm>
            <a:off x="-1588" y="18512"/>
            <a:ext cx="9145587" cy="6859586"/>
          </a:xfrm>
          <a:prstGeom prst="rect">
            <a:avLst/>
          </a:prstGeom>
          <a:noFill/>
          <a:ln>
            <a:noFill/>
          </a:ln>
        </p:spPr>
      </p:pic>
      <p:sp>
        <p:nvSpPr>
          <p:cNvPr id="156" name="Google Shape;156;p22"/>
          <p:cNvSpPr txBox="1">
            <a:spLocks noGrp="1"/>
          </p:cNvSpPr>
          <p:nvPr>
            <p:ph type="title"/>
          </p:nvPr>
        </p:nvSpPr>
        <p:spPr>
          <a:xfrm>
            <a:off x="250753" y="36208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Data Collection and Process</a:t>
            </a:r>
            <a:endParaRPr sz="36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3"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62" name="Google Shape;162;p23"/>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Bulk Upload</a:t>
            </a:r>
            <a:endParaRPr sz="3600" b="1"/>
          </a:p>
        </p:txBody>
      </p:sp>
      <p:pic>
        <p:nvPicPr>
          <p:cNvPr id="163" name="Google Shape;163;p23"/>
          <p:cNvPicPr preferRelativeResize="0"/>
          <p:nvPr/>
        </p:nvPicPr>
        <p:blipFill>
          <a:blip r:embed="rId4">
            <a:alphaModFix/>
          </a:blip>
          <a:stretch>
            <a:fillRect/>
          </a:stretch>
        </p:blipFill>
        <p:spPr>
          <a:xfrm>
            <a:off x="1113800" y="2333800"/>
            <a:ext cx="7488301" cy="1586850"/>
          </a:xfrm>
          <a:prstGeom prst="rect">
            <a:avLst/>
          </a:prstGeom>
          <a:noFill/>
          <a:ln>
            <a:noFill/>
          </a:ln>
        </p:spPr>
      </p:pic>
      <p:sp>
        <p:nvSpPr>
          <p:cNvPr id="164" name="Google Shape;164;p23">
            <a:hlinkClick r:id="rId5"/>
          </p:cNvPr>
          <p:cNvSpPr txBox="1"/>
          <p:nvPr/>
        </p:nvSpPr>
        <p:spPr>
          <a:xfrm>
            <a:off x="6067625" y="4751100"/>
            <a:ext cx="2896800" cy="4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a:solidFill>
                  <a:schemeClr val="dk1"/>
                </a:solidFill>
              </a:rPr>
              <a:t>Demo</a:t>
            </a:r>
            <a:endParaRPr sz="3200">
              <a:solidFill>
                <a:schemeClr val="dk1"/>
              </a:solidFill>
            </a:endParaRPr>
          </a:p>
        </p:txBody>
      </p:sp>
      <p:pic>
        <p:nvPicPr>
          <p:cNvPr id="165" name="Google Shape;165;p23"/>
          <p:cNvPicPr preferRelativeResize="0"/>
          <p:nvPr/>
        </p:nvPicPr>
        <p:blipFill>
          <a:blip r:embed="rId6">
            <a:alphaModFix/>
          </a:blip>
          <a:stretch>
            <a:fillRect/>
          </a:stretch>
        </p:blipFill>
        <p:spPr>
          <a:xfrm>
            <a:off x="176025" y="3757900"/>
            <a:ext cx="2690225" cy="3030500"/>
          </a:xfrm>
          <a:prstGeom prst="rect">
            <a:avLst/>
          </a:prstGeom>
          <a:noFill/>
          <a:ln>
            <a:noFill/>
          </a:ln>
          <a:effectLst>
            <a:outerShdw blurRad="57150" dist="19050" dir="5400000" algn="bl" rotWithShape="0">
              <a:srgbClr val="000000">
                <a:alpha val="52999"/>
              </a:srgbClr>
            </a:outerShdw>
          </a:effectLst>
        </p:spPr>
      </p:pic>
      <p:pic>
        <p:nvPicPr>
          <p:cNvPr id="166" name="Google Shape;166;p23"/>
          <p:cNvPicPr preferRelativeResize="0"/>
          <p:nvPr/>
        </p:nvPicPr>
        <p:blipFill>
          <a:blip r:embed="rId7">
            <a:alphaModFix/>
          </a:blip>
          <a:stretch>
            <a:fillRect/>
          </a:stretch>
        </p:blipFill>
        <p:spPr>
          <a:xfrm>
            <a:off x="3036800" y="3757900"/>
            <a:ext cx="3214325" cy="1899375"/>
          </a:xfrm>
          <a:prstGeom prst="rect">
            <a:avLst/>
          </a:prstGeom>
          <a:noFill/>
          <a:ln>
            <a:noFill/>
          </a:ln>
          <a:effectLst>
            <a:outerShdw blurRad="57150" dist="19050" dir="5400000" algn="bl" rotWithShape="0">
              <a:srgbClr val="000000">
                <a:alpha val="52999"/>
              </a:srgbClr>
            </a:outerShdw>
          </a:effectLst>
        </p:spPr>
      </p:pic>
      <p:sp>
        <p:nvSpPr>
          <p:cNvPr id="167" name="Google Shape;167;p23"/>
          <p:cNvSpPr/>
          <p:nvPr/>
        </p:nvSpPr>
        <p:spPr>
          <a:xfrm rot="-2108920">
            <a:off x="3380634" y="3147239"/>
            <a:ext cx="467431" cy="661615"/>
          </a:xfrm>
          <a:prstGeom prst="down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3"/>
          <p:cNvSpPr/>
          <p:nvPr/>
        </p:nvSpPr>
        <p:spPr>
          <a:xfrm rot="2318555">
            <a:off x="2726104" y="3105000"/>
            <a:ext cx="467444" cy="648012"/>
          </a:xfrm>
          <a:prstGeom prst="down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3"/>
          <p:cNvSpPr txBox="1"/>
          <p:nvPr/>
        </p:nvSpPr>
        <p:spPr>
          <a:xfrm>
            <a:off x="3275175" y="6036275"/>
            <a:ext cx="26403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u="sng">
                <a:solidFill>
                  <a:schemeClr val="dk1"/>
                </a:solidFill>
              </a:rPr>
              <a:t>Python 3.9</a:t>
            </a:r>
            <a:endParaRPr sz="1900" u="sng">
              <a:solidFill>
                <a:schemeClr val="dk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4"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75" name="Google Shape;175;p24"/>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Real-Time Data Collection</a:t>
            </a:r>
            <a:endParaRPr sz="3600" b="1"/>
          </a:p>
        </p:txBody>
      </p:sp>
      <p:pic>
        <p:nvPicPr>
          <p:cNvPr id="176" name="Google Shape;176;p24"/>
          <p:cNvPicPr preferRelativeResize="0"/>
          <p:nvPr/>
        </p:nvPicPr>
        <p:blipFill>
          <a:blip r:embed="rId4">
            <a:alphaModFix/>
          </a:blip>
          <a:stretch>
            <a:fillRect/>
          </a:stretch>
        </p:blipFill>
        <p:spPr>
          <a:xfrm>
            <a:off x="914400" y="2226263"/>
            <a:ext cx="7315200" cy="2733675"/>
          </a:xfrm>
          <a:prstGeom prst="rect">
            <a:avLst/>
          </a:prstGeom>
          <a:noFill/>
          <a:ln>
            <a:noFill/>
          </a:ln>
        </p:spPr>
      </p:pic>
      <p:sp>
        <p:nvSpPr>
          <p:cNvPr id="177" name="Google Shape;177;p24">
            <a:hlinkClick r:id="rId5"/>
          </p:cNvPr>
          <p:cNvSpPr txBox="1"/>
          <p:nvPr/>
        </p:nvSpPr>
        <p:spPr>
          <a:xfrm>
            <a:off x="4209825" y="5078250"/>
            <a:ext cx="21147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rPr>
              <a:t>Demo</a:t>
            </a:r>
            <a:endParaRPr sz="3200">
              <a:solidFill>
                <a:schemeClr val="dk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5"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83" name="Google Shape;183;p25"/>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Scheduler / Storage Procedure</a:t>
            </a:r>
            <a:endParaRPr sz="3600" b="1"/>
          </a:p>
        </p:txBody>
      </p:sp>
      <p:pic>
        <p:nvPicPr>
          <p:cNvPr id="184" name="Google Shape;184;p25"/>
          <p:cNvPicPr preferRelativeResize="0"/>
          <p:nvPr/>
        </p:nvPicPr>
        <p:blipFill>
          <a:blip r:embed="rId4">
            <a:alphaModFix/>
          </a:blip>
          <a:stretch>
            <a:fillRect/>
          </a:stretch>
        </p:blipFill>
        <p:spPr>
          <a:xfrm>
            <a:off x="2666000" y="2392675"/>
            <a:ext cx="2579525" cy="1696650"/>
          </a:xfrm>
          <a:prstGeom prst="rect">
            <a:avLst/>
          </a:prstGeom>
          <a:noFill/>
          <a:ln>
            <a:noFill/>
          </a:ln>
        </p:spPr>
      </p:pic>
      <p:sp>
        <p:nvSpPr>
          <p:cNvPr id="185" name="Google Shape;185;p25">
            <a:hlinkClick r:id="rId5"/>
          </p:cNvPr>
          <p:cNvSpPr txBox="1"/>
          <p:nvPr/>
        </p:nvSpPr>
        <p:spPr>
          <a:xfrm>
            <a:off x="6755000" y="2844625"/>
            <a:ext cx="1557000" cy="6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rPr>
              <a:t>Demo</a:t>
            </a:r>
            <a:endParaRPr sz="3200">
              <a:solidFill>
                <a:schemeClr val="dk1"/>
              </a:solidFill>
            </a:endParaRPr>
          </a:p>
        </p:txBody>
      </p:sp>
      <p:pic>
        <p:nvPicPr>
          <p:cNvPr id="186" name="Google Shape;186;p25"/>
          <p:cNvPicPr preferRelativeResize="0"/>
          <p:nvPr/>
        </p:nvPicPr>
        <p:blipFill>
          <a:blip r:embed="rId6">
            <a:alphaModFix/>
          </a:blip>
          <a:stretch>
            <a:fillRect/>
          </a:stretch>
        </p:blipFill>
        <p:spPr>
          <a:xfrm>
            <a:off x="95100" y="4276475"/>
            <a:ext cx="8039524" cy="1210725"/>
          </a:xfrm>
          <a:prstGeom prst="rect">
            <a:avLst/>
          </a:prstGeom>
          <a:noFill/>
          <a:ln>
            <a:noFill/>
          </a:ln>
        </p:spPr>
      </p:pic>
      <p:pic>
        <p:nvPicPr>
          <p:cNvPr id="187" name="Google Shape;187;p25"/>
          <p:cNvPicPr preferRelativeResize="0"/>
          <p:nvPr/>
        </p:nvPicPr>
        <p:blipFill>
          <a:blip r:embed="rId7">
            <a:alphaModFix/>
          </a:blip>
          <a:stretch>
            <a:fillRect/>
          </a:stretch>
        </p:blipFill>
        <p:spPr>
          <a:xfrm>
            <a:off x="1598025" y="5570400"/>
            <a:ext cx="5033676" cy="1415000"/>
          </a:xfrm>
          <a:prstGeom prst="rect">
            <a:avLst/>
          </a:prstGeom>
          <a:noFill/>
          <a:ln>
            <a:noFill/>
          </a:ln>
        </p:spPr>
      </p:pic>
      <p:sp>
        <p:nvSpPr>
          <p:cNvPr id="188" name="Google Shape;188;p25"/>
          <p:cNvSpPr/>
          <p:nvPr/>
        </p:nvSpPr>
        <p:spPr>
          <a:xfrm>
            <a:off x="4472950" y="4132225"/>
            <a:ext cx="416100" cy="368400"/>
          </a:xfrm>
          <a:prstGeom prst="down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5"/>
          <p:cNvSpPr/>
          <p:nvPr/>
        </p:nvSpPr>
        <p:spPr>
          <a:xfrm>
            <a:off x="4472950" y="5285200"/>
            <a:ext cx="416100" cy="368400"/>
          </a:xfrm>
          <a:prstGeom prst="down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6"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95" name="Google Shape;195;p26"/>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Ad-Hoc Reporting</a:t>
            </a:r>
            <a:endParaRPr sz="3600" b="1"/>
          </a:p>
        </p:txBody>
      </p:sp>
      <p:sp>
        <p:nvSpPr>
          <p:cNvPr id="196" name="Google Shape;196;p26"/>
          <p:cNvSpPr txBox="1"/>
          <p:nvPr/>
        </p:nvSpPr>
        <p:spPr>
          <a:xfrm>
            <a:off x="396330" y="2486606"/>
            <a:ext cx="8640300" cy="4155900"/>
          </a:xfrm>
          <a:prstGeom prst="rect">
            <a:avLst/>
          </a:prstGeom>
          <a:noFill/>
          <a:ln>
            <a:noFill/>
          </a:ln>
        </p:spPr>
        <p:txBody>
          <a:bodyPr spcFirstLastPara="1" wrap="square" lIns="91425" tIns="45700" rIns="91425" bIns="45700" anchor="t" anchorCtr="0">
            <a:spAutoFit/>
          </a:bodyPr>
          <a:lstStyle/>
          <a:p>
            <a:pPr marL="457200" lvl="0" indent="-368300" algn="l" rtl="0">
              <a:spcBef>
                <a:spcPts val="0"/>
              </a:spcBef>
              <a:spcAft>
                <a:spcPts val="0"/>
              </a:spcAft>
              <a:buClr>
                <a:schemeClr val="dk1"/>
              </a:buClr>
              <a:buSzPts val="2200"/>
              <a:buChar char="●"/>
            </a:pPr>
            <a:r>
              <a:rPr lang="en-US" sz="2200" b="1">
                <a:solidFill>
                  <a:schemeClr val="dk1"/>
                </a:solidFill>
              </a:rPr>
              <a:t>Integration with Data Visualization Tools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BigQuery ML for Predictive Modeling </a:t>
            </a:r>
            <a:r>
              <a:rPr lang="en-US" sz="1600" b="1">
                <a:solidFill>
                  <a:schemeClr val="dk1"/>
                </a:solidFill>
              </a:rPr>
              <a:t>(Future Plan)</a:t>
            </a:r>
            <a:endParaRPr sz="16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SQL for Trend Analysis</a:t>
            </a:r>
            <a:endParaRPr sz="2200" b="1">
              <a:solidFill>
                <a:schemeClr val="dk1"/>
              </a:solidFill>
            </a:endParaRPr>
          </a:p>
          <a:p>
            <a:pPr marL="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Advanced Analytics Extensions (Standard SQL)</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Real-time Data Analysis for Trend Monitoring</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Geospatial Visualization </a:t>
            </a:r>
            <a:r>
              <a:rPr lang="en-US" sz="1600" b="1">
                <a:solidFill>
                  <a:schemeClr val="dk1"/>
                </a:solidFill>
              </a:rPr>
              <a:t>(Future Plan)</a:t>
            </a:r>
            <a:endParaRPr sz="1600" b="1">
              <a:solidFill>
                <a:schemeClr val="dk1"/>
              </a:solidFill>
            </a:endParaRPr>
          </a:p>
          <a:p>
            <a:pPr marL="457200" lvl="0" indent="0" algn="l" rtl="0">
              <a:spcBef>
                <a:spcPts val="0"/>
              </a:spcBef>
              <a:spcAft>
                <a:spcPts val="0"/>
              </a:spcAft>
              <a:buNone/>
            </a:pPr>
            <a:endParaRPr sz="2200" b="1">
              <a:solidFill>
                <a:schemeClr val="dk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7"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202" name="Google Shape;202;p27"/>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Future Work</a:t>
            </a:r>
            <a:endParaRPr sz="3600" b="1"/>
          </a:p>
        </p:txBody>
      </p:sp>
      <p:sp>
        <p:nvSpPr>
          <p:cNvPr id="203" name="Google Shape;203;p27"/>
          <p:cNvSpPr txBox="1"/>
          <p:nvPr/>
        </p:nvSpPr>
        <p:spPr>
          <a:xfrm>
            <a:off x="396330" y="2486606"/>
            <a:ext cx="8640300" cy="2801400"/>
          </a:xfrm>
          <a:prstGeom prst="rect">
            <a:avLst/>
          </a:prstGeom>
          <a:noFill/>
          <a:ln>
            <a:noFill/>
          </a:ln>
        </p:spPr>
        <p:txBody>
          <a:bodyPr spcFirstLastPara="1" wrap="square" lIns="91425" tIns="45700" rIns="91425" bIns="45700" anchor="t" anchorCtr="0">
            <a:spAutoFit/>
          </a:bodyPr>
          <a:lstStyle/>
          <a:p>
            <a:pPr marL="457200" lvl="0" indent="-368300" algn="l" rtl="0">
              <a:spcBef>
                <a:spcPts val="0"/>
              </a:spcBef>
              <a:spcAft>
                <a:spcPts val="0"/>
              </a:spcAft>
              <a:buClr>
                <a:schemeClr val="dk1"/>
              </a:buClr>
              <a:buSzPts val="2200"/>
              <a:buChar char="●"/>
            </a:pPr>
            <a:r>
              <a:rPr lang="en-US" sz="2200" b="1">
                <a:solidFill>
                  <a:schemeClr val="dk1"/>
                </a:solidFill>
              </a:rPr>
              <a:t>Implement App-Engine</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Integration with IoT sensor devices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BigQuery ML for Predictive Modeling</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Geospatial Visualization</a:t>
            </a:r>
            <a:endParaRPr sz="2200" b="1">
              <a:solidFill>
                <a:schemeClr val="dk1"/>
              </a:solidFill>
            </a:endParaRPr>
          </a:p>
          <a:p>
            <a:pPr marL="457200" lvl="0" indent="0" algn="l" rtl="0">
              <a:spcBef>
                <a:spcPts val="0"/>
              </a:spcBef>
              <a:spcAft>
                <a:spcPts val="0"/>
              </a:spcAft>
              <a:buNone/>
            </a:pPr>
            <a:endParaRPr sz="2200" b="1">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8" descr="PowerPoint_2012_ENG11"/>
          <p:cNvPicPr preferRelativeResize="0"/>
          <p:nvPr/>
        </p:nvPicPr>
        <p:blipFill rotWithShape="1">
          <a:blip r:embed="rId3">
            <a:alphaModFix/>
          </a:blip>
          <a:srcRect/>
          <a:stretch/>
        </p:blipFill>
        <p:spPr>
          <a:xfrm>
            <a:off x="0" y="0"/>
            <a:ext cx="9145587" cy="6859586"/>
          </a:xfrm>
          <a:prstGeom prst="rect">
            <a:avLst/>
          </a:prstGeom>
          <a:noFill/>
          <a:ln>
            <a:noFill/>
          </a:ln>
        </p:spPr>
      </p:pic>
      <p:sp>
        <p:nvSpPr>
          <p:cNvPr id="209" name="Google Shape;209;p28"/>
          <p:cNvSpPr txBox="1">
            <a:spLocks noGrp="1"/>
          </p:cNvSpPr>
          <p:nvPr>
            <p:ph type="title"/>
          </p:nvPr>
        </p:nvSpPr>
        <p:spPr>
          <a:xfrm>
            <a:off x="209611" y="1462893"/>
            <a:ext cx="46086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800" b="1"/>
              <a:t>References</a:t>
            </a:r>
            <a:endParaRPr sz="4800" b="1"/>
          </a:p>
        </p:txBody>
      </p:sp>
      <p:sp>
        <p:nvSpPr>
          <p:cNvPr id="210" name="Google Shape;210;p28"/>
          <p:cNvSpPr txBox="1"/>
          <p:nvPr/>
        </p:nvSpPr>
        <p:spPr>
          <a:xfrm>
            <a:off x="307675" y="2192500"/>
            <a:ext cx="8696100" cy="4778400"/>
          </a:xfrm>
          <a:prstGeom prst="rect">
            <a:avLst/>
          </a:prstGeom>
          <a:noFill/>
          <a:ln>
            <a:noFill/>
          </a:ln>
        </p:spPr>
        <p:txBody>
          <a:bodyPr spcFirstLastPara="1" wrap="square" lIns="91425" tIns="91425" rIns="91425" bIns="91425" anchor="t" anchorCtr="0">
            <a:noAutofit/>
          </a:bodyPr>
          <a:lstStyle/>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[1]. Climate Data Canada. (2023, January 26). </a:t>
            </a:r>
            <a:r>
              <a:rPr lang="en-US" sz="1200" i="1">
                <a:solidFill>
                  <a:schemeClr val="dk1"/>
                </a:solidFill>
              </a:rPr>
              <a:t>Location — Climate Data Canada</a:t>
            </a:r>
            <a:r>
              <a:rPr lang="en-US" sz="1200">
                <a:solidFill>
                  <a:schemeClr val="dk1"/>
                </a:solidFill>
              </a:rPr>
              <a:t>. </a:t>
            </a:r>
            <a:r>
              <a:rPr lang="en-US" sz="1200" u="sng">
                <a:solidFill>
                  <a:srgbClr val="1155CC"/>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https://climatedata.ca/explore/location/?loc=JBVRD&amp;location-select-temperature=tx_max&amp;location-select-precipitation=r1mm&amp;location-select-other=frost_days</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[2]. Canada, E. a. C. C. (n.d.). </a:t>
            </a:r>
            <a:r>
              <a:rPr lang="en-US" sz="1200" i="1">
                <a:solidFill>
                  <a:schemeClr val="dk1"/>
                </a:solidFill>
              </a:rPr>
              <a:t>Climate data extraction tool</a:t>
            </a:r>
            <a:r>
              <a:rPr lang="en-US" sz="1200">
                <a:solidFill>
                  <a:schemeClr val="dk1"/>
                </a:solidFill>
              </a:rPr>
              <a:t>. </a:t>
            </a:r>
            <a:r>
              <a:rPr lang="en-US" sz="1200" u="sng">
                <a:solidFill>
                  <a:srgbClr val="1155CC"/>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https://climate-change.canada.ca/climate-data/#/downscaled-data</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[3]. </a:t>
            </a:r>
            <a:r>
              <a:rPr lang="en-US" sz="1200" i="1">
                <a:solidFill>
                  <a:schemeClr val="dk1"/>
                </a:solidFill>
              </a:rPr>
              <a:t>Index of climate</a:t>
            </a:r>
            <a:r>
              <a:rPr lang="en-US" sz="1200">
                <a:solidFill>
                  <a:schemeClr val="dk1"/>
                </a:solidFill>
              </a:rPr>
              <a:t>. (n.d.). </a:t>
            </a:r>
            <a:r>
              <a:rPr lang="en-US" sz="1200" u="sng">
                <a:solidFill>
                  <a:srgbClr val="1155CC"/>
                </a:solid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https://dd.weather.gc.ca/climate/</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[4]. Canada, E. a. C. C. (n.d.-b). </a:t>
            </a:r>
            <a:r>
              <a:rPr lang="en-US" sz="1200" i="1">
                <a:solidFill>
                  <a:schemeClr val="dk1"/>
                </a:solidFill>
              </a:rPr>
              <a:t>Climate data extraction tool</a:t>
            </a:r>
            <a:r>
              <a:rPr lang="en-US" sz="1200">
                <a:solidFill>
                  <a:schemeClr val="dk1"/>
                </a:solidFill>
              </a:rPr>
              <a:t>. </a:t>
            </a:r>
            <a:r>
              <a:rPr lang="en-US" sz="1200" u="sng">
                <a:solidFill>
                  <a:srgbClr val="1155CC"/>
                </a:solidFil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https://climate-change.canada.ca/climate-data/#/hourly-climate-data</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[5]. </a:t>
            </a:r>
            <a:r>
              <a:rPr lang="en-US" sz="1200" i="1">
                <a:solidFill>
                  <a:schemeClr val="dk1"/>
                </a:solidFill>
              </a:rPr>
              <a:t>The Climate Action Tracker</a:t>
            </a:r>
            <a:r>
              <a:rPr lang="en-US" sz="1200">
                <a:solidFill>
                  <a:schemeClr val="dk1"/>
                </a:solidFill>
              </a:rPr>
              <a:t>. (n.d.). </a:t>
            </a:r>
            <a:r>
              <a:rPr lang="en-US" sz="1200" u="sng">
                <a:solidFill>
                  <a:srgbClr val="1155CC"/>
                </a:solidFill>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https://climateactiontracker.org/about/</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[6]. Gil, L. (2023, October 27). </a:t>
            </a:r>
            <a:r>
              <a:rPr lang="en-US" sz="1200" i="1">
                <a:solidFill>
                  <a:schemeClr val="dk1"/>
                </a:solidFill>
              </a:rPr>
              <a:t>Cloud Pricing Comparison: AWS vs. Azure vs. Google Cloud Platform in 2023</a:t>
            </a:r>
            <a:r>
              <a:rPr lang="en-US" sz="1200">
                <a:solidFill>
                  <a:schemeClr val="dk1"/>
                </a:solidFill>
              </a:rPr>
              <a:t>. CAST AI – Kubernetes Automation Platform. https://cast.ai/blog/cloud-pricing-comparison-aws-vs-azure-vs-google-cloud-platform/</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[7]. Wickramasinghe, S. (n.d.). </a:t>
            </a:r>
            <a:r>
              <a:rPr lang="en-US" sz="1200" i="1">
                <a:solidFill>
                  <a:schemeClr val="dk1"/>
                </a:solidFill>
              </a:rPr>
              <a:t>AWS vs Azure vs GCP: Comparing The Big 3 Cloud Platforms</a:t>
            </a:r>
            <a:r>
              <a:rPr lang="en-US" sz="1200">
                <a:solidFill>
                  <a:schemeClr val="dk1"/>
                </a:solidFill>
              </a:rPr>
              <a:t>. BMC Blogs. https://www.bmc.com/blogs/aws-vs-azure-vs-google-cloud-platforms/</a:t>
            </a:r>
            <a:endParaRPr sz="1200">
              <a:solidFill>
                <a:schemeClr val="dk1"/>
              </a:solidFill>
            </a:endParaRPr>
          </a:p>
          <a:p>
            <a:pPr marL="0" lvl="0" indent="0" algn="l" rtl="0">
              <a:spcBef>
                <a:spcPts val="0"/>
              </a:spcBef>
              <a:spcAft>
                <a:spcPts val="0"/>
              </a:spcAft>
              <a:buNone/>
            </a:pPr>
            <a:endParaRPr sz="1200">
              <a:solidFill>
                <a:schemeClr val="dk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9" descr="PowerPoint_2012_ENG11"/>
          <p:cNvPicPr preferRelativeResize="0"/>
          <p:nvPr/>
        </p:nvPicPr>
        <p:blipFill rotWithShape="1">
          <a:blip r:embed="rId3">
            <a:alphaModFix/>
          </a:blip>
          <a:srcRect/>
          <a:stretch/>
        </p:blipFill>
        <p:spPr>
          <a:xfrm>
            <a:off x="-1588" y="-1586"/>
            <a:ext cx="9145587" cy="6859586"/>
          </a:xfrm>
          <a:prstGeom prst="rect">
            <a:avLst/>
          </a:prstGeom>
          <a:noFill/>
          <a:ln>
            <a:noFill/>
          </a:ln>
        </p:spPr>
      </p:pic>
      <p:sp>
        <p:nvSpPr>
          <p:cNvPr id="216" name="Google Shape;216;p29"/>
          <p:cNvSpPr txBox="1">
            <a:spLocks noGrp="1"/>
          </p:cNvSpPr>
          <p:nvPr>
            <p:ph type="title"/>
          </p:nvPr>
        </p:nvSpPr>
        <p:spPr>
          <a:xfrm>
            <a:off x="223244" y="1577273"/>
            <a:ext cx="4608600" cy="648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dirty="0" err="1" smtClean="0"/>
              <a:t>Github</a:t>
            </a:r>
            <a:r>
              <a:rPr lang="en-US" sz="4800" b="1" dirty="0" smtClean="0"/>
              <a:t> Link</a:t>
            </a:r>
            <a:endParaRPr sz="4800" b="1" dirty="0"/>
          </a:p>
        </p:txBody>
      </p:sp>
      <p:sp>
        <p:nvSpPr>
          <p:cNvPr id="2" name="TextBox 1">
            <a:hlinkClick r:id="rId4"/>
          </p:cNvPr>
          <p:cNvSpPr txBox="1"/>
          <p:nvPr/>
        </p:nvSpPr>
        <p:spPr>
          <a:xfrm>
            <a:off x="1887583" y="3474720"/>
            <a:ext cx="5074920" cy="523220"/>
          </a:xfrm>
          <a:prstGeom prst="rect">
            <a:avLst/>
          </a:prstGeom>
          <a:noFill/>
        </p:spPr>
        <p:txBody>
          <a:bodyPr wrap="square" rtlCol="0">
            <a:spAutoFit/>
          </a:bodyPr>
          <a:lstStyle/>
          <a:p>
            <a:r>
              <a:rPr lang="en-US" dirty="0">
                <a:hlinkClick r:id="rId4"/>
              </a:rPr>
              <a:t>https://</a:t>
            </a:r>
            <a:r>
              <a:rPr lang="en-US" dirty="0" smtClean="0">
                <a:hlinkClick r:id="rId4"/>
              </a:rPr>
              <a:t>github.com/ahsansajidkhan/group15project</a:t>
            </a:r>
            <a:endParaRPr lang="en-US" dirty="0" smtClean="0"/>
          </a:p>
          <a:p>
            <a:endParaRPr lang="en-US" dirty="0"/>
          </a:p>
        </p:txBody>
      </p:sp>
    </p:spTree>
    <p:extLst>
      <p:ext uri="{BB962C8B-B14F-4D97-AF65-F5344CB8AC3E}">
        <p14:creationId xmlns:p14="http://schemas.microsoft.com/office/powerpoint/2010/main" val="1877995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9" descr="PowerPoint_2012_ENG11"/>
          <p:cNvPicPr preferRelativeResize="0"/>
          <p:nvPr/>
        </p:nvPicPr>
        <p:blipFill rotWithShape="1">
          <a:blip r:embed="rId3">
            <a:alphaModFix/>
          </a:blip>
          <a:srcRect/>
          <a:stretch/>
        </p:blipFill>
        <p:spPr>
          <a:xfrm>
            <a:off x="0" y="0"/>
            <a:ext cx="9145587" cy="6859586"/>
          </a:xfrm>
          <a:prstGeom prst="rect">
            <a:avLst/>
          </a:prstGeom>
          <a:noFill/>
          <a:ln>
            <a:noFill/>
          </a:ln>
        </p:spPr>
      </p:pic>
      <p:sp>
        <p:nvSpPr>
          <p:cNvPr id="216" name="Google Shape;216;p29"/>
          <p:cNvSpPr txBox="1">
            <a:spLocks noGrp="1"/>
          </p:cNvSpPr>
          <p:nvPr>
            <p:ph type="title"/>
          </p:nvPr>
        </p:nvSpPr>
        <p:spPr>
          <a:xfrm>
            <a:off x="2195736" y="3425668"/>
            <a:ext cx="4608600" cy="648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a:t>Question ?</a:t>
            </a:r>
            <a:endParaRPr sz="4800" b="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0" descr="PowerPoint_2012_ENG11"/>
          <p:cNvPicPr preferRelativeResize="0"/>
          <p:nvPr/>
        </p:nvPicPr>
        <p:blipFill rotWithShape="1">
          <a:blip r:embed="rId3">
            <a:alphaModFix/>
          </a:blip>
          <a:srcRect/>
          <a:stretch/>
        </p:blipFill>
        <p:spPr>
          <a:xfrm>
            <a:off x="0" y="-1588"/>
            <a:ext cx="9145588" cy="6859588"/>
          </a:xfrm>
          <a:prstGeom prst="rect">
            <a:avLst/>
          </a:prstGeom>
          <a:noFill/>
          <a:ln>
            <a:noFill/>
          </a:ln>
        </p:spPr>
      </p:pic>
      <p:sp>
        <p:nvSpPr>
          <p:cNvPr id="222" name="Google Shape;222;p30"/>
          <p:cNvSpPr txBox="1">
            <a:spLocks noGrp="1"/>
          </p:cNvSpPr>
          <p:nvPr>
            <p:ph type="title"/>
          </p:nvPr>
        </p:nvSpPr>
        <p:spPr>
          <a:xfrm>
            <a:off x="2268538" y="3501008"/>
            <a:ext cx="4608512" cy="6480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a:t>Thank You</a:t>
            </a:r>
            <a:endParaRPr sz="48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4" descr="PowerPoint_2012_ENG11"/>
          <p:cNvPicPr preferRelativeResize="0"/>
          <p:nvPr/>
        </p:nvPicPr>
        <p:blipFill rotWithShape="1">
          <a:blip r:embed="rId3">
            <a:alphaModFix/>
          </a:blip>
          <a:srcRect/>
          <a:stretch/>
        </p:blipFill>
        <p:spPr>
          <a:xfrm>
            <a:off x="0" y="0"/>
            <a:ext cx="9145588" cy="6859588"/>
          </a:xfrm>
          <a:prstGeom prst="rect">
            <a:avLst/>
          </a:prstGeom>
          <a:noFill/>
          <a:ln>
            <a:noFill/>
          </a:ln>
        </p:spPr>
      </p:pic>
      <p:sp>
        <p:nvSpPr>
          <p:cNvPr id="99" name="Google Shape;99;p14"/>
          <p:cNvSpPr txBox="1">
            <a:spLocks noGrp="1"/>
          </p:cNvSpPr>
          <p:nvPr>
            <p:ph type="title"/>
          </p:nvPr>
        </p:nvSpPr>
        <p:spPr>
          <a:xfrm>
            <a:off x="395536" y="1484784"/>
            <a:ext cx="8640960" cy="7200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Content</a:t>
            </a:r>
            <a:endParaRPr sz="3600" b="1"/>
          </a:p>
        </p:txBody>
      </p:sp>
      <p:sp>
        <p:nvSpPr>
          <p:cNvPr id="100" name="Google Shape;100;p14"/>
          <p:cNvSpPr txBox="1"/>
          <p:nvPr/>
        </p:nvSpPr>
        <p:spPr>
          <a:xfrm>
            <a:off x="395523" y="2133034"/>
            <a:ext cx="6291000" cy="4576500"/>
          </a:xfrm>
          <a:prstGeom prst="rect">
            <a:avLst/>
          </a:prstGeom>
          <a:noFill/>
          <a:ln>
            <a:noFill/>
          </a:ln>
        </p:spPr>
        <p:txBody>
          <a:bodyPr spcFirstLastPara="1" wrap="square" lIns="91425" tIns="45700" rIns="91425" bIns="45700" anchor="t" anchorCtr="0">
            <a:spAutoFit/>
          </a:bodyPr>
          <a:lstStyle/>
          <a:p>
            <a:pPr marL="457200" marR="0" lvl="0" indent="-450850" algn="l" rtl="0">
              <a:lnSpc>
                <a:spcPct val="145833"/>
              </a:lnSpc>
              <a:spcBef>
                <a:spcPts val="0"/>
              </a:spcBef>
              <a:spcAft>
                <a:spcPts val="0"/>
              </a:spcAft>
              <a:buClr>
                <a:schemeClr val="dk1"/>
              </a:buClr>
              <a:buSzPts val="2300"/>
              <a:buFont typeface="Arial"/>
              <a:buAutoNum type="arabicPeriod"/>
            </a:pPr>
            <a:r>
              <a:rPr lang="en-US" sz="2300" b="0" i="0" u="none" strike="noStrike" cap="none" dirty="0">
                <a:solidFill>
                  <a:schemeClr val="dk1"/>
                </a:solidFill>
                <a:latin typeface="Arial"/>
                <a:ea typeface="Arial"/>
                <a:cs typeface="Arial"/>
                <a:sym typeface="Arial"/>
              </a:rPr>
              <a:t>Introduction</a:t>
            </a:r>
            <a:endParaRPr sz="1300" dirty="0"/>
          </a:p>
          <a:p>
            <a:pPr marL="457200" marR="0" lvl="0" indent="-450850" algn="l" rtl="0">
              <a:lnSpc>
                <a:spcPct val="145833"/>
              </a:lnSpc>
              <a:spcBef>
                <a:spcPts val="0"/>
              </a:spcBef>
              <a:spcAft>
                <a:spcPts val="0"/>
              </a:spcAft>
              <a:buClr>
                <a:schemeClr val="dk1"/>
              </a:buClr>
              <a:buSzPts val="2300"/>
              <a:buFont typeface="Arial"/>
              <a:buAutoNum type="arabicPeriod"/>
            </a:pPr>
            <a:r>
              <a:rPr lang="en-US" sz="2300" b="0" i="0" u="none" strike="noStrike" cap="none" dirty="0">
                <a:solidFill>
                  <a:schemeClr val="dk1"/>
                </a:solidFill>
                <a:latin typeface="Arial"/>
                <a:ea typeface="Arial"/>
                <a:cs typeface="Arial"/>
                <a:sym typeface="Arial"/>
              </a:rPr>
              <a:t>Project objective</a:t>
            </a:r>
            <a:endParaRPr sz="1300" dirty="0"/>
          </a:p>
          <a:p>
            <a:pPr marL="457200" marR="0" lvl="0" indent="-450850" algn="l" rtl="0">
              <a:lnSpc>
                <a:spcPct val="145833"/>
              </a:lnSpc>
              <a:spcBef>
                <a:spcPts val="0"/>
              </a:spcBef>
              <a:spcAft>
                <a:spcPts val="0"/>
              </a:spcAft>
              <a:buClr>
                <a:schemeClr val="dk1"/>
              </a:buClr>
              <a:buSzPts val="2300"/>
              <a:buFont typeface="Arial"/>
              <a:buAutoNum type="arabicPeriod"/>
            </a:pPr>
            <a:r>
              <a:rPr lang="en-US" sz="2300" dirty="0">
                <a:solidFill>
                  <a:schemeClr val="dk1"/>
                </a:solidFill>
              </a:rPr>
              <a:t>High Level Solution Architecture</a:t>
            </a:r>
            <a:endParaRPr sz="2300" dirty="0">
              <a:solidFill>
                <a:schemeClr val="dk1"/>
              </a:solidFill>
            </a:endParaRPr>
          </a:p>
          <a:p>
            <a:pPr marL="457200" marR="0" lvl="0" indent="-450850" algn="l" rtl="0">
              <a:lnSpc>
                <a:spcPct val="145833"/>
              </a:lnSpc>
              <a:spcBef>
                <a:spcPts val="0"/>
              </a:spcBef>
              <a:spcAft>
                <a:spcPts val="0"/>
              </a:spcAft>
              <a:buClr>
                <a:schemeClr val="dk1"/>
              </a:buClr>
              <a:buSzPts val="2300"/>
              <a:buAutoNum type="arabicPeriod"/>
            </a:pPr>
            <a:r>
              <a:rPr lang="en-US" sz="2300" dirty="0">
                <a:solidFill>
                  <a:schemeClr val="dk1"/>
                </a:solidFill>
              </a:rPr>
              <a:t>Why GCP Platform</a:t>
            </a:r>
            <a:endParaRPr sz="2300" dirty="0">
              <a:solidFill>
                <a:schemeClr val="dk1"/>
              </a:solidFill>
            </a:endParaRPr>
          </a:p>
          <a:p>
            <a:pPr marL="457200" marR="0" lvl="0" indent="-450850" algn="l" rtl="0">
              <a:lnSpc>
                <a:spcPct val="145833"/>
              </a:lnSpc>
              <a:spcBef>
                <a:spcPts val="0"/>
              </a:spcBef>
              <a:spcAft>
                <a:spcPts val="0"/>
              </a:spcAft>
              <a:buClr>
                <a:schemeClr val="dk1"/>
              </a:buClr>
              <a:buSzPts val="2300"/>
              <a:buFont typeface="Arial"/>
              <a:buAutoNum type="arabicPeriod"/>
            </a:pPr>
            <a:r>
              <a:rPr lang="en-US" sz="2300" dirty="0">
                <a:solidFill>
                  <a:schemeClr val="dk1"/>
                </a:solidFill>
              </a:rPr>
              <a:t>CAT Platform Process Flow in GCP</a:t>
            </a:r>
            <a:endParaRPr sz="2300" dirty="0">
              <a:solidFill>
                <a:schemeClr val="dk1"/>
              </a:solidFill>
            </a:endParaRPr>
          </a:p>
          <a:p>
            <a:pPr marL="457200" marR="0" lvl="0" indent="-450850" algn="l" rtl="0">
              <a:lnSpc>
                <a:spcPct val="145833"/>
              </a:lnSpc>
              <a:spcBef>
                <a:spcPts val="0"/>
              </a:spcBef>
              <a:spcAft>
                <a:spcPts val="0"/>
              </a:spcAft>
              <a:buClr>
                <a:schemeClr val="dk1"/>
              </a:buClr>
              <a:buSzPts val="2300"/>
              <a:buAutoNum type="arabicPeriod"/>
            </a:pPr>
            <a:r>
              <a:rPr lang="en-US" sz="2300" dirty="0">
                <a:solidFill>
                  <a:schemeClr val="dk1"/>
                </a:solidFill>
              </a:rPr>
              <a:t>Functional Module</a:t>
            </a:r>
            <a:endParaRPr sz="2300" dirty="0">
              <a:solidFill>
                <a:schemeClr val="dk1"/>
              </a:solidFill>
            </a:endParaRPr>
          </a:p>
          <a:p>
            <a:pPr marL="457200" marR="0" lvl="0" indent="-450850" algn="l" rtl="0">
              <a:lnSpc>
                <a:spcPct val="145833"/>
              </a:lnSpc>
              <a:spcBef>
                <a:spcPts val="0"/>
              </a:spcBef>
              <a:spcAft>
                <a:spcPts val="0"/>
              </a:spcAft>
              <a:buClr>
                <a:schemeClr val="dk1"/>
              </a:buClr>
              <a:buSzPts val="2300"/>
              <a:buAutoNum type="arabicPeriod"/>
            </a:pPr>
            <a:r>
              <a:rPr lang="en-US" sz="2300" dirty="0">
                <a:solidFill>
                  <a:schemeClr val="dk1"/>
                </a:solidFill>
              </a:rPr>
              <a:t>Future Work</a:t>
            </a:r>
            <a:endParaRPr sz="2300" dirty="0">
              <a:solidFill>
                <a:schemeClr val="dk1"/>
              </a:solidFill>
            </a:endParaRPr>
          </a:p>
          <a:p>
            <a:pPr marL="457200" marR="0" lvl="0" indent="-450850" algn="l" rtl="0">
              <a:lnSpc>
                <a:spcPct val="145833"/>
              </a:lnSpc>
              <a:spcBef>
                <a:spcPts val="0"/>
              </a:spcBef>
              <a:spcAft>
                <a:spcPts val="0"/>
              </a:spcAft>
              <a:buClr>
                <a:schemeClr val="dk1"/>
              </a:buClr>
              <a:buSzPts val="2300"/>
              <a:buFont typeface="Arial"/>
              <a:buAutoNum type="arabicPeriod"/>
            </a:pPr>
            <a:r>
              <a:rPr lang="en-US" sz="2300" b="0" i="0" u="none" strike="noStrike" cap="none" dirty="0">
                <a:solidFill>
                  <a:schemeClr val="dk1"/>
                </a:solidFill>
                <a:latin typeface="Arial"/>
                <a:ea typeface="Arial"/>
                <a:cs typeface="Arial"/>
                <a:sym typeface="Arial"/>
              </a:rPr>
              <a:t>References</a:t>
            </a:r>
            <a:endParaRPr sz="1300" dirty="0"/>
          </a:p>
          <a:p>
            <a:pPr marL="457200" marR="0" lvl="0" indent="-450850" algn="l" rtl="0">
              <a:lnSpc>
                <a:spcPct val="145833"/>
              </a:lnSpc>
              <a:spcBef>
                <a:spcPts val="0"/>
              </a:spcBef>
              <a:spcAft>
                <a:spcPts val="0"/>
              </a:spcAft>
              <a:buClr>
                <a:schemeClr val="dk1"/>
              </a:buClr>
              <a:buSzPts val="2300"/>
              <a:buFont typeface="Arial"/>
              <a:buAutoNum type="arabicPeriod"/>
            </a:pPr>
            <a:r>
              <a:rPr lang="en-US" sz="2300" b="0" i="0" u="none" strike="noStrike" cap="none" dirty="0">
                <a:solidFill>
                  <a:schemeClr val="dk1"/>
                </a:solidFill>
                <a:latin typeface="Arial"/>
                <a:ea typeface="Arial"/>
                <a:cs typeface="Arial"/>
                <a:sym typeface="Arial"/>
              </a:rPr>
              <a:t>Questions and Answer</a:t>
            </a:r>
            <a:endParaRPr sz="13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5"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06" name="Google Shape;106;p15"/>
          <p:cNvSpPr txBox="1">
            <a:spLocks noGrp="1"/>
          </p:cNvSpPr>
          <p:nvPr>
            <p:ph type="title"/>
          </p:nvPr>
        </p:nvSpPr>
        <p:spPr>
          <a:xfrm>
            <a:off x="323528" y="1412776"/>
            <a:ext cx="8640960" cy="64807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Introduction</a:t>
            </a:r>
            <a:endParaRPr sz="3600" b="1"/>
          </a:p>
        </p:txBody>
      </p:sp>
      <p:sp>
        <p:nvSpPr>
          <p:cNvPr id="107" name="Google Shape;107;p15"/>
          <p:cNvSpPr txBox="1"/>
          <p:nvPr/>
        </p:nvSpPr>
        <p:spPr>
          <a:xfrm>
            <a:off x="287565" y="2198888"/>
            <a:ext cx="8712900" cy="2555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rPr>
              <a:t>The Climate Action Tracker (CAT) report offers a comprehensive analysis of global efforts in tackling climate change. Through meticulous evaluation of national policies and emissions trajectories, it highlights the urgency of reducing greenhouse gas emissions to limit global temperature rise in accordance with the Paris Agreement. This report serves as a critical resource, emphasizing the need for immediate, ambitious actions from governments, industries, and individuals to mitigate climate change's impacts and build a sustainable future for all.</a:t>
            </a:r>
            <a:endParaRPr sz="20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6" descr="PowerPoint_2012_ENG11"/>
          <p:cNvPicPr preferRelativeResize="0"/>
          <p:nvPr/>
        </p:nvPicPr>
        <p:blipFill rotWithShape="1">
          <a:blip r:embed="rId3">
            <a:alphaModFix/>
          </a:blip>
          <a:srcRect/>
          <a:stretch/>
        </p:blipFill>
        <p:spPr>
          <a:xfrm>
            <a:off x="-800" y="-800"/>
            <a:ext cx="9145587" cy="6859586"/>
          </a:xfrm>
          <a:prstGeom prst="rect">
            <a:avLst/>
          </a:prstGeom>
          <a:noFill/>
          <a:ln>
            <a:noFill/>
          </a:ln>
        </p:spPr>
      </p:pic>
      <p:sp>
        <p:nvSpPr>
          <p:cNvPr id="113" name="Google Shape;113;p16"/>
          <p:cNvSpPr txBox="1">
            <a:spLocks noGrp="1"/>
          </p:cNvSpPr>
          <p:nvPr>
            <p:ph type="title"/>
          </p:nvPr>
        </p:nvSpPr>
        <p:spPr>
          <a:xfrm>
            <a:off x="323528" y="1412776"/>
            <a:ext cx="8640960" cy="64807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Project Objective</a:t>
            </a:r>
            <a:endParaRPr sz="3600" b="1"/>
          </a:p>
        </p:txBody>
      </p:sp>
      <p:sp>
        <p:nvSpPr>
          <p:cNvPr id="114" name="Google Shape;114;p16"/>
          <p:cNvSpPr txBox="1"/>
          <p:nvPr/>
        </p:nvSpPr>
        <p:spPr>
          <a:xfrm>
            <a:off x="396330" y="2486606"/>
            <a:ext cx="8640300" cy="1785600"/>
          </a:xfrm>
          <a:prstGeom prst="rect">
            <a:avLst/>
          </a:prstGeom>
          <a:noFill/>
          <a:ln>
            <a:noFill/>
          </a:ln>
        </p:spPr>
        <p:txBody>
          <a:bodyPr spcFirstLastPara="1" wrap="square" lIns="91425" tIns="45700" rIns="91425" bIns="45700" anchor="t" anchorCtr="0">
            <a:spAutoFit/>
          </a:bodyPr>
          <a:lstStyle/>
          <a:p>
            <a:pPr marL="457200" lvl="0" indent="-368300" algn="l" rtl="0">
              <a:spcBef>
                <a:spcPts val="0"/>
              </a:spcBef>
              <a:spcAft>
                <a:spcPts val="0"/>
              </a:spcAft>
              <a:buClr>
                <a:schemeClr val="dk1"/>
              </a:buClr>
              <a:buSzPts val="2200"/>
              <a:buChar char="●"/>
            </a:pPr>
            <a:r>
              <a:rPr lang="en-US" sz="2200" b="1">
                <a:solidFill>
                  <a:schemeClr val="dk1"/>
                </a:solidFill>
              </a:rPr>
              <a:t>Centralized Platform for Stakeholders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Enhanced Data Accessibility and Decision-Making</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Contribution to National and Global Climate Goals</a:t>
            </a:r>
            <a:endParaRPr sz="2200" b="1">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7" descr="PowerPoint_2012_ENG11"/>
          <p:cNvPicPr preferRelativeResize="0"/>
          <p:nvPr/>
        </p:nvPicPr>
        <p:blipFill rotWithShape="1">
          <a:blip r:embed="rId3">
            <a:alphaModFix/>
          </a:blip>
          <a:srcRect/>
          <a:stretch/>
        </p:blipFill>
        <p:spPr>
          <a:xfrm>
            <a:off x="-1588" y="18512"/>
            <a:ext cx="9145587" cy="6859586"/>
          </a:xfrm>
          <a:prstGeom prst="rect">
            <a:avLst/>
          </a:prstGeom>
          <a:noFill/>
          <a:ln>
            <a:noFill/>
          </a:ln>
        </p:spPr>
      </p:pic>
      <p:sp>
        <p:nvSpPr>
          <p:cNvPr id="120" name="Google Shape;120;p17"/>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High Level Solution Architecture</a:t>
            </a:r>
            <a:endParaRPr sz="3600" b="1"/>
          </a:p>
        </p:txBody>
      </p:sp>
      <p:pic>
        <p:nvPicPr>
          <p:cNvPr id="121" name="Google Shape;121;p17"/>
          <p:cNvPicPr preferRelativeResize="0"/>
          <p:nvPr/>
        </p:nvPicPr>
        <p:blipFill>
          <a:blip r:embed="rId4">
            <a:alphaModFix/>
          </a:blip>
          <a:stretch>
            <a:fillRect/>
          </a:stretch>
        </p:blipFill>
        <p:spPr>
          <a:xfrm>
            <a:off x="1215051" y="2050868"/>
            <a:ext cx="6622663" cy="459144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8" descr="PowerPoint_2012_ENG11"/>
          <p:cNvPicPr preferRelativeResize="0"/>
          <p:nvPr/>
        </p:nvPicPr>
        <p:blipFill rotWithShape="1">
          <a:blip r:embed="rId3">
            <a:alphaModFix/>
          </a:blip>
          <a:srcRect/>
          <a:stretch/>
        </p:blipFill>
        <p:spPr>
          <a:xfrm>
            <a:off x="-800" y="-800"/>
            <a:ext cx="9145587" cy="6859586"/>
          </a:xfrm>
          <a:prstGeom prst="rect">
            <a:avLst/>
          </a:prstGeom>
          <a:noFill/>
          <a:ln>
            <a:noFill/>
          </a:ln>
        </p:spPr>
      </p:pic>
      <p:sp>
        <p:nvSpPr>
          <p:cNvPr id="127" name="Google Shape;127;p18"/>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Why GCP Platform ?</a:t>
            </a:r>
            <a:endParaRPr sz="3600" b="1"/>
          </a:p>
        </p:txBody>
      </p:sp>
      <p:sp>
        <p:nvSpPr>
          <p:cNvPr id="128" name="Google Shape;128;p18"/>
          <p:cNvSpPr txBox="1"/>
          <p:nvPr/>
        </p:nvSpPr>
        <p:spPr>
          <a:xfrm>
            <a:off x="396330" y="2486606"/>
            <a:ext cx="8640300" cy="4155900"/>
          </a:xfrm>
          <a:prstGeom prst="rect">
            <a:avLst/>
          </a:prstGeom>
          <a:noFill/>
          <a:ln>
            <a:noFill/>
          </a:ln>
        </p:spPr>
        <p:txBody>
          <a:bodyPr spcFirstLastPara="1" wrap="square" lIns="91425" tIns="45700" rIns="91425" bIns="45700" anchor="t" anchorCtr="0">
            <a:spAutoFit/>
          </a:bodyPr>
          <a:lstStyle/>
          <a:p>
            <a:pPr marL="457200" lvl="0" indent="-368300" algn="l" rtl="0">
              <a:spcBef>
                <a:spcPts val="0"/>
              </a:spcBef>
              <a:spcAft>
                <a:spcPts val="0"/>
              </a:spcAft>
              <a:buClr>
                <a:schemeClr val="dk1"/>
              </a:buClr>
              <a:buSzPts val="2200"/>
              <a:buChar char="●"/>
            </a:pPr>
            <a:r>
              <a:rPr lang="en-US" sz="2200" b="1">
                <a:solidFill>
                  <a:schemeClr val="dk1"/>
                </a:solidFill>
              </a:rPr>
              <a:t>Strong Focus on Data Analytics and Machine Learning</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Networking and Infrastructure</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Innovative Technologies and Open Source Embrace</a:t>
            </a:r>
            <a:endParaRPr sz="2200" b="1">
              <a:solidFill>
                <a:schemeClr val="dk1"/>
              </a:solidFill>
            </a:endParaRPr>
          </a:p>
          <a:p>
            <a:pPr marL="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Cost and Pricing Models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Specialized Services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Environmental Sustainability</a:t>
            </a:r>
            <a:endParaRPr sz="2200" b="1">
              <a:solidFill>
                <a:schemeClr val="dk1"/>
              </a:solidFill>
            </a:endParaRPr>
          </a:p>
          <a:p>
            <a:pPr marL="457200" lvl="0" indent="0" algn="l" rtl="0">
              <a:spcBef>
                <a:spcPts val="0"/>
              </a:spcBef>
              <a:spcAft>
                <a:spcPts val="0"/>
              </a:spcAft>
              <a:buNone/>
            </a:pPr>
            <a:endParaRPr sz="2200" b="1">
              <a:solidFill>
                <a:schemeClr val="dk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19" descr="PowerPoint_2012_ENG11"/>
          <p:cNvPicPr preferRelativeResize="0"/>
          <p:nvPr/>
        </p:nvPicPr>
        <p:blipFill rotWithShape="1">
          <a:blip r:embed="rId3">
            <a:alphaModFix/>
          </a:blip>
          <a:srcRect/>
          <a:stretch/>
        </p:blipFill>
        <p:spPr>
          <a:xfrm>
            <a:off x="-1588" y="18512"/>
            <a:ext cx="9145587" cy="6859586"/>
          </a:xfrm>
          <a:prstGeom prst="rect">
            <a:avLst/>
          </a:prstGeom>
          <a:noFill/>
          <a:ln>
            <a:noFill/>
          </a:ln>
        </p:spPr>
      </p:pic>
      <p:sp>
        <p:nvSpPr>
          <p:cNvPr id="134" name="Google Shape;134;p19"/>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CAT Platform Process Flow in GCP</a:t>
            </a:r>
            <a:endParaRPr sz="3600" b="1"/>
          </a:p>
        </p:txBody>
      </p:sp>
      <p:pic>
        <p:nvPicPr>
          <p:cNvPr id="135" name="Google Shape;135;p19"/>
          <p:cNvPicPr preferRelativeResize="0"/>
          <p:nvPr/>
        </p:nvPicPr>
        <p:blipFill>
          <a:blip r:embed="rId4">
            <a:alphaModFix/>
          </a:blip>
          <a:stretch>
            <a:fillRect/>
          </a:stretch>
        </p:blipFill>
        <p:spPr>
          <a:xfrm>
            <a:off x="153832" y="2070463"/>
            <a:ext cx="8722379" cy="4468004"/>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0" descr="PowerPoint_2012_ENG11"/>
          <p:cNvPicPr preferRelativeResize="0"/>
          <p:nvPr/>
        </p:nvPicPr>
        <p:blipFill rotWithShape="1">
          <a:blip r:embed="rId3">
            <a:alphaModFix/>
          </a:blip>
          <a:srcRect/>
          <a:stretch/>
        </p:blipFill>
        <p:spPr>
          <a:xfrm>
            <a:off x="-800" y="-800"/>
            <a:ext cx="9145587" cy="6859586"/>
          </a:xfrm>
          <a:prstGeom prst="rect">
            <a:avLst/>
          </a:prstGeom>
          <a:noFill/>
          <a:ln>
            <a:noFill/>
          </a:ln>
        </p:spPr>
      </p:pic>
      <p:sp>
        <p:nvSpPr>
          <p:cNvPr id="141" name="Google Shape;141;p20"/>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Functional Module of CAT Platform</a:t>
            </a:r>
            <a:endParaRPr sz="3600" b="1"/>
          </a:p>
        </p:txBody>
      </p:sp>
      <p:sp>
        <p:nvSpPr>
          <p:cNvPr id="142" name="Google Shape;142;p20"/>
          <p:cNvSpPr txBox="1"/>
          <p:nvPr/>
        </p:nvSpPr>
        <p:spPr>
          <a:xfrm>
            <a:off x="323830" y="2545006"/>
            <a:ext cx="8640300" cy="3294000"/>
          </a:xfrm>
          <a:prstGeom prst="rect">
            <a:avLst/>
          </a:prstGeom>
          <a:noFill/>
          <a:ln>
            <a:noFill/>
          </a:ln>
        </p:spPr>
        <p:txBody>
          <a:bodyPr spcFirstLastPara="1" wrap="square" lIns="91425" tIns="45700" rIns="91425" bIns="45700" anchor="t" anchorCtr="0">
            <a:spAutoFit/>
          </a:bodyPr>
          <a:lstStyle/>
          <a:p>
            <a:pPr marL="457200" lvl="0" indent="-393700" algn="l" rtl="0">
              <a:spcBef>
                <a:spcPts val="0"/>
              </a:spcBef>
              <a:spcAft>
                <a:spcPts val="0"/>
              </a:spcAft>
              <a:buClr>
                <a:schemeClr val="dk1"/>
              </a:buClr>
              <a:buSzPts val="2600"/>
              <a:buChar char="●"/>
            </a:pPr>
            <a:r>
              <a:rPr lang="en-US" sz="2600" b="1">
                <a:solidFill>
                  <a:schemeClr val="dk1"/>
                </a:solidFill>
              </a:rPr>
              <a:t>Dashboard </a:t>
            </a:r>
            <a:endParaRPr sz="2600" b="1">
              <a:solidFill>
                <a:schemeClr val="dk1"/>
              </a:solidFill>
            </a:endParaRPr>
          </a:p>
          <a:p>
            <a:pPr marL="457200" lvl="0" indent="0" algn="l" rtl="0">
              <a:spcBef>
                <a:spcPts val="0"/>
              </a:spcBef>
              <a:spcAft>
                <a:spcPts val="0"/>
              </a:spcAft>
              <a:buNone/>
            </a:pPr>
            <a:endParaRPr sz="2600" b="1">
              <a:solidFill>
                <a:schemeClr val="dk1"/>
              </a:solidFill>
            </a:endParaRPr>
          </a:p>
          <a:p>
            <a:pPr marL="457200" lvl="0" indent="-393700" algn="l" rtl="0">
              <a:spcBef>
                <a:spcPts val="0"/>
              </a:spcBef>
              <a:spcAft>
                <a:spcPts val="0"/>
              </a:spcAft>
              <a:buClr>
                <a:schemeClr val="dk1"/>
              </a:buClr>
              <a:buSzPts val="2600"/>
              <a:buChar char="●"/>
            </a:pPr>
            <a:r>
              <a:rPr lang="en-US" sz="2600" b="1">
                <a:solidFill>
                  <a:schemeClr val="dk1"/>
                </a:solidFill>
              </a:rPr>
              <a:t>Data Collection &amp; Processing</a:t>
            </a:r>
            <a:endParaRPr sz="2600" b="1">
              <a:solidFill>
                <a:schemeClr val="dk1"/>
              </a:solidFill>
            </a:endParaRPr>
          </a:p>
          <a:p>
            <a:pPr marL="914400" lvl="1" indent="-393700" algn="l" rtl="0">
              <a:spcBef>
                <a:spcPts val="0"/>
              </a:spcBef>
              <a:spcAft>
                <a:spcPts val="0"/>
              </a:spcAft>
              <a:buClr>
                <a:schemeClr val="dk1"/>
              </a:buClr>
              <a:buSzPts val="2600"/>
              <a:buChar char="○"/>
            </a:pPr>
            <a:r>
              <a:rPr lang="en-US" sz="2600" b="1">
                <a:solidFill>
                  <a:schemeClr val="dk1"/>
                </a:solidFill>
              </a:rPr>
              <a:t>Bulk Upload</a:t>
            </a:r>
            <a:endParaRPr sz="2600" b="1">
              <a:solidFill>
                <a:schemeClr val="dk1"/>
              </a:solidFill>
            </a:endParaRPr>
          </a:p>
          <a:p>
            <a:pPr marL="914400" lvl="1" indent="-393700" algn="l" rtl="0">
              <a:spcBef>
                <a:spcPts val="0"/>
              </a:spcBef>
              <a:spcAft>
                <a:spcPts val="0"/>
              </a:spcAft>
              <a:buClr>
                <a:schemeClr val="dk1"/>
              </a:buClr>
              <a:buSzPts val="2600"/>
              <a:buChar char="○"/>
            </a:pPr>
            <a:r>
              <a:rPr lang="en-US" sz="2600" b="1">
                <a:solidFill>
                  <a:schemeClr val="dk1"/>
                </a:solidFill>
              </a:rPr>
              <a:t>Real-time data collection</a:t>
            </a:r>
            <a:endParaRPr sz="2600" b="1">
              <a:solidFill>
                <a:schemeClr val="dk1"/>
              </a:solidFill>
            </a:endParaRPr>
          </a:p>
          <a:p>
            <a:pPr marL="914400" lvl="1" indent="-393700" algn="l" rtl="0">
              <a:spcBef>
                <a:spcPts val="0"/>
              </a:spcBef>
              <a:spcAft>
                <a:spcPts val="0"/>
              </a:spcAft>
              <a:buClr>
                <a:schemeClr val="dk1"/>
              </a:buClr>
              <a:buSzPts val="2600"/>
              <a:buChar char="○"/>
            </a:pPr>
            <a:r>
              <a:rPr lang="en-US" sz="2600" b="1">
                <a:solidFill>
                  <a:schemeClr val="dk1"/>
                </a:solidFill>
              </a:rPr>
              <a:t>Scheduler/Storage Procedure</a:t>
            </a:r>
            <a:endParaRPr sz="2600" b="1">
              <a:solidFill>
                <a:schemeClr val="dk1"/>
              </a:solidFill>
            </a:endParaRPr>
          </a:p>
          <a:p>
            <a:pPr marL="457200" lvl="0" indent="0" algn="l" rtl="0">
              <a:spcBef>
                <a:spcPts val="0"/>
              </a:spcBef>
              <a:spcAft>
                <a:spcPts val="0"/>
              </a:spcAft>
              <a:buNone/>
            </a:pPr>
            <a:endParaRPr sz="2600" b="1">
              <a:solidFill>
                <a:schemeClr val="dk1"/>
              </a:solidFill>
            </a:endParaRPr>
          </a:p>
          <a:p>
            <a:pPr marL="457200" lvl="0" indent="-393700" algn="l" rtl="0">
              <a:spcBef>
                <a:spcPts val="0"/>
              </a:spcBef>
              <a:spcAft>
                <a:spcPts val="0"/>
              </a:spcAft>
              <a:buClr>
                <a:schemeClr val="dk1"/>
              </a:buClr>
              <a:buSzPts val="2600"/>
              <a:buChar char="●"/>
            </a:pPr>
            <a:r>
              <a:rPr lang="en-US" sz="2600" b="1">
                <a:solidFill>
                  <a:schemeClr val="dk1"/>
                </a:solidFill>
              </a:rPr>
              <a:t>Ad-hoc Reporting and Analysis</a:t>
            </a:r>
            <a:endParaRPr sz="2600" b="1">
              <a:solidFill>
                <a:schemeClr val="dk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1"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48" name="Google Shape;148;p21"/>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Dashboard of CAT</a:t>
            </a:r>
            <a:endParaRPr sz="3600" b="1"/>
          </a:p>
        </p:txBody>
      </p:sp>
      <p:pic>
        <p:nvPicPr>
          <p:cNvPr id="149" name="Google Shape;149;p21"/>
          <p:cNvPicPr preferRelativeResize="0"/>
          <p:nvPr/>
        </p:nvPicPr>
        <p:blipFill rotWithShape="1">
          <a:blip r:embed="rId4">
            <a:alphaModFix/>
          </a:blip>
          <a:srcRect l="27637" t="15286" r="15762" b="9076"/>
          <a:stretch/>
        </p:blipFill>
        <p:spPr>
          <a:xfrm>
            <a:off x="915200" y="2060775"/>
            <a:ext cx="6382961" cy="4798025"/>
          </a:xfrm>
          <a:prstGeom prst="rect">
            <a:avLst/>
          </a:prstGeom>
          <a:noFill/>
          <a:ln>
            <a:noFill/>
          </a:ln>
        </p:spPr>
      </p:pic>
      <p:sp>
        <p:nvSpPr>
          <p:cNvPr id="150" name="Google Shape;150;p21">
            <a:hlinkClick r:id="rId5"/>
          </p:cNvPr>
          <p:cNvSpPr txBox="1"/>
          <p:nvPr/>
        </p:nvSpPr>
        <p:spPr>
          <a:xfrm>
            <a:off x="7562875" y="4015100"/>
            <a:ext cx="1401600" cy="5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rPr>
              <a:t>Demo</a:t>
            </a:r>
            <a:endParaRPr sz="3200">
              <a:solidFill>
                <a:schemeClr val="dk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507</Words>
  <Application>Microsoft Office PowerPoint</Application>
  <PresentationFormat>On-screen Show (4:3)</PresentationFormat>
  <Paragraphs>91</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Blank Presentation</vt:lpstr>
      <vt:lpstr>Implementation of Canadian Climate Action Tracker in GCP</vt:lpstr>
      <vt:lpstr>Content</vt:lpstr>
      <vt:lpstr>Introduction</vt:lpstr>
      <vt:lpstr>Project Objective</vt:lpstr>
      <vt:lpstr>High Level Solution Architecture</vt:lpstr>
      <vt:lpstr>Why GCP Platform ?</vt:lpstr>
      <vt:lpstr>CAT Platform Process Flow in GCP</vt:lpstr>
      <vt:lpstr>Functional Module of CAT Platform</vt:lpstr>
      <vt:lpstr>Dashboard of CAT</vt:lpstr>
      <vt:lpstr>Data Collection and Process</vt:lpstr>
      <vt:lpstr>Bulk Upload</vt:lpstr>
      <vt:lpstr>Real-Time Data Collection</vt:lpstr>
      <vt:lpstr>Scheduler / Storage Procedure</vt:lpstr>
      <vt:lpstr>Ad-Hoc Reporting</vt:lpstr>
      <vt:lpstr>Future Work</vt:lpstr>
      <vt:lpstr>References</vt:lpstr>
      <vt:lpstr>Github Link</vt:lpstr>
      <vt:lpstr>Question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Canadian Climate Action Tracker in GCP</dc:title>
  <cp:lastModifiedBy>Admin</cp:lastModifiedBy>
  <cp:revision>2</cp:revision>
  <dcterms:modified xsi:type="dcterms:W3CDTF">2023-12-14T01:39:30Z</dcterms:modified>
</cp:coreProperties>
</file>