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54"/>
  </p:notesMasterIdLst>
  <p:sldIdLst>
    <p:sldId id="286" r:id="rId2"/>
    <p:sldId id="322" r:id="rId3"/>
    <p:sldId id="287" r:id="rId4"/>
    <p:sldId id="291" r:id="rId5"/>
    <p:sldId id="320" r:id="rId6"/>
    <p:sldId id="321"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99" r:id="rId29"/>
    <p:sldId id="278" r:id="rId30"/>
    <p:sldId id="279" r:id="rId31"/>
    <p:sldId id="280" r:id="rId32"/>
    <p:sldId id="281" r:id="rId33"/>
    <p:sldId id="282" r:id="rId34"/>
    <p:sldId id="283" r:id="rId35"/>
    <p:sldId id="284"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bg1"/>
        </a:solidFill>
        <a:latin typeface="Times New Roman" pitchFamily="18" charset="0"/>
        <a:ea typeface="Arial Unicode MS" pitchFamily="34" charset="-128"/>
        <a:cs typeface="Arial Unicode MS" pitchFamily="34" charset="-128"/>
      </a:defRPr>
    </a:lvl1pPr>
    <a:lvl2pPr marL="457200" algn="l" rtl="0" eaLnBrk="0" fontAlgn="base" hangingPunct="0">
      <a:spcBef>
        <a:spcPct val="0"/>
      </a:spcBef>
      <a:spcAft>
        <a:spcPct val="0"/>
      </a:spcAft>
      <a:defRPr kern="1200">
        <a:solidFill>
          <a:schemeClr val="bg1"/>
        </a:solidFill>
        <a:latin typeface="Times New Roman" pitchFamily="18" charset="0"/>
        <a:ea typeface="Arial Unicode MS" pitchFamily="34" charset="-128"/>
        <a:cs typeface="Arial Unicode MS" pitchFamily="34" charset="-128"/>
      </a:defRPr>
    </a:lvl2pPr>
    <a:lvl3pPr marL="914400" algn="l" rtl="0" eaLnBrk="0" fontAlgn="base" hangingPunct="0">
      <a:spcBef>
        <a:spcPct val="0"/>
      </a:spcBef>
      <a:spcAft>
        <a:spcPct val="0"/>
      </a:spcAft>
      <a:defRPr kern="1200">
        <a:solidFill>
          <a:schemeClr val="bg1"/>
        </a:solidFill>
        <a:latin typeface="Times New Roman" pitchFamily="18" charset="0"/>
        <a:ea typeface="Arial Unicode MS" pitchFamily="34" charset="-128"/>
        <a:cs typeface="Arial Unicode MS" pitchFamily="34" charset="-128"/>
      </a:defRPr>
    </a:lvl3pPr>
    <a:lvl4pPr marL="1371600" algn="l" rtl="0" eaLnBrk="0" fontAlgn="base" hangingPunct="0">
      <a:spcBef>
        <a:spcPct val="0"/>
      </a:spcBef>
      <a:spcAft>
        <a:spcPct val="0"/>
      </a:spcAft>
      <a:defRPr kern="1200">
        <a:solidFill>
          <a:schemeClr val="bg1"/>
        </a:solidFill>
        <a:latin typeface="Times New Roman" pitchFamily="18" charset="0"/>
        <a:ea typeface="Arial Unicode MS" pitchFamily="34" charset="-128"/>
        <a:cs typeface="Arial Unicode MS" pitchFamily="34" charset="-128"/>
      </a:defRPr>
    </a:lvl4pPr>
    <a:lvl5pPr marL="1828800" algn="l" rtl="0" eaLnBrk="0" fontAlgn="base" hangingPunct="0">
      <a:spcBef>
        <a:spcPct val="0"/>
      </a:spcBef>
      <a:spcAft>
        <a:spcPct val="0"/>
      </a:spcAft>
      <a:defRPr kern="1200">
        <a:solidFill>
          <a:schemeClr val="bg1"/>
        </a:solidFill>
        <a:latin typeface="Times New Roman" pitchFamily="18"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Times New Roman" pitchFamily="18"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Times New Roman" pitchFamily="18"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Times New Roman" pitchFamily="18"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Times New Roman" pitchFamily="18"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endParaRPr lang="en-US"/>
          </a:p>
        </p:txBody>
      </p:sp>
      <p:sp>
        <p:nvSpPr>
          <p:cNvPr id="34819" name="Rectangle 2"/>
          <p:cNvSpPr>
            <a:spLocks noGrp="1" noRot="1" noChangeAspect="1" noChangeArrowheads="1" noTextEdit="1"/>
          </p:cNvSpPr>
          <p:nvPr>
            <p:ph type="sldImg"/>
          </p:nvPr>
        </p:nvSpPr>
        <p:spPr bwMode="auto">
          <a:xfrm>
            <a:off x="1149350" y="692150"/>
            <a:ext cx="4559300" cy="3416300"/>
          </a:xfrm>
          <a:prstGeom prst="rect">
            <a:avLst/>
          </a:prstGeom>
          <a:solidFill>
            <a:srgbClr val="FFFFFF"/>
          </a:solidFill>
          <a:ln w="9525">
            <a:solidFill>
              <a:srgbClr val="000000"/>
            </a:solidFill>
            <a:miter lim="800000"/>
            <a:headEnd/>
            <a:tailEnd/>
          </a:ln>
        </p:spPr>
      </p:sp>
      <p:sp>
        <p:nvSpPr>
          <p:cNvPr id="2051" name="Rectangle 3"/>
          <p:cNvSpPr txBox="1">
            <a:spLocks noGrp="1" noChangeArrowheads="1"/>
          </p:cNvSpPr>
          <p:nvPr>
            <p:ph type="body" idx="1"/>
          </p:nvPr>
        </p:nvSpPr>
        <p:spPr bwMode="auto">
          <a:xfrm>
            <a:off x="914400" y="4343400"/>
            <a:ext cx="5029200" cy="4114800"/>
          </a:xfrm>
          <a:prstGeom prst="rect">
            <a:avLst/>
          </a:prstGeom>
          <a:noFill/>
          <a:ln w="9525">
            <a:noFill/>
            <a:miter lim="800000"/>
            <a:headEnd/>
            <a:tailEnd/>
          </a:ln>
        </p:spPr>
        <p:txBody>
          <a:bodyPr vert="horz" wrap="square" lIns="90360" tIns="44280" rIns="90360" bIns="44280" numCol="1" anchor="t" anchorCtr="0" compatLnSpc="1">
            <a:prstTxWarp prst="textNoShape">
              <a:avLst/>
            </a:prstTxWarp>
          </a:bodyPr>
          <a:lstStyle/>
          <a:p>
            <a:pPr lvl="0"/>
            <a:endParaRPr lang="en-US" noProof="0"/>
          </a:p>
        </p:txBody>
      </p:sp>
      <p:sp>
        <p:nvSpPr>
          <p:cNvPr id="34821" name="AutoShape 4"/>
          <p:cNvSpPr>
            <a:spLocks noChangeArrowheads="1"/>
          </p:cNvSpPr>
          <p:nvPr/>
        </p:nvSpPr>
        <p:spPr bwMode="auto">
          <a:xfrm>
            <a:off x="5754688" y="674688"/>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618FFD"/>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64A97B6-DC91-449A-B309-5F89F147FAEC}" type="slidenum">
              <a:rPr lang="en-GB" sz="2400">
                <a:solidFill>
                  <a:srgbClr val="618FFD"/>
                </a:solidFill>
              </a:rPr>
              <a:pPr>
                <a:lnSpc>
                  <a:spcPct val="95000"/>
                </a:lnSpc>
                <a:buClr>
                  <a:srgbClr val="618FFD"/>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endParaRPr lang="en-GB" sz="2400">
              <a:solidFill>
                <a:srgbClr val="618FFD"/>
              </a:solidFill>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pPr eaLnBrk="1" hangingPunct="1"/>
            <a:fld id="{C46DAAED-3404-4848-AC2C-6FD6173946DD}" type="slidenum">
              <a:rPr lang="en-US" sz="1200">
                <a:solidFill>
                  <a:schemeClr val="tx1"/>
                </a:solidFill>
              </a:rPr>
              <a:pPr eaLnBrk="1" hangingPunct="1"/>
              <a:t>1</a:t>
            </a:fld>
            <a:endParaRPr lang="en-US" sz="1200">
              <a:solidFill>
                <a:schemeClr val="tx1"/>
              </a:solidFill>
            </a:endParaRPr>
          </a:p>
        </p:txBody>
      </p:sp>
      <p:sp>
        <p:nvSpPr>
          <p:cNvPr id="35843" name="Rectangle 2"/>
          <p:cNvSpPr>
            <a:spLocks noGrp="1" noRot="1" noChangeAspect="1" noChangeArrowheads="1" noTextEdit="1"/>
          </p:cNvSpPr>
          <p:nvPr>
            <p:ph type="sldImg"/>
          </p:nvPr>
        </p:nvSpPr>
        <p:spPr>
          <a:xfrm>
            <a:off x="1150938" y="692150"/>
            <a:ext cx="4556125" cy="3416300"/>
          </a:xfrm>
          <a:ln/>
        </p:spPr>
      </p:sp>
      <p:sp>
        <p:nvSpPr>
          <p:cNvPr id="35844" name="Rectangle 3"/>
          <p:cNvSpPr txBox="1">
            <a:spLocks noGrp="1" noChangeArrowheads="1"/>
          </p:cNvSpPr>
          <p:nvPr>
            <p:ph type="body" idx="1"/>
          </p:nvPr>
        </p:nvSpPr>
        <p:spPr>
          <a:noFill/>
          <a:ln/>
        </p:spPr>
        <p:txBody>
          <a:bodyPr/>
          <a:lstStyle/>
          <a:p>
            <a:pPr eaLnBrk="1" hangingPunct="1"/>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...from left-to-right...</a:t>
            </a:r>
          </a:p>
        </p:txBody>
      </p:sp>
      <p:sp>
        <p:nvSpPr>
          <p:cNvPr id="4403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...from left-to-right...</a:t>
            </a:r>
          </a:p>
        </p:txBody>
      </p:sp>
      <p:sp>
        <p:nvSpPr>
          <p:cNvPr id="4505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...from left-to-right...</a:t>
            </a:r>
          </a:p>
        </p:txBody>
      </p:sp>
      <p:sp>
        <p:nvSpPr>
          <p:cNvPr id="4608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...and when a level is filled you start the next level at the left.</a:t>
            </a:r>
          </a:p>
        </p:txBody>
      </p:sp>
      <p:sp>
        <p:nvSpPr>
          <p:cNvPr id="4710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So, a heap is a complete binary tree. Each node in a heap contains a key, and these keys must be organized in a particular manner. Notice that this is </a:t>
            </a:r>
            <a:r>
              <a:rPr lang="en-GB" u="sng">
                <a:latin typeface="Arial" charset="0"/>
                <a:ea typeface="Arial Unicode MS" pitchFamily="34" charset="-128"/>
                <a:cs typeface="Arial Unicode MS" pitchFamily="34" charset="-128"/>
              </a:rPr>
              <a:t>not</a:t>
            </a:r>
            <a:r>
              <a:rPr lang="en-GB">
                <a:latin typeface="Arial" charset="0"/>
                <a:ea typeface="Arial Unicode MS" pitchFamily="34" charset="-128"/>
                <a:cs typeface="Arial Unicode MS" pitchFamily="34" charset="-128"/>
              </a:rPr>
              <a:t> a binary search tree, but the keys do follow some semblance of order.</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Can you see what rule is being enforced here?</a:t>
            </a:r>
          </a:p>
        </p:txBody>
      </p:sp>
      <p:sp>
        <p:nvSpPr>
          <p:cNvPr id="4813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The heap property requires that each node's key is &gt;= to the keys of its children.</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This is a handy property because the biggest node is always at the top. Because of this, a heap can easily implement a priority queue (where we need quick access to the highest priority item).</a:t>
            </a:r>
          </a:p>
        </p:txBody>
      </p:sp>
      <p:sp>
        <p:nvSpPr>
          <p:cNvPr id="4915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We can add new elements to a heap whenever we like. Because the heap is a complete binary search tree, we must add the new element at the next available location, filling in the levels from left-to-right. </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In this example, I have just added the new element with a key of 42.</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Of course, we now have a problem: The heap property is no longer valid. The 42 is bigger than its parent 27.  </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To fix the problem, we will push the new node upwards until it reaches an acceptable location.</a:t>
            </a:r>
          </a:p>
        </p:txBody>
      </p:sp>
      <p:sp>
        <p:nvSpPr>
          <p:cNvPr id="5017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Here we have pushed the 42 upward one level, swapping it with its smaller parent 27.  </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We can't stop here though, because the parent 35 is still smaller than the new node 42.</a:t>
            </a:r>
          </a:p>
        </p:txBody>
      </p:sp>
      <p:sp>
        <p:nvSpPr>
          <p:cNvPr id="5120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Can we stop now?  Yes, because the 42 is less than or equal to its parent. </a:t>
            </a:r>
          </a:p>
        </p:txBody>
      </p:sp>
      <p:sp>
        <p:nvSpPr>
          <p:cNvPr id="5222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In general, there are two conditions that can stop the pushing upward:</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1. We reach a spot where the parent is &gt;= the new node, or</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2. We reach the root.</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This process is called </a:t>
            </a:r>
            <a:r>
              <a:rPr lang="en-GB" u="sng">
                <a:latin typeface="Arial" charset="0"/>
                <a:ea typeface="Arial Unicode MS" pitchFamily="34" charset="-128"/>
                <a:cs typeface="Arial Unicode MS" pitchFamily="34" charset="-128"/>
              </a:rPr>
              <a:t>reheapification upward </a:t>
            </a:r>
            <a:r>
              <a:rPr lang="en-GB">
                <a:latin typeface="Arial" charset="0"/>
                <a:ea typeface="Arial Unicode MS" pitchFamily="34" charset="-128"/>
                <a:cs typeface="Arial Unicode MS" pitchFamily="34" charset="-128"/>
              </a:rPr>
              <a:t>(I didn't just make up that name, really).</a:t>
            </a:r>
          </a:p>
        </p:txBody>
      </p:sp>
      <p:sp>
        <p:nvSpPr>
          <p:cNvPr id="5325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pPr eaLnBrk="1" hangingPunct="1"/>
            <a:fld id="{C46DAAED-3404-4848-AC2C-6FD6173946DD}" type="slidenum">
              <a:rPr lang="en-US" sz="1200">
                <a:solidFill>
                  <a:schemeClr val="tx1"/>
                </a:solidFill>
              </a:rPr>
              <a:pPr eaLnBrk="1" hangingPunct="1"/>
              <a:t>2</a:t>
            </a:fld>
            <a:endParaRPr lang="en-US" sz="1200">
              <a:solidFill>
                <a:schemeClr val="tx1"/>
              </a:solidFill>
            </a:endParaRPr>
          </a:p>
        </p:txBody>
      </p:sp>
      <p:sp>
        <p:nvSpPr>
          <p:cNvPr id="35843" name="Rectangle 2"/>
          <p:cNvSpPr>
            <a:spLocks noGrp="1" noRot="1" noChangeAspect="1" noChangeArrowheads="1" noTextEdit="1"/>
          </p:cNvSpPr>
          <p:nvPr>
            <p:ph type="sldImg"/>
          </p:nvPr>
        </p:nvSpPr>
        <p:spPr>
          <a:xfrm>
            <a:off x="1150938" y="692150"/>
            <a:ext cx="4556125" cy="3416300"/>
          </a:xfrm>
          <a:ln/>
        </p:spPr>
      </p:sp>
      <p:sp>
        <p:nvSpPr>
          <p:cNvPr id="35844" name="Rectangle 3"/>
          <p:cNvSpPr txBox="1">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41614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We can also remove the top node from a heap. The first step of the removal is to move the last node of the tree onto the root. In this example we move the 27 onto the root.</a:t>
            </a:r>
          </a:p>
        </p:txBody>
      </p:sp>
      <p:sp>
        <p:nvSpPr>
          <p:cNvPr id="5427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Now the 27 is on top of the heap, and the original root (45) is no longer around. But the heap property is once again violated. </a:t>
            </a:r>
          </a:p>
        </p:txBody>
      </p:sp>
      <p:sp>
        <p:nvSpPr>
          <p:cNvPr id="5529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We'll fix the problem by pushing the out-of-place node downward. Perhaps you can guess what the downward pushing is called....</a:t>
            </a:r>
            <a:r>
              <a:rPr lang="en-GB" u="sng">
                <a:latin typeface="Arial" charset="0"/>
                <a:ea typeface="Arial Unicode MS" pitchFamily="34" charset="-128"/>
                <a:cs typeface="Arial Unicode MS" pitchFamily="34" charset="-128"/>
              </a:rPr>
              <a:t>reheapification downward</a:t>
            </a:r>
            <a:r>
              <a:rPr lang="en-GB">
                <a:latin typeface="Arial" charset="0"/>
                <a:ea typeface="Arial Unicode MS" pitchFamily="34" charset="-128"/>
                <a:cs typeface="Arial Unicode MS" pitchFamily="34" charset="-128"/>
              </a:rPr>
              <a:t>.</a:t>
            </a:r>
          </a:p>
        </p:txBody>
      </p:sp>
      <p:sp>
        <p:nvSpPr>
          <p:cNvPr id="5632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When we push a node downward it is important to swap it with its largest child.  (Otherwise we are creating extra problems by placing the smaller child on top of the larger child.) This is what the tree looks like after one swap. </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Should I continue with the reheapification downward?</a:t>
            </a:r>
          </a:p>
        </p:txBody>
      </p:sp>
      <p:sp>
        <p:nvSpPr>
          <p:cNvPr id="5734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Yes, I swap again, and now the 27 is in an acceptable location.</a:t>
            </a:r>
          </a:p>
        </p:txBody>
      </p:sp>
      <p:sp>
        <p:nvSpPr>
          <p:cNvPr id="5837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Reheapification downward can stop under two circumstances:</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1. The children all have keys that are &lt;= the out-of-place node.</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2. The out-of-place node reaches a leaf.</a:t>
            </a:r>
          </a:p>
        </p:txBody>
      </p:sp>
      <p:sp>
        <p:nvSpPr>
          <p:cNvPr id="5939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6041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Following the usual technique for implementing a complete binary tree, the data from the root is stored in the first entry of the array.</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p:txBody>
      </p:sp>
      <p:sp>
        <p:nvSpPr>
          <p:cNvPr id="6144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The next two nodes go in the next two locations of the array.</a:t>
            </a:r>
          </a:p>
        </p:txBody>
      </p:sp>
      <p:sp>
        <p:nvSpPr>
          <p:cNvPr id="6246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and so on.</a:t>
            </a:r>
          </a:p>
        </p:txBody>
      </p:sp>
      <p:sp>
        <p:nvSpPr>
          <p:cNvPr id="6349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pPr eaLnBrk="1" hangingPunct="1"/>
            <a:fld id="{5CD1515F-BBD7-4ABA-9C50-A1274C486351}" type="slidenum">
              <a:rPr lang="en-US" sz="1200">
                <a:solidFill>
                  <a:schemeClr val="tx1"/>
                </a:solidFill>
              </a:rPr>
              <a:pPr eaLnBrk="1" hangingPunct="1"/>
              <a:t>3</a:t>
            </a:fld>
            <a:endParaRPr lang="en-US" sz="1200">
              <a:solidFill>
                <a:schemeClr val="tx1"/>
              </a:solidFill>
            </a:endParaRPr>
          </a:p>
        </p:txBody>
      </p:sp>
      <p:sp>
        <p:nvSpPr>
          <p:cNvPr id="36867" name="Rectangle 2"/>
          <p:cNvSpPr>
            <a:spLocks noGrp="1" noRot="1" noChangeAspect="1" noChangeArrowheads="1" noTextEdit="1"/>
          </p:cNvSpPr>
          <p:nvPr>
            <p:ph type="sldImg"/>
          </p:nvPr>
        </p:nvSpPr>
        <p:spPr>
          <a:xfrm>
            <a:off x="1150938" y="692150"/>
            <a:ext cx="4556125" cy="3416300"/>
          </a:xfrm>
          <a:ln/>
        </p:spPr>
      </p:sp>
      <p:sp>
        <p:nvSpPr>
          <p:cNvPr id="36868" name="Rectangle 3"/>
          <p:cNvSpPr txBox="1">
            <a:spLocks noGrp="1" noChangeArrowheads="1"/>
          </p:cNvSpPr>
          <p:nvPr>
            <p:ph type="body" idx="1"/>
          </p:nvPr>
        </p:nvSpPr>
        <p:spPr>
          <a:noFill/>
          <a:ln/>
        </p:spPr>
        <p:txBody>
          <a:bodyPr/>
          <a:lstStyle/>
          <a:p>
            <a:pPr eaLnBrk="1" hangingPunct="1"/>
            <a:endParaRPr 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As with any partially-filled array, we are only concerned with the front part of the array. If the tree has five nodes, then we are only concerned with the entries in the first five components of the array.</a:t>
            </a:r>
          </a:p>
        </p:txBody>
      </p:sp>
      <p:sp>
        <p:nvSpPr>
          <p:cNvPr id="6451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With this implementation of a heap, there are no pointers. The only way that we know that the array is a heap is the manner in which we manipulate it.</a:t>
            </a:r>
          </a:p>
        </p:txBody>
      </p:sp>
      <p:sp>
        <p:nvSpPr>
          <p:cNvPr id="6553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The manipulations are the same manipulations that you've used for a complete binary tree, making it easy to compute the index where various nodes are stored.</a:t>
            </a:r>
          </a:p>
        </p:txBody>
      </p:sp>
      <p:sp>
        <p:nvSpPr>
          <p:cNvPr id="6656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pPr eaLnBrk="1" hangingPunct="1"/>
            <a:fld id="{7B121081-D993-4914-98B6-96ECB34C6B46}" type="slidenum">
              <a:rPr lang="en-US" sz="1200">
                <a:solidFill>
                  <a:schemeClr val="tx1"/>
                </a:solidFill>
              </a:rPr>
              <a:pPr eaLnBrk="1" hangingPunct="1"/>
              <a:t>4</a:t>
            </a:fld>
            <a:endParaRPr lang="en-US" sz="1200">
              <a:solidFill>
                <a:schemeClr val="tx1"/>
              </a:solidFill>
            </a:endParaRPr>
          </a:p>
        </p:txBody>
      </p:sp>
      <p:sp>
        <p:nvSpPr>
          <p:cNvPr id="37891" name="Rectangle 2"/>
          <p:cNvSpPr>
            <a:spLocks noGrp="1" noRot="1" noChangeAspect="1" noChangeArrowheads="1" noTextEdit="1"/>
          </p:cNvSpPr>
          <p:nvPr>
            <p:ph type="sldImg"/>
          </p:nvPr>
        </p:nvSpPr>
        <p:spPr>
          <a:xfrm>
            <a:off x="1150938" y="692150"/>
            <a:ext cx="4556125" cy="3416300"/>
          </a:xfrm>
          <a:ln/>
        </p:spPr>
      </p:sp>
      <p:sp>
        <p:nvSpPr>
          <p:cNvPr id="37892" name="Rectangle 3"/>
          <p:cNvSpPr txBox="1">
            <a:spLocks noGrp="1" noChangeArrowheads="1"/>
          </p:cNvSpPr>
          <p:nvPr>
            <p:ph type="body" idx="1"/>
          </p:nvPr>
        </p:nvSpPr>
        <p:spPr>
          <a:noFill/>
          <a:ln/>
        </p:spPr>
        <p:txBody>
          <a:bodyPr/>
          <a:lstStyle/>
          <a:p>
            <a:pPr eaLnBrk="1" hangingPunct="1"/>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A heap is a data structure with several applications, including a way to implement Priority Queues, as shown in Chapter 11. The definition of a heap is a special kind of complete binary tree.</a:t>
            </a: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a:p>
            <a:pPr>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You probably recall that a complete binary tree requires that its nodes are added in a particular order...</a:t>
            </a:r>
          </a:p>
        </p:txBody>
      </p:sp>
      <p:sp>
        <p:nvSpPr>
          <p:cNvPr id="38915"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The first node of a complete binary tree is always the root...</a:t>
            </a:r>
          </a:p>
        </p:txBody>
      </p:sp>
      <p:sp>
        <p:nvSpPr>
          <p:cNvPr id="39939"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...the second node is always the left child of the root...</a:t>
            </a:r>
          </a:p>
        </p:txBody>
      </p:sp>
      <p:sp>
        <p:nvSpPr>
          <p:cNvPr id="40963"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...then the right child of the root...</a:t>
            </a:r>
          </a:p>
        </p:txBody>
      </p:sp>
      <p:sp>
        <p:nvSpPr>
          <p:cNvPr id="41987"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ChangeArrowheads="1"/>
          </p:cNvSpPr>
          <p:nvPr>
            <p:ph type="body"/>
          </p:nvPr>
        </p:nvSpPr>
        <p:spPr>
          <a:noFill/>
          <a:ln/>
        </p:spPr>
        <p:txBody>
          <a:bodyPr>
            <a:spAutoFit/>
          </a:bodyPr>
          <a:lstStyle/>
          <a:p>
            <a:pPr>
              <a:lnSpc>
                <a:spcPct val="93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ea typeface="Arial Unicode MS" pitchFamily="34" charset="-128"/>
                <a:cs typeface="Arial Unicode MS" pitchFamily="34" charset="-128"/>
              </a:rPr>
              <a:t>...and so on. The nodes always fill each level from left-to-right...</a:t>
            </a:r>
          </a:p>
          <a:p>
            <a:pPr marL="1828800" lvl="4" indent="0">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atin typeface="Arial" charset="0"/>
              <a:ea typeface="Arial Unicode MS" pitchFamily="34" charset="-128"/>
              <a:cs typeface="Arial Unicode MS" pitchFamily="34" charset="-128"/>
            </a:endParaRPr>
          </a:p>
        </p:txBody>
      </p:sp>
      <p:sp>
        <p:nvSpPr>
          <p:cNvPr id="43011" name="Rectangle 2"/>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0F93A90-486B-4225-8E95-0ED39D11FD2A}" type="datetimeFigureOut">
              <a:rPr lang="en-US"/>
              <a:pPr>
                <a:defRPr/>
              </a:pPr>
              <a:t>12/7/2021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6C2392-C655-4A75-9A8E-9E87158DAA5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5EE568E-884C-4DE4-8F48-164F4A1A293F}" type="datetimeFigureOut">
              <a:rPr lang="en-US"/>
              <a:pPr>
                <a:defRPr/>
              </a:pPr>
              <a:t>12/7/2021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E3FE0F-B494-419C-990B-484A8BCDD0D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C6C41CB-61DE-49C2-8524-511C398EF98B}" type="datetimeFigureOut">
              <a:rPr lang="en-US"/>
              <a:pPr>
                <a:defRPr/>
              </a:pPr>
              <a:t>12/7/2021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00E5CD-C877-4502-9927-260ECD0AD5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C38EF8-CB17-45AF-849C-AE917988AD98}" type="datetimeFigureOut">
              <a:rPr lang="en-US"/>
              <a:pPr>
                <a:defRPr/>
              </a:pPr>
              <a:t>12/7/2021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DB6675-C1A9-4921-81E5-78917187D87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D264CB8-B3A3-4E83-A284-24BCC60ACC74}" type="datetimeFigureOut">
              <a:rPr lang="en-US"/>
              <a:pPr>
                <a:defRPr/>
              </a:pPr>
              <a:t>12/7/2021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2FE59B-AF31-48B3-AFE0-DB0EFC61BE3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EAB80-85E1-4DFD-B882-2C2421F742E5}" type="datetimeFigureOut">
              <a:rPr lang="en-US"/>
              <a:pPr>
                <a:defRPr/>
              </a:pPr>
              <a:t>12/7/2021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849C5F1-30F3-4BAA-B874-4342D3CDA3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8C1E567-3B6F-4863-9C57-2C831E79D18E}" type="datetimeFigureOut">
              <a:rPr lang="en-US"/>
              <a:pPr>
                <a:defRPr/>
              </a:pPr>
              <a:t>12/7/2021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1E6ED7-DD69-4F80-AE9E-0665F34E3EB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D0E0F13-8376-47EA-9D2A-BC93FE092D72}" type="datetimeFigureOut">
              <a:rPr lang="en-US"/>
              <a:pPr>
                <a:defRPr/>
              </a:pPr>
              <a:t>12/7/2021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1A0FEE9-14DC-4CA3-9102-DF3CB3259F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B2B71BA-9E4C-4B02-8143-26E0BC599C64}" type="datetimeFigureOut">
              <a:rPr lang="en-US"/>
              <a:pPr>
                <a:defRPr/>
              </a:pPr>
              <a:t>12/7/2021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07DFD39-F132-4FFF-AB3A-1235E2DD8B1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2538B6D-2E56-4734-A851-D2F9CEABE2EE}" type="datetimeFigureOut">
              <a:rPr lang="en-US"/>
              <a:pPr>
                <a:defRPr/>
              </a:pPr>
              <a:t>12/7/2021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5E113B-BE82-4B94-B72F-56B82E7C4E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E713BE3-0830-47B3-AF4E-899696683827}" type="datetimeFigureOut">
              <a:rPr lang="en-US"/>
              <a:pPr>
                <a:defRPr/>
              </a:pPr>
              <a:t>12/7/2021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9E9D49-6F7A-43BE-AF94-5D9F60A8143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F68BCB9-5838-4810-A142-EEA60964080D}" type="datetimeFigureOut">
              <a:rPr lang="en-US"/>
              <a:pPr>
                <a:defRPr/>
              </a:pPr>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A0541CE-56D2-4303-B077-016A28049B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2971800"/>
            <a:ext cx="8229600" cy="1143000"/>
          </a:xfrm>
        </p:spPr>
        <p:txBody>
          <a:bodyPr/>
          <a:lstStyle/>
          <a:p>
            <a:pPr eaLnBrk="1" hangingPunct="1"/>
            <a:r>
              <a:rPr lang="en-US" dirty="0">
                <a:ea typeface="MS Mincho" charset="-128"/>
              </a:rPr>
              <a:t>Heap </a:t>
            </a:r>
            <a:endParaRPr lang="en-US" dirty="0"/>
          </a:p>
        </p:txBody>
      </p:sp>
      <p:sp>
        <p:nvSpPr>
          <p:cNvPr id="2053" name="Text Box 7"/>
          <p:cNvSpPr txBox="1">
            <a:spLocks noChangeArrowheads="1"/>
          </p:cNvSpPr>
          <p:nvPr/>
        </p:nvSpPr>
        <p:spPr bwMode="auto">
          <a:xfrm>
            <a:off x="1676400" y="5715000"/>
            <a:ext cx="2362200" cy="4572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Arial" charset="0"/>
              </a:rPr>
              <a:t>Full Binary Tree</a:t>
            </a:r>
          </a:p>
        </p:txBody>
      </p:sp>
      <p:sp>
        <p:nvSpPr>
          <p:cNvPr id="2054" name="Text Box 8"/>
          <p:cNvSpPr txBox="1">
            <a:spLocks noChangeArrowheads="1"/>
          </p:cNvSpPr>
          <p:nvPr/>
        </p:nvSpPr>
        <p:spPr bwMode="auto">
          <a:xfrm>
            <a:off x="4343400" y="5181600"/>
            <a:ext cx="3276600" cy="457200"/>
          </a:xfrm>
          <a:prstGeom prst="rect">
            <a:avLst/>
          </a:prstGeom>
          <a:noFill/>
          <a:ln w="9525">
            <a:noFill/>
            <a:miter lim="800000"/>
            <a:headEnd/>
            <a:tailEnd/>
          </a:ln>
          <a:effectLst/>
        </p:spPr>
        <p:txBody>
          <a:bodyPr>
            <a:spAutoFit/>
          </a:bodyPr>
          <a:lstStyle/>
          <a:p>
            <a:pPr eaLnBrk="1" hangingPunct="1">
              <a:spcBef>
                <a:spcPct val="50000"/>
              </a:spcBef>
            </a:pPr>
            <a:endParaRPr lang="en-US" sz="240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1"/>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sp>
        <p:nvSpPr>
          <p:cNvPr id="8195" name="Rectangle 2"/>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8196" name="Rectangle 3"/>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Complete binary tree.</a:t>
            </a:r>
          </a:p>
        </p:txBody>
      </p:sp>
      <p:sp>
        <p:nvSpPr>
          <p:cNvPr id="8197" name="AutoShape 4"/>
          <p:cNvSpPr>
            <a:spLocks noChangeArrowheads="1"/>
          </p:cNvSpPr>
          <p:nvPr/>
        </p:nvSpPr>
        <p:spPr bwMode="auto">
          <a:xfrm>
            <a:off x="7580313" y="1919288"/>
            <a:ext cx="1547812" cy="1187450"/>
          </a:xfrm>
          <a:prstGeom prst="roundRect">
            <a:avLst>
              <a:gd name="adj" fmla="val 130"/>
            </a:avLst>
          </a:prstGeom>
          <a:noFill/>
          <a:ln w="9525">
            <a:noFill/>
            <a:round/>
            <a:headEnd/>
            <a:tailEnd/>
          </a:ln>
        </p:spPr>
        <p:txBody>
          <a:bodyPr wrap="none" lIns="90360" tIns="44280" rIns="90360" bIns="44280">
            <a:spAutoFit/>
          </a:bodyPr>
          <a:lstStyle/>
          <a:p>
            <a:pPr algn="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Right child</a:t>
            </a:r>
          </a:p>
          <a:p>
            <a:pPr algn="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of the</a:t>
            </a:r>
          </a:p>
          <a:p>
            <a:pPr algn="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root</a:t>
            </a:r>
          </a:p>
        </p:txBody>
      </p:sp>
      <p:grpSp>
        <p:nvGrpSpPr>
          <p:cNvPr id="8198" name="Group 5"/>
          <p:cNvGrpSpPr>
            <a:grpSpLocks/>
          </p:cNvGrpSpPr>
          <p:nvPr/>
        </p:nvGrpSpPr>
        <p:grpSpPr bwMode="auto">
          <a:xfrm>
            <a:off x="2871788" y="4610100"/>
            <a:ext cx="3186112" cy="1570038"/>
            <a:chOff x="1809" y="2904"/>
            <a:chExt cx="2007" cy="989"/>
          </a:xfrm>
        </p:grpSpPr>
        <p:sp>
          <p:nvSpPr>
            <p:cNvPr id="7174" name="AutoShape 6"/>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8204" name="AutoShape 7"/>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The third node is</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always the right child</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of the root.</a:t>
              </a:r>
            </a:p>
          </p:txBody>
        </p:sp>
      </p:grpSp>
      <p:sp>
        <p:nvSpPr>
          <p:cNvPr id="8199" name="AutoShape 8"/>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8200" name="Line 9"/>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sp>
        <p:nvSpPr>
          <p:cNvPr id="8201" name="AutoShape 10"/>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8202" name="AutoShape 11"/>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
          <p:cNvGrpSpPr>
            <a:grpSpLocks/>
          </p:cNvGrpSpPr>
          <p:nvPr/>
        </p:nvGrpSpPr>
        <p:grpSpPr bwMode="auto">
          <a:xfrm>
            <a:off x="4679950" y="2941638"/>
            <a:ext cx="1157288" cy="1103312"/>
            <a:chOff x="2948" y="1853"/>
            <a:chExt cx="729" cy="695"/>
          </a:xfrm>
        </p:grpSpPr>
        <p:sp>
          <p:nvSpPr>
            <p:cNvPr id="9229" name="Line 2"/>
            <p:cNvSpPr>
              <a:spLocks noChangeShapeType="1"/>
            </p:cNvSpPr>
            <p:nvPr/>
          </p:nvSpPr>
          <p:spPr bwMode="auto">
            <a:xfrm flipH="1">
              <a:off x="3322" y="1853"/>
              <a:ext cx="357" cy="403"/>
            </a:xfrm>
            <a:prstGeom prst="line">
              <a:avLst/>
            </a:prstGeom>
            <a:noFill/>
            <a:ln w="12600">
              <a:solidFill>
                <a:srgbClr val="FF8000"/>
              </a:solidFill>
              <a:round/>
              <a:headEnd/>
              <a:tailEnd/>
            </a:ln>
          </p:spPr>
          <p:txBody>
            <a:bodyPr/>
            <a:lstStyle/>
            <a:p>
              <a:endParaRPr lang="en-US"/>
            </a:p>
          </p:txBody>
        </p:sp>
        <p:sp>
          <p:nvSpPr>
            <p:cNvPr id="9230" name="AutoShape 3"/>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sp>
        <p:nvSpPr>
          <p:cNvPr id="9219" name="Rectangle 4"/>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9220" name="Rectangle 5"/>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Complete binary tree.</a:t>
            </a:r>
          </a:p>
        </p:txBody>
      </p:sp>
      <p:grpSp>
        <p:nvGrpSpPr>
          <p:cNvPr id="9221" name="Group 6"/>
          <p:cNvGrpSpPr>
            <a:grpSpLocks/>
          </p:cNvGrpSpPr>
          <p:nvPr/>
        </p:nvGrpSpPr>
        <p:grpSpPr bwMode="auto">
          <a:xfrm>
            <a:off x="2871788" y="4610100"/>
            <a:ext cx="3186112" cy="1570038"/>
            <a:chOff x="1809" y="2904"/>
            <a:chExt cx="2007" cy="989"/>
          </a:xfrm>
        </p:grpSpPr>
        <p:sp>
          <p:nvSpPr>
            <p:cNvPr id="8199"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8200"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The next nodes</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always fill the next</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level from left-to-right</a:t>
              </a:r>
              <a:r>
                <a:rPr lang="en-GB" sz="2400">
                  <a:solidFill>
                    <a:schemeClr val="tx1"/>
                  </a:solidFill>
                  <a:effectLst>
                    <a:outerShdw blurRad="38100" dist="38100" dir="2700000" algn="tl">
                      <a:srgbClr val="FFFFFF"/>
                    </a:outerShdw>
                  </a:effectLst>
                  <a:latin typeface="Times New Roman" pitchFamily="16" charset="0"/>
                  <a:ea typeface="+mn-ea"/>
                  <a:cs typeface="+mn-cs"/>
                </a:rPr>
                <a:t>.</a:t>
              </a:r>
            </a:p>
          </p:txBody>
        </p:sp>
      </p:grpSp>
      <p:sp>
        <p:nvSpPr>
          <p:cNvPr id="9222" name="Line 9"/>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sp>
        <p:nvSpPr>
          <p:cNvPr id="9223" name="AutoShape 10"/>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9224" name="Line 11"/>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sp>
        <p:nvSpPr>
          <p:cNvPr id="9225" name="AutoShape 12"/>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9226" name="AutoShape 13"/>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p:cNvGrpSpPr>
            <a:grpSpLocks/>
          </p:cNvGrpSpPr>
          <p:nvPr/>
        </p:nvGrpSpPr>
        <p:grpSpPr bwMode="auto">
          <a:xfrm>
            <a:off x="5516563" y="2941638"/>
            <a:ext cx="1157287" cy="1103312"/>
            <a:chOff x="3475" y="1853"/>
            <a:chExt cx="729" cy="695"/>
          </a:xfrm>
        </p:grpSpPr>
        <p:sp>
          <p:nvSpPr>
            <p:cNvPr id="10256" name="Line 2"/>
            <p:cNvSpPr>
              <a:spLocks noChangeShapeType="1"/>
            </p:cNvSpPr>
            <p:nvPr/>
          </p:nvSpPr>
          <p:spPr bwMode="auto">
            <a:xfrm>
              <a:off x="3475" y="1853"/>
              <a:ext cx="355" cy="403"/>
            </a:xfrm>
            <a:prstGeom prst="line">
              <a:avLst/>
            </a:prstGeom>
            <a:noFill/>
            <a:ln w="12600">
              <a:solidFill>
                <a:srgbClr val="FF8000"/>
              </a:solidFill>
              <a:round/>
              <a:headEnd/>
              <a:tailEnd/>
            </a:ln>
          </p:spPr>
          <p:txBody>
            <a:bodyPr/>
            <a:lstStyle/>
            <a:p>
              <a:endParaRPr lang="en-US"/>
            </a:p>
          </p:txBody>
        </p:sp>
        <p:sp>
          <p:nvSpPr>
            <p:cNvPr id="10257" name="AutoShape 3"/>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sp>
        <p:nvSpPr>
          <p:cNvPr id="10243" name="Rectangle 4"/>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10244" name="Rectangle 5"/>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Complete binary tree.</a:t>
            </a:r>
          </a:p>
        </p:txBody>
      </p:sp>
      <p:grpSp>
        <p:nvGrpSpPr>
          <p:cNvPr id="10245" name="Group 6"/>
          <p:cNvGrpSpPr>
            <a:grpSpLocks/>
          </p:cNvGrpSpPr>
          <p:nvPr/>
        </p:nvGrpSpPr>
        <p:grpSpPr bwMode="auto">
          <a:xfrm>
            <a:off x="2871788" y="4610100"/>
            <a:ext cx="3186112" cy="1570038"/>
            <a:chOff x="1809" y="2904"/>
            <a:chExt cx="2007" cy="989"/>
          </a:xfrm>
        </p:grpSpPr>
        <p:sp>
          <p:nvSpPr>
            <p:cNvPr id="9223"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0255"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The next nodes</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always fill the next</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level from left-to-right.</a:t>
              </a:r>
            </a:p>
          </p:txBody>
        </p:sp>
      </p:grpSp>
      <p:grpSp>
        <p:nvGrpSpPr>
          <p:cNvPr id="10246" name="Group 9"/>
          <p:cNvGrpSpPr>
            <a:grpSpLocks/>
          </p:cNvGrpSpPr>
          <p:nvPr/>
        </p:nvGrpSpPr>
        <p:grpSpPr bwMode="auto">
          <a:xfrm>
            <a:off x="4679950" y="2941638"/>
            <a:ext cx="1157288" cy="1103312"/>
            <a:chOff x="2948" y="1853"/>
            <a:chExt cx="729" cy="695"/>
          </a:xfrm>
        </p:grpSpPr>
        <p:sp>
          <p:nvSpPr>
            <p:cNvPr id="10252" name="Line 10"/>
            <p:cNvSpPr>
              <a:spLocks noChangeShapeType="1"/>
            </p:cNvSpPr>
            <p:nvPr/>
          </p:nvSpPr>
          <p:spPr bwMode="auto">
            <a:xfrm flipH="1">
              <a:off x="3322" y="1853"/>
              <a:ext cx="357" cy="403"/>
            </a:xfrm>
            <a:prstGeom prst="line">
              <a:avLst/>
            </a:prstGeom>
            <a:noFill/>
            <a:ln w="12600">
              <a:solidFill>
                <a:srgbClr val="FF8000"/>
              </a:solidFill>
              <a:round/>
              <a:headEnd/>
              <a:tailEnd/>
            </a:ln>
          </p:spPr>
          <p:txBody>
            <a:bodyPr/>
            <a:lstStyle/>
            <a:p>
              <a:endParaRPr lang="en-US"/>
            </a:p>
          </p:txBody>
        </p:sp>
        <p:sp>
          <p:nvSpPr>
            <p:cNvPr id="10253" name="AutoShape 1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sp>
        <p:nvSpPr>
          <p:cNvPr id="10247" name="Line 12"/>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sp>
        <p:nvSpPr>
          <p:cNvPr id="10248" name="AutoShape 13"/>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0249" name="Line 14"/>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sp>
        <p:nvSpPr>
          <p:cNvPr id="10250" name="AutoShape 15"/>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0251" name="AutoShape 16"/>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11267" name="Rectangle 2"/>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Complete binary tree.</a:t>
            </a:r>
          </a:p>
        </p:txBody>
      </p:sp>
      <p:grpSp>
        <p:nvGrpSpPr>
          <p:cNvPr id="11268" name="Group 3"/>
          <p:cNvGrpSpPr>
            <a:grpSpLocks/>
          </p:cNvGrpSpPr>
          <p:nvPr/>
        </p:nvGrpSpPr>
        <p:grpSpPr bwMode="auto">
          <a:xfrm>
            <a:off x="2871788" y="4610100"/>
            <a:ext cx="3186112" cy="1570038"/>
            <a:chOff x="1809" y="2904"/>
            <a:chExt cx="2007" cy="989"/>
          </a:xfrm>
        </p:grpSpPr>
        <p:sp>
          <p:nvSpPr>
            <p:cNvPr id="1024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1284" name="AutoShape 5"/>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The next nodes</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always fill the next</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level from left-to-right.</a:t>
              </a:r>
            </a:p>
          </p:txBody>
        </p:sp>
      </p:grpSp>
      <p:grpSp>
        <p:nvGrpSpPr>
          <p:cNvPr id="11269" name="Group 6"/>
          <p:cNvGrpSpPr>
            <a:grpSpLocks/>
          </p:cNvGrpSpPr>
          <p:nvPr/>
        </p:nvGrpSpPr>
        <p:grpSpPr bwMode="auto">
          <a:xfrm>
            <a:off x="6892925" y="2941638"/>
            <a:ext cx="1157288" cy="1103312"/>
            <a:chOff x="4342" y="1853"/>
            <a:chExt cx="729" cy="695"/>
          </a:xfrm>
        </p:grpSpPr>
        <p:sp>
          <p:nvSpPr>
            <p:cNvPr id="11281" name="Line 7"/>
            <p:cNvSpPr>
              <a:spLocks noChangeShapeType="1"/>
            </p:cNvSpPr>
            <p:nvPr/>
          </p:nvSpPr>
          <p:spPr bwMode="auto">
            <a:xfrm flipH="1">
              <a:off x="4716" y="1853"/>
              <a:ext cx="357" cy="403"/>
            </a:xfrm>
            <a:prstGeom prst="line">
              <a:avLst/>
            </a:prstGeom>
            <a:noFill/>
            <a:ln w="12600">
              <a:solidFill>
                <a:srgbClr val="FF8000"/>
              </a:solidFill>
              <a:round/>
              <a:headEnd/>
              <a:tailEnd/>
            </a:ln>
          </p:spPr>
          <p:txBody>
            <a:bodyPr/>
            <a:lstStyle/>
            <a:p>
              <a:endParaRPr lang="en-US"/>
            </a:p>
          </p:txBody>
        </p:sp>
        <p:sp>
          <p:nvSpPr>
            <p:cNvPr id="11282" name="AutoShape 8"/>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grpSp>
        <p:nvGrpSpPr>
          <p:cNvPr id="11270" name="Group 9"/>
          <p:cNvGrpSpPr>
            <a:grpSpLocks/>
          </p:cNvGrpSpPr>
          <p:nvPr/>
        </p:nvGrpSpPr>
        <p:grpSpPr bwMode="auto">
          <a:xfrm>
            <a:off x="5516563" y="2941638"/>
            <a:ext cx="1157287" cy="1103312"/>
            <a:chOff x="3475" y="1853"/>
            <a:chExt cx="729" cy="695"/>
          </a:xfrm>
        </p:grpSpPr>
        <p:sp>
          <p:nvSpPr>
            <p:cNvPr id="11279" name="Line 10"/>
            <p:cNvSpPr>
              <a:spLocks noChangeShapeType="1"/>
            </p:cNvSpPr>
            <p:nvPr/>
          </p:nvSpPr>
          <p:spPr bwMode="auto">
            <a:xfrm>
              <a:off x="3475" y="1853"/>
              <a:ext cx="355" cy="403"/>
            </a:xfrm>
            <a:prstGeom prst="line">
              <a:avLst/>
            </a:prstGeom>
            <a:noFill/>
            <a:ln w="12600">
              <a:solidFill>
                <a:srgbClr val="FF8000"/>
              </a:solidFill>
              <a:round/>
              <a:headEnd/>
              <a:tailEnd/>
            </a:ln>
          </p:spPr>
          <p:txBody>
            <a:bodyPr/>
            <a:lstStyle/>
            <a:p>
              <a:endParaRPr lang="en-US"/>
            </a:p>
          </p:txBody>
        </p:sp>
        <p:sp>
          <p:nvSpPr>
            <p:cNvPr id="11280" name="AutoShape 11"/>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grpSp>
        <p:nvGrpSpPr>
          <p:cNvPr id="11271" name="Group 12"/>
          <p:cNvGrpSpPr>
            <a:grpSpLocks/>
          </p:cNvGrpSpPr>
          <p:nvPr/>
        </p:nvGrpSpPr>
        <p:grpSpPr bwMode="auto">
          <a:xfrm>
            <a:off x="4679950" y="2941638"/>
            <a:ext cx="1157288" cy="1103312"/>
            <a:chOff x="2948" y="1853"/>
            <a:chExt cx="729" cy="695"/>
          </a:xfrm>
        </p:grpSpPr>
        <p:sp>
          <p:nvSpPr>
            <p:cNvPr id="11277" name="Line 13"/>
            <p:cNvSpPr>
              <a:spLocks noChangeShapeType="1"/>
            </p:cNvSpPr>
            <p:nvPr/>
          </p:nvSpPr>
          <p:spPr bwMode="auto">
            <a:xfrm flipH="1">
              <a:off x="3322" y="1853"/>
              <a:ext cx="357" cy="403"/>
            </a:xfrm>
            <a:prstGeom prst="line">
              <a:avLst/>
            </a:prstGeom>
            <a:noFill/>
            <a:ln w="12600">
              <a:solidFill>
                <a:srgbClr val="FF8000"/>
              </a:solidFill>
              <a:round/>
              <a:headEnd/>
              <a:tailEnd/>
            </a:ln>
          </p:spPr>
          <p:txBody>
            <a:bodyPr/>
            <a:lstStyle/>
            <a:p>
              <a:endParaRPr lang="en-US"/>
            </a:p>
          </p:txBody>
        </p:sp>
        <p:sp>
          <p:nvSpPr>
            <p:cNvPr id="11278" name="AutoShape 1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sp>
        <p:nvSpPr>
          <p:cNvPr id="11272" name="Line 15"/>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sp>
        <p:nvSpPr>
          <p:cNvPr id="11273" name="AutoShape 16"/>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1274" name="Line 17"/>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sp>
        <p:nvSpPr>
          <p:cNvPr id="11275" name="AutoShape 18"/>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1276" name="AutoShape 19"/>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1"/>
          <p:cNvGrpSpPr>
            <a:grpSpLocks/>
          </p:cNvGrpSpPr>
          <p:nvPr/>
        </p:nvGrpSpPr>
        <p:grpSpPr bwMode="auto">
          <a:xfrm>
            <a:off x="7697788" y="2941638"/>
            <a:ext cx="1157287" cy="1103312"/>
            <a:chOff x="4849" y="1853"/>
            <a:chExt cx="729" cy="695"/>
          </a:xfrm>
        </p:grpSpPr>
        <p:sp>
          <p:nvSpPr>
            <p:cNvPr id="12310" name="Line 2"/>
            <p:cNvSpPr>
              <a:spLocks noChangeShapeType="1"/>
            </p:cNvSpPr>
            <p:nvPr/>
          </p:nvSpPr>
          <p:spPr bwMode="auto">
            <a:xfrm>
              <a:off x="4849" y="1853"/>
              <a:ext cx="355" cy="403"/>
            </a:xfrm>
            <a:prstGeom prst="line">
              <a:avLst/>
            </a:prstGeom>
            <a:noFill/>
            <a:ln w="12600">
              <a:solidFill>
                <a:srgbClr val="FF8000"/>
              </a:solidFill>
              <a:round/>
              <a:headEnd/>
              <a:tailEnd/>
            </a:ln>
          </p:spPr>
          <p:txBody>
            <a:bodyPr/>
            <a:lstStyle/>
            <a:p>
              <a:endParaRPr lang="en-US"/>
            </a:p>
          </p:txBody>
        </p:sp>
        <p:sp>
          <p:nvSpPr>
            <p:cNvPr id="12311" name="AutoShape 3"/>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sp>
        <p:nvSpPr>
          <p:cNvPr id="12291" name="Rectangle 4"/>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12292" name="Rectangle 5"/>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Complete binary tree.</a:t>
            </a:r>
          </a:p>
        </p:txBody>
      </p:sp>
      <p:grpSp>
        <p:nvGrpSpPr>
          <p:cNvPr id="12293" name="Group 6"/>
          <p:cNvGrpSpPr>
            <a:grpSpLocks/>
          </p:cNvGrpSpPr>
          <p:nvPr/>
        </p:nvGrpSpPr>
        <p:grpSpPr bwMode="auto">
          <a:xfrm>
            <a:off x="2871788" y="4610100"/>
            <a:ext cx="3186112" cy="1570038"/>
            <a:chOff x="1809" y="2904"/>
            <a:chExt cx="2007" cy="989"/>
          </a:xfrm>
        </p:grpSpPr>
        <p:sp>
          <p:nvSpPr>
            <p:cNvPr id="1127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2309"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The next nodes</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always fill the next</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level from left-to-right.</a:t>
              </a:r>
            </a:p>
          </p:txBody>
        </p:sp>
      </p:grpSp>
      <p:grpSp>
        <p:nvGrpSpPr>
          <p:cNvPr id="12294" name="Group 9"/>
          <p:cNvGrpSpPr>
            <a:grpSpLocks/>
          </p:cNvGrpSpPr>
          <p:nvPr/>
        </p:nvGrpSpPr>
        <p:grpSpPr bwMode="auto">
          <a:xfrm>
            <a:off x="6892925" y="2941638"/>
            <a:ext cx="1157288" cy="1103312"/>
            <a:chOff x="4342" y="1853"/>
            <a:chExt cx="729" cy="695"/>
          </a:xfrm>
        </p:grpSpPr>
        <p:sp>
          <p:nvSpPr>
            <p:cNvPr id="12306" name="Line 10"/>
            <p:cNvSpPr>
              <a:spLocks noChangeShapeType="1"/>
            </p:cNvSpPr>
            <p:nvPr/>
          </p:nvSpPr>
          <p:spPr bwMode="auto">
            <a:xfrm flipH="1">
              <a:off x="4716" y="1853"/>
              <a:ext cx="357" cy="403"/>
            </a:xfrm>
            <a:prstGeom prst="line">
              <a:avLst/>
            </a:prstGeom>
            <a:noFill/>
            <a:ln w="12600">
              <a:solidFill>
                <a:srgbClr val="FF8000"/>
              </a:solidFill>
              <a:round/>
              <a:headEnd/>
              <a:tailEnd/>
            </a:ln>
          </p:spPr>
          <p:txBody>
            <a:bodyPr/>
            <a:lstStyle/>
            <a:p>
              <a:endParaRPr lang="en-US"/>
            </a:p>
          </p:txBody>
        </p:sp>
        <p:sp>
          <p:nvSpPr>
            <p:cNvPr id="12307"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grpSp>
        <p:nvGrpSpPr>
          <p:cNvPr id="12295" name="Group 12"/>
          <p:cNvGrpSpPr>
            <a:grpSpLocks/>
          </p:cNvGrpSpPr>
          <p:nvPr/>
        </p:nvGrpSpPr>
        <p:grpSpPr bwMode="auto">
          <a:xfrm>
            <a:off x="5516563" y="2941638"/>
            <a:ext cx="1157287" cy="1103312"/>
            <a:chOff x="3475" y="1853"/>
            <a:chExt cx="729" cy="695"/>
          </a:xfrm>
        </p:grpSpPr>
        <p:sp>
          <p:nvSpPr>
            <p:cNvPr id="12304" name="Line 13"/>
            <p:cNvSpPr>
              <a:spLocks noChangeShapeType="1"/>
            </p:cNvSpPr>
            <p:nvPr/>
          </p:nvSpPr>
          <p:spPr bwMode="auto">
            <a:xfrm>
              <a:off x="3475" y="1853"/>
              <a:ext cx="355" cy="403"/>
            </a:xfrm>
            <a:prstGeom prst="line">
              <a:avLst/>
            </a:prstGeom>
            <a:noFill/>
            <a:ln w="12600">
              <a:solidFill>
                <a:srgbClr val="FF8000"/>
              </a:solidFill>
              <a:round/>
              <a:headEnd/>
              <a:tailEnd/>
            </a:ln>
          </p:spPr>
          <p:txBody>
            <a:bodyPr/>
            <a:lstStyle/>
            <a:p>
              <a:endParaRPr lang="en-US"/>
            </a:p>
          </p:txBody>
        </p:sp>
        <p:sp>
          <p:nvSpPr>
            <p:cNvPr id="12305"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grpSp>
        <p:nvGrpSpPr>
          <p:cNvPr id="12296" name="Group 15"/>
          <p:cNvGrpSpPr>
            <a:grpSpLocks/>
          </p:cNvGrpSpPr>
          <p:nvPr/>
        </p:nvGrpSpPr>
        <p:grpSpPr bwMode="auto">
          <a:xfrm>
            <a:off x="4679950" y="2941638"/>
            <a:ext cx="1157288" cy="1103312"/>
            <a:chOff x="2948" y="1853"/>
            <a:chExt cx="729" cy="695"/>
          </a:xfrm>
        </p:grpSpPr>
        <p:sp>
          <p:nvSpPr>
            <p:cNvPr id="12302" name="Line 16"/>
            <p:cNvSpPr>
              <a:spLocks noChangeShapeType="1"/>
            </p:cNvSpPr>
            <p:nvPr/>
          </p:nvSpPr>
          <p:spPr bwMode="auto">
            <a:xfrm flipH="1">
              <a:off x="3322" y="1853"/>
              <a:ext cx="357" cy="403"/>
            </a:xfrm>
            <a:prstGeom prst="line">
              <a:avLst/>
            </a:prstGeom>
            <a:noFill/>
            <a:ln w="12600">
              <a:solidFill>
                <a:srgbClr val="FF8000"/>
              </a:solidFill>
              <a:round/>
              <a:headEnd/>
              <a:tailEnd/>
            </a:ln>
          </p:spPr>
          <p:txBody>
            <a:bodyPr/>
            <a:lstStyle/>
            <a:p>
              <a:endParaRPr lang="en-US"/>
            </a:p>
          </p:txBody>
        </p:sp>
        <p:sp>
          <p:nvSpPr>
            <p:cNvPr id="12303"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sp>
        <p:nvSpPr>
          <p:cNvPr id="12297" name="Line 18"/>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sp>
        <p:nvSpPr>
          <p:cNvPr id="12298" name="AutoShape 19"/>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2299" name="Line 20"/>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sp>
        <p:nvSpPr>
          <p:cNvPr id="12300" name="AutoShape 21"/>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2301" name="AutoShape 22"/>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
          <p:cNvGrpSpPr>
            <a:grpSpLocks/>
          </p:cNvGrpSpPr>
          <p:nvPr/>
        </p:nvGrpSpPr>
        <p:grpSpPr bwMode="auto">
          <a:xfrm>
            <a:off x="3917950" y="3883025"/>
            <a:ext cx="1157288" cy="1103313"/>
            <a:chOff x="2468" y="2446"/>
            <a:chExt cx="729" cy="695"/>
          </a:xfrm>
        </p:grpSpPr>
        <p:sp>
          <p:nvSpPr>
            <p:cNvPr id="13334" name="Line 2"/>
            <p:cNvSpPr>
              <a:spLocks noChangeShapeType="1"/>
            </p:cNvSpPr>
            <p:nvPr/>
          </p:nvSpPr>
          <p:spPr bwMode="auto">
            <a:xfrm flipH="1">
              <a:off x="2842" y="2446"/>
              <a:ext cx="357" cy="403"/>
            </a:xfrm>
            <a:prstGeom prst="line">
              <a:avLst/>
            </a:prstGeom>
            <a:noFill/>
            <a:ln w="12600">
              <a:solidFill>
                <a:srgbClr val="FF8000"/>
              </a:solidFill>
              <a:round/>
              <a:headEnd/>
              <a:tailEnd/>
            </a:ln>
          </p:spPr>
          <p:txBody>
            <a:bodyPr/>
            <a:lstStyle/>
            <a:p>
              <a:endParaRPr lang="en-US"/>
            </a:p>
          </p:txBody>
        </p:sp>
        <p:sp>
          <p:nvSpPr>
            <p:cNvPr id="13335" name="AutoShape 3"/>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grpSp>
        <p:nvGrpSpPr>
          <p:cNvPr id="13315" name="Group 4"/>
          <p:cNvGrpSpPr>
            <a:grpSpLocks/>
          </p:cNvGrpSpPr>
          <p:nvPr/>
        </p:nvGrpSpPr>
        <p:grpSpPr bwMode="auto">
          <a:xfrm>
            <a:off x="7697788" y="2941638"/>
            <a:ext cx="1157287" cy="1103312"/>
            <a:chOff x="4849" y="1853"/>
            <a:chExt cx="729" cy="695"/>
          </a:xfrm>
        </p:grpSpPr>
        <p:sp>
          <p:nvSpPr>
            <p:cNvPr id="13332" name="Line 5"/>
            <p:cNvSpPr>
              <a:spLocks noChangeShapeType="1"/>
            </p:cNvSpPr>
            <p:nvPr/>
          </p:nvSpPr>
          <p:spPr bwMode="auto">
            <a:xfrm>
              <a:off x="4849" y="1853"/>
              <a:ext cx="355" cy="403"/>
            </a:xfrm>
            <a:prstGeom prst="line">
              <a:avLst/>
            </a:prstGeom>
            <a:noFill/>
            <a:ln w="12600">
              <a:solidFill>
                <a:srgbClr val="FF8000"/>
              </a:solidFill>
              <a:round/>
              <a:headEnd/>
              <a:tailEnd/>
            </a:ln>
          </p:spPr>
          <p:txBody>
            <a:bodyPr/>
            <a:lstStyle/>
            <a:p>
              <a:endParaRPr lang="en-US"/>
            </a:p>
          </p:txBody>
        </p:sp>
        <p:sp>
          <p:nvSpPr>
            <p:cNvPr id="13333" name="AutoShape 6"/>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sp>
        <p:nvSpPr>
          <p:cNvPr id="13316" name="Rectangle 7"/>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13317" name="Rectangle 8"/>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Complete binary tree.</a:t>
            </a:r>
          </a:p>
        </p:txBody>
      </p:sp>
      <p:grpSp>
        <p:nvGrpSpPr>
          <p:cNvPr id="13318" name="Group 9"/>
          <p:cNvGrpSpPr>
            <a:grpSpLocks/>
          </p:cNvGrpSpPr>
          <p:nvPr/>
        </p:nvGrpSpPr>
        <p:grpSpPr bwMode="auto">
          <a:xfrm>
            <a:off x="6892925" y="2941638"/>
            <a:ext cx="1157288" cy="1103312"/>
            <a:chOff x="4342" y="1853"/>
            <a:chExt cx="729" cy="695"/>
          </a:xfrm>
        </p:grpSpPr>
        <p:sp>
          <p:nvSpPr>
            <p:cNvPr id="13330" name="Line 10"/>
            <p:cNvSpPr>
              <a:spLocks noChangeShapeType="1"/>
            </p:cNvSpPr>
            <p:nvPr/>
          </p:nvSpPr>
          <p:spPr bwMode="auto">
            <a:xfrm flipH="1">
              <a:off x="4716" y="1853"/>
              <a:ext cx="357" cy="403"/>
            </a:xfrm>
            <a:prstGeom prst="line">
              <a:avLst/>
            </a:prstGeom>
            <a:noFill/>
            <a:ln w="12600">
              <a:solidFill>
                <a:srgbClr val="FF8000"/>
              </a:solidFill>
              <a:round/>
              <a:headEnd/>
              <a:tailEnd/>
            </a:ln>
          </p:spPr>
          <p:txBody>
            <a:bodyPr/>
            <a:lstStyle/>
            <a:p>
              <a:endParaRPr lang="en-US"/>
            </a:p>
          </p:txBody>
        </p:sp>
        <p:sp>
          <p:nvSpPr>
            <p:cNvPr id="13331"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grpSp>
        <p:nvGrpSpPr>
          <p:cNvPr id="13319" name="Group 12"/>
          <p:cNvGrpSpPr>
            <a:grpSpLocks/>
          </p:cNvGrpSpPr>
          <p:nvPr/>
        </p:nvGrpSpPr>
        <p:grpSpPr bwMode="auto">
          <a:xfrm>
            <a:off x="5516563" y="2941638"/>
            <a:ext cx="1157287" cy="1103312"/>
            <a:chOff x="3475" y="1853"/>
            <a:chExt cx="729" cy="695"/>
          </a:xfrm>
        </p:grpSpPr>
        <p:sp>
          <p:nvSpPr>
            <p:cNvPr id="13328" name="Line 13"/>
            <p:cNvSpPr>
              <a:spLocks noChangeShapeType="1"/>
            </p:cNvSpPr>
            <p:nvPr/>
          </p:nvSpPr>
          <p:spPr bwMode="auto">
            <a:xfrm>
              <a:off x="3475" y="1853"/>
              <a:ext cx="355" cy="403"/>
            </a:xfrm>
            <a:prstGeom prst="line">
              <a:avLst/>
            </a:prstGeom>
            <a:noFill/>
            <a:ln w="12600">
              <a:solidFill>
                <a:srgbClr val="FF8000"/>
              </a:solidFill>
              <a:round/>
              <a:headEnd/>
              <a:tailEnd/>
            </a:ln>
          </p:spPr>
          <p:txBody>
            <a:bodyPr/>
            <a:lstStyle/>
            <a:p>
              <a:endParaRPr lang="en-US"/>
            </a:p>
          </p:txBody>
        </p:sp>
        <p:sp>
          <p:nvSpPr>
            <p:cNvPr id="13329"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grpSp>
        <p:nvGrpSpPr>
          <p:cNvPr id="13320" name="Group 15"/>
          <p:cNvGrpSpPr>
            <a:grpSpLocks/>
          </p:cNvGrpSpPr>
          <p:nvPr/>
        </p:nvGrpSpPr>
        <p:grpSpPr bwMode="auto">
          <a:xfrm>
            <a:off x="4679950" y="2941638"/>
            <a:ext cx="1157288" cy="1103312"/>
            <a:chOff x="2948" y="1853"/>
            <a:chExt cx="729" cy="695"/>
          </a:xfrm>
        </p:grpSpPr>
        <p:sp>
          <p:nvSpPr>
            <p:cNvPr id="13326" name="Line 16"/>
            <p:cNvSpPr>
              <a:spLocks noChangeShapeType="1"/>
            </p:cNvSpPr>
            <p:nvPr/>
          </p:nvSpPr>
          <p:spPr bwMode="auto">
            <a:xfrm flipH="1">
              <a:off x="3322" y="1853"/>
              <a:ext cx="357" cy="403"/>
            </a:xfrm>
            <a:prstGeom prst="line">
              <a:avLst/>
            </a:prstGeom>
            <a:noFill/>
            <a:ln w="12600">
              <a:solidFill>
                <a:srgbClr val="FF8000"/>
              </a:solidFill>
              <a:round/>
              <a:headEnd/>
              <a:tailEnd/>
            </a:ln>
          </p:spPr>
          <p:txBody>
            <a:bodyPr/>
            <a:lstStyle/>
            <a:p>
              <a:endParaRPr lang="en-US"/>
            </a:p>
          </p:txBody>
        </p:sp>
        <p:sp>
          <p:nvSpPr>
            <p:cNvPr id="13327"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grpSp>
      <p:sp>
        <p:nvSpPr>
          <p:cNvPr id="13321" name="Line 18"/>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sp>
        <p:nvSpPr>
          <p:cNvPr id="13322" name="AutoShape 19"/>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3323" name="Line 20"/>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sp>
        <p:nvSpPr>
          <p:cNvPr id="13324" name="AutoShape 21"/>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3325" name="AutoShape 22"/>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14339" name="Rectangle 2"/>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A heap is a </a:t>
            </a:r>
            <a:r>
              <a:rPr lang="en-GB" b="1" u="sng">
                <a:solidFill>
                  <a:srgbClr val="FF8000"/>
                </a:solidFill>
              </a:rPr>
              <a:t>certain</a:t>
            </a:r>
            <a:r>
              <a:rPr lang="en-GB"/>
              <a:t> kind of complete binary tree.</a:t>
            </a:r>
          </a:p>
        </p:txBody>
      </p:sp>
      <p:grpSp>
        <p:nvGrpSpPr>
          <p:cNvPr id="14340" name="Group 3"/>
          <p:cNvGrpSpPr>
            <a:grpSpLocks/>
          </p:cNvGrpSpPr>
          <p:nvPr/>
        </p:nvGrpSpPr>
        <p:grpSpPr bwMode="auto">
          <a:xfrm>
            <a:off x="4975225" y="4610100"/>
            <a:ext cx="3186113" cy="1570038"/>
            <a:chOff x="3134" y="2904"/>
            <a:chExt cx="2007" cy="989"/>
          </a:xfrm>
        </p:grpSpPr>
        <p:sp>
          <p:nvSpPr>
            <p:cNvPr id="13316"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4373" name="AutoShape 5"/>
            <p:cNvSpPr>
              <a:spLocks noChangeArrowheads="1"/>
            </p:cNvSpPr>
            <p:nvPr/>
          </p:nvSpPr>
          <p:spPr bwMode="auto">
            <a:xfrm>
              <a:off x="3175" y="2945"/>
              <a:ext cx="1926" cy="908"/>
            </a:xfrm>
            <a:prstGeom prst="roundRect">
              <a:avLst>
                <a:gd name="adj" fmla="val 106"/>
              </a:avLst>
            </a:prstGeom>
            <a:noFill/>
            <a:ln w="9525">
              <a:noFill/>
              <a:round/>
              <a:headEnd/>
              <a:tailEnd/>
            </a:ln>
          </p:spPr>
          <p:txBody>
            <a:bodyPr lIns="90360" tIns="44280" rIns="90360" bIns="44280" anchor="ct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Each node in a heap</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contains a key that</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can be compared to</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other nodes' keys.</a:t>
              </a:r>
            </a:p>
          </p:txBody>
        </p:sp>
      </p:grpSp>
      <p:sp>
        <p:nvSpPr>
          <p:cNvPr id="14341" name="Line 6"/>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14342" name="Group 7"/>
          <p:cNvGrpSpPr>
            <a:grpSpLocks/>
          </p:cNvGrpSpPr>
          <p:nvPr/>
        </p:nvGrpSpPr>
        <p:grpSpPr bwMode="auto">
          <a:xfrm>
            <a:off x="3917950" y="4254500"/>
            <a:ext cx="793750" cy="731838"/>
            <a:chOff x="2468" y="2680"/>
            <a:chExt cx="500" cy="461"/>
          </a:xfrm>
        </p:grpSpPr>
        <p:sp>
          <p:nvSpPr>
            <p:cNvPr id="14370"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4371" name="AutoShape 9"/>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14343" name="Line 10"/>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14344" name="Group 11"/>
          <p:cNvGrpSpPr>
            <a:grpSpLocks/>
          </p:cNvGrpSpPr>
          <p:nvPr/>
        </p:nvGrpSpPr>
        <p:grpSpPr bwMode="auto">
          <a:xfrm>
            <a:off x="8061325" y="3313113"/>
            <a:ext cx="793750" cy="731837"/>
            <a:chOff x="5078" y="2087"/>
            <a:chExt cx="500" cy="461"/>
          </a:xfrm>
        </p:grpSpPr>
        <p:sp>
          <p:nvSpPr>
            <p:cNvPr id="14368"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4369" name="AutoShape 13"/>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14345" name="Line 14"/>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14346" name="Group 15"/>
          <p:cNvGrpSpPr>
            <a:grpSpLocks/>
          </p:cNvGrpSpPr>
          <p:nvPr/>
        </p:nvGrpSpPr>
        <p:grpSpPr bwMode="auto">
          <a:xfrm>
            <a:off x="6892925" y="3313113"/>
            <a:ext cx="793750" cy="731837"/>
            <a:chOff x="4342" y="2087"/>
            <a:chExt cx="500" cy="461"/>
          </a:xfrm>
        </p:grpSpPr>
        <p:sp>
          <p:nvSpPr>
            <p:cNvPr id="14366"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4367" name="AutoShape 17"/>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14347" name="Line 18"/>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14348" name="Group 19"/>
          <p:cNvGrpSpPr>
            <a:grpSpLocks/>
          </p:cNvGrpSpPr>
          <p:nvPr/>
        </p:nvGrpSpPr>
        <p:grpSpPr bwMode="auto">
          <a:xfrm>
            <a:off x="5880100" y="3313113"/>
            <a:ext cx="793750" cy="731837"/>
            <a:chOff x="3704" y="2087"/>
            <a:chExt cx="500" cy="461"/>
          </a:xfrm>
        </p:grpSpPr>
        <p:sp>
          <p:nvSpPr>
            <p:cNvPr id="14364"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4365" name="AutoShape 21"/>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14349" name="Line 22"/>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14350" name="Group 23"/>
          <p:cNvGrpSpPr>
            <a:grpSpLocks/>
          </p:cNvGrpSpPr>
          <p:nvPr/>
        </p:nvGrpSpPr>
        <p:grpSpPr bwMode="auto">
          <a:xfrm>
            <a:off x="4679950" y="3313113"/>
            <a:ext cx="793750" cy="731837"/>
            <a:chOff x="2948" y="2087"/>
            <a:chExt cx="500" cy="461"/>
          </a:xfrm>
        </p:grpSpPr>
        <p:sp>
          <p:nvSpPr>
            <p:cNvPr id="14362"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4363" name="AutoShape 25"/>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14351" name="Line 26"/>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14352" name="Group 27"/>
          <p:cNvGrpSpPr>
            <a:grpSpLocks/>
          </p:cNvGrpSpPr>
          <p:nvPr/>
        </p:nvGrpSpPr>
        <p:grpSpPr bwMode="auto">
          <a:xfrm>
            <a:off x="7437438" y="2398713"/>
            <a:ext cx="793750" cy="731837"/>
            <a:chOff x="4685" y="1511"/>
            <a:chExt cx="500" cy="461"/>
          </a:xfrm>
        </p:grpSpPr>
        <p:sp>
          <p:nvSpPr>
            <p:cNvPr id="14360"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4361" name="AutoShape 29"/>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14353" name="Line 30"/>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14354" name="Group 31"/>
          <p:cNvGrpSpPr>
            <a:grpSpLocks/>
          </p:cNvGrpSpPr>
          <p:nvPr/>
        </p:nvGrpSpPr>
        <p:grpSpPr bwMode="auto">
          <a:xfrm>
            <a:off x="6376988" y="1331913"/>
            <a:ext cx="793750" cy="731837"/>
            <a:chOff x="4017" y="839"/>
            <a:chExt cx="500" cy="461"/>
          </a:xfrm>
        </p:grpSpPr>
        <p:sp>
          <p:nvSpPr>
            <p:cNvPr id="14358"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4359" name="AutoShape 33"/>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45</a:t>
              </a:r>
            </a:p>
          </p:txBody>
        </p:sp>
      </p:grpSp>
      <p:grpSp>
        <p:nvGrpSpPr>
          <p:cNvPr id="14355" name="Group 34"/>
          <p:cNvGrpSpPr>
            <a:grpSpLocks/>
          </p:cNvGrpSpPr>
          <p:nvPr/>
        </p:nvGrpSpPr>
        <p:grpSpPr bwMode="auto">
          <a:xfrm>
            <a:off x="5273675" y="2398713"/>
            <a:ext cx="793750" cy="731837"/>
            <a:chOff x="3322" y="1511"/>
            <a:chExt cx="500" cy="461"/>
          </a:xfrm>
        </p:grpSpPr>
        <p:sp>
          <p:nvSpPr>
            <p:cNvPr id="14356"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4357" name="AutoShape 36"/>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35</a:t>
              </a:r>
            </a:p>
          </p:txBody>
        </p:sp>
      </p:gr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15363" name="Rectangle 2"/>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A heap is a </a:t>
            </a:r>
            <a:r>
              <a:rPr lang="en-GB" b="1" u="sng">
                <a:solidFill>
                  <a:srgbClr val="FF8000"/>
                </a:solidFill>
              </a:rPr>
              <a:t>certain</a:t>
            </a:r>
            <a:r>
              <a:rPr lang="en-GB"/>
              <a:t> kind of complete binary tree.</a:t>
            </a:r>
          </a:p>
        </p:txBody>
      </p:sp>
      <p:grpSp>
        <p:nvGrpSpPr>
          <p:cNvPr id="15364" name="Group 3"/>
          <p:cNvGrpSpPr>
            <a:grpSpLocks/>
          </p:cNvGrpSpPr>
          <p:nvPr/>
        </p:nvGrpSpPr>
        <p:grpSpPr bwMode="auto">
          <a:xfrm>
            <a:off x="4975225" y="4610100"/>
            <a:ext cx="3186113" cy="1570038"/>
            <a:chOff x="3134" y="2904"/>
            <a:chExt cx="2007" cy="989"/>
          </a:xfrm>
        </p:grpSpPr>
        <p:sp>
          <p:nvSpPr>
            <p:cNvPr id="14340"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5397" name="AutoShape 5"/>
            <p:cNvSpPr>
              <a:spLocks noChangeArrowheads="1"/>
            </p:cNvSpPr>
            <p:nvPr/>
          </p:nvSpPr>
          <p:spPr bwMode="auto">
            <a:xfrm>
              <a:off x="3175" y="2945"/>
              <a:ext cx="1926" cy="908"/>
            </a:xfrm>
            <a:prstGeom prst="roundRect">
              <a:avLst>
                <a:gd name="adj" fmla="val 106"/>
              </a:avLst>
            </a:prstGeom>
            <a:noFill/>
            <a:ln w="9525">
              <a:noFill/>
              <a:round/>
              <a:headEnd/>
              <a:tailEnd/>
            </a:ln>
          </p:spPr>
          <p:txBody>
            <a:bodyPr lIns="90360" tIns="44280" rIns="90360" bIns="44280" anchor="ct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The "heap property"</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requires that each</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node's key is &gt;= the</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keys of its children</a:t>
              </a:r>
            </a:p>
          </p:txBody>
        </p:sp>
      </p:grpSp>
      <p:sp>
        <p:nvSpPr>
          <p:cNvPr id="15365" name="Line 6"/>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15366" name="Group 7"/>
          <p:cNvGrpSpPr>
            <a:grpSpLocks/>
          </p:cNvGrpSpPr>
          <p:nvPr/>
        </p:nvGrpSpPr>
        <p:grpSpPr bwMode="auto">
          <a:xfrm>
            <a:off x="3917950" y="4254500"/>
            <a:ext cx="793750" cy="731838"/>
            <a:chOff x="2468" y="2680"/>
            <a:chExt cx="500" cy="461"/>
          </a:xfrm>
        </p:grpSpPr>
        <p:sp>
          <p:nvSpPr>
            <p:cNvPr id="15394"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5395" name="AutoShape 9"/>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15367" name="Line 10"/>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15368" name="Group 11"/>
          <p:cNvGrpSpPr>
            <a:grpSpLocks/>
          </p:cNvGrpSpPr>
          <p:nvPr/>
        </p:nvGrpSpPr>
        <p:grpSpPr bwMode="auto">
          <a:xfrm>
            <a:off x="8061325" y="3313113"/>
            <a:ext cx="793750" cy="731837"/>
            <a:chOff x="5078" y="2087"/>
            <a:chExt cx="500" cy="461"/>
          </a:xfrm>
        </p:grpSpPr>
        <p:sp>
          <p:nvSpPr>
            <p:cNvPr id="15392"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5393" name="AutoShape 13"/>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15369" name="Line 14"/>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15370" name="Group 15"/>
          <p:cNvGrpSpPr>
            <a:grpSpLocks/>
          </p:cNvGrpSpPr>
          <p:nvPr/>
        </p:nvGrpSpPr>
        <p:grpSpPr bwMode="auto">
          <a:xfrm>
            <a:off x="6892925" y="3313113"/>
            <a:ext cx="793750" cy="731837"/>
            <a:chOff x="4342" y="2087"/>
            <a:chExt cx="500" cy="461"/>
          </a:xfrm>
        </p:grpSpPr>
        <p:sp>
          <p:nvSpPr>
            <p:cNvPr id="15390"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5391" name="AutoShape 17"/>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15371" name="Line 18"/>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15372" name="Group 19"/>
          <p:cNvGrpSpPr>
            <a:grpSpLocks/>
          </p:cNvGrpSpPr>
          <p:nvPr/>
        </p:nvGrpSpPr>
        <p:grpSpPr bwMode="auto">
          <a:xfrm>
            <a:off x="5880100" y="3313113"/>
            <a:ext cx="793750" cy="731837"/>
            <a:chOff x="3704" y="2087"/>
            <a:chExt cx="500" cy="461"/>
          </a:xfrm>
        </p:grpSpPr>
        <p:sp>
          <p:nvSpPr>
            <p:cNvPr id="15388"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5389" name="AutoShape 21"/>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15373" name="Line 22"/>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15374" name="Group 23"/>
          <p:cNvGrpSpPr>
            <a:grpSpLocks/>
          </p:cNvGrpSpPr>
          <p:nvPr/>
        </p:nvGrpSpPr>
        <p:grpSpPr bwMode="auto">
          <a:xfrm>
            <a:off x="4679950" y="3313113"/>
            <a:ext cx="793750" cy="731837"/>
            <a:chOff x="2948" y="2087"/>
            <a:chExt cx="500" cy="461"/>
          </a:xfrm>
        </p:grpSpPr>
        <p:sp>
          <p:nvSpPr>
            <p:cNvPr id="15386"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5387" name="AutoShape 25"/>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15375" name="Line 26"/>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15376" name="Group 27"/>
          <p:cNvGrpSpPr>
            <a:grpSpLocks/>
          </p:cNvGrpSpPr>
          <p:nvPr/>
        </p:nvGrpSpPr>
        <p:grpSpPr bwMode="auto">
          <a:xfrm>
            <a:off x="7437438" y="2398713"/>
            <a:ext cx="793750" cy="731837"/>
            <a:chOff x="4685" y="1511"/>
            <a:chExt cx="500" cy="461"/>
          </a:xfrm>
        </p:grpSpPr>
        <p:sp>
          <p:nvSpPr>
            <p:cNvPr id="15384"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5385" name="AutoShape 29"/>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15377" name="Line 30"/>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15378" name="Group 31"/>
          <p:cNvGrpSpPr>
            <a:grpSpLocks/>
          </p:cNvGrpSpPr>
          <p:nvPr/>
        </p:nvGrpSpPr>
        <p:grpSpPr bwMode="auto">
          <a:xfrm>
            <a:off x="6376988" y="1331913"/>
            <a:ext cx="793750" cy="731837"/>
            <a:chOff x="4017" y="839"/>
            <a:chExt cx="500" cy="461"/>
          </a:xfrm>
        </p:grpSpPr>
        <p:sp>
          <p:nvSpPr>
            <p:cNvPr id="15382"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5383" name="AutoShape 33"/>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45</a:t>
              </a:r>
            </a:p>
          </p:txBody>
        </p:sp>
      </p:grpSp>
      <p:grpSp>
        <p:nvGrpSpPr>
          <p:cNvPr id="15379" name="Group 34"/>
          <p:cNvGrpSpPr>
            <a:grpSpLocks/>
          </p:cNvGrpSpPr>
          <p:nvPr/>
        </p:nvGrpSpPr>
        <p:grpSpPr bwMode="auto">
          <a:xfrm>
            <a:off x="5273675" y="2398713"/>
            <a:ext cx="793750" cy="731837"/>
            <a:chOff x="3322" y="1511"/>
            <a:chExt cx="500" cy="461"/>
          </a:xfrm>
        </p:grpSpPr>
        <p:sp>
          <p:nvSpPr>
            <p:cNvPr id="15380"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5381" name="AutoShape 36"/>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35</a:t>
              </a:r>
            </a:p>
          </p:txBody>
        </p:sp>
      </p:gr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Line 1"/>
          <p:cNvSpPr>
            <a:spLocks noChangeShapeType="1"/>
          </p:cNvSpPr>
          <p:nvPr/>
        </p:nvSpPr>
        <p:spPr bwMode="auto">
          <a:xfrm>
            <a:off x="5181600" y="3886200"/>
            <a:ext cx="563563" cy="639763"/>
          </a:xfrm>
          <a:prstGeom prst="line">
            <a:avLst/>
          </a:prstGeom>
          <a:noFill/>
          <a:ln w="12600">
            <a:solidFill>
              <a:srgbClr val="FF8000"/>
            </a:solidFill>
            <a:round/>
            <a:headEnd/>
            <a:tailEnd/>
          </a:ln>
        </p:spPr>
        <p:txBody>
          <a:bodyPr/>
          <a:lstStyle/>
          <a:p>
            <a:endParaRPr lang="en-US"/>
          </a:p>
        </p:txBody>
      </p:sp>
      <p:sp>
        <p:nvSpPr>
          <p:cNvPr id="16387" name="Rectangle 2"/>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Adding a Node to a Heap</a:t>
            </a:r>
          </a:p>
        </p:txBody>
      </p:sp>
      <p:sp>
        <p:nvSpPr>
          <p:cNvPr id="15363" name="Rectangle 3"/>
          <p:cNvSpPr>
            <a:spLocks noGrp="1" noChangeArrowheads="1"/>
          </p:cNvSpPr>
          <p:nvPr>
            <p:ph idx="1"/>
          </p:nvPr>
        </p:nvSpPr>
        <p:spPr>
          <a:xfrm>
            <a:off x="685800" y="1981200"/>
            <a:ext cx="3565525" cy="3717925"/>
          </a:xfrm>
        </p:spPr>
        <p:txBody>
          <a:bodyPr/>
          <a:lstStyle/>
          <a:p>
            <a:pPr marL="287338" indent="-287338" eaLnBrk="1" hangingPunct="1">
              <a:lnSpc>
                <a:spcPct val="95000"/>
              </a:lnSpc>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Put the new node in the next available spot.</a:t>
            </a:r>
          </a:p>
          <a:p>
            <a:pPr marL="287338" indent="-287338" eaLnBrk="1" hangingPunct="1">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Push the new node upward, swapping with its parent until the new node reaches an acceptable location.</a:t>
            </a:r>
          </a:p>
        </p:txBody>
      </p:sp>
      <p:sp>
        <p:nvSpPr>
          <p:cNvPr id="16389" name="Line 4"/>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16390" name="Group 5"/>
          <p:cNvGrpSpPr>
            <a:grpSpLocks/>
          </p:cNvGrpSpPr>
          <p:nvPr/>
        </p:nvGrpSpPr>
        <p:grpSpPr bwMode="auto">
          <a:xfrm>
            <a:off x="3917950" y="4254500"/>
            <a:ext cx="793750" cy="731838"/>
            <a:chOff x="2468" y="2680"/>
            <a:chExt cx="500" cy="461"/>
          </a:xfrm>
        </p:grpSpPr>
        <p:sp>
          <p:nvSpPr>
            <p:cNvPr id="16421"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6422" name="AutoShape 7"/>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16391" name="Line 8"/>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16392" name="Group 9"/>
          <p:cNvGrpSpPr>
            <a:grpSpLocks/>
          </p:cNvGrpSpPr>
          <p:nvPr/>
        </p:nvGrpSpPr>
        <p:grpSpPr bwMode="auto">
          <a:xfrm>
            <a:off x="8061325" y="3313113"/>
            <a:ext cx="793750" cy="731837"/>
            <a:chOff x="5078" y="2087"/>
            <a:chExt cx="500" cy="461"/>
          </a:xfrm>
        </p:grpSpPr>
        <p:sp>
          <p:nvSpPr>
            <p:cNvPr id="16419"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6420" name="AutoShape 11"/>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16393"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16394" name="Group 13"/>
          <p:cNvGrpSpPr>
            <a:grpSpLocks/>
          </p:cNvGrpSpPr>
          <p:nvPr/>
        </p:nvGrpSpPr>
        <p:grpSpPr bwMode="auto">
          <a:xfrm>
            <a:off x="6892925" y="3313113"/>
            <a:ext cx="793750" cy="731837"/>
            <a:chOff x="4342" y="2087"/>
            <a:chExt cx="500" cy="461"/>
          </a:xfrm>
        </p:grpSpPr>
        <p:sp>
          <p:nvSpPr>
            <p:cNvPr id="16417"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6418" name="AutoShape 15"/>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16395" name="Line 16"/>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16396" name="Group 17"/>
          <p:cNvGrpSpPr>
            <a:grpSpLocks/>
          </p:cNvGrpSpPr>
          <p:nvPr/>
        </p:nvGrpSpPr>
        <p:grpSpPr bwMode="auto">
          <a:xfrm>
            <a:off x="5880100" y="3313113"/>
            <a:ext cx="793750" cy="731837"/>
            <a:chOff x="3704" y="2087"/>
            <a:chExt cx="500" cy="461"/>
          </a:xfrm>
        </p:grpSpPr>
        <p:sp>
          <p:nvSpPr>
            <p:cNvPr id="16415"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6416" name="AutoShape 19"/>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16397"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16398" name="Group 21"/>
          <p:cNvGrpSpPr>
            <a:grpSpLocks/>
          </p:cNvGrpSpPr>
          <p:nvPr/>
        </p:nvGrpSpPr>
        <p:grpSpPr bwMode="auto">
          <a:xfrm>
            <a:off x="4679950" y="3313113"/>
            <a:ext cx="793750" cy="731837"/>
            <a:chOff x="2948" y="2087"/>
            <a:chExt cx="500" cy="461"/>
          </a:xfrm>
        </p:grpSpPr>
        <p:sp>
          <p:nvSpPr>
            <p:cNvPr id="16413"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6414" name="AutoShape 23"/>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16399" name="Line 24"/>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16400" name="Group 25"/>
          <p:cNvGrpSpPr>
            <a:grpSpLocks/>
          </p:cNvGrpSpPr>
          <p:nvPr/>
        </p:nvGrpSpPr>
        <p:grpSpPr bwMode="auto">
          <a:xfrm>
            <a:off x="7437438" y="2398713"/>
            <a:ext cx="793750" cy="731837"/>
            <a:chOff x="4685" y="1511"/>
            <a:chExt cx="500" cy="461"/>
          </a:xfrm>
        </p:grpSpPr>
        <p:sp>
          <p:nvSpPr>
            <p:cNvPr id="16411"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6412" name="AutoShape 27"/>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16401"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16402" name="Group 29"/>
          <p:cNvGrpSpPr>
            <a:grpSpLocks/>
          </p:cNvGrpSpPr>
          <p:nvPr/>
        </p:nvGrpSpPr>
        <p:grpSpPr bwMode="auto">
          <a:xfrm>
            <a:off x="6376988" y="1331913"/>
            <a:ext cx="793750" cy="731837"/>
            <a:chOff x="4017" y="839"/>
            <a:chExt cx="500" cy="461"/>
          </a:xfrm>
        </p:grpSpPr>
        <p:sp>
          <p:nvSpPr>
            <p:cNvPr id="16409"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6410" name="AutoShape 31"/>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45</a:t>
              </a:r>
            </a:p>
          </p:txBody>
        </p:sp>
      </p:grpSp>
      <p:grpSp>
        <p:nvGrpSpPr>
          <p:cNvPr id="16403" name="Group 32"/>
          <p:cNvGrpSpPr>
            <a:grpSpLocks/>
          </p:cNvGrpSpPr>
          <p:nvPr/>
        </p:nvGrpSpPr>
        <p:grpSpPr bwMode="auto">
          <a:xfrm>
            <a:off x="5273675" y="2398713"/>
            <a:ext cx="793750" cy="731837"/>
            <a:chOff x="3322" y="1511"/>
            <a:chExt cx="500" cy="461"/>
          </a:xfrm>
        </p:grpSpPr>
        <p:sp>
          <p:nvSpPr>
            <p:cNvPr id="16407"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6408" name="AutoShape 34"/>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35</a:t>
              </a:r>
            </a:p>
          </p:txBody>
        </p:sp>
      </p:grpSp>
      <p:grpSp>
        <p:nvGrpSpPr>
          <p:cNvPr id="16404" name="Group 35"/>
          <p:cNvGrpSpPr>
            <a:grpSpLocks/>
          </p:cNvGrpSpPr>
          <p:nvPr/>
        </p:nvGrpSpPr>
        <p:grpSpPr bwMode="auto">
          <a:xfrm>
            <a:off x="5545138" y="4257675"/>
            <a:ext cx="793750" cy="731838"/>
            <a:chOff x="3493" y="2682"/>
            <a:chExt cx="500" cy="461"/>
          </a:xfrm>
        </p:grpSpPr>
        <p:sp>
          <p:nvSpPr>
            <p:cNvPr id="16405" name="AutoShape 36"/>
            <p:cNvSpPr>
              <a:spLocks noChangeArrowheads="1"/>
            </p:cNvSpPr>
            <p:nvPr/>
          </p:nvSpPr>
          <p:spPr bwMode="auto">
            <a:xfrm>
              <a:off x="3493" y="2682"/>
              <a:ext cx="501" cy="462"/>
            </a:xfrm>
            <a:prstGeom prst="roundRect">
              <a:avLst>
                <a:gd name="adj" fmla="val 12551"/>
              </a:avLst>
            </a:prstGeom>
            <a:blipFill dpi="0" rotWithShape="0">
              <a:blip r:embed="rId3" cstate="print"/>
              <a:srcRect/>
              <a:tile tx="0" ty="0" sx="100000" sy="100000" flip="none" algn="tl"/>
            </a:blipFill>
            <a:ln w="12600">
              <a:solidFill>
                <a:srgbClr val="FF8000"/>
              </a:solidFill>
              <a:round/>
              <a:headEnd/>
              <a:tailEnd/>
            </a:ln>
          </p:spPr>
          <p:txBody>
            <a:bodyPr wrap="none" anchor="ctr"/>
            <a:lstStyle/>
            <a:p>
              <a:endParaRPr lang="en-US"/>
            </a:p>
          </p:txBody>
        </p:sp>
        <p:sp>
          <p:nvSpPr>
            <p:cNvPr id="16406" name="AutoShape 37"/>
            <p:cNvSpPr>
              <a:spLocks noChangeArrowheads="1"/>
            </p:cNvSpPr>
            <p:nvPr/>
          </p:nvSpPr>
          <p:spPr bwMode="auto">
            <a:xfrm>
              <a:off x="3512" y="2701"/>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FF8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FF8000"/>
                  </a:solidFill>
                </a:rPr>
                <a:t>42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up)">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up)">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1"/>
          <p:cNvSpPr>
            <a:spLocks noChangeShapeType="1"/>
          </p:cNvSpPr>
          <p:nvPr/>
        </p:nvSpPr>
        <p:spPr bwMode="auto">
          <a:xfrm>
            <a:off x="5181600" y="3886200"/>
            <a:ext cx="563563" cy="639763"/>
          </a:xfrm>
          <a:prstGeom prst="line">
            <a:avLst/>
          </a:prstGeom>
          <a:noFill/>
          <a:ln w="12600">
            <a:solidFill>
              <a:srgbClr val="FF8000"/>
            </a:solidFill>
            <a:round/>
            <a:headEnd/>
            <a:tailEnd/>
          </a:ln>
        </p:spPr>
        <p:txBody>
          <a:bodyPr/>
          <a:lstStyle/>
          <a:p>
            <a:endParaRPr lang="en-US"/>
          </a:p>
        </p:txBody>
      </p:sp>
      <p:sp>
        <p:nvSpPr>
          <p:cNvPr id="17411" name="Rectangle 2"/>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Adding a Node to a Heap</a:t>
            </a:r>
          </a:p>
        </p:txBody>
      </p:sp>
      <p:sp>
        <p:nvSpPr>
          <p:cNvPr id="17412" name="Rectangle 3"/>
          <p:cNvSpPr>
            <a:spLocks noGrp="1" noChangeArrowheads="1"/>
          </p:cNvSpPr>
          <p:nvPr>
            <p:ph idx="1"/>
          </p:nvPr>
        </p:nvSpPr>
        <p:spPr>
          <a:xfrm>
            <a:off x="685800" y="1981200"/>
            <a:ext cx="3565525" cy="3717925"/>
          </a:xfrm>
        </p:spPr>
        <p:txBody>
          <a:bodyPr/>
          <a:lstStyle/>
          <a:p>
            <a:pPr marL="287338" indent="-287338" eaLnBrk="1" hangingPunct="1">
              <a:lnSpc>
                <a:spcPct val="95000"/>
              </a:lnSpc>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Put the new node in the next available spot.</a:t>
            </a:r>
          </a:p>
          <a:p>
            <a:pPr marL="287338" indent="-287338" eaLnBrk="1" hangingPunct="1">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Push the new node upward, swapping with its parent until the new node reaches an acceptable location.</a:t>
            </a:r>
          </a:p>
        </p:txBody>
      </p:sp>
      <p:sp>
        <p:nvSpPr>
          <p:cNvPr id="17413" name="Line 4"/>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17414" name="Group 5"/>
          <p:cNvGrpSpPr>
            <a:grpSpLocks/>
          </p:cNvGrpSpPr>
          <p:nvPr/>
        </p:nvGrpSpPr>
        <p:grpSpPr bwMode="auto">
          <a:xfrm>
            <a:off x="3917950" y="4254500"/>
            <a:ext cx="793750" cy="731838"/>
            <a:chOff x="2468" y="2680"/>
            <a:chExt cx="500" cy="461"/>
          </a:xfrm>
        </p:grpSpPr>
        <p:sp>
          <p:nvSpPr>
            <p:cNvPr id="17445"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7446" name="AutoShape 7"/>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17415" name="Line 8"/>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17416" name="Group 9"/>
          <p:cNvGrpSpPr>
            <a:grpSpLocks/>
          </p:cNvGrpSpPr>
          <p:nvPr/>
        </p:nvGrpSpPr>
        <p:grpSpPr bwMode="auto">
          <a:xfrm>
            <a:off x="8061325" y="3313113"/>
            <a:ext cx="793750" cy="731837"/>
            <a:chOff x="5078" y="2087"/>
            <a:chExt cx="500" cy="461"/>
          </a:xfrm>
        </p:grpSpPr>
        <p:sp>
          <p:nvSpPr>
            <p:cNvPr id="17443"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7444" name="AutoShape 11"/>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17417"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17418" name="Group 13"/>
          <p:cNvGrpSpPr>
            <a:grpSpLocks/>
          </p:cNvGrpSpPr>
          <p:nvPr/>
        </p:nvGrpSpPr>
        <p:grpSpPr bwMode="auto">
          <a:xfrm>
            <a:off x="6892925" y="3313113"/>
            <a:ext cx="793750" cy="731837"/>
            <a:chOff x="4342" y="2087"/>
            <a:chExt cx="500" cy="461"/>
          </a:xfrm>
        </p:grpSpPr>
        <p:sp>
          <p:nvSpPr>
            <p:cNvPr id="17441"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7442" name="AutoShape 15"/>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17419" name="Line 16"/>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17420" name="Group 17"/>
          <p:cNvGrpSpPr>
            <a:grpSpLocks/>
          </p:cNvGrpSpPr>
          <p:nvPr/>
        </p:nvGrpSpPr>
        <p:grpSpPr bwMode="auto">
          <a:xfrm>
            <a:off x="5880100" y="3313113"/>
            <a:ext cx="793750" cy="731837"/>
            <a:chOff x="3704" y="2087"/>
            <a:chExt cx="500" cy="461"/>
          </a:xfrm>
        </p:grpSpPr>
        <p:sp>
          <p:nvSpPr>
            <p:cNvPr id="17439"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7440" name="AutoShape 19"/>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17421"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17422" name="Group 21"/>
          <p:cNvGrpSpPr>
            <a:grpSpLocks/>
          </p:cNvGrpSpPr>
          <p:nvPr/>
        </p:nvGrpSpPr>
        <p:grpSpPr bwMode="auto">
          <a:xfrm>
            <a:off x="4679950" y="3313113"/>
            <a:ext cx="793750" cy="731837"/>
            <a:chOff x="2948" y="2087"/>
            <a:chExt cx="500" cy="461"/>
          </a:xfrm>
        </p:grpSpPr>
        <p:sp>
          <p:nvSpPr>
            <p:cNvPr id="17437" name="AutoShape 22"/>
            <p:cNvSpPr>
              <a:spLocks noChangeArrowheads="1"/>
            </p:cNvSpPr>
            <p:nvPr/>
          </p:nvSpPr>
          <p:spPr bwMode="auto">
            <a:xfrm>
              <a:off x="2948" y="2087"/>
              <a:ext cx="501" cy="462"/>
            </a:xfrm>
            <a:prstGeom prst="roundRect">
              <a:avLst>
                <a:gd name="adj" fmla="val 12551"/>
              </a:avLst>
            </a:prstGeom>
            <a:blipFill dpi="0" rotWithShape="0">
              <a:blip r:embed="rId3" cstate="print"/>
              <a:srcRect/>
              <a:tile tx="0" ty="0" sx="100000" sy="100000" flip="none" algn="tl"/>
            </a:blipFill>
            <a:ln w="12600">
              <a:solidFill>
                <a:srgbClr val="FF8000"/>
              </a:solidFill>
              <a:round/>
              <a:headEnd/>
              <a:tailEnd/>
            </a:ln>
          </p:spPr>
          <p:txBody>
            <a:bodyPr wrap="none" anchor="ctr"/>
            <a:lstStyle/>
            <a:p>
              <a:endParaRPr lang="en-US"/>
            </a:p>
          </p:txBody>
        </p:sp>
        <p:sp>
          <p:nvSpPr>
            <p:cNvPr id="17438" name="AutoShape 23"/>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FF8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FF8000"/>
                  </a:solidFill>
                </a:rPr>
                <a:t>42</a:t>
              </a:r>
            </a:p>
          </p:txBody>
        </p:sp>
      </p:grpSp>
      <p:sp>
        <p:nvSpPr>
          <p:cNvPr id="17423" name="Line 24"/>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17424" name="Group 25"/>
          <p:cNvGrpSpPr>
            <a:grpSpLocks/>
          </p:cNvGrpSpPr>
          <p:nvPr/>
        </p:nvGrpSpPr>
        <p:grpSpPr bwMode="auto">
          <a:xfrm>
            <a:off x="7437438" y="2398713"/>
            <a:ext cx="793750" cy="731837"/>
            <a:chOff x="4685" y="1511"/>
            <a:chExt cx="500" cy="461"/>
          </a:xfrm>
        </p:grpSpPr>
        <p:sp>
          <p:nvSpPr>
            <p:cNvPr id="17435"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7436" name="AutoShape 27"/>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17425"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17426" name="Group 29"/>
          <p:cNvGrpSpPr>
            <a:grpSpLocks/>
          </p:cNvGrpSpPr>
          <p:nvPr/>
        </p:nvGrpSpPr>
        <p:grpSpPr bwMode="auto">
          <a:xfrm>
            <a:off x="6376988" y="1331913"/>
            <a:ext cx="793750" cy="731837"/>
            <a:chOff x="4017" y="839"/>
            <a:chExt cx="500" cy="461"/>
          </a:xfrm>
        </p:grpSpPr>
        <p:sp>
          <p:nvSpPr>
            <p:cNvPr id="17433"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7434" name="AutoShape 31"/>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45</a:t>
              </a:r>
            </a:p>
          </p:txBody>
        </p:sp>
      </p:grpSp>
      <p:grpSp>
        <p:nvGrpSpPr>
          <p:cNvPr id="17427" name="Group 32"/>
          <p:cNvGrpSpPr>
            <a:grpSpLocks/>
          </p:cNvGrpSpPr>
          <p:nvPr/>
        </p:nvGrpSpPr>
        <p:grpSpPr bwMode="auto">
          <a:xfrm>
            <a:off x="5273675" y="2398713"/>
            <a:ext cx="793750" cy="731837"/>
            <a:chOff x="3322" y="1511"/>
            <a:chExt cx="500" cy="461"/>
          </a:xfrm>
        </p:grpSpPr>
        <p:sp>
          <p:nvSpPr>
            <p:cNvPr id="17431"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7432" name="AutoShape 34"/>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35</a:t>
              </a:r>
            </a:p>
          </p:txBody>
        </p:sp>
      </p:grpSp>
      <p:grpSp>
        <p:nvGrpSpPr>
          <p:cNvPr id="17428" name="Group 35"/>
          <p:cNvGrpSpPr>
            <a:grpSpLocks/>
          </p:cNvGrpSpPr>
          <p:nvPr/>
        </p:nvGrpSpPr>
        <p:grpSpPr bwMode="auto">
          <a:xfrm>
            <a:off x="5545138" y="4257675"/>
            <a:ext cx="793750" cy="731838"/>
            <a:chOff x="3493" y="2682"/>
            <a:chExt cx="500" cy="461"/>
          </a:xfrm>
        </p:grpSpPr>
        <p:sp>
          <p:nvSpPr>
            <p:cNvPr id="17429"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7430" name="AutoShape 37"/>
            <p:cNvSpPr>
              <a:spLocks noChangeArrowheads="1"/>
            </p:cNvSpPr>
            <p:nvPr/>
          </p:nvSpPr>
          <p:spPr bwMode="auto">
            <a:xfrm>
              <a:off x="3512" y="2701"/>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Tree>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a:ea typeface="MS Mincho" charset="-128"/>
              </a:rPr>
              <a:t>Full Binary Tree</a:t>
            </a:r>
            <a:endParaRPr lang="en-US"/>
          </a:p>
        </p:txBody>
      </p:sp>
      <p:sp>
        <p:nvSpPr>
          <p:cNvPr id="2051" name="Rectangle 3"/>
          <p:cNvSpPr>
            <a:spLocks noGrp="1" noChangeArrowheads="1"/>
          </p:cNvSpPr>
          <p:nvPr>
            <p:ph type="body" idx="1"/>
          </p:nvPr>
        </p:nvSpPr>
        <p:spPr>
          <a:xfrm>
            <a:off x="1066800" y="1981200"/>
            <a:ext cx="7391400" cy="1371600"/>
          </a:xfrm>
        </p:spPr>
        <p:txBody>
          <a:bodyPr/>
          <a:lstStyle/>
          <a:p>
            <a:pPr eaLnBrk="1" hangingPunct="1"/>
            <a:r>
              <a:rPr lang="en-US">
                <a:ea typeface="MS Mincho" charset="-128"/>
              </a:rPr>
              <a:t>Every non-leaf node has two children </a:t>
            </a:r>
          </a:p>
          <a:p>
            <a:pPr eaLnBrk="1" hangingPunct="1"/>
            <a:r>
              <a:rPr lang="en-US">
                <a:ea typeface="MS Mincho" charset="-128"/>
              </a:rPr>
              <a:t>All the leaves are on the same level</a:t>
            </a:r>
            <a:endParaRPr lang="en-US">
              <a:latin typeface="Courier New" pitchFamily="49" charset="0"/>
              <a:cs typeface="Times New Roman" pitchFamily="18" charset="0"/>
            </a:endParaRPr>
          </a:p>
          <a:p>
            <a:pPr eaLnBrk="1" hangingPunct="1"/>
            <a:endParaRPr lang="en-US">
              <a:ea typeface="MS Mincho" charset="-128"/>
            </a:endParaRPr>
          </a:p>
        </p:txBody>
      </p:sp>
      <p:pic>
        <p:nvPicPr>
          <p:cNvPr id="2052" name="Picture 5" descr="Ait9-5"/>
          <p:cNvPicPr>
            <a:picLocks noChangeAspect="1" noChangeArrowheads="1"/>
          </p:cNvPicPr>
          <p:nvPr/>
        </p:nvPicPr>
        <p:blipFill>
          <a:blip r:embed="rId3" cstate="print">
            <a:lum bright="-12000"/>
          </a:blip>
          <a:srcRect/>
          <a:stretch>
            <a:fillRect/>
          </a:stretch>
        </p:blipFill>
        <p:spPr bwMode="auto">
          <a:xfrm>
            <a:off x="1752600" y="4114800"/>
            <a:ext cx="2286000" cy="1349375"/>
          </a:xfrm>
          <a:prstGeom prst="rect">
            <a:avLst/>
          </a:prstGeom>
          <a:noFill/>
          <a:ln w="9525">
            <a:noFill/>
            <a:miter lim="800000"/>
            <a:headEnd/>
            <a:tailEnd/>
          </a:ln>
        </p:spPr>
      </p:pic>
      <p:sp>
        <p:nvSpPr>
          <p:cNvPr id="2053" name="Text Box 7"/>
          <p:cNvSpPr txBox="1">
            <a:spLocks noChangeArrowheads="1"/>
          </p:cNvSpPr>
          <p:nvPr/>
        </p:nvSpPr>
        <p:spPr bwMode="auto">
          <a:xfrm>
            <a:off x="1676400" y="5715000"/>
            <a:ext cx="2362200" cy="4572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Arial" charset="0"/>
              </a:rPr>
              <a:t>Full Binary Tree</a:t>
            </a:r>
          </a:p>
        </p:txBody>
      </p:sp>
      <p:sp>
        <p:nvSpPr>
          <p:cNvPr id="2054" name="Text Box 8"/>
          <p:cNvSpPr txBox="1">
            <a:spLocks noChangeArrowheads="1"/>
          </p:cNvSpPr>
          <p:nvPr/>
        </p:nvSpPr>
        <p:spPr bwMode="auto">
          <a:xfrm>
            <a:off x="4343400" y="5181600"/>
            <a:ext cx="3276600" cy="457200"/>
          </a:xfrm>
          <a:prstGeom prst="rect">
            <a:avLst/>
          </a:prstGeom>
          <a:noFill/>
          <a:ln w="9525">
            <a:noFill/>
            <a:miter lim="800000"/>
            <a:headEnd/>
            <a:tailEnd/>
          </a:ln>
          <a:effectLst/>
        </p:spPr>
        <p:txBody>
          <a:bodyPr>
            <a:spAutoFit/>
          </a:bodyPr>
          <a:lstStyle/>
          <a:p>
            <a:pPr eaLnBrk="1" hangingPunct="1">
              <a:spcBef>
                <a:spcPct val="50000"/>
              </a:spcBef>
            </a:pPr>
            <a:endParaRPr lang="en-US" sz="2400">
              <a:latin typeface="Arial" charset="0"/>
            </a:endParaRPr>
          </a:p>
        </p:txBody>
      </p:sp>
      <p:pic>
        <p:nvPicPr>
          <p:cNvPr id="2055" name="Picture 9" descr="P532"/>
          <p:cNvPicPr>
            <a:picLocks noChangeAspect="1" noChangeArrowheads="1"/>
          </p:cNvPicPr>
          <p:nvPr/>
        </p:nvPicPr>
        <p:blipFill>
          <a:blip r:embed="rId4" cstate="print">
            <a:lum bright="-18000"/>
          </a:blip>
          <a:srcRect t="42836" r="69118" b="9569"/>
          <a:stretch>
            <a:fillRect/>
          </a:stretch>
        </p:blipFill>
        <p:spPr bwMode="auto">
          <a:xfrm>
            <a:off x="5105400" y="3733800"/>
            <a:ext cx="2514600" cy="2395538"/>
          </a:xfrm>
          <a:prstGeom prst="rect">
            <a:avLst/>
          </a:prstGeom>
          <a:noFill/>
          <a:ln w="9525">
            <a:noFill/>
            <a:miter lim="800000"/>
            <a:headEnd/>
            <a:tailEnd/>
          </a:ln>
        </p:spPr>
      </p:pic>
    </p:spTree>
    <p:extLst>
      <p:ext uri="{BB962C8B-B14F-4D97-AF65-F5344CB8AC3E}">
        <p14:creationId xmlns:p14="http://schemas.microsoft.com/office/powerpoint/2010/main" val="180173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1"/>
          <p:cNvSpPr>
            <a:spLocks noChangeShapeType="1"/>
          </p:cNvSpPr>
          <p:nvPr/>
        </p:nvSpPr>
        <p:spPr bwMode="auto">
          <a:xfrm>
            <a:off x="5181600" y="3886200"/>
            <a:ext cx="563563" cy="639763"/>
          </a:xfrm>
          <a:prstGeom prst="line">
            <a:avLst/>
          </a:prstGeom>
          <a:noFill/>
          <a:ln w="12600">
            <a:solidFill>
              <a:srgbClr val="FF8000"/>
            </a:solidFill>
            <a:round/>
            <a:headEnd/>
            <a:tailEnd/>
          </a:ln>
        </p:spPr>
        <p:txBody>
          <a:bodyPr/>
          <a:lstStyle/>
          <a:p>
            <a:endParaRPr lang="en-US"/>
          </a:p>
        </p:txBody>
      </p:sp>
      <p:sp>
        <p:nvSpPr>
          <p:cNvPr id="18435" name="Rectangle 2"/>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Adding a Node to a Heap</a:t>
            </a:r>
          </a:p>
        </p:txBody>
      </p:sp>
      <p:sp>
        <p:nvSpPr>
          <p:cNvPr id="18436" name="Rectangle 3"/>
          <p:cNvSpPr>
            <a:spLocks noGrp="1" noChangeArrowheads="1"/>
          </p:cNvSpPr>
          <p:nvPr>
            <p:ph idx="1"/>
          </p:nvPr>
        </p:nvSpPr>
        <p:spPr>
          <a:xfrm>
            <a:off x="685800" y="1981200"/>
            <a:ext cx="3565525" cy="3717925"/>
          </a:xfrm>
        </p:spPr>
        <p:txBody>
          <a:bodyPr/>
          <a:lstStyle/>
          <a:p>
            <a:pPr marL="287338" indent="-287338" eaLnBrk="1" hangingPunct="1">
              <a:lnSpc>
                <a:spcPct val="95000"/>
              </a:lnSpc>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Put the new node in the next available spot.</a:t>
            </a:r>
          </a:p>
          <a:p>
            <a:pPr marL="287338" indent="-287338" eaLnBrk="1" hangingPunct="1">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Push the new node upward, swapping with its parent until the new node reaches an acceptable location.</a:t>
            </a:r>
          </a:p>
        </p:txBody>
      </p:sp>
      <p:sp>
        <p:nvSpPr>
          <p:cNvPr id="18437" name="Line 4"/>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18438" name="Group 5"/>
          <p:cNvGrpSpPr>
            <a:grpSpLocks/>
          </p:cNvGrpSpPr>
          <p:nvPr/>
        </p:nvGrpSpPr>
        <p:grpSpPr bwMode="auto">
          <a:xfrm>
            <a:off x="3917950" y="4254500"/>
            <a:ext cx="793750" cy="731838"/>
            <a:chOff x="2468" y="2680"/>
            <a:chExt cx="500" cy="461"/>
          </a:xfrm>
        </p:grpSpPr>
        <p:sp>
          <p:nvSpPr>
            <p:cNvPr id="18469"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8470" name="AutoShape 7"/>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18439" name="Line 8"/>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18440" name="Group 9"/>
          <p:cNvGrpSpPr>
            <a:grpSpLocks/>
          </p:cNvGrpSpPr>
          <p:nvPr/>
        </p:nvGrpSpPr>
        <p:grpSpPr bwMode="auto">
          <a:xfrm>
            <a:off x="8061325" y="3313113"/>
            <a:ext cx="793750" cy="731837"/>
            <a:chOff x="5078" y="2087"/>
            <a:chExt cx="500" cy="461"/>
          </a:xfrm>
        </p:grpSpPr>
        <p:sp>
          <p:nvSpPr>
            <p:cNvPr id="18467"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8468" name="AutoShape 11"/>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18441"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18442" name="Group 13"/>
          <p:cNvGrpSpPr>
            <a:grpSpLocks/>
          </p:cNvGrpSpPr>
          <p:nvPr/>
        </p:nvGrpSpPr>
        <p:grpSpPr bwMode="auto">
          <a:xfrm>
            <a:off x="6892925" y="3313113"/>
            <a:ext cx="793750" cy="731837"/>
            <a:chOff x="4342" y="2087"/>
            <a:chExt cx="500" cy="461"/>
          </a:xfrm>
        </p:grpSpPr>
        <p:sp>
          <p:nvSpPr>
            <p:cNvPr id="18465"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8466" name="AutoShape 15"/>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18443" name="Line 16"/>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18444" name="Group 17"/>
          <p:cNvGrpSpPr>
            <a:grpSpLocks/>
          </p:cNvGrpSpPr>
          <p:nvPr/>
        </p:nvGrpSpPr>
        <p:grpSpPr bwMode="auto">
          <a:xfrm>
            <a:off x="5880100" y="3313113"/>
            <a:ext cx="793750" cy="731837"/>
            <a:chOff x="3704" y="2087"/>
            <a:chExt cx="500" cy="461"/>
          </a:xfrm>
        </p:grpSpPr>
        <p:sp>
          <p:nvSpPr>
            <p:cNvPr id="18463"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8464" name="AutoShape 19"/>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18445"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18446" name="Group 21"/>
          <p:cNvGrpSpPr>
            <a:grpSpLocks/>
          </p:cNvGrpSpPr>
          <p:nvPr/>
        </p:nvGrpSpPr>
        <p:grpSpPr bwMode="auto">
          <a:xfrm>
            <a:off x="4679950" y="3313113"/>
            <a:ext cx="793750" cy="731837"/>
            <a:chOff x="2948" y="2087"/>
            <a:chExt cx="500" cy="461"/>
          </a:xfrm>
        </p:grpSpPr>
        <p:sp>
          <p:nvSpPr>
            <p:cNvPr id="18461"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8462" name="AutoShape 23"/>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18447" name="Line 24"/>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18448" name="Group 25"/>
          <p:cNvGrpSpPr>
            <a:grpSpLocks/>
          </p:cNvGrpSpPr>
          <p:nvPr/>
        </p:nvGrpSpPr>
        <p:grpSpPr bwMode="auto">
          <a:xfrm>
            <a:off x="7437438" y="2398713"/>
            <a:ext cx="793750" cy="731837"/>
            <a:chOff x="4685" y="1511"/>
            <a:chExt cx="500" cy="461"/>
          </a:xfrm>
        </p:grpSpPr>
        <p:sp>
          <p:nvSpPr>
            <p:cNvPr id="18459"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8460" name="AutoShape 27"/>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18449"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18450" name="Group 29"/>
          <p:cNvGrpSpPr>
            <a:grpSpLocks/>
          </p:cNvGrpSpPr>
          <p:nvPr/>
        </p:nvGrpSpPr>
        <p:grpSpPr bwMode="auto">
          <a:xfrm>
            <a:off x="6376988" y="1331913"/>
            <a:ext cx="793750" cy="731837"/>
            <a:chOff x="4017" y="839"/>
            <a:chExt cx="500" cy="461"/>
          </a:xfrm>
        </p:grpSpPr>
        <p:sp>
          <p:nvSpPr>
            <p:cNvPr id="18457"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8458" name="AutoShape 31"/>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45</a:t>
              </a:r>
            </a:p>
          </p:txBody>
        </p:sp>
      </p:grpSp>
      <p:grpSp>
        <p:nvGrpSpPr>
          <p:cNvPr id="18451" name="Group 32"/>
          <p:cNvGrpSpPr>
            <a:grpSpLocks/>
          </p:cNvGrpSpPr>
          <p:nvPr/>
        </p:nvGrpSpPr>
        <p:grpSpPr bwMode="auto">
          <a:xfrm>
            <a:off x="5273675" y="2398713"/>
            <a:ext cx="793750" cy="731837"/>
            <a:chOff x="3322" y="1511"/>
            <a:chExt cx="500" cy="461"/>
          </a:xfrm>
        </p:grpSpPr>
        <p:sp>
          <p:nvSpPr>
            <p:cNvPr id="18455" name="AutoShape 33"/>
            <p:cNvSpPr>
              <a:spLocks noChangeArrowheads="1"/>
            </p:cNvSpPr>
            <p:nvPr/>
          </p:nvSpPr>
          <p:spPr bwMode="auto">
            <a:xfrm>
              <a:off x="3322" y="1511"/>
              <a:ext cx="501" cy="462"/>
            </a:xfrm>
            <a:prstGeom prst="roundRect">
              <a:avLst>
                <a:gd name="adj" fmla="val 12551"/>
              </a:avLst>
            </a:prstGeom>
            <a:blipFill dpi="0" rotWithShape="0">
              <a:blip r:embed="rId3" cstate="print"/>
              <a:srcRect/>
              <a:tile tx="0" ty="0" sx="100000" sy="100000" flip="none" algn="tl"/>
            </a:blipFill>
            <a:ln w="12600">
              <a:solidFill>
                <a:srgbClr val="FF8000"/>
              </a:solidFill>
              <a:round/>
              <a:headEnd/>
              <a:tailEnd/>
            </a:ln>
          </p:spPr>
          <p:txBody>
            <a:bodyPr wrap="none" anchor="ctr"/>
            <a:lstStyle/>
            <a:p>
              <a:endParaRPr lang="en-US"/>
            </a:p>
          </p:txBody>
        </p:sp>
        <p:sp>
          <p:nvSpPr>
            <p:cNvPr id="18456" name="AutoShape 34"/>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FF8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FF8000"/>
                  </a:solidFill>
                </a:rPr>
                <a:t>42</a:t>
              </a:r>
            </a:p>
          </p:txBody>
        </p:sp>
      </p:grpSp>
      <p:grpSp>
        <p:nvGrpSpPr>
          <p:cNvPr id="18452" name="Group 35"/>
          <p:cNvGrpSpPr>
            <a:grpSpLocks/>
          </p:cNvGrpSpPr>
          <p:nvPr/>
        </p:nvGrpSpPr>
        <p:grpSpPr bwMode="auto">
          <a:xfrm>
            <a:off x="5545138" y="4257675"/>
            <a:ext cx="793750" cy="731838"/>
            <a:chOff x="3493" y="2682"/>
            <a:chExt cx="500" cy="461"/>
          </a:xfrm>
        </p:grpSpPr>
        <p:sp>
          <p:nvSpPr>
            <p:cNvPr id="18453"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8454" name="AutoShape 37"/>
            <p:cNvSpPr>
              <a:spLocks noChangeArrowheads="1"/>
            </p:cNvSpPr>
            <p:nvPr/>
          </p:nvSpPr>
          <p:spPr bwMode="auto">
            <a:xfrm>
              <a:off x="3512" y="2701"/>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Tree>
  </p:cSld>
  <p:clrMapOvr>
    <a:masterClrMapping/>
  </p:clrMapOvr>
  <p:transition>
    <p:strips dir="ru"/>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Line 1"/>
          <p:cNvSpPr>
            <a:spLocks noChangeShapeType="1"/>
          </p:cNvSpPr>
          <p:nvPr/>
        </p:nvSpPr>
        <p:spPr bwMode="auto">
          <a:xfrm>
            <a:off x="5181600" y="3886200"/>
            <a:ext cx="563563" cy="639763"/>
          </a:xfrm>
          <a:prstGeom prst="line">
            <a:avLst/>
          </a:prstGeom>
          <a:noFill/>
          <a:ln w="12600">
            <a:solidFill>
              <a:srgbClr val="FF8000"/>
            </a:solidFill>
            <a:round/>
            <a:headEnd/>
            <a:tailEnd/>
          </a:ln>
        </p:spPr>
        <p:txBody>
          <a:bodyPr/>
          <a:lstStyle/>
          <a:p>
            <a:endParaRPr lang="en-US"/>
          </a:p>
        </p:txBody>
      </p:sp>
      <p:sp>
        <p:nvSpPr>
          <p:cNvPr id="19459" name="Rectangle 2"/>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Adding a Node to a Heap</a:t>
            </a:r>
          </a:p>
        </p:txBody>
      </p:sp>
      <p:sp>
        <p:nvSpPr>
          <p:cNvPr id="18435" name="Rectangle 3"/>
          <p:cNvSpPr>
            <a:spLocks noGrp="1" noChangeArrowheads="1"/>
          </p:cNvSpPr>
          <p:nvPr>
            <p:ph idx="1"/>
          </p:nvPr>
        </p:nvSpPr>
        <p:spPr>
          <a:xfrm>
            <a:off x="685800" y="1981200"/>
            <a:ext cx="3565525" cy="3475038"/>
          </a:xfrm>
        </p:spPr>
        <p:txBody>
          <a:bodyPr rtlCol="0">
            <a:normAutofit lnSpcReduction="10000"/>
          </a:bodyPr>
          <a:lstStyle/>
          <a:p>
            <a:pPr marL="287338" indent="-287338" eaLnBrk="1" fontAlgn="auto" hangingPunct="1">
              <a:lnSpc>
                <a:spcPct val="95000"/>
              </a:lnSpc>
              <a:spcBef>
                <a:spcPts val="600"/>
              </a:spcBef>
              <a:spcAft>
                <a:spcPts val="0"/>
              </a:spcAft>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parent has a  key that is &gt;= new node, or</a:t>
            </a:r>
          </a:p>
          <a:p>
            <a:pPr marL="287338" indent="-287338" eaLnBrk="1" fontAlgn="auto" hangingPunct="1">
              <a:spcBef>
                <a:spcPts val="600"/>
              </a:spcBef>
              <a:spcAft>
                <a:spcPts val="0"/>
              </a:spcAft>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node reaches the root.</a:t>
            </a:r>
          </a:p>
          <a:p>
            <a:pPr marL="287338" indent="-287338" eaLnBrk="1" fontAlgn="auto" hangingPunct="1">
              <a:spcBef>
                <a:spcPts val="600"/>
              </a:spcBef>
              <a:spcAft>
                <a:spcPts val="0"/>
              </a:spcAft>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process of pushing the new node upward       is called                       </a:t>
            </a:r>
            <a:r>
              <a:rPr lang="en-GB" sz="2400" b="1" u="sng" dirty="0" err="1">
                <a:solidFill>
                  <a:srgbClr val="FF8000"/>
                </a:solidFill>
              </a:rPr>
              <a:t>reheapification</a:t>
            </a:r>
            <a:r>
              <a:rPr lang="en-GB" sz="2400" dirty="0">
                <a:solidFill>
                  <a:srgbClr val="FF8000"/>
                </a:solidFill>
              </a:rPr>
              <a:t>          </a:t>
            </a:r>
            <a:r>
              <a:rPr lang="en-GB" sz="2400" b="1" u="sng" dirty="0">
                <a:solidFill>
                  <a:srgbClr val="FF8000"/>
                </a:solidFill>
              </a:rPr>
              <a:t>upward</a:t>
            </a:r>
            <a:r>
              <a:rPr lang="en-GB" sz="2400" dirty="0"/>
              <a:t>.</a:t>
            </a:r>
          </a:p>
        </p:txBody>
      </p:sp>
      <p:sp>
        <p:nvSpPr>
          <p:cNvPr id="19461" name="Line 4"/>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19462" name="Group 5"/>
          <p:cNvGrpSpPr>
            <a:grpSpLocks/>
          </p:cNvGrpSpPr>
          <p:nvPr/>
        </p:nvGrpSpPr>
        <p:grpSpPr bwMode="auto">
          <a:xfrm>
            <a:off x="3917950" y="4254500"/>
            <a:ext cx="793750" cy="731838"/>
            <a:chOff x="2468" y="2680"/>
            <a:chExt cx="500" cy="461"/>
          </a:xfrm>
        </p:grpSpPr>
        <p:sp>
          <p:nvSpPr>
            <p:cNvPr id="19493"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94" name="AutoShape 7"/>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19463" name="Line 8"/>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19464" name="Group 9"/>
          <p:cNvGrpSpPr>
            <a:grpSpLocks/>
          </p:cNvGrpSpPr>
          <p:nvPr/>
        </p:nvGrpSpPr>
        <p:grpSpPr bwMode="auto">
          <a:xfrm>
            <a:off x="8061325" y="3313113"/>
            <a:ext cx="793750" cy="731837"/>
            <a:chOff x="5078" y="2087"/>
            <a:chExt cx="500" cy="461"/>
          </a:xfrm>
        </p:grpSpPr>
        <p:sp>
          <p:nvSpPr>
            <p:cNvPr id="19491"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92" name="AutoShape 11"/>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19465"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19466" name="Group 13"/>
          <p:cNvGrpSpPr>
            <a:grpSpLocks/>
          </p:cNvGrpSpPr>
          <p:nvPr/>
        </p:nvGrpSpPr>
        <p:grpSpPr bwMode="auto">
          <a:xfrm>
            <a:off x="6892925" y="3313113"/>
            <a:ext cx="793750" cy="731837"/>
            <a:chOff x="4342" y="2087"/>
            <a:chExt cx="500" cy="461"/>
          </a:xfrm>
        </p:grpSpPr>
        <p:sp>
          <p:nvSpPr>
            <p:cNvPr id="19489"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90" name="AutoShape 15"/>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19467" name="Line 16"/>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19468" name="Group 17"/>
          <p:cNvGrpSpPr>
            <a:grpSpLocks/>
          </p:cNvGrpSpPr>
          <p:nvPr/>
        </p:nvGrpSpPr>
        <p:grpSpPr bwMode="auto">
          <a:xfrm>
            <a:off x="5880100" y="3313113"/>
            <a:ext cx="793750" cy="731837"/>
            <a:chOff x="3704" y="2087"/>
            <a:chExt cx="500" cy="461"/>
          </a:xfrm>
        </p:grpSpPr>
        <p:sp>
          <p:nvSpPr>
            <p:cNvPr id="19487"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88" name="AutoShape 19"/>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19469"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19470" name="Group 21"/>
          <p:cNvGrpSpPr>
            <a:grpSpLocks/>
          </p:cNvGrpSpPr>
          <p:nvPr/>
        </p:nvGrpSpPr>
        <p:grpSpPr bwMode="auto">
          <a:xfrm>
            <a:off x="4679950" y="3313113"/>
            <a:ext cx="793750" cy="731837"/>
            <a:chOff x="2948" y="2087"/>
            <a:chExt cx="500" cy="461"/>
          </a:xfrm>
        </p:grpSpPr>
        <p:sp>
          <p:nvSpPr>
            <p:cNvPr id="19485"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86" name="AutoShape 23"/>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19471" name="Line 24"/>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19472" name="Group 25"/>
          <p:cNvGrpSpPr>
            <a:grpSpLocks/>
          </p:cNvGrpSpPr>
          <p:nvPr/>
        </p:nvGrpSpPr>
        <p:grpSpPr bwMode="auto">
          <a:xfrm>
            <a:off x="7437438" y="2398713"/>
            <a:ext cx="793750" cy="731837"/>
            <a:chOff x="4685" y="1511"/>
            <a:chExt cx="500" cy="461"/>
          </a:xfrm>
        </p:grpSpPr>
        <p:sp>
          <p:nvSpPr>
            <p:cNvPr id="19483"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84" name="AutoShape 27"/>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19473"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19474" name="Group 29"/>
          <p:cNvGrpSpPr>
            <a:grpSpLocks/>
          </p:cNvGrpSpPr>
          <p:nvPr/>
        </p:nvGrpSpPr>
        <p:grpSpPr bwMode="auto">
          <a:xfrm>
            <a:off x="6376988" y="1331913"/>
            <a:ext cx="793750" cy="731837"/>
            <a:chOff x="4017" y="839"/>
            <a:chExt cx="500" cy="461"/>
          </a:xfrm>
        </p:grpSpPr>
        <p:sp>
          <p:nvSpPr>
            <p:cNvPr id="19481"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82" name="AutoShape 31"/>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45</a:t>
              </a:r>
            </a:p>
          </p:txBody>
        </p:sp>
      </p:grpSp>
      <p:grpSp>
        <p:nvGrpSpPr>
          <p:cNvPr id="19475" name="Group 32"/>
          <p:cNvGrpSpPr>
            <a:grpSpLocks/>
          </p:cNvGrpSpPr>
          <p:nvPr/>
        </p:nvGrpSpPr>
        <p:grpSpPr bwMode="auto">
          <a:xfrm>
            <a:off x="5273675" y="2398713"/>
            <a:ext cx="793750" cy="731837"/>
            <a:chOff x="3322" y="1511"/>
            <a:chExt cx="500" cy="461"/>
          </a:xfrm>
        </p:grpSpPr>
        <p:sp>
          <p:nvSpPr>
            <p:cNvPr id="19479"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80" name="AutoShape 34"/>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19476" name="Group 35"/>
          <p:cNvGrpSpPr>
            <a:grpSpLocks/>
          </p:cNvGrpSpPr>
          <p:nvPr/>
        </p:nvGrpSpPr>
        <p:grpSpPr bwMode="auto">
          <a:xfrm>
            <a:off x="5545138" y="4257675"/>
            <a:ext cx="793750" cy="731838"/>
            <a:chOff x="3493" y="2682"/>
            <a:chExt cx="500" cy="461"/>
          </a:xfrm>
        </p:grpSpPr>
        <p:sp>
          <p:nvSpPr>
            <p:cNvPr id="19477"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19478" name="AutoShape 37"/>
            <p:cNvSpPr>
              <a:spLocks noChangeArrowheads="1"/>
            </p:cNvSpPr>
            <p:nvPr/>
          </p:nvSpPr>
          <p:spPr bwMode="auto">
            <a:xfrm>
              <a:off x="3512" y="2701"/>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up)">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up)">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up)">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Removing the Top of a Heap</a:t>
            </a:r>
          </a:p>
        </p:txBody>
      </p:sp>
      <p:sp>
        <p:nvSpPr>
          <p:cNvPr id="20483" name="Rectangle 2"/>
          <p:cNvSpPr>
            <a:spLocks noGrp="1" noChangeArrowheads="1"/>
          </p:cNvSpPr>
          <p:nvPr>
            <p:ph idx="1"/>
          </p:nvPr>
        </p:nvSpPr>
        <p:spPr>
          <a:xfrm>
            <a:off x="685800" y="1981200"/>
            <a:ext cx="3565525" cy="3717925"/>
          </a:xfrm>
        </p:spPr>
        <p:txBody>
          <a:bodyPr/>
          <a:lstStyle/>
          <a:p>
            <a:pPr marL="287338" indent="-287338" eaLnBrk="1" hangingPunct="1">
              <a:lnSpc>
                <a:spcPct val="95000"/>
              </a:lnSpc>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Move the last node onto the root.</a:t>
            </a:r>
          </a:p>
        </p:txBody>
      </p:sp>
      <p:sp>
        <p:nvSpPr>
          <p:cNvPr id="20484" name="Line 3"/>
          <p:cNvSpPr>
            <a:spLocks noChangeShapeType="1"/>
          </p:cNvSpPr>
          <p:nvPr/>
        </p:nvSpPr>
        <p:spPr bwMode="auto">
          <a:xfrm>
            <a:off x="5181600" y="3886200"/>
            <a:ext cx="563563" cy="639763"/>
          </a:xfrm>
          <a:prstGeom prst="line">
            <a:avLst/>
          </a:prstGeom>
          <a:noFill/>
          <a:ln w="12600">
            <a:solidFill>
              <a:srgbClr val="FF8000"/>
            </a:solidFill>
            <a:round/>
            <a:headEnd/>
            <a:tailEnd/>
          </a:ln>
        </p:spPr>
        <p:txBody>
          <a:bodyPr/>
          <a:lstStyle/>
          <a:p>
            <a:endParaRPr lang="en-US"/>
          </a:p>
        </p:txBody>
      </p:sp>
      <p:sp>
        <p:nvSpPr>
          <p:cNvPr id="20485" name="Line 4"/>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20486" name="Group 5"/>
          <p:cNvGrpSpPr>
            <a:grpSpLocks/>
          </p:cNvGrpSpPr>
          <p:nvPr/>
        </p:nvGrpSpPr>
        <p:grpSpPr bwMode="auto">
          <a:xfrm>
            <a:off x="3917950" y="4254500"/>
            <a:ext cx="793750" cy="731838"/>
            <a:chOff x="2468" y="2680"/>
            <a:chExt cx="500" cy="461"/>
          </a:xfrm>
        </p:grpSpPr>
        <p:sp>
          <p:nvSpPr>
            <p:cNvPr id="20520"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21" name="AutoShape 7"/>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20487" name="Line 8"/>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20488" name="Group 9"/>
          <p:cNvGrpSpPr>
            <a:grpSpLocks/>
          </p:cNvGrpSpPr>
          <p:nvPr/>
        </p:nvGrpSpPr>
        <p:grpSpPr bwMode="auto">
          <a:xfrm>
            <a:off x="8061325" y="3313113"/>
            <a:ext cx="793750" cy="731837"/>
            <a:chOff x="5078" y="2087"/>
            <a:chExt cx="500" cy="461"/>
          </a:xfrm>
        </p:grpSpPr>
        <p:sp>
          <p:nvSpPr>
            <p:cNvPr id="20518"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19" name="AutoShape 11"/>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20489"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20490" name="Group 13"/>
          <p:cNvGrpSpPr>
            <a:grpSpLocks/>
          </p:cNvGrpSpPr>
          <p:nvPr/>
        </p:nvGrpSpPr>
        <p:grpSpPr bwMode="auto">
          <a:xfrm>
            <a:off x="6892925" y="3313113"/>
            <a:ext cx="793750" cy="731837"/>
            <a:chOff x="4342" y="2087"/>
            <a:chExt cx="500" cy="461"/>
          </a:xfrm>
        </p:grpSpPr>
        <p:sp>
          <p:nvSpPr>
            <p:cNvPr id="20516"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17" name="AutoShape 15"/>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20491" name="Line 16"/>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0492" name="Group 17"/>
          <p:cNvGrpSpPr>
            <a:grpSpLocks/>
          </p:cNvGrpSpPr>
          <p:nvPr/>
        </p:nvGrpSpPr>
        <p:grpSpPr bwMode="auto">
          <a:xfrm>
            <a:off x="5880100" y="3313113"/>
            <a:ext cx="793750" cy="731837"/>
            <a:chOff x="3704" y="2087"/>
            <a:chExt cx="500" cy="461"/>
          </a:xfrm>
        </p:grpSpPr>
        <p:sp>
          <p:nvSpPr>
            <p:cNvPr id="20514"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15" name="AutoShape 19"/>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20493"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0494" name="Group 21"/>
          <p:cNvGrpSpPr>
            <a:grpSpLocks/>
          </p:cNvGrpSpPr>
          <p:nvPr/>
        </p:nvGrpSpPr>
        <p:grpSpPr bwMode="auto">
          <a:xfrm>
            <a:off x="4679950" y="3313113"/>
            <a:ext cx="793750" cy="731837"/>
            <a:chOff x="2948" y="2087"/>
            <a:chExt cx="500" cy="461"/>
          </a:xfrm>
        </p:grpSpPr>
        <p:sp>
          <p:nvSpPr>
            <p:cNvPr id="20512"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13" name="AutoShape 23"/>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20495" name="Line 24"/>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0496" name="Group 25"/>
          <p:cNvGrpSpPr>
            <a:grpSpLocks/>
          </p:cNvGrpSpPr>
          <p:nvPr/>
        </p:nvGrpSpPr>
        <p:grpSpPr bwMode="auto">
          <a:xfrm>
            <a:off x="7437438" y="2398713"/>
            <a:ext cx="793750" cy="731837"/>
            <a:chOff x="4685" y="1511"/>
            <a:chExt cx="500" cy="461"/>
          </a:xfrm>
        </p:grpSpPr>
        <p:sp>
          <p:nvSpPr>
            <p:cNvPr id="20510"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11" name="AutoShape 27"/>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20497"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0498" name="Group 29"/>
          <p:cNvGrpSpPr>
            <a:grpSpLocks/>
          </p:cNvGrpSpPr>
          <p:nvPr/>
        </p:nvGrpSpPr>
        <p:grpSpPr bwMode="auto">
          <a:xfrm>
            <a:off x="6376988" y="1331913"/>
            <a:ext cx="793750" cy="731837"/>
            <a:chOff x="4017" y="839"/>
            <a:chExt cx="500" cy="461"/>
          </a:xfrm>
        </p:grpSpPr>
        <p:sp>
          <p:nvSpPr>
            <p:cNvPr id="20508"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09" name="AutoShape 31"/>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45</a:t>
              </a:r>
            </a:p>
          </p:txBody>
        </p:sp>
      </p:grpSp>
      <p:grpSp>
        <p:nvGrpSpPr>
          <p:cNvPr id="20499" name="Group 32"/>
          <p:cNvGrpSpPr>
            <a:grpSpLocks/>
          </p:cNvGrpSpPr>
          <p:nvPr/>
        </p:nvGrpSpPr>
        <p:grpSpPr bwMode="auto">
          <a:xfrm>
            <a:off x="5273675" y="2398713"/>
            <a:ext cx="793750" cy="731837"/>
            <a:chOff x="3322" y="1511"/>
            <a:chExt cx="500" cy="461"/>
          </a:xfrm>
        </p:grpSpPr>
        <p:sp>
          <p:nvSpPr>
            <p:cNvPr id="20506"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07" name="AutoShape 34"/>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20500" name="Group 35"/>
          <p:cNvGrpSpPr>
            <a:grpSpLocks/>
          </p:cNvGrpSpPr>
          <p:nvPr/>
        </p:nvGrpSpPr>
        <p:grpSpPr bwMode="auto">
          <a:xfrm>
            <a:off x="5545138" y="4257675"/>
            <a:ext cx="793750" cy="731838"/>
            <a:chOff x="3493" y="2682"/>
            <a:chExt cx="500" cy="461"/>
          </a:xfrm>
        </p:grpSpPr>
        <p:sp>
          <p:nvSpPr>
            <p:cNvPr id="20504"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0505" name="AutoShape 37"/>
            <p:cNvSpPr>
              <a:spLocks noChangeArrowheads="1"/>
            </p:cNvSpPr>
            <p:nvPr/>
          </p:nvSpPr>
          <p:spPr bwMode="auto">
            <a:xfrm>
              <a:off x="3512" y="2701"/>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grpSp>
        <p:nvGrpSpPr>
          <p:cNvPr id="20501" name="Group 38"/>
          <p:cNvGrpSpPr>
            <a:grpSpLocks/>
          </p:cNvGrpSpPr>
          <p:nvPr/>
        </p:nvGrpSpPr>
        <p:grpSpPr bwMode="auto">
          <a:xfrm>
            <a:off x="6126163" y="2301875"/>
            <a:ext cx="760412" cy="2132013"/>
            <a:chOff x="3859" y="1450"/>
            <a:chExt cx="479" cy="1343"/>
          </a:xfrm>
        </p:grpSpPr>
        <p:sp>
          <p:nvSpPr>
            <p:cNvPr id="20502" name="AutoShape 39"/>
            <p:cNvSpPr>
              <a:spLocks noChangeArrowheads="1"/>
            </p:cNvSpPr>
            <p:nvPr/>
          </p:nvSpPr>
          <p:spPr bwMode="auto">
            <a:xfrm>
              <a:off x="3859" y="1450"/>
              <a:ext cx="480" cy="1344"/>
            </a:xfrm>
            <a:prstGeom prst="roundRect">
              <a:avLst>
                <a:gd name="adj" fmla="val 208"/>
              </a:avLst>
            </a:prstGeom>
            <a:noFill/>
            <a:ln w="76320">
              <a:noFill/>
              <a:round/>
              <a:headEnd type="triangle" w="med" len="med"/>
              <a:tailEnd/>
            </a:ln>
          </p:spPr>
          <p:txBody>
            <a:bodyPr wrap="none" anchor="ctr"/>
            <a:lstStyle/>
            <a:p>
              <a:endParaRPr lang="en-US"/>
            </a:p>
          </p:txBody>
        </p:sp>
        <p:sp>
          <p:nvSpPr>
            <p:cNvPr id="20503" name="Freeform 40"/>
            <p:cNvSpPr>
              <a:spLocks/>
            </p:cNvSpPr>
            <p:nvPr/>
          </p:nvSpPr>
          <p:spPr bwMode="auto">
            <a:xfrm>
              <a:off x="3859" y="1450"/>
              <a:ext cx="480" cy="1344"/>
            </a:xfrm>
            <a:custGeom>
              <a:avLst/>
              <a:gdLst>
                <a:gd name="T0" fmla="*/ 0 w 2118"/>
                <a:gd name="T1" fmla="*/ 16 h 5928"/>
                <a:gd name="T2" fmla="*/ 0 w 2118"/>
                <a:gd name="T3" fmla="*/ 16 h 5928"/>
                <a:gd name="T4" fmla="*/ 0 w 2118"/>
                <a:gd name="T5" fmla="*/ 16 h 5928"/>
                <a:gd name="T6" fmla="*/ 1 w 2118"/>
                <a:gd name="T7" fmla="*/ 15 h 5928"/>
                <a:gd name="T8" fmla="*/ 1 w 2118"/>
                <a:gd name="T9" fmla="*/ 15 h 5928"/>
                <a:gd name="T10" fmla="*/ 1 w 2118"/>
                <a:gd name="T11" fmla="*/ 15 h 5928"/>
                <a:gd name="T12" fmla="*/ 2 w 2118"/>
                <a:gd name="T13" fmla="*/ 15 h 5928"/>
                <a:gd name="T14" fmla="*/ 2 w 2118"/>
                <a:gd name="T15" fmla="*/ 15 h 5928"/>
                <a:gd name="T16" fmla="*/ 2 w 2118"/>
                <a:gd name="T17" fmla="*/ 14 h 5928"/>
                <a:gd name="T18" fmla="*/ 2 w 2118"/>
                <a:gd name="T19" fmla="*/ 14 h 5928"/>
                <a:gd name="T20" fmla="*/ 3 w 2118"/>
                <a:gd name="T21" fmla="*/ 14 h 5928"/>
                <a:gd name="T22" fmla="*/ 3 w 2118"/>
                <a:gd name="T23" fmla="*/ 13 h 5928"/>
                <a:gd name="T24" fmla="*/ 3 w 2118"/>
                <a:gd name="T25" fmla="*/ 13 h 5928"/>
                <a:gd name="T26" fmla="*/ 3 w 2118"/>
                <a:gd name="T27" fmla="*/ 12 h 5928"/>
                <a:gd name="T28" fmla="*/ 4 w 2118"/>
                <a:gd name="T29" fmla="*/ 12 h 5928"/>
                <a:gd name="T30" fmla="*/ 4 w 2118"/>
                <a:gd name="T31" fmla="*/ 11 h 5928"/>
                <a:gd name="T32" fmla="*/ 4 w 2118"/>
                <a:gd name="T33" fmla="*/ 10 h 5928"/>
                <a:gd name="T34" fmla="*/ 4 w 2118"/>
                <a:gd name="T35" fmla="*/ 10 h 5928"/>
                <a:gd name="T36" fmla="*/ 5 w 2118"/>
                <a:gd name="T37" fmla="*/ 9 h 5928"/>
                <a:gd name="T38" fmla="*/ 5 w 2118"/>
                <a:gd name="T39" fmla="*/ 9 h 5928"/>
                <a:gd name="T40" fmla="*/ 5 w 2118"/>
                <a:gd name="T41" fmla="*/ 8 h 5928"/>
                <a:gd name="T42" fmla="*/ 5 w 2118"/>
                <a:gd name="T43" fmla="*/ 7 h 5928"/>
                <a:gd name="T44" fmla="*/ 5 w 2118"/>
                <a:gd name="T45" fmla="*/ 6 h 5928"/>
                <a:gd name="T46" fmla="*/ 5 w 2118"/>
                <a:gd name="T47" fmla="*/ 6 h 5928"/>
                <a:gd name="T48" fmla="*/ 5 w 2118"/>
                <a:gd name="T49" fmla="*/ 5 h 5928"/>
                <a:gd name="T50" fmla="*/ 5 w 2118"/>
                <a:gd name="T51" fmla="*/ 4 h 5928"/>
                <a:gd name="T52" fmla="*/ 5 w 2118"/>
                <a:gd name="T53" fmla="*/ 3 h 5928"/>
                <a:gd name="T54" fmla="*/ 5 w 2118"/>
                <a:gd name="T55" fmla="*/ 2 h 5928"/>
                <a:gd name="T56" fmla="*/ 5 w 2118"/>
                <a:gd name="T57" fmla="*/ 2 h 5928"/>
                <a:gd name="T58" fmla="*/ 6 w 2118"/>
                <a:gd name="T59" fmla="*/ 1 h 5928"/>
                <a:gd name="T60" fmla="*/ 6 w 2118"/>
                <a:gd name="T61" fmla="*/ 0 h 59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18"/>
                <a:gd name="T94" fmla="*/ 0 h 5928"/>
                <a:gd name="T95" fmla="*/ 2118 w 2118"/>
                <a:gd name="T96" fmla="*/ 5928 h 59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18" h="5928">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headEnd/>
              <a:tailEnd type="triangle" w="med" len="med"/>
            </a:ln>
          </p:spPr>
          <p:txBody>
            <a:bodyPr/>
            <a:lstStyle/>
            <a:p>
              <a:endParaRPr lang="en-US"/>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Removing the Top of a Heap</a:t>
            </a:r>
          </a:p>
        </p:txBody>
      </p:sp>
      <p:sp>
        <p:nvSpPr>
          <p:cNvPr id="21507" name="Rectangle 2"/>
          <p:cNvSpPr>
            <a:spLocks noGrp="1" noChangeArrowheads="1"/>
          </p:cNvSpPr>
          <p:nvPr>
            <p:ph idx="1"/>
          </p:nvPr>
        </p:nvSpPr>
        <p:spPr>
          <a:xfrm>
            <a:off x="685800" y="1981200"/>
            <a:ext cx="3565525" cy="3717925"/>
          </a:xfrm>
        </p:spPr>
        <p:txBody>
          <a:bodyPr/>
          <a:lstStyle/>
          <a:p>
            <a:pPr marL="287338" indent="-287338" eaLnBrk="1" hangingPunct="1">
              <a:lnSpc>
                <a:spcPct val="95000"/>
              </a:lnSpc>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Move the last node onto the root.</a:t>
            </a:r>
          </a:p>
        </p:txBody>
      </p:sp>
      <p:sp>
        <p:nvSpPr>
          <p:cNvPr id="21508" name="Line 3"/>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21509" name="Group 4"/>
          <p:cNvGrpSpPr>
            <a:grpSpLocks/>
          </p:cNvGrpSpPr>
          <p:nvPr/>
        </p:nvGrpSpPr>
        <p:grpSpPr bwMode="auto">
          <a:xfrm>
            <a:off x="3917950" y="4254500"/>
            <a:ext cx="793750" cy="731838"/>
            <a:chOff x="2468" y="2680"/>
            <a:chExt cx="500" cy="461"/>
          </a:xfrm>
        </p:grpSpPr>
        <p:sp>
          <p:nvSpPr>
            <p:cNvPr id="21537"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1538" name="AutoShape 6"/>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21510" name="Line 7"/>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21511" name="Group 8"/>
          <p:cNvGrpSpPr>
            <a:grpSpLocks/>
          </p:cNvGrpSpPr>
          <p:nvPr/>
        </p:nvGrpSpPr>
        <p:grpSpPr bwMode="auto">
          <a:xfrm>
            <a:off x="8061325" y="3313113"/>
            <a:ext cx="793750" cy="731837"/>
            <a:chOff x="5078" y="2087"/>
            <a:chExt cx="500" cy="461"/>
          </a:xfrm>
        </p:grpSpPr>
        <p:sp>
          <p:nvSpPr>
            <p:cNvPr id="21535"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1536" name="AutoShape 10"/>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21512"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21513" name="Group 12"/>
          <p:cNvGrpSpPr>
            <a:grpSpLocks/>
          </p:cNvGrpSpPr>
          <p:nvPr/>
        </p:nvGrpSpPr>
        <p:grpSpPr bwMode="auto">
          <a:xfrm>
            <a:off x="6892925" y="3313113"/>
            <a:ext cx="793750" cy="731837"/>
            <a:chOff x="4342" y="2087"/>
            <a:chExt cx="500" cy="461"/>
          </a:xfrm>
        </p:grpSpPr>
        <p:sp>
          <p:nvSpPr>
            <p:cNvPr id="21533"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1534" name="AutoShape 14"/>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21514" name="Line 15"/>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1515" name="Group 16"/>
          <p:cNvGrpSpPr>
            <a:grpSpLocks/>
          </p:cNvGrpSpPr>
          <p:nvPr/>
        </p:nvGrpSpPr>
        <p:grpSpPr bwMode="auto">
          <a:xfrm>
            <a:off x="5880100" y="3313113"/>
            <a:ext cx="793750" cy="731837"/>
            <a:chOff x="3704" y="2087"/>
            <a:chExt cx="500" cy="461"/>
          </a:xfrm>
        </p:grpSpPr>
        <p:sp>
          <p:nvSpPr>
            <p:cNvPr id="2153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1532" name="AutoShape 18"/>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21516"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1517" name="Group 20"/>
          <p:cNvGrpSpPr>
            <a:grpSpLocks/>
          </p:cNvGrpSpPr>
          <p:nvPr/>
        </p:nvGrpSpPr>
        <p:grpSpPr bwMode="auto">
          <a:xfrm>
            <a:off x="4679950" y="3313113"/>
            <a:ext cx="793750" cy="731837"/>
            <a:chOff x="2948" y="2087"/>
            <a:chExt cx="500" cy="461"/>
          </a:xfrm>
        </p:grpSpPr>
        <p:sp>
          <p:nvSpPr>
            <p:cNvPr id="2152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1530" name="AutoShape 22"/>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21518" name="Line 23"/>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1519" name="Group 24"/>
          <p:cNvGrpSpPr>
            <a:grpSpLocks/>
          </p:cNvGrpSpPr>
          <p:nvPr/>
        </p:nvGrpSpPr>
        <p:grpSpPr bwMode="auto">
          <a:xfrm>
            <a:off x="7437438" y="2398713"/>
            <a:ext cx="793750" cy="731837"/>
            <a:chOff x="4685" y="1511"/>
            <a:chExt cx="500" cy="461"/>
          </a:xfrm>
        </p:grpSpPr>
        <p:sp>
          <p:nvSpPr>
            <p:cNvPr id="2152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1528" name="AutoShape 26"/>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21520"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1521" name="Group 28"/>
          <p:cNvGrpSpPr>
            <a:grpSpLocks/>
          </p:cNvGrpSpPr>
          <p:nvPr/>
        </p:nvGrpSpPr>
        <p:grpSpPr bwMode="auto">
          <a:xfrm>
            <a:off x="6376988" y="1331913"/>
            <a:ext cx="793750" cy="731837"/>
            <a:chOff x="4017" y="839"/>
            <a:chExt cx="500" cy="461"/>
          </a:xfrm>
        </p:grpSpPr>
        <p:sp>
          <p:nvSpPr>
            <p:cNvPr id="21525" name="AutoShape 29"/>
            <p:cNvSpPr>
              <a:spLocks noChangeArrowheads="1"/>
            </p:cNvSpPr>
            <p:nvPr/>
          </p:nvSpPr>
          <p:spPr bwMode="auto">
            <a:xfrm>
              <a:off x="4017" y="839"/>
              <a:ext cx="501" cy="462"/>
            </a:xfrm>
            <a:prstGeom prst="roundRect">
              <a:avLst>
                <a:gd name="adj" fmla="val 12551"/>
              </a:avLst>
            </a:prstGeom>
            <a:blipFill dpi="0" rotWithShape="0">
              <a:blip r:embed="rId3" cstate="print"/>
              <a:srcRect/>
              <a:tile tx="0" ty="0" sx="100000" sy="100000" flip="none" algn="tl"/>
            </a:blipFill>
            <a:ln w="12600">
              <a:solidFill>
                <a:srgbClr val="FF8000"/>
              </a:solidFill>
              <a:round/>
              <a:headEnd/>
              <a:tailEnd/>
            </a:ln>
          </p:spPr>
          <p:txBody>
            <a:bodyPr wrap="none" anchor="ctr"/>
            <a:lstStyle/>
            <a:p>
              <a:endParaRPr lang="en-US"/>
            </a:p>
          </p:txBody>
        </p:sp>
        <p:sp>
          <p:nvSpPr>
            <p:cNvPr id="21526" name="AutoShape 30"/>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FF8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FF8000"/>
                  </a:solidFill>
                </a:rPr>
                <a:t>27</a:t>
              </a:r>
            </a:p>
          </p:txBody>
        </p:sp>
      </p:grpSp>
      <p:grpSp>
        <p:nvGrpSpPr>
          <p:cNvPr id="21522" name="Group 31"/>
          <p:cNvGrpSpPr>
            <a:grpSpLocks/>
          </p:cNvGrpSpPr>
          <p:nvPr/>
        </p:nvGrpSpPr>
        <p:grpSpPr bwMode="auto">
          <a:xfrm>
            <a:off x="5273675" y="2398713"/>
            <a:ext cx="793750" cy="731837"/>
            <a:chOff x="3322" y="1511"/>
            <a:chExt cx="500" cy="461"/>
          </a:xfrm>
        </p:grpSpPr>
        <p:sp>
          <p:nvSpPr>
            <p:cNvPr id="21523"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1524" name="AutoShape 33"/>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Removing the Top of a Heap</a:t>
            </a:r>
          </a:p>
        </p:txBody>
      </p:sp>
      <p:sp>
        <p:nvSpPr>
          <p:cNvPr id="22531" name="Rectangle 2"/>
          <p:cNvSpPr>
            <a:spLocks noGrp="1" noChangeArrowheads="1"/>
          </p:cNvSpPr>
          <p:nvPr>
            <p:ph idx="1"/>
          </p:nvPr>
        </p:nvSpPr>
        <p:spPr>
          <a:xfrm>
            <a:off x="685800" y="1981200"/>
            <a:ext cx="3565525" cy="3717925"/>
          </a:xfrm>
        </p:spPr>
        <p:txBody>
          <a:bodyPr/>
          <a:lstStyle/>
          <a:p>
            <a:pPr marL="287338" indent="-287338" eaLnBrk="1" hangingPunct="1">
              <a:lnSpc>
                <a:spcPct val="95000"/>
              </a:lnSpc>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Move the last node onto the root.</a:t>
            </a:r>
          </a:p>
          <a:p>
            <a:pPr marL="287338" indent="-287338" eaLnBrk="1" hangingPunct="1">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Push the out-of-place node downward, swapping with its larger child until the new node reaches an acceptable location.</a:t>
            </a:r>
          </a:p>
        </p:txBody>
      </p:sp>
      <p:sp>
        <p:nvSpPr>
          <p:cNvPr id="22532" name="Line 3"/>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22533" name="Group 4"/>
          <p:cNvGrpSpPr>
            <a:grpSpLocks/>
          </p:cNvGrpSpPr>
          <p:nvPr/>
        </p:nvGrpSpPr>
        <p:grpSpPr bwMode="auto">
          <a:xfrm>
            <a:off x="3917950" y="4254500"/>
            <a:ext cx="793750" cy="731838"/>
            <a:chOff x="2468" y="2680"/>
            <a:chExt cx="500" cy="461"/>
          </a:xfrm>
        </p:grpSpPr>
        <p:sp>
          <p:nvSpPr>
            <p:cNvPr id="22561"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2562" name="AutoShape 6"/>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22534" name="Line 7"/>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22535" name="Group 8"/>
          <p:cNvGrpSpPr>
            <a:grpSpLocks/>
          </p:cNvGrpSpPr>
          <p:nvPr/>
        </p:nvGrpSpPr>
        <p:grpSpPr bwMode="auto">
          <a:xfrm>
            <a:off x="8061325" y="3313113"/>
            <a:ext cx="793750" cy="731837"/>
            <a:chOff x="5078" y="2087"/>
            <a:chExt cx="500" cy="461"/>
          </a:xfrm>
        </p:grpSpPr>
        <p:sp>
          <p:nvSpPr>
            <p:cNvPr id="22559"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2560" name="AutoShape 10"/>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22536"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22537" name="Group 12"/>
          <p:cNvGrpSpPr>
            <a:grpSpLocks/>
          </p:cNvGrpSpPr>
          <p:nvPr/>
        </p:nvGrpSpPr>
        <p:grpSpPr bwMode="auto">
          <a:xfrm>
            <a:off x="6892925" y="3313113"/>
            <a:ext cx="793750" cy="731837"/>
            <a:chOff x="4342" y="2087"/>
            <a:chExt cx="500" cy="461"/>
          </a:xfrm>
        </p:grpSpPr>
        <p:sp>
          <p:nvSpPr>
            <p:cNvPr id="22557"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2558" name="AutoShape 14"/>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22538" name="Line 15"/>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2539" name="Group 16"/>
          <p:cNvGrpSpPr>
            <a:grpSpLocks/>
          </p:cNvGrpSpPr>
          <p:nvPr/>
        </p:nvGrpSpPr>
        <p:grpSpPr bwMode="auto">
          <a:xfrm>
            <a:off x="5880100" y="3313113"/>
            <a:ext cx="793750" cy="731837"/>
            <a:chOff x="3704" y="2087"/>
            <a:chExt cx="500" cy="461"/>
          </a:xfrm>
        </p:grpSpPr>
        <p:sp>
          <p:nvSpPr>
            <p:cNvPr id="22555"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2556" name="AutoShape 18"/>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22540"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2541" name="Group 20"/>
          <p:cNvGrpSpPr>
            <a:grpSpLocks/>
          </p:cNvGrpSpPr>
          <p:nvPr/>
        </p:nvGrpSpPr>
        <p:grpSpPr bwMode="auto">
          <a:xfrm>
            <a:off x="4679950" y="3313113"/>
            <a:ext cx="793750" cy="731837"/>
            <a:chOff x="2948" y="2087"/>
            <a:chExt cx="500" cy="461"/>
          </a:xfrm>
        </p:grpSpPr>
        <p:sp>
          <p:nvSpPr>
            <p:cNvPr id="22553"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2554" name="AutoShape 22"/>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22542" name="Line 23"/>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2543" name="Group 24"/>
          <p:cNvGrpSpPr>
            <a:grpSpLocks/>
          </p:cNvGrpSpPr>
          <p:nvPr/>
        </p:nvGrpSpPr>
        <p:grpSpPr bwMode="auto">
          <a:xfrm>
            <a:off x="7437438" y="2398713"/>
            <a:ext cx="793750" cy="731837"/>
            <a:chOff x="4685" y="1511"/>
            <a:chExt cx="500" cy="461"/>
          </a:xfrm>
        </p:grpSpPr>
        <p:sp>
          <p:nvSpPr>
            <p:cNvPr id="22551"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2552" name="AutoShape 26"/>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22544"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2545" name="Group 28"/>
          <p:cNvGrpSpPr>
            <a:grpSpLocks/>
          </p:cNvGrpSpPr>
          <p:nvPr/>
        </p:nvGrpSpPr>
        <p:grpSpPr bwMode="auto">
          <a:xfrm>
            <a:off x="6376988" y="1331913"/>
            <a:ext cx="793750" cy="731837"/>
            <a:chOff x="4017" y="839"/>
            <a:chExt cx="500" cy="461"/>
          </a:xfrm>
        </p:grpSpPr>
        <p:sp>
          <p:nvSpPr>
            <p:cNvPr id="22549" name="AutoShape 29"/>
            <p:cNvSpPr>
              <a:spLocks noChangeArrowheads="1"/>
            </p:cNvSpPr>
            <p:nvPr/>
          </p:nvSpPr>
          <p:spPr bwMode="auto">
            <a:xfrm>
              <a:off x="4017" y="839"/>
              <a:ext cx="501" cy="462"/>
            </a:xfrm>
            <a:prstGeom prst="roundRect">
              <a:avLst>
                <a:gd name="adj" fmla="val 12551"/>
              </a:avLst>
            </a:prstGeom>
            <a:blipFill dpi="0" rotWithShape="0">
              <a:blip r:embed="rId3" cstate="print"/>
              <a:srcRect/>
              <a:tile tx="0" ty="0" sx="100000" sy="100000" flip="none" algn="tl"/>
            </a:blipFill>
            <a:ln w="12600">
              <a:solidFill>
                <a:srgbClr val="FF8000"/>
              </a:solidFill>
              <a:round/>
              <a:headEnd/>
              <a:tailEnd/>
            </a:ln>
          </p:spPr>
          <p:txBody>
            <a:bodyPr wrap="none" anchor="ctr"/>
            <a:lstStyle/>
            <a:p>
              <a:endParaRPr lang="en-US"/>
            </a:p>
          </p:txBody>
        </p:sp>
        <p:sp>
          <p:nvSpPr>
            <p:cNvPr id="22550" name="AutoShape 30"/>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FF8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FF8000"/>
                  </a:solidFill>
                </a:rPr>
                <a:t>27</a:t>
              </a:r>
            </a:p>
          </p:txBody>
        </p:sp>
      </p:grpSp>
      <p:grpSp>
        <p:nvGrpSpPr>
          <p:cNvPr id="22546" name="Group 31"/>
          <p:cNvGrpSpPr>
            <a:grpSpLocks/>
          </p:cNvGrpSpPr>
          <p:nvPr/>
        </p:nvGrpSpPr>
        <p:grpSpPr bwMode="auto">
          <a:xfrm>
            <a:off x="5273675" y="2398713"/>
            <a:ext cx="793750" cy="731837"/>
            <a:chOff x="3322" y="1511"/>
            <a:chExt cx="500" cy="461"/>
          </a:xfrm>
        </p:grpSpPr>
        <p:sp>
          <p:nvSpPr>
            <p:cNvPr id="22547"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2548" name="AutoShape 33"/>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Removing the Top of a Heap</a:t>
            </a:r>
          </a:p>
        </p:txBody>
      </p:sp>
      <p:sp>
        <p:nvSpPr>
          <p:cNvPr id="23555" name="Rectangle 2"/>
          <p:cNvSpPr>
            <a:spLocks noGrp="1" noChangeArrowheads="1"/>
          </p:cNvSpPr>
          <p:nvPr>
            <p:ph idx="1"/>
          </p:nvPr>
        </p:nvSpPr>
        <p:spPr>
          <a:xfrm>
            <a:off x="685800" y="1981200"/>
            <a:ext cx="3565525" cy="3717925"/>
          </a:xfrm>
        </p:spPr>
        <p:txBody>
          <a:bodyPr/>
          <a:lstStyle/>
          <a:p>
            <a:pPr marL="287338" indent="-287338" eaLnBrk="1" hangingPunct="1">
              <a:lnSpc>
                <a:spcPct val="95000"/>
              </a:lnSpc>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Move the last node onto the root.</a:t>
            </a:r>
          </a:p>
          <a:p>
            <a:pPr marL="287338" indent="-287338" eaLnBrk="1" hangingPunct="1">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Push the out-of-place node downward, swapping with its larger child until the new node reaches an acceptable location.</a:t>
            </a:r>
          </a:p>
        </p:txBody>
      </p:sp>
      <p:sp>
        <p:nvSpPr>
          <p:cNvPr id="23556" name="Line 3"/>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23557" name="Group 4"/>
          <p:cNvGrpSpPr>
            <a:grpSpLocks/>
          </p:cNvGrpSpPr>
          <p:nvPr/>
        </p:nvGrpSpPr>
        <p:grpSpPr bwMode="auto">
          <a:xfrm>
            <a:off x="3917950" y="4254500"/>
            <a:ext cx="793750" cy="731838"/>
            <a:chOff x="2468" y="2680"/>
            <a:chExt cx="500" cy="461"/>
          </a:xfrm>
        </p:grpSpPr>
        <p:sp>
          <p:nvSpPr>
            <p:cNvPr id="23585"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3586" name="AutoShape 6"/>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23558" name="Line 7"/>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23559" name="Group 8"/>
          <p:cNvGrpSpPr>
            <a:grpSpLocks/>
          </p:cNvGrpSpPr>
          <p:nvPr/>
        </p:nvGrpSpPr>
        <p:grpSpPr bwMode="auto">
          <a:xfrm>
            <a:off x="8061325" y="3313113"/>
            <a:ext cx="793750" cy="731837"/>
            <a:chOff x="5078" y="2087"/>
            <a:chExt cx="500" cy="461"/>
          </a:xfrm>
        </p:grpSpPr>
        <p:sp>
          <p:nvSpPr>
            <p:cNvPr id="23583"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3584" name="AutoShape 10"/>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23560"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23561" name="Group 12"/>
          <p:cNvGrpSpPr>
            <a:grpSpLocks/>
          </p:cNvGrpSpPr>
          <p:nvPr/>
        </p:nvGrpSpPr>
        <p:grpSpPr bwMode="auto">
          <a:xfrm>
            <a:off x="6892925" y="3313113"/>
            <a:ext cx="793750" cy="731837"/>
            <a:chOff x="4342" y="2087"/>
            <a:chExt cx="500" cy="461"/>
          </a:xfrm>
        </p:grpSpPr>
        <p:sp>
          <p:nvSpPr>
            <p:cNvPr id="23581"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3582" name="AutoShape 14"/>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23562" name="Line 15"/>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3563" name="Group 16"/>
          <p:cNvGrpSpPr>
            <a:grpSpLocks/>
          </p:cNvGrpSpPr>
          <p:nvPr/>
        </p:nvGrpSpPr>
        <p:grpSpPr bwMode="auto">
          <a:xfrm>
            <a:off x="5880100" y="3313113"/>
            <a:ext cx="793750" cy="731837"/>
            <a:chOff x="3704" y="2087"/>
            <a:chExt cx="500" cy="461"/>
          </a:xfrm>
        </p:grpSpPr>
        <p:sp>
          <p:nvSpPr>
            <p:cNvPr id="23579"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3580" name="AutoShape 18"/>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23564"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3565" name="Group 20"/>
          <p:cNvGrpSpPr>
            <a:grpSpLocks/>
          </p:cNvGrpSpPr>
          <p:nvPr/>
        </p:nvGrpSpPr>
        <p:grpSpPr bwMode="auto">
          <a:xfrm>
            <a:off x="4679950" y="3313113"/>
            <a:ext cx="793750" cy="731837"/>
            <a:chOff x="2948" y="2087"/>
            <a:chExt cx="500" cy="461"/>
          </a:xfrm>
        </p:grpSpPr>
        <p:sp>
          <p:nvSpPr>
            <p:cNvPr id="23577"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3578" name="AutoShape 22"/>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23566" name="Line 23"/>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3567" name="Group 24"/>
          <p:cNvGrpSpPr>
            <a:grpSpLocks/>
          </p:cNvGrpSpPr>
          <p:nvPr/>
        </p:nvGrpSpPr>
        <p:grpSpPr bwMode="auto">
          <a:xfrm>
            <a:off x="7437438" y="2398713"/>
            <a:ext cx="793750" cy="731837"/>
            <a:chOff x="4685" y="1511"/>
            <a:chExt cx="500" cy="461"/>
          </a:xfrm>
        </p:grpSpPr>
        <p:sp>
          <p:nvSpPr>
            <p:cNvPr id="23575"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3576" name="AutoShape 26"/>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23568"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3569" name="Group 28"/>
          <p:cNvGrpSpPr>
            <a:grpSpLocks/>
          </p:cNvGrpSpPr>
          <p:nvPr/>
        </p:nvGrpSpPr>
        <p:grpSpPr bwMode="auto">
          <a:xfrm>
            <a:off x="6376988" y="1331913"/>
            <a:ext cx="793750" cy="731837"/>
            <a:chOff x="4017" y="839"/>
            <a:chExt cx="500" cy="461"/>
          </a:xfrm>
        </p:grpSpPr>
        <p:sp>
          <p:nvSpPr>
            <p:cNvPr id="23573"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3574" name="AutoShape 30"/>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23570" name="Group 31"/>
          <p:cNvGrpSpPr>
            <a:grpSpLocks/>
          </p:cNvGrpSpPr>
          <p:nvPr/>
        </p:nvGrpSpPr>
        <p:grpSpPr bwMode="auto">
          <a:xfrm>
            <a:off x="5273675" y="2398713"/>
            <a:ext cx="793750" cy="731837"/>
            <a:chOff x="3322" y="1511"/>
            <a:chExt cx="500" cy="461"/>
          </a:xfrm>
        </p:grpSpPr>
        <p:sp>
          <p:nvSpPr>
            <p:cNvPr id="23571" name="AutoShape 32"/>
            <p:cNvSpPr>
              <a:spLocks noChangeArrowheads="1"/>
            </p:cNvSpPr>
            <p:nvPr/>
          </p:nvSpPr>
          <p:spPr bwMode="auto">
            <a:xfrm>
              <a:off x="3322" y="1511"/>
              <a:ext cx="501" cy="462"/>
            </a:xfrm>
            <a:prstGeom prst="roundRect">
              <a:avLst>
                <a:gd name="adj" fmla="val 12551"/>
              </a:avLst>
            </a:prstGeom>
            <a:blipFill dpi="0" rotWithShape="0">
              <a:blip r:embed="rId3" cstate="print"/>
              <a:srcRect/>
              <a:tile tx="0" ty="0" sx="100000" sy="100000" flip="none" algn="tl"/>
            </a:blipFill>
            <a:ln w="12600">
              <a:solidFill>
                <a:srgbClr val="FF8000"/>
              </a:solidFill>
              <a:round/>
              <a:headEnd/>
              <a:tailEnd/>
            </a:ln>
          </p:spPr>
          <p:txBody>
            <a:bodyPr wrap="none" anchor="ctr"/>
            <a:lstStyle/>
            <a:p>
              <a:endParaRPr lang="en-US"/>
            </a:p>
          </p:txBody>
        </p:sp>
        <p:sp>
          <p:nvSpPr>
            <p:cNvPr id="23572" name="AutoShape 33"/>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FF8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FF8000"/>
                  </a:solidFill>
                </a:rPr>
                <a:t>27</a:t>
              </a:r>
            </a:p>
          </p:txBody>
        </p:sp>
      </p:grpSp>
    </p:spTree>
  </p:cSld>
  <p:clrMapOvr>
    <a:masterClrMapping/>
  </p:clrMapOvr>
  <p:transition>
    <p:strips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Removing the Top of a Heap</a:t>
            </a:r>
          </a:p>
        </p:txBody>
      </p:sp>
      <p:sp>
        <p:nvSpPr>
          <p:cNvPr id="24579" name="Rectangle 2"/>
          <p:cNvSpPr>
            <a:spLocks noGrp="1" noChangeArrowheads="1"/>
          </p:cNvSpPr>
          <p:nvPr>
            <p:ph idx="1"/>
          </p:nvPr>
        </p:nvSpPr>
        <p:spPr>
          <a:xfrm>
            <a:off x="685800" y="1981200"/>
            <a:ext cx="3565525" cy="3717925"/>
          </a:xfrm>
        </p:spPr>
        <p:txBody>
          <a:bodyPr/>
          <a:lstStyle/>
          <a:p>
            <a:pPr marL="287338" indent="-287338" eaLnBrk="1" hangingPunct="1">
              <a:lnSpc>
                <a:spcPct val="95000"/>
              </a:lnSpc>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Move the last node onto the root.</a:t>
            </a:r>
          </a:p>
          <a:p>
            <a:pPr marL="287338" indent="-287338" eaLnBrk="1" hangingPunct="1">
              <a:spcBef>
                <a:spcPts val="600"/>
              </a:spcBef>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sz="2400"/>
              <a:t>Push the out-of-place node downward, swapping with its larger child until the new node reaches an acceptable location.</a:t>
            </a:r>
          </a:p>
        </p:txBody>
      </p:sp>
      <p:sp>
        <p:nvSpPr>
          <p:cNvPr id="24580" name="Line 3"/>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24581" name="Group 4"/>
          <p:cNvGrpSpPr>
            <a:grpSpLocks/>
          </p:cNvGrpSpPr>
          <p:nvPr/>
        </p:nvGrpSpPr>
        <p:grpSpPr bwMode="auto">
          <a:xfrm>
            <a:off x="3917950" y="4254500"/>
            <a:ext cx="793750" cy="731838"/>
            <a:chOff x="2468" y="2680"/>
            <a:chExt cx="500" cy="461"/>
          </a:xfrm>
        </p:grpSpPr>
        <p:sp>
          <p:nvSpPr>
            <p:cNvPr id="24609"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4610" name="AutoShape 6"/>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19</a:t>
              </a:r>
            </a:p>
          </p:txBody>
        </p:sp>
      </p:grpSp>
      <p:sp>
        <p:nvSpPr>
          <p:cNvPr id="24582" name="Line 7"/>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24583" name="Group 8"/>
          <p:cNvGrpSpPr>
            <a:grpSpLocks/>
          </p:cNvGrpSpPr>
          <p:nvPr/>
        </p:nvGrpSpPr>
        <p:grpSpPr bwMode="auto">
          <a:xfrm>
            <a:off x="8061325" y="3313113"/>
            <a:ext cx="793750" cy="731837"/>
            <a:chOff x="5078" y="2087"/>
            <a:chExt cx="500" cy="461"/>
          </a:xfrm>
        </p:grpSpPr>
        <p:sp>
          <p:nvSpPr>
            <p:cNvPr id="24607"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4608" name="AutoShape 10"/>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a:t>
              </a:r>
            </a:p>
          </p:txBody>
        </p:sp>
      </p:grpSp>
      <p:sp>
        <p:nvSpPr>
          <p:cNvPr id="24584"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24585" name="Group 12"/>
          <p:cNvGrpSpPr>
            <a:grpSpLocks/>
          </p:cNvGrpSpPr>
          <p:nvPr/>
        </p:nvGrpSpPr>
        <p:grpSpPr bwMode="auto">
          <a:xfrm>
            <a:off x="6892925" y="3313113"/>
            <a:ext cx="793750" cy="731837"/>
            <a:chOff x="4342" y="2087"/>
            <a:chExt cx="500" cy="461"/>
          </a:xfrm>
        </p:grpSpPr>
        <p:sp>
          <p:nvSpPr>
            <p:cNvPr id="24605"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4606" name="AutoShape 14"/>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22</a:t>
              </a:r>
            </a:p>
          </p:txBody>
        </p:sp>
      </p:grpSp>
      <p:sp>
        <p:nvSpPr>
          <p:cNvPr id="24586" name="Line 15"/>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4587" name="Group 16"/>
          <p:cNvGrpSpPr>
            <a:grpSpLocks/>
          </p:cNvGrpSpPr>
          <p:nvPr/>
        </p:nvGrpSpPr>
        <p:grpSpPr bwMode="auto">
          <a:xfrm>
            <a:off x="5880100" y="3313113"/>
            <a:ext cx="793750" cy="731837"/>
            <a:chOff x="3704" y="2087"/>
            <a:chExt cx="500" cy="461"/>
          </a:xfrm>
        </p:grpSpPr>
        <p:sp>
          <p:nvSpPr>
            <p:cNvPr id="24603"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4604" name="AutoShape 18"/>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24588"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4589" name="Group 20"/>
          <p:cNvGrpSpPr>
            <a:grpSpLocks/>
          </p:cNvGrpSpPr>
          <p:nvPr/>
        </p:nvGrpSpPr>
        <p:grpSpPr bwMode="auto">
          <a:xfrm>
            <a:off x="4679950" y="3313113"/>
            <a:ext cx="793750" cy="731837"/>
            <a:chOff x="2948" y="2087"/>
            <a:chExt cx="500" cy="461"/>
          </a:xfrm>
        </p:grpSpPr>
        <p:sp>
          <p:nvSpPr>
            <p:cNvPr id="24601" name="AutoShape 21"/>
            <p:cNvSpPr>
              <a:spLocks noChangeArrowheads="1"/>
            </p:cNvSpPr>
            <p:nvPr/>
          </p:nvSpPr>
          <p:spPr bwMode="auto">
            <a:xfrm>
              <a:off x="2948" y="2087"/>
              <a:ext cx="501" cy="462"/>
            </a:xfrm>
            <a:prstGeom prst="roundRect">
              <a:avLst>
                <a:gd name="adj" fmla="val 12551"/>
              </a:avLst>
            </a:prstGeom>
            <a:blipFill dpi="0" rotWithShape="0">
              <a:blip r:embed="rId3" cstate="print"/>
              <a:srcRect/>
              <a:tile tx="0" ty="0" sx="100000" sy="100000" flip="none" algn="tl"/>
            </a:blipFill>
            <a:ln w="12600">
              <a:solidFill>
                <a:srgbClr val="FF8000"/>
              </a:solidFill>
              <a:round/>
              <a:headEnd/>
              <a:tailEnd/>
            </a:ln>
          </p:spPr>
          <p:txBody>
            <a:bodyPr wrap="none" anchor="ctr"/>
            <a:lstStyle/>
            <a:p>
              <a:endParaRPr lang="en-US"/>
            </a:p>
          </p:txBody>
        </p:sp>
        <p:sp>
          <p:nvSpPr>
            <p:cNvPr id="24602" name="AutoShape 22"/>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FF8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FF8000"/>
                  </a:solidFill>
                </a:rPr>
                <a:t>27</a:t>
              </a:r>
            </a:p>
          </p:txBody>
        </p:sp>
      </p:grpSp>
      <p:sp>
        <p:nvSpPr>
          <p:cNvPr id="24590" name="Line 23"/>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4591" name="Group 24"/>
          <p:cNvGrpSpPr>
            <a:grpSpLocks/>
          </p:cNvGrpSpPr>
          <p:nvPr/>
        </p:nvGrpSpPr>
        <p:grpSpPr bwMode="auto">
          <a:xfrm>
            <a:off x="7437438" y="2398713"/>
            <a:ext cx="793750" cy="731837"/>
            <a:chOff x="4685" y="1511"/>
            <a:chExt cx="500" cy="461"/>
          </a:xfrm>
        </p:grpSpPr>
        <p:sp>
          <p:nvSpPr>
            <p:cNvPr id="24599"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4600" name="AutoShape 26"/>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24592"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4593" name="Group 28"/>
          <p:cNvGrpSpPr>
            <a:grpSpLocks/>
          </p:cNvGrpSpPr>
          <p:nvPr/>
        </p:nvGrpSpPr>
        <p:grpSpPr bwMode="auto">
          <a:xfrm>
            <a:off x="6376988" y="1331913"/>
            <a:ext cx="793750" cy="731837"/>
            <a:chOff x="4017" y="839"/>
            <a:chExt cx="500" cy="461"/>
          </a:xfrm>
        </p:grpSpPr>
        <p:sp>
          <p:nvSpPr>
            <p:cNvPr id="24597"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4598" name="AutoShape 30"/>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24594" name="Group 31"/>
          <p:cNvGrpSpPr>
            <a:grpSpLocks/>
          </p:cNvGrpSpPr>
          <p:nvPr/>
        </p:nvGrpSpPr>
        <p:grpSpPr bwMode="auto">
          <a:xfrm>
            <a:off x="5273675" y="2398713"/>
            <a:ext cx="793750" cy="731837"/>
            <a:chOff x="3322" y="1511"/>
            <a:chExt cx="500" cy="461"/>
          </a:xfrm>
        </p:grpSpPr>
        <p:sp>
          <p:nvSpPr>
            <p:cNvPr id="24595"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4596" name="AutoShape 33"/>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Tree>
  </p:cSld>
  <p:clrMapOvr>
    <a:masterClrMapping/>
  </p:clrMapOvr>
  <p:transition>
    <p:strips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Removing the Top of a Heap</a:t>
            </a:r>
          </a:p>
        </p:txBody>
      </p:sp>
      <p:sp>
        <p:nvSpPr>
          <p:cNvPr id="24578" name="Rectangle 2"/>
          <p:cNvSpPr>
            <a:spLocks noGrp="1" noChangeArrowheads="1"/>
          </p:cNvSpPr>
          <p:nvPr>
            <p:ph idx="1"/>
          </p:nvPr>
        </p:nvSpPr>
        <p:spPr>
          <a:xfrm>
            <a:off x="685800" y="1981200"/>
            <a:ext cx="3565525" cy="3833813"/>
          </a:xfrm>
        </p:spPr>
        <p:txBody>
          <a:bodyPr rtlCol="0">
            <a:normAutofit lnSpcReduction="10000"/>
          </a:bodyPr>
          <a:lstStyle/>
          <a:p>
            <a:pPr marL="287338" indent="-287338" eaLnBrk="1" fontAlgn="auto" hangingPunct="1">
              <a:lnSpc>
                <a:spcPct val="95000"/>
              </a:lnSpc>
              <a:spcBef>
                <a:spcPts val="600"/>
              </a:spcBef>
              <a:spcAft>
                <a:spcPts val="0"/>
              </a:spcAft>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children all have keys &lt;= the out-of-place node, or</a:t>
            </a:r>
          </a:p>
          <a:p>
            <a:pPr marL="287338" indent="-287338" eaLnBrk="1" fontAlgn="auto" hangingPunct="1">
              <a:spcBef>
                <a:spcPts val="600"/>
              </a:spcBef>
              <a:spcAft>
                <a:spcPts val="0"/>
              </a:spcAft>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node reaches the leaf.</a:t>
            </a:r>
          </a:p>
          <a:p>
            <a:pPr marL="287338" indent="-287338" eaLnBrk="1" fontAlgn="auto" hangingPunct="1">
              <a:spcBef>
                <a:spcPts val="600"/>
              </a:spcBef>
              <a:spcAft>
                <a:spcPts val="0"/>
              </a:spcAft>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process of pushing the new node    downward is called                       </a:t>
            </a:r>
            <a:r>
              <a:rPr lang="en-GB" sz="2400" b="1" u="sng" dirty="0" err="1">
                <a:solidFill>
                  <a:srgbClr val="FF8000"/>
                </a:solidFill>
              </a:rPr>
              <a:t>reheapification</a:t>
            </a:r>
            <a:r>
              <a:rPr lang="en-GB" sz="2400" dirty="0">
                <a:solidFill>
                  <a:srgbClr val="FF8000"/>
                </a:solidFill>
              </a:rPr>
              <a:t>          </a:t>
            </a:r>
            <a:r>
              <a:rPr lang="en-GB" sz="2400" b="1" u="sng" dirty="0">
                <a:solidFill>
                  <a:srgbClr val="FF8000"/>
                </a:solidFill>
              </a:rPr>
              <a:t>downward</a:t>
            </a:r>
            <a:r>
              <a:rPr lang="en-GB" sz="2400" dirty="0"/>
              <a:t>.</a:t>
            </a:r>
          </a:p>
        </p:txBody>
      </p:sp>
      <p:sp>
        <p:nvSpPr>
          <p:cNvPr id="25604" name="Line 3"/>
          <p:cNvSpPr>
            <a:spLocks noChangeShapeType="1"/>
          </p:cNvSpPr>
          <p:nvPr/>
        </p:nvSpPr>
        <p:spPr bwMode="auto">
          <a:xfrm flipH="1">
            <a:off x="4511675" y="3883025"/>
            <a:ext cx="566738" cy="639763"/>
          </a:xfrm>
          <a:prstGeom prst="line">
            <a:avLst/>
          </a:prstGeom>
          <a:noFill/>
          <a:ln w="12600">
            <a:solidFill>
              <a:srgbClr val="FF8000"/>
            </a:solidFill>
            <a:round/>
            <a:headEnd/>
            <a:tailEnd/>
          </a:ln>
        </p:spPr>
        <p:txBody>
          <a:bodyPr/>
          <a:lstStyle/>
          <a:p>
            <a:endParaRPr lang="en-US"/>
          </a:p>
        </p:txBody>
      </p:sp>
      <p:grpSp>
        <p:nvGrpSpPr>
          <p:cNvPr id="25605" name="Group 4"/>
          <p:cNvGrpSpPr>
            <a:grpSpLocks/>
          </p:cNvGrpSpPr>
          <p:nvPr/>
        </p:nvGrpSpPr>
        <p:grpSpPr bwMode="auto">
          <a:xfrm>
            <a:off x="3917950" y="4254500"/>
            <a:ext cx="793750" cy="731838"/>
            <a:chOff x="2468" y="2680"/>
            <a:chExt cx="500" cy="461"/>
          </a:xfrm>
        </p:grpSpPr>
        <p:sp>
          <p:nvSpPr>
            <p:cNvPr id="25633"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5634" name="AutoShape 6"/>
            <p:cNvSpPr>
              <a:spLocks noChangeArrowheads="1"/>
            </p:cNvSpPr>
            <p:nvPr/>
          </p:nvSpPr>
          <p:spPr bwMode="auto">
            <a:xfrm>
              <a:off x="2487" y="2699"/>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19</a:t>
              </a:r>
            </a:p>
          </p:txBody>
        </p:sp>
      </p:grpSp>
      <p:sp>
        <p:nvSpPr>
          <p:cNvPr id="25606" name="Line 7"/>
          <p:cNvSpPr>
            <a:spLocks noChangeShapeType="1"/>
          </p:cNvSpPr>
          <p:nvPr/>
        </p:nvSpPr>
        <p:spPr bwMode="auto">
          <a:xfrm>
            <a:off x="7697788" y="2941638"/>
            <a:ext cx="563562" cy="639762"/>
          </a:xfrm>
          <a:prstGeom prst="line">
            <a:avLst/>
          </a:prstGeom>
          <a:noFill/>
          <a:ln w="12600">
            <a:solidFill>
              <a:srgbClr val="FF8000"/>
            </a:solidFill>
            <a:round/>
            <a:headEnd/>
            <a:tailEnd/>
          </a:ln>
        </p:spPr>
        <p:txBody>
          <a:bodyPr/>
          <a:lstStyle/>
          <a:p>
            <a:endParaRPr lang="en-US"/>
          </a:p>
        </p:txBody>
      </p:sp>
      <p:grpSp>
        <p:nvGrpSpPr>
          <p:cNvPr id="25607" name="Group 8"/>
          <p:cNvGrpSpPr>
            <a:grpSpLocks/>
          </p:cNvGrpSpPr>
          <p:nvPr/>
        </p:nvGrpSpPr>
        <p:grpSpPr bwMode="auto">
          <a:xfrm>
            <a:off x="8061325" y="3313113"/>
            <a:ext cx="793750" cy="731837"/>
            <a:chOff x="5078" y="2087"/>
            <a:chExt cx="500" cy="461"/>
          </a:xfrm>
        </p:grpSpPr>
        <p:sp>
          <p:nvSpPr>
            <p:cNvPr id="25631"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5632" name="AutoShape 10"/>
            <p:cNvSpPr>
              <a:spLocks noChangeArrowheads="1"/>
            </p:cNvSpPr>
            <p:nvPr/>
          </p:nvSpPr>
          <p:spPr bwMode="auto">
            <a:xfrm>
              <a:off x="509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4</a:t>
              </a:r>
            </a:p>
          </p:txBody>
        </p:sp>
      </p:grpSp>
      <p:sp>
        <p:nvSpPr>
          <p:cNvPr id="25608"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p:spPr>
        <p:txBody>
          <a:bodyPr/>
          <a:lstStyle/>
          <a:p>
            <a:endParaRPr lang="en-US"/>
          </a:p>
        </p:txBody>
      </p:sp>
      <p:grpSp>
        <p:nvGrpSpPr>
          <p:cNvPr id="25609" name="Group 12"/>
          <p:cNvGrpSpPr>
            <a:grpSpLocks/>
          </p:cNvGrpSpPr>
          <p:nvPr/>
        </p:nvGrpSpPr>
        <p:grpSpPr bwMode="auto">
          <a:xfrm>
            <a:off x="6892925" y="3313113"/>
            <a:ext cx="793750" cy="731837"/>
            <a:chOff x="4342" y="2087"/>
            <a:chExt cx="500" cy="461"/>
          </a:xfrm>
        </p:grpSpPr>
        <p:sp>
          <p:nvSpPr>
            <p:cNvPr id="25629"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5630" name="AutoShape 14"/>
            <p:cNvSpPr>
              <a:spLocks noChangeArrowheads="1"/>
            </p:cNvSpPr>
            <p:nvPr/>
          </p:nvSpPr>
          <p:spPr bwMode="auto">
            <a:xfrm>
              <a:off x="4361"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22</a:t>
              </a:r>
            </a:p>
          </p:txBody>
        </p:sp>
      </p:grpSp>
      <p:sp>
        <p:nvSpPr>
          <p:cNvPr id="25610" name="Line 15"/>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5611" name="Group 16"/>
          <p:cNvGrpSpPr>
            <a:grpSpLocks/>
          </p:cNvGrpSpPr>
          <p:nvPr/>
        </p:nvGrpSpPr>
        <p:grpSpPr bwMode="auto">
          <a:xfrm>
            <a:off x="5880100" y="3313113"/>
            <a:ext cx="793750" cy="731837"/>
            <a:chOff x="3704" y="2087"/>
            <a:chExt cx="500" cy="461"/>
          </a:xfrm>
        </p:grpSpPr>
        <p:sp>
          <p:nvSpPr>
            <p:cNvPr id="25627"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5628" name="AutoShape 18"/>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21</a:t>
              </a:r>
            </a:p>
          </p:txBody>
        </p:sp>
      </p:grpSp>
      <p:sp>
        <p:nvSpPr>
          <p:cNvPr id="25612"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5613" name="Group 20"/>
          <p:cNvGrpSpPr>
            <a:grpSpLocks/>
          </p:cNvGrpSpPr>
          <p:nvPr/>
        </p:nvGrpSpPr>
        <p:grpSpPr bwMode="auto">
          <a:xfrm>
            <a:off x="4679950" y="3313113"/>
            <a:ext cx="793750" cy="731837"/>
            <a:chOff x="2948" y="2087"/>
            <a:chExt cx="500" cy="461"/>
          </a:xfrm>
        </p:grpSpPr>
        <p:sp>
          <p:nvSpPr>
            <p:cNvPr id="25625"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5626" name="AutoShape 22"/>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27</a:t>
              </a:r>
            </a:p>
          </p:txBody>
        </p:sp>
      </p:grpSp>
      <p:sp>
        <p:nvSpPr>
          <p:cNvPr id="25614" name="Line 23"/>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5615" name="Group 24"/>
          <p:cNvGrpSpPr>
            <a:grpSpLocks/>
          </p:cNvGrpSpPr>
          <p:nvPr/>
        </p:nvGrpSpPr>
        <p:grpSpPr bwMode="auto">
          <a:xfrm>
            <a:off x="7437438" y="2398713"/>
            <a:ext cx="793750" cy="731837"/>
            <a:chOff x="4685" y="1511"/>
            <a:chExt cx="500" cy="461"/>
          </a:xfrm>
        </p:grpSpPr>
        <p:sp>
          <p:nvSpPr>
            <p:cNvPr id="25623"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5624" name="AutoShape 26"/>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23</a:t>
              </a:r>
            </a:p>
          </p:txBody>
        </p:sp>
      </p:grpSp>
      <p:sp>
        <p:nvSpPr>
          <p:cNvPr id="25616"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5617" name="Group 28"/>
          <p:cNvGrpSpPr>
            <a:grpSpLocks/>
          </p:cNvGrpSpPr>
          <p:nvPr/>
        </p:nvGrpSpPr>
        <p:grpSpPr bwMode="auto">
          <a:xfrm>
            <a:off x="6376988" y="1331913"/>
            <a:ext cx="793750" cy="731837"/>
            <a:chOff x="4017" y="839"/>
            <a:chExt cx="500" cy="461"/>
          </a:xfrm>
        </p:grpSpPr>
        <p:sp>
          <p:nvSpPr>
            <p:cNvPr id="25621"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5622" name="AutoShape 30"/>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42</a:t>
              </a:r>
            </a:p>
          </p:txBody>
        </p:sp>
      </p:grpSp>
      <p:grpSp>
        <p:nvGrpSpPr>
          <p:cNvPr id="25618" name="Group 31"/>
          <p:cNvGrpSpPr>
            <a:grpSpLocks/>
          </p:cNvGrpSpPr>
          <p:nvPr/>
        </p:nvGrpSpPr>
        <p:grpSpPr bwMode="auto">
          <a:xfrm>
            <a:off x="5273675" y="2398713"/>
            <a:ext cx="793750" cy="731837"/>
            <a:chOff x="3322" y="1511"/>
            <a:chExt cx="500" cy="461"/>
          </a:xfrm>
        </p:grpSpPr>
        <p:sp>
          <p:nvSpPr>
            <p:cNvPr id="25619"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5620" name="AutoShape 33"/>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t>35</a:t>
              </a:r>
            </a:p>
          </p:txBody>
        </p:sp>
      </p:grpSp>
    </p:spTree>
  </p:cSld>
  <p:clrMapOvr>
    <a:masterClrMapping/>
  </p:clrMapOvr>
  <p:transition>
    <p:strips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1528763" y="1333500"/>
            <a:ext cx="6086475" cy="4191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Implementing a Heap</a:t>
            </a:r>
          </a:p>
        </p:txBody>
      </p:sp>
      <p:sp>
        <p:nvSpPr>
          <p:cNvPr id="27651" name="Rectangle 2"/>
          <p:cNvSpPr>
            <a:spLocks noGrp="1" noChangeArrowheads="1"/>
          </p:cNvSpPr>
          <p:nvPr>
            <p:ph sz="half" idx="1"/>
          </p:nvPr>
        </p:nvSpPr>
        <p:spPr>
          <a:xfrm>
            <a:off x="685800" y="1981200"/>
            <a:ext cx="3276600" cy="4114800"/>
          </a:xfrm>
        </p:spPr>
        <p:txBody>
          <a:bodyPr/>
          <a:lstStyle/>
          <a:p>
            <a:pPr eaLnBrk="1" hangingPunct="1">
              <a:lnSpc>
                <a:spcPct val="95000"/>
              </a:lnSpc>
              <a:spcBef>
                <a:spcPts val="700"/>
              </a:spcBef>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We will store the data from the nodes in a partially-filled array.</a:t>
            </a:r>
          </a:p>
        </p:txBody>
      </p:sp>
      <p:sp>
        <p:nvSpPr>
          <p:cNvPr id="27652"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27653" name="Line 4"/>
          <p:cNvSpPr>
            <a:spLocks noChangeShapeType="1"/>
          </p:cNvSpPr>
          <p:nvPr/>
        </p:nvSpPr>
        <p:spPr bwMode="auto">
          <a:xfrm>
            <a:off x="2620963" y="4667250"/>
            <a:ext cx="1587" cy="792163"/>
          </a:xfrm>
          <a:prstGeom prst="line">
            <a:avLst/>
          </a:prstGeom>
          <a:noFill/>
          <a:ln w="12600">
            <a:solidFill>
              <a:srgbClr val="E0E0E0"/>
            </a:solidFill>
            <a:round/>
            <a:headEnd/>
            <a:tailEnd/>
          </a:ln>
        </p:spPr>
        <p:txBody>
          <a:bodyPr/>
          <a:lstStyle/>
          <a:p>
            <a:endParaRPr lang="en-US"/>
          </a:p>
        </p:txBody>
      </p:sp>
      <p:sp>
        <p:nvSpPr>
          <p:cNvPr id="27654" name="Line 5"/>
          <p:cNvSpPr>
            <a:spLocks noChangeShapeType="1"/>
          </p:cNvSpPr>
          <p:nvPr/>
        </p:nvSpPr>
        <p:spPr bwMode="auto">
          <a:xfrm>
            <a:off x="3535363" y="4667250"/>
            <a:ext cx="1587" cy="792163"/>
          </a:xfrm>
          <a:prstGeom prst="line">
            <a:avLst/>
          </a:prstGeom>
          <a:noFill/>
          <a:ln w="12600">
            <a:solidFill>
              <a:srgbClr val="E0E0E0"/>
            </a:solidFill>
            <a:round/>
            <a:headEnd/>
            <a:tailEnd/>
          </a:ln>
        </p:spPr>
        <p:txBody>
          <a:bodyPr/>
          <a:lstStyle/>
          <a:p>
            <a:endParaRPr lang="en-US"/>
          </a:p>
        </p:txBody>
      </p:sp>
      <p:sp>
        <p:nvSpPr>
          <p:cNvPr id="27655" name="Line 6"/>
          <p:cNvSpPr>
            <a:spLocks noChangeShapeType="1"/>
          </p:cNvSpPr>
          <p:nvPr/>
        </p:nvSpPr>
        <p:spPr bwMode="auto">
          <a:xfrm>
            <a:off x="4448175" y="4667250"/>
            <a:ext cx="1588" cy="792163"/>
          </a:xfrm>
          <a:prstGeom prst="line">
            <a:avLst/>
          </a:prstGeom>
          <a:noFill/>
          <a:ln w="12600">
            <a:solidFill>
              <a:srgbClr val="E0E0E0"/>
            </a:solidFill>
            <a:round/>
            <a:headEnd/>
            <a:tailEnd/>
          </a:ln>
        </p:spPr>
        <p:txBody>
          <a:bodyPr/>
          <a:lstStyle/>
          <a:p>
            <a:endParaRPr lang="en-US"/>
          </a:p>
        </p:txBody>
      </p:sp>
      <p:sp>
        <p:nvSpPr>
          <p:cNvPr id="27656" name="Line 7"/>
          <p:cNvSpPr>
            <a:spLocks noChangeShapeType="1"/>
          </p:cNvSpPr>
          <p:nvPr/>
        </p:nvSpPr>
        <p:spPr bwMode="auto">
          <a:xfrm>
            <a:off x="5364163" y="4670425"/>
            <a:ext cx="1587" cy="784225"/>
          </a:xfrm>
          <a:prstGeom prst="line">
            <a:avLst/>
          </a:prstGeom>
          <a:noFill/>
          <a:ln w="12600">
            <a:solidFill>
              <a:srgbClr val="E0E0E0"/>
            </a:solidFill>
            <a:round/>
            <a:headEnd/>
            <a:tailEnd/>
          </a:ln>
        </p:spPr>
        <p:txBody>
          <a:bodyPr/>
          <a:lstStyle/>
          <a:p>
            <a:endParaRPr lang="en-US"/>
          </a:p>
        </p:txBody>
      </p:sp>
      <p:sp>
        <p:nvSpPr>
          <p:cNvPr id="27657" name="Line 8"/>
          <p:cNvSpPr>
            <a:spLocks noChangeShapeType="1"/>
          </p:cNvSpPr>
          <p:nvPr/>
        </p:nvSpPr>
        <p:spPr bwMode="auto">
          <a:xfrm>
            <a:off x="6278563" y="4670425"/>
            <a:ext cx="1587" cy="784225"/>
          </a:xfrm>
          <a:prstGeom prst="line">
            <a:avLst/>
          </a:prstGeom>
          <a:noFill/>
          <a:ln w="12600">
            <a:solidFill>
              <a:srgbClr val="E0E0E0"/>
            </a:solidFill>
            <a:round/>
            <a:headEnd/>
            <a:tailEnd/>
          </a:ln>
        </p:spPr>
        <p:txBody>
          <a:bodyPr/>
          <a:lstStyle/>
          <a:p>
            <a:endParaRPr lang="en-US"/>
          </a:p>
        </p:txBody>
      </p:sp>
      <p:sp>
        <p:nvSpPr>
          <p:cNvPr id="27658" name="Line 9"/>
          <p:cNvSpPr>
            <a:spLocks noChangeShapeType="1"/>
          </p:cNvSpPr>
          <p:nvPr/>
        </p:nvSpPr>
        <p:spPr bwMode="auto">
          <a:xfrm>
            <a:off x="7192963" y="4665663"/>
            <a:ext cx="1587" cy="793750"/>
          </a:xfrm>
          <a:prstGeom prst="line">
            <a:avLst/>
          </a:prstGeom>
          <a:noFill/>
          <a:ln w="12600">
            <a:solidFill>
              <a:srgbClr val="E0E0E0"/>
            </a:solidFill>
            <a:round/>
            <a:headEnd/>
            <a:tailEnd/>
          </a:ln>
        </p:spPr>
        <p:txBody>
          <a:bodyPr/>
          <a:lstStyle/>
          <a:p>
            <a:endParaRPr lang="en-US"/>
          </a:p>
        </p:txBody>
      </p:sp>
      <p:sp>
        <p:nvSpPr>
          <p:cNvPr id="27659" name="AutoShape 10"/>
          <p:cNvSpPr>
            <a:spLocks noChangeArrowheads="1"/>
          </p:cNvSpPr>
          <p:nvPr/>
        </p:nvSpPr>
        <p:spPr bwMode="auto">
          <a:xfrm>
            <a:off x="1096963" y="5565775"/>
            <a:ext cx="2189162" cy="433388"/>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An array of data</a:t>
            </a:r>
          </a:p>
        </p:txBody>
      </p:sp>
      <p:sp>
        <p:nvSpPr>
          <p:cNvPr id="27660" name="Freeform 11"/>
          <p:cNvSpPr>
            <a:spLocks noChangeArrowheads="1"/>
          </p:cNvSpPr>
          <p:nvPr/>
        </p:nvSpPr>
        <p:spPr bwMode="auto">
          <a:xfrm>
            <a:off x="7464425" y="4160838"/>
            <a:ext cx="982663" cy="1725612"/>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sp>
        <p:nvSpPr>
          <p:cNvPr id="27661" name="Line 12"/>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7662" name="Group 13"/>
          <p:cNvGrpSpPr>
            <a:grpSpLocks/>
          </p:cNvGrpSpPr>
          <p:nvPr/>
        </p:nvGrpSpPr>
        <p:grpSpPr bwMode="auto">
          <a:xfrm>
            <a:off x="5880100" y="3313113"/>
            <a:ext cx="793750" cy="731837"/>
            <a:chOff x="3704" y="2087"/>
            <a:chExt cx="500" cy="461"/>
          </a:xfrm>
        </p:grpSpPr>
        <p:sp>
          <p:nvSpPr>
            <p:cNvPr id="27678"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7679" name="AutoShape 15"/>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27663"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7664" name="Group 17"/>
          <p:cNvGrpSpPr>
            <a:grpSpLocks/>
          </p:cNvGrpSpPr>
          <p:nvPr/>
        </p:nvGrpSpPr>
        <p:grpSpPr bwMode="auto">
          <a:xfrm>
            <a:off x="4679950" y="3313113"/>
            <a:ext cx="793750" cy="731837"/>
            <a:chOff x="2948" y="2087"/>
            <a:chExt cx="500" cy="461"/>
          </a:xfrm>
        </p:grpSpPr>
        <p:sp>
          <p:nvSpPr>
            <p:cNvPr id="27676"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7677" name="AutoShape 19"/>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27665" name="Line 20"/>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7666" name="Group 21"/>
          <p:cNvGrpSpPr>
            <a:grpSpLocks/>
          </p:cNvGrpSpPr>
          <p:nvPr/>
        </p:nvGrpSpPr>
        <p:grpSpPr bwMode="auto">
          <a:xfrm>
            <a:off x="7437438" y="2398713"/>
            <a:ext cx="793750" cy="731837"/>
            <a:chOff x="4685" y="1511"/>
            <a:chExt cx="500" cy="461"/>
          </a:xfrm>
        </p:grpSpPr>
        <p:sp>
          <p:nvSpPr>
            <p:cNvPr id="27674"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7675" name="AutoShape 23"/>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27667"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7668" name="Group 25"/>
          <p:cNvGrpSpPr>
            <a:grpSpLocks/>
          </p:cNvGrpSpPr>
          <p:nvPr/>
        </p:nvGrpSpPr>
        <p:grpSpPr bwMode="auto">
          <a:xfrm>
            <a:off x="6376988" y="1331913"/>
            <a:ext cx="793750" cy="731837"/>
            <a:chOff x="4017" y="839"/>
            <a:chExt cx="500" cy="461"/>
          </a:xfrm>
        </p:grpSpPr>
        <p:sp>
          <p:nvSpPr>
            <p:cNvPr id="27672"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7673" name="AutoShape 27"/>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27669" name="Group 28"/>
          <p:cNvGrpSpPr>
            <a:grpSpLocks/>
          </p:cNvGrpSpPr>
          <p:nvPr/>
        </p:nvGrpSpPr>
        <p:grpSpPr bwMode="auto">
          <a:xfrm>
            <a:off x="5273675" y="2398713"/>
            <a:ext cx="793750" cy="731837"/>
            <a:chOff x="3322" y="1511"/>
            <a:chExt cx="500" cy="461"/>
          </a:xfrm>
        </p:grpSpPr>
        <p:sp>
          <p:nvSpPr>
            <p:cNvPr id="27670"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7671" name="AutoShape 30"/>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609600"/>
            <a:ext cx="7772400" cy="533400"/>
          </a:xfrm>
        </p:spPr>
        <p:txBody>
          <a:bodyPr/>
          <a:lstStyle/>
          <a:p>
            <a:pPr eaLnBrk="1" hangingPunct="1"/>
            <a:r>
              <a:rPr lang="en-US" sz="4000">
                <a:ea typeface="MS Mincho" charset="-128"/>
              </a:rPr>
              <a:t>Complete Binary Tree</a:t>
            </a:r>
            <a:endParaRPr lang="en-US" sz="4000"/>
          </a:p>
        </p:txBody>
      </p:sp>
      <p:sp>
        <p:nvSpPr>
          <p:cNvPr id="1027" name="Rectangle 3"/>
          <p:cNvSpPr>
            <a:spLocks noGrp="1" noChangeArrowheads="1"/>
          </p:cNvSpPr>
          <p:nvPr>
            <p:ph type="body" idx="1"/>
          </p:nvPr>
        </p:nvSpPr>
        <p:spPr>
          <a:xfrm>
            <a:off x="914400" y="1219200"/>
            <a:ext cx="7543800" cy="2133600"/>
          </a:xfrm>
        </p:spPr>
        <p:txBody>
          <a:bodyPr/>
          <a:lstStyle/>
          <a:p>
            <a:pPr eaLnBrk="1" hangingPunct="1">
              <a:buFont typeface="Arial" pitchFamily="34" charset="0"/>
              <a:buChar char="•"/>
              <a:defRPr/>
            </a:pPr>
            <a:r>
              <a:rPr lang="en-US" sz="2800">
                <a:cs typeface="Times New Roman" charset="0"/>
              </a:rPr>
              <a:t>(1) A binary tree that is either full </a:t>
            </a:r>
            <a:r>
              <a:rPr lang="en-US" sz="2800" u="sng">
                <a:cs typeface="Times New Roman" charset="0"/>
              </a:rPr>
              <a:t>or</a:t>
            </a:r>
            <a:r>
              <a:rPr lang="en-US" sz="2800">
                <a:cs typeface="Times New Roman" charset="0"/>
              </a:rPr>
              <a:t> full through the next-to-last level</a:t>
            </a:r>
            <a:endParaRPr lang="en-US" sz="2800">
              <a:latin typeface="Courier New" pitchFamily="49" charset="0"/>
              <a:cs typeface="Courier New" pitchFamily="49" charset="0"/>
            </a:endParaRPr>
          </a:p>
          <a:p>
            <a:pPr eaLnBrk="1" hangingPunct="1">
              <a:buFont typeface="Arial" pitchFamily="34" charset="0"/>
              <a:buChar char="•"/>
              <a:defRPr/>
            </a:pPr>
            <a:r>
              <a:rPr lang="en-US" sz="2800">
                <a:ea typeface="MS Mincho" charset="-128"/>
              </a:rPr>
              <a:t>(2) The last level is full </a:t>
            </a:r>
            <a:r>
              <a:rPr lang="en-US" sz="2800" u="sng">
                <a:effectLst>
                  <a:outerShdw blurRad="38100" dist="38100" dir="2700000" algn="tl">
                    <a:srgbClr val="000000"/>
                  </a:outerShdw>
                </a:effectLst>
                <a:ea typeface="MS Mincho" charset="-128"/>
              </a:rPr>
              <a:t>from left to right</a:t>
            </a:r>
            <a:r>
              <a:rPr lang="en-US" sz="2800">
                <a:ea typeface="MS Mincho" charset="-128"/>
              </a:rPr>
              <a:t> (i.e., leaves are as far to the left as possible)</a:t>
            </a:r>
            <a:endParaRPr lang="en-US" sz="2800"/>
          </a:p>
        </p:txBody>
      </p:sp>
      <p:pic>
        <p:nvPicPr>
          <p:cNvPr id="3076" name="Picture 4" descr="P532"/>
          <p:cNvPicPr>
            <a:picLocks noChangeAspect="1" noChangeArrowheads="1"/>
          </p:cNvPicPr>
          <p:nvPr/>
        </p:nvPicPr>
        <p:blipFill>
          <a:blip r:embed="rId3" cstate="print">
            <a:lum bright="-18000"/>
          </a:blip>
          <a:srcRect/>
          <a:stretch>
            <a:fillRect/>
          </a:stretch>
        </p:blipFill>
        <p:spPr bwMode="auto">
          <a:xfrm>
            <a:off x="3505200" y="3200400"/>
            <a:ext cx="5257800" cy="3249613"/>
          </a:xfrm>
          <a:prstGeom prst="rect">
            <a:avLst/>
          </a:prstGeom>
          <a:noFill/>
          <a:ln w="9525">
            <a:noFill/>
            <a:miter lim="800000"/>
            <a:headEnd/>
            <a:tailEnd/>
          </a:ln>
        </p:spPr>
      </p:pic>
      <p:pic>
        <p:nvPicPr>
          <p:cNvPr id="3077" name="Picture 5" descr="Ait9-6"/>
          <p:cNvPicPr>
            <a:picLocks noChangeAspect="1" noChangeArrowheads="1"/>
          </p:cNvPicPr>
          <p:nvPr/>
        </p:nvPicPr>
        <p:blipFill>
          <a:blip r:embed="rId4" cstate="print">
            <a:lum bright="-12000"/>
          </a:blip>
          <a:srcRect/>
          <a:stretch>
            <a:fillRect/>
          </a:stretch>
        </p:blipFill>
        <p:spPr bwMode="auto">
          <a:xfrm>
            <a:off x="838200" y="3657600"/>
            <a:ext cx="2133600" cy="1389063"/>
          </a:xfrm>
          <a:prstGeom prst="rect">
            <a:avLst/>
          </a:prstGeom>
          <a:noFill/>
          <a:ln w="9525">
            <a:noFill/>
            <a:miter lim="800000"/>
            <a:headEnd/>
            <a:tailEnd/>
          </a:ln>
        </p:spPr>
      </p:pic>
      <p:sp>
        <p:nvSpPr>
          <p:cNvPr id="3078" name="Rectangle 6"/>
          <p:cNvSpPr>
            <a:spLocks noChangeArrowheads="1"/>
          </p:cNvSpPr>
          <p:nvPr/>
        </p:nvSpPr>
        <p:spPr bwMode="auto">
          <a:xfrm>
            <a:off x="228600" y="5334000"/>
            <a:ext cx="3151188" cy="457200"/>
          </a:xfrm>
          <a:prstGeom prst="rect">
            <a:avLst/>
          </a:prstGeom>
          <a:noFill/>
          <a:ln w="9525">
            <a:noFill/>
            <a:miter lim="800000"/>
            <a:headEnd/>
            <a:tailEnd/>
          </a:ln>
          <a:effectLst/>
        </p:spPr>
        <p:txBody>
          <a:bodyPr wrap="none">
            <a:spAutoFit/>
          </a:bodyPr>
          <a:lstStyle/>
          <a:p>
            <a:r>
              <a:rPr lang="en-US"/>
              <a:t>Complete Binary Tree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1"/>
          <p:cNvGrpSpPr>
            <a:grpSpLocks/>
          </p:cNvGrpSpPr>
          <p:nvPr/>
        </p:nvGrpSpPr>
        <p:grpSpPr bwMode="auto">
          <a:xfrm>
            <a:off x="2257425" y="1782763"/>
            <a:ext cx="4021138" cy="2741612"/>
            <a:chOff x="1422" y="1123"/>
            <a:chExt cx="2533" cy="1727"/>
          </a:xfrm>
        </p:grpSpPr>
        <p:sp>
          <p:nvSpPr>
            <p:cNvPr id="28706" name="AutoShape 2"/>
            <p:cNvSpPr>
              <a:spLocks noChangeArrowheads="1"/>
            </p:cNvSpPr>
            <p:nvPr/>
          </p:nvSpPr>
          <p:spPr bwMode="auto">
            <a:xfrm>
              <a:off x="1422" y="1123"/>
              <a:ext cx="2534" cy="1728"/>
            </a:xfrm>
            <a:prstGeom prst="roundRect">
              <a:avLst>
                <a:gd name="adj" fmla="val 56"/>
              </a:avLst>
            </a:prstGeom>
            <a:noFill/>
            <a:ln w="76320">
              <a:noFill/>
              <a:round/>
              <a:headEnd type="triangle" w="med" len="med"/>
              <a:tailEnd/>
            </a:ln>
          </p:spPr>
          <p:txBody>
            <a:bodyPr wrap="none" anchor="ctr"/>
            <a:lstStyle/>
            <a:p>
              <a:endParaRPr lang="en-US"/>
            </a:p>
          </p:txBody>
        </p:sp>
        <p:sp>
          <p:nvSpPr>
            <p:cNvPr id="28707" name="Freeform 3"/>
            <p:cNvSpPr>
              <a:spLocks/>
            </p:cNvSpPr>
            <p:nvPr/>
          </p:nvSpPr>
          <p:spPr bwMode="auto">
            <a:xfrm>
              <a:off x="1422" y="1123"/>
              <a:ext cx="2534" cy="1728"/>
            </a:xfrm>
            <a:custGeom>
              <a:avLst/>
              <a:gdLst>
                <a:gd name="T0" fmla="*/ 29 w 11175"/>
                <a:gd name="T1" fmla="*/ 0 h 7621"/>
                <a:gd name="T2" fmla="*/ 29 w 11175"/>
                <a:gd name="T3" fmla="*/ 0 h 7621"/>
                <a:gd name="T4" fmla="*/ 28 w 11175"/>
                <a:gd name="T5" fmla="*/ 0 h 7621"/>
                <a:gd name="T6" fmla="*/ 27 w 11175"/>
                <a:gd name="T7" fmla="*/ 0 h 7621"/>
                <a:gd name="T8" fmla="*/ 27 w 11175"/>
                <a:gd name="T9" fmla="*/ 0 h 7621"/>
                <a:gd name="T10" fmla="*/ 26 w 11175"/>
                <a:gd name="T11" fmla="*/ 0 h 7621"/>
                <a:gd name="T12" fmla="*/ 25 w 11175"/>
                <a:gd name="T13" fmla="*/ 0 h 7621"/>
                <a:gd name="T14" fmla="*/ 24 w 11175"/>
                <a:gd name="T15" fmla="*/ 0 h 7621"/>
                <a:gd name="T16" fmla="*/ 24 w 11175"/>
                <a:gd name="T17" fmla="*/ 0 h 7621"/>
                <a:gd name="T18" fmla="*/ 23 w 11175"/>
                <a:gd name="T19" fmla="*/ 0 h 7621"/>
                <a:gd name="T20" fmla="*/ 22 w 11175"/>
                <a:gd name="T21" fmla="*/ 1 h 7621"/>
                <a:gd name="T22" fmla="*/ 22 w 11175"/>
                <a:gd name="T23" fmla="*/ 1 h 7621"/>
                <a:gd name="T24" fmla="*/ 21 w 11175"/>
                <a:gd name="T25" fmla="*/ 1 h 7621"/>
                <a:gd name="T26" fmla="*/ 20 w 11175"/>
                <a:gd name="T27" fmla="*/ 1 h 7621"/>
                <a:gd name="T28" fmla="*/ 19 w 11175"/>
                <a:gd name="T29" fmla="*/ 1 h 7621"/>
                <a:gd name="T30" fmla="*/ 19 w 11175"/>
                <a:gd name="T31" fmla="*/ 1 h 7621"/>
                <a:gd name="T32" fmla="*/ 18 w 11175"/>
                <a:gd name="T33" fmla="*/ 2 h 7621"/>
                <a:gd name="T34" fmla="*/ 17 w 11175"/>
                <a:gd name="T35" fmla="*/ 2 h 7621"/>
                <a:gd name="T36" fmla="*/ 17 w 11175"/>
                <a:gd name="T37" fmla="*/ 2 h 7621"/>
                <a:gd name="T38" fmla="*/ 16 w 11175"/>
                <a:gd name="T39" fmla="*/ 2 h 7621"/>
                <a:gd name="T40" fmla="*/ 15 w 11175"/>
                <a:gd name="T41" fmla="*/ 2 h 7621"/>
                <a:gd name="T42" fmla="*/ 15 w 11175"/>
                <a:gd name="T43" fmla="*/ 3 h 7621"/>
                <a:gd name="T44" fmla="*/ 14 w 11175"/>
                <a:gd name="T45" fmla="*/ 3 h 7621"/>
                <a:gd name="T46" fmla="*/ 13 w 11175"/>
                <a:gd name="T47" fmla="*/ 3 h 7621"/>
                <a:gd name="T48" fmla="*/ 13 w 11175"/>
                <a:gd name="T49" fmla="*/ 4 h 7621"/>
                <a:gd name="T50" fmla="*/ 12 w 11175"/>
                <a:gd name="T51" fmla="*/ 4 h 7621"/>
                <a:gd name="T52" fmla="*/ 12 w 11175"/>
                <a:gd name="T53" fmla="*/ 4 h 7621"/>
                <a:gd name="T54" fmla="*/ 11 w 11175"/>
                <a:gd name="T55" fmla="*/ 5 h 7621"/>
                <a:gd name="T56" fmla="*/ 10 w 11175"/>
                <a:gd name="T57" fmla="*/ 5 h 7621"/>
                <a:gd name="T58" fmla="*/ 10 w 11175"/>
                <a:gd name="T59" fmla="*/ 5 h 7621"/>
                <a:gd name="T60" fmla="*/ 9 w 11175"/>
                <a:gd name="T61" fmla="*/ 5 h 7621"/>
                <a:gd name="T62" fmla="*/ 9 w 11175"/>
                <a:gd name="T63" fmla="*/ 6 h 7621"/>
                <a:gd name="T64" fmla="*/ 8 w 11175"/>
                <a:gd name="T65" fmla="*/ 6 h 7621"/>
                <a:gd name="T66" fmla="*/ 8 w 11175"/>
                <a:gd name="T67" fmla="*/ 7 h 7621"/>
                <a:gd name="T68" fmla="*/ 7 w 11175"/>
                <a:gd name="T69" fmla="*/ 7 h 7621"/>
                <a:gd name="T70" fmla="*/ 7 w 11175"/>
                <a:gd name="T71" fmla="*/ 7 h 7621"/>
                <a:gd name="T72" fmla="*/ 6 w 11175"/>
                <a:gd name="T73" fmla="*/ 8 h 7621"/>
                <a:gd name="T74" fmla="*/ 6 w 11175"/>
                <a:gd name="T75" fmla="*/ 8 h 7621"/>
                <a:gd name="T76" fmla="*/ 5 w 11175"/>
                <a:gd name="T77" fmla="*/ 9 h 7621"/>
                <a:gd name="T78" fmla="*/ 5 w 11175"/>
                <a:gd name="T79" fmla="*/ 9 h 7621"/>
                <a:gd name="T80" fmla="*/ 5 w 11175"/>
                <a:gd name="T81" fmla="*/ 10 h 7621"/>
                <a:gd name="T82" fmla="*/ 4 w 11175"/>
                <a:gd name="T83" fmla="*/ 10 h 7621"/>
                <a:gd name="T84" fmla="*/ 4 w 11175"/>
                <a:gd name="T85" fmla="*/ 10 h 7621"/>
                <a:gd name="T86" fmla="*/ 3 w 11175"/>
                <a:gd name="T87" fmla="*/ 11 h 7621"/>
                <a:gd name="T88" fmla="*/ 3 w 11175"/>
                <a:gd name="T89" fmla="*/ 11 h 7621"/>
                <a:gd name="T90" fmla="*/ 3 w 11175"/>
                <a:gd name="T91" fmla="*/ 12 h 7621"/>
                <a:gd name="T92" fmla="*/ 2 w 11175"/>
                <a:gd name="T93" fmla="*/ 12 h 7621"/>
                <a:gd name="T94" fmla="*/ 2 w 11175"/>
                <a:gd name="T95" fmla="*/ 13 h 7621"/>
                <a:gd name="T96" fmla="*/ 2 w 11175"/>
                <a:gd name="T97" fmla="*/ 13 h 7621"/>
                <a:gd name="T98" fmla="*/ 2 w 11175"/>
                <a:gd name="T99" fmla="*/ 14 h 7621"/>
                <a:gd name="T100" fmla="*/ 1 w 11175"/>
                <a:gd name="T101" fmla="*/ 14 h 7621"/>
                <a:gd name="T102" fmla="*/ 1 w 11175"/>
                <a:gd name="T103" fmla="*/ 15 h 7621"/>
                <a:gd name="T104" fmla="*/ 1 w 11175"/>
                <a:gd name="T105" fmla="*/ 15 h 7621"/>
                <a:gd name="T106" fmla="*/ 1 w 11175"/>
                <a:gd name="T107" fmla="*/ 16 h 7621"/>
                <a:gd name="T108" fmla="*/ 1 w 11175"/>
                <a:gd name="T109" fmla="*/ 16 h 7621"/>
                <a:gd name="T110" fmla="*/ 0 w 11175"/>
                <a:gd name="T111" fmla="*/ 17 h 7621"/>
                <a:gd name="T112" fmla="*/ 0 w 11175"/>
                <a:gd name="T113" fmla="*/ 17 h 7621"/>
                <a:gd name="T114" fmla="*/ 0 w 11175"/>
                <a:gd name="T115" fmla="*/ 18 h 7621"/>
                <a:gd name="T116" fmla="*/ 0 w 11175"/>
                <a:gd name="T117" fmla="*/ 18 h 7621"/>
                <a:gd name="T118" fmla="*/ 0 w 11175"/>
                <a:gd name="T119" fmla="*/ 19 h 7621"/>
                <a:gd name="T120" fmla="*/ 0 w 11175"/>
                <a:gd name="T121" fmla="*/ 19 h 7621"/>
                <a:gd name="T122" fmla="*/ 0 w 11175"/>
                <a:gd name="T123" fmla="*/ 20 h 7621"/>
                <a:gd name="T124" fmla="*/ 0 w 11175"/>
                <a:gd name="T125" fmla="*/ 20 h 76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175"/>
                <a:gd name="T190" fmla="*/ 0 h 7621"/>
                <a:gd name="T191" fmla="*/ 11175 w 11175"/>
                <a:gd name="T192" fmla="*/ 7621 h 76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175" h="7621">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headEnd/>
              <a:tailEnd type="triangle" w="med" len="med"/>
            </a:ln>
          </p:spPr>
          <p:txBody>
            <a:bodyPr/>
            <a:lstStyle/>
            <a:p>
              <a:endParaRPr lang="en-US"/>
            </a:p>
          </p:txBody>
        </p:sp>
      </p:grpSp>
      <p:sp>
        <p:nvSpPr>
          <p:cNvPr id="28675" name="Rectangle 4"/>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Implementing a Heap</a:t>
            </a:r>
          </a:p>
        </p:txBody>
      </p:sp>
      <p:sp>
        <p:nvSpPr>
          <p:cNvPr id="28676" name="Rectangle 5"/>
          <p:cNvSpPr>
            <a:spLocks noGrp="1" noChangeArrowheads="1"/>
          </p:cNvSpPr>
          <p:nvPr>
            <p:ph sz="half" idx="1"/>
          </p:nvPr>
        </p:nvSpPr>
        <p:spPr>
          <a:xfrm>
            <a:off x="685800" y="1981200"/>
            <a:ext cx="3398838" cy="4114800"/>
          </a:xfrm>
        </p:spPr>
        <p:txBody>
          <a:bodyPr/>
          <a:lstStyle/>
          <a:p>
            <a:pPr eaLnBrk="1" hangingPunct="1">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from the root goes in the         first              location                 of the               array.</a:t>
            </a:r>
          </a:p>
        </p:txBody>
      </p:sp>
      <p:sp>
        <p:nvSpPr>
          <p:cNvPr id="28677" name="AutoShape 6"/>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28678" name="Line 7"/>
          <p:cNvSpPr>
            <a:spLocks noChangeShapeType="1"/>
          </p:cNvSpPr>
          <p:nvPr/>
        </p:nvSpPr>
        <p:spPr bwMode="auto">
          <a:xfrm>
            <a:off x="2620963" y="4667250"/>
            <a:ext cx="1587" cy="792163"/>
          </a:xfrm>
          <a:prstGeom prst="line">
            <a:avLst/>
          </a:prstGeom>
          <a:noFill/>
          <a:ln w="12600">
            <a:solidFill>
              <a:srgbClr val="E0E0E0"/>
            </a:solidFill>
            <a:round/>
            <a:headEnd/>
            <a:tailEnd/>
          </a:ln>
        </p:spPr>
        <p:txBody>
          <a:bodyPr/>
          <a:lstStyle/>
          <a:p>
            <a:endParaRPr lang="en-US"/>
          </a:p>
        </p:txBody>
      </p:sp>
      <p:sp>
        <p:nvSpPr>
          <p:cNvPr id="28679" name="Line 8"/>
          <p:cNvSpPr>
            <a:spLocks noChangeShapeType="1"/>
          </p:cNvSpPr>
          <p:nvPr/>
        </p:nvSpPr>
        <p:spPr bwMode="auto">
          <a:xfrm>
            <a:off x="3535363" y="4667250"/>
            <a:ext cx="1587" cy="792163"/>
          </a:xfrm>
          <a:prstGeom prst="line">
            <a:avLst/>
          </a:prstGeom>
          <a:noFill/>
          <a:ln w="12600">
            <a:solidFill>
              <a:srgbClr val="E0E0E0"/>
            </a:solidFill>
            <a:round/>
            <a:headEnd/>
            <a:tailEnd/>
          </a:ln>
        </p:spPr>
        <p:txBody>
          <a:bodyPr/>
          <a:lstStyle/>
          <a:p>
            <a:endParaRPr lang="en-US"/>
          </a:p>
        </p:txBody>
      </p:sp>
      <p:sp>
        <p:nvSpPr>
          <p:cNvPr id="28680" name="Line 9"/>
          <p:cNvSpPr>
            <a:spLocks noChangeShapeType="1"/>
          </p:cNvSpPr>
          <p:nvPr/>
        </p:nvSpPr>
        <p:spPr bwMode="auto">
          <a:xfrm>
            <a:off x="4448175" y="4667250"/>
            <a:ext cx="1588" cy="792163"/>
          </a:xfrm>
          <a:prstGeom prst="line">
            <a:avLst/>
          </a:prstGeom>
          <a:noFill/>
          <a:ln w="12600">
            <a:solidFill>
              <a:srgbClr val="E0E0E0"/>
            </a:solidFill>
            <a:round/>
            <a:headEnd/>
            <a:tailEnd/>
          </a:ln>
        </p:spPr>
        <p:txBody>
          <a:bodyPr/>
          <a:lstStyle/>
          <a:p>
            <a:endParaRPr lang="en-US"/>
          </a:p>
        </p:txBody>
      </p:sp>
      <p:sp>
        <p:nvSpPr>
          <p:cNvPr id="28681" name="Line 10"/>
          <p:cNvSpPr>
            <a:spLocks noChangeShapeType="1"/>
          </p:cNvSpPr>
          <p:nvPr/>
        </p:nvSpPr>
        <p:spPr bwMode="auto">
          <a:xfrm>
            <a:off x="5364163" y="4670425"/>
            <a:ext cx="1587" cy="784225"/>
          </a:xfrm>
          <a:prstGeom prst="line">
            <a:avLst/>
          </a:prstGeom>
          <a:noFill/>
          <a:ln w="12600">
            <a:solidFill>
              <a:srgbClr val="E0E0E0"/>
            </a:solidFill>
            <a:round/>
            <a:headEnd/>
            <a:tailEnd/>
          </a:ln>
        </p:spPr>
        <p:txBody>
          <a:bodyPr/>
          <a:lstStyle/>
          <a:p>
            <a:endParaRPr lang="en-US"/>
          </a:p>
        </p:txBody>
      </p:sp>
      <p:sp>
        <p:nvSpPr>
          <p:cNvPr id="28682" name="Line 11"/>
          <p:cNvSpPr>
            <a:spLocks noChangeShapeType="1"/>
          </p:cNvSpPr>
          <p:nvPr/>
        </p:nvSpPr>
        <p:spPr bwMode="auto">
          <a:xfrm>
            <a:off x="6278563" y="4670425"/>
            <a:ext cx="1587" cy="784225"/>
          </a:xfrm>
          <a:prstGeom prst="line">
            <a:avLst/>
          </a:prstGeom>
          <a:noFill/>
          <a:ln w="12600">
            <a:solidFill>
              <a:srgbClr val="E0E0E0"/>
            </a:solidFill>
            <a:round/>
            <a:headEnd/>
            <a:tailEnd/>
          </a:ln>
        </p:spPr>
        <p:txBody>
          <a:bodyPr/>
          <a:lstStyle/>
          <a:p>
            <a:endParaRPr lang="en-US"/>
          </a:p>
        </p:txBody>
      </p:sp>
      <p:sp>
        <p:nvSpPr>
          <p:cNvPr id="28683" name="Line 12"/>
          <p:cNvSpPr>
            <a:spLocks noChangeShapeType="1"/>
          </p:cNvSpPr>
          <p:nvPr/>
        </p:nvSpPr>
        <p:spPr bwMode="auto">
          <a:xfrm>
            <a:off x="7192963" y="4665663"/>
            <a:ext cx="1587" cy="793750"/>
          </a:xfrm>
          <a:prstGeom prst="line">
            <a:avLst/>
          </a:prstGeom>
          <a:noFill/>
          <a:ln w="12600">
            <a:solidFill>
              <a:srgbClr val="E0E0E0"/>
            </a:solidFill>
            <a:round/>
            <a:headEnd/>
            <a:tailEnd/>
          </a:ln>
        </p:spPr>
        <p:txBody>
          <a:bodyPr/>
          <a:lstStyle/>
          <a:p>
            <a:endParaRPr lang="en-US"/>
          </a:p>
        </p:txBody>
      </p:sp>
      <p:sp>
        <p:nvSpPr>
          <p:cNvPr id="28684" name="AutoShape 13"/>
          <p:cNvSpPr>
            <a:spLocks noChangeArrowheads="1"/>
          </p:cNvSpPr>
          <p:nvPr/>
        </p:nvSpPr>
        <p:spPr bwMode="auto">
          <a:xfrm>
            <a:off x="1096963" y="5565775"/>
            <a:ext cx="2189162" cy="433388"/>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An array of data</a:t>
            </a:r>
          </a:p>
        </p:txBody>
      </p:sp>
      <p:sp>
        <p:nvSpPr>
          <p:cNvPr id="28685" name="Freeform 14"/>
          <p:cNvSpPr>
            <a:spLocks noChangeArrowheads="1"/>
          </p:cNvSpPr>
          <p:nvPr/>
        </p:nvSpPr>
        <p:spPr bwMode="auto">
          <a:xfrm>
            <a:off x="7464425" y="4160838"/>
            <a:ext cx="982663" cy="1725612"/>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sp>
        <p:nvSpPr>
          <p:cNvPr id="28686" name="Line 15"/>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8687" name="Group 16"/>
          <p:cNvGrpSpPr>
            <a:grpSpLocks/>
          </p:cNvGrpSpPr>
          <p:nvPr/>
        </p:nvGrpSpPr>
        <p:grpSpPr bwMode="auto">
          <a:xfrm>
            <a:off x="5880100" y="3313113"/>
            <a:ext cx="793750" cy="731837"/>
            <a:chOff x="3704" y="2087"/>
            <a:chExt cx="500" cy="461"/>
          </a:xfrm>
        </p:grpSpPr>
        <p:sp>
          <p:nvSpPr>
            <p:cNvPr id="28704"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8705" name="AutoShape 18"/>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28688"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8689" name="Group 20"/>
          <p:cNvGrpSpPr>
            <a:grpSpLocks/>
          </p:cNvGrpSpPr>
          <p:nvPr/>
        </p:nvGrpSpPr>
        <p:grpSpPr bwMode="auto">
          <a:xfrm>
            <a:off x="4679950" y="3313113"/>
            <a:ext cx="793750" cy="731837"/>
            <a:chOff x="2948" y="2087"/>
            <a:chExt cx="500" cy="461"/>
          </a:xfrm>
        </p:grpSpPr>
        <p:sp>
          <p:nvSpPr>
            <p:cNvPr id="28702"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8703" name="AutoShape 22"/>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28690" name="Line 23"/>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8691" name="Group 24"/>
          <p:cNvGrpSpPr>
            <a:grpSpLocks/>
          </p:cNvGrpSpPr>
          <p:nvPr/>
        </p:nvGrpSpPr>
        <p:grpSpPr bwMode="auto">
          <a:xfrm>
            <a:off x="7437438" y="2398713"/>
            <a:ext cx="793750" cy="731837"/>
            <a:chOff x="4685" y="1511"/>
            <a:chExt cx="500" cy="461"/>
          </a:xfrm>
        </p:grpSpPr>
        <p:sp>
          <p:nvSpPr>
            <p:cNvPr id="28700"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8701" name="AutoShape 26"/>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28692"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8693" name="Group 28"/>
          <p:cNvGrpSpPr>
            <a:grpSpLocks/>
          </p:cNvGrpSpPr>
          <p:nvPr/>
        </p:nvGrpSpPr>
        <p:grpSpPr bwMode="auto">
          <a:xfrm>
            <a:off x="6376988" y="1331913"/>
            <a:ext cx="793750" cy="731837"/>
            <a:chOff x="4017" y="839"/>
            <a:chExt cx="500" cy="461"/>
          </a:xfrm>
        </p:grpSpPr>
        <p:sp>
          <p:nvSpPr>
            <p:cNvPr id="28698"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8699" name="AutoShape 30"/>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28694" name="Group 31"/>
          <p:cNvGrpSpPr>
            <a:grpSpLocks/>
          </p:cNvGrpSpPr>
          <p:nvPr/>
        </p:nvGrpSpPr>
        <p:grpSpPr bwMode="auto">
          <a:xfrm>
            <a:off x="5273675" y="2398713"/>
            <a:ext cx="793750" cy="731837"/>
            <a:chOff x="3322" y="1511"/>
            <a:chExt cx="500" cy="461"/>
          </a:xfrm>
        </p:grpSpPr>
        <p:sp>
          <p:nvSpPr>
            <p:cNvPr id="28696"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8697" name="AutoShape 33"/>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28695" name="AutoShape 34"/>
          <p:cNvSpPr>
            <a:spLocks noChangeArrowheads="1"/>
          </p:cNvSpPr>
          <p:nvPr/>
        </p:nvSpPr>
        <p:spPr bwMode="auto">
          <a:xfrm>
            <a:off x="1914525"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
          <p:cNvGrpSpPr>
            <a:grpSpLocks/>
          </p:cNvGrpSpPr>
          <p:nvPr/>
        </p:nvGrpSpPr>
        <p:grpSpPr bwMode="auto">
          <a:xfrm>
            <a:off x="3001963" y="2743200"/>
            <a:ext cx="2406650" cy="1903413"/>
            <a:chOff x="1891" y="1728"/>
            <a:chExt cx="1516" cy="1199"/>
          </a:xfrm>
        </p:grpSpPr>
        <p:sp>
          <p:nvSpPr>
            <p:cNvPr id="29735" name="AutoShape 2"/>
            <p:cNvSpPr>
              <a:spLocks noChangeArrowheads="1"/>
            </p:cNvSpPr>
            <p:nvPr/>
          </p:nvSpPr>
          <p:spPr bwMode="auto">
            <a:xfrm>
              <a:off x="1891" y="1728"/>
              <a:ext cx="1517" cy="1200"/>
            </a:xfrm>
            <a:prstGeom prst="roundRect">
              <a:avLst>
                <a:gd name="adj" fmla="val 83"/>
              </a:avLst>
            </a:prstGeom>
            <a:noFill/>
            <a:ln w="76320">
              <a:noFill/>
              <a:round/>
              <a:headEnd type="triangle" w="med" len="med"/>
              <a:tailEnd/>
            </a:ln>
          </p:spPr>
          <p:txBody>
            <a:bodyPr wrap="none" anchor="ctr"/>
            <a:lstStyle/>
            <a:p>
              <a:endParaRPr lang="en-US"/>
            </a:p>
          </p:txBody>
        </p:sp>
        <p:sp>
          <p:nvSpPr>
            <p:cNvPr id="29736" name="Freeform 3"/>
            <p:cNvSpPr>
              <a:spLocks/>
            </p:cNvSpPr>
            <p:nvPr/>
          </p:nvSpPr>
          <p:spPr bwMode="auto">
            <a:xfrm>
              <a:off x="1891" y="1728"/>
              <a:ext cx="1517" cy="1200"/>
            </a:xfrm>
            <a:custGeom>
              <a:avLst/>
              <a:gdLst>
                <a:gd name="T0" fmla="*/ 18 w 6690"/>
                <a:gd name="T1" fmla="*/ 0 h 5293"/>
                <a:gd name="T2" fmla="*/ 17 w 6690"/>
                <a:gd name="T3" fmla="*/ 0 h 5293"/>
                <a:gd name="T4" fmla="*/ 17 w 6690"/>
                <a:gd name="T5" fmla="*/ 0 h 5293"/>
                <a:gd name="T6" fmla="*/ 16 w 6690"/>
                <a:gd name="T7" fmla="*/ 0 h 5293"/>
                <a:gd name="T8" fmla="*/ 16 w 6690"/>
                <a:gd name="T9" fmla="*/ 0 h 5293"/>
                <a:gd name="T10" fmla="*/ 15 w 6690"/>
                <a:gd name="T11" fmla="*/ 0 h 5293"/>
                <a:gd name="T12" fmla="*/ 15 w 6690"/>
                <a:gd name="T13" fmla="*/ 0 h 5293"/>
                <a:gd name="T14" fmla="*/ 15 w 6690"/>
                <a:gd name="T15" fmla="*/ 0 h 5293"/>
                <a:gd name="T16" fmla="*/ 14 w 6690"/>
                <a:gd name="T17" fmla="*/ 0 h 5293"/>
                <a:gd name="T18" fmla="*/ 14 w 6690"/>
                <a:gd name="T19" fmla="*/ 0 h 5293"/>
                <a:gd name="T20" fmla="*/ 13 w 6690"/>
                <a:gd name="T21" fmla="*/ 0 h 5293"/>
                <a:gd name="T22" fmla="*/ 13 w 6690"/>
                <a:gd name="T23" fmla="*/ 0 h 5293"/>
                <a:gd name="T24" fmla="*/ 12 w 6690"/>
                <a:gd name="T25" fmla="*/ 1 h 5293"/>
                <a:gd name="T26" fmla="*/ 12 w 6690"/>
                <a:gd name="T27" fmla="*/ 1 h 5293"/>
                <a:gd name="T28" fmla="*/ 12 w 6690"/>
                <a:gd name="T29" fmla="*/ 1 h 5293"/>
                <a:gd name="T30" fmla="*/ 11 w 6690"/>
                <a:gd name="T31" fmla="*/ 1 h 5293"/>
                <a:gd name="T32" fmla="*/ 11 w 6690"/>
                <a:gd name="T33" fmla="*/ 1 h 5293"/>
                <a:gd name="T34" fmla="*/ 10 w 6690"/>
                <a:gd name="T35" fmla="*/ 1 h 5293"/>
                <a:gd name="T36" fmla="*/ 10 w 6690"/>
                <a:gd name="T37" fmla="*/ 1 h 5293"/>
                <a:gd name="T38" fmla="*/ 10 w 6690"/>
                <a:gd name="T39" fmla="*/ 2 h 5293"/>
                <a:gd name="T40" fmla="*/ 9 w 6690"/>
                <a:gd name="T41" fmla="*/ 2 h 5293"/>
                <a:gd name="T42" fmla="*/ 9 w 6690"/>
                <a:gd name="T43" fmla="*/ 2 h 5293"/>
                <a:gd name="T44" fmla="*/ 8 w 6690"/>
                <a:gd name="T45" fmla="*/ 2 h 5293"/>
                <a:gd name="T46" fmla="*/ 8 w 6690"/>
                <a:gd name="T47" fmla="*/ 2 h 5293"/>
                <a:gd name="T48" fmla="*/ 7 w 6690"/>
                <a:gd name="T49" fmla="*/ 2 h 5293"/>
                <a:gd name="T50" fmla="*/ 7 w 6690"/>
                <a:gd name="T51" fmla="*/ 3 h 5293"/>
                <a:gd name="T52" fmla="*/ 7 w 6690"/>
                <a:gd name="T53" fmla="*/ 3 h 5293"/>
                <a:gd name="T54" fmla="*/ 7 w 6690"/>
                <a:gd name="T55" fmla="*/ 3 h 5293"/>
                <a:gd name="T56" fmla="*/ 6 w 6690"/>
                <a:gd name="T57" fmla="*/ 3 h 5293"/>
                <a:gd name="T58" fmla="*/ 6 w 6690"/>
                <a:gd name="T59" fmla="*/ 4 h 5293"/>
                <a:gd name="T60" fmla="*/ 5 w 6690"/>
                <a:gd name="T61" fmla="*/ 4 h 5293"/>
                <a:gd name="T62" fmla="*/ 5 w 6690"/>
                <a:gd name="T63" fmla="*/ 4 h 5293"/>
                <a:gd name="T64" fmla="*/ 5 w 6690"/>
                <a:gd name="T65" fmla="*/ 4 h 5293"/>
                <a:gd name="T66" fmla="*/ 5 w 6690"/>
                <a:gd name="T67" fmla="*/ 5 h 5293"/>
                <a:gd name="T68" fmla="*/ 4 w 6690"/>
                <a:gd name="T69" fmla="*/ 5 h 5293"/>
                <a:gd name="T70" fmla="*/ 4 w 6690"/>
                <a:gd name="T71" fmla="*/ 5 h 5293"/>
                <a:gd name="T72" fmla="*/ 4 w 6690"/>
                <a:gd name="T73" fmla="*/ 5 h 5293"/>
                <a:gd name="T74" fmla="*/ 3 w 6690"/>
                <a:gd name="T75" fmla="*/ 6 h 5293"/>
                <a:gd name="T76" fmla="*/ 3 w 6690"/>
                <a:gd name="T77" fmla="*/ 6 h 5293"/>
                <a:gd name="T78" fmla="*/ 3 w 6690"/>
                <a:gd name="T79" fmla="*/ 6 h 5293"/>
                <a:gd name="T80" fmla="*/ 3 w 6690"/>
                <a:gd name="T81" fmla="*/ 7 h 5293"/>
                <a:gd name="T82" fmla="*/ 2 w 6690"/>
                <a:gd name="T83" fmla="*/ 7 h 5293"/>
                <a:gd name="T84" fmla="*/ 2 w 6690"/>
                <a:gd name="T85" fmla="*/ 7 h 5293"/>
                <a:gd name="T86" fmla="*/ 2 w 6690"/>
                <a:gd name="T87" fmla="*/ 7 h 5293"/>
                <a:gd name="T88" fmla="*/ 2 w 6690"/>
                <a:gd name="T89" fmla="*/ 8 h 5293"/>
                <a:gd name="T90" fmla="*/ 2 w 6690"/>
                <a:gd name="T91" fmla="*/ 8 h 5293"/>
                <a:gd name="T92" fmla="*/ 1 w 6690"/>
                <a:gd name="T93" fmla="*/ 8 h 5293"/>
                <a:gd name="T94" fmla="*/ 1 w 6690"/>
                <a:gd name="T95" fmla="*/ 9 h 5293"/>
                <a:gd name="T96" fmla="*/ 1 w 6690"/>
                <a:gd name="T97" fmla="*/ 9 h 5293"/>
                <a:gd name="T98" fmla="*/ 1 w 6690"/>
                <a:gd name="T99" fmla="*/ 10 h 5293"/>
                <a:gd name="T100" fmla="*/ 1 w 6690"/>
                <a:gd name="T101" fmla="*/ 10 h 5293"/>
                <a:gd name="T102" fmla="*/ 1 w 6690"/>
                <a:gd name="T103" fmla="*/ 10 h 5293"/>
                <a:gd name="T104" fmla="*/ 0 w 6690"/>
                <a:gd name="T105" fmla="*/ 10 h 5293"/>
                <a:gd name="T106" fmla="*/ 0 w 6690"/>
                <a:gd name="T107" fmla="*/ 11 h 5293"/>
                <a:gd name="T108" fmla="*/ 0 w 6690"/>
                <a:gd name="T109" fmla="*/ 11 h 5293"/>
                <a:gd name="T110" fmla="*/ 0 w 6690"/>
                <a:gd name="T111" fmla="*/ 12 h 5293"/>
                <a:gd name="T112" fmla="*/ 0 w 6690"/>
                <a:gd name="T113" fmla="*/ 12 h 5293"/>
                <a:gd name="T114" fmla="*/ 0 w 6690"/>
                <a:gd name="T115" fmla="*/ 12 h 5293"/>
                <a:gd name="T116" fmla="*/ 0 w 6690"/>
                <a:gd name="T117" fmla="*/ 12 h 5293"/>
                <a:gd name="T118" fmla="*/ 0 w 6690"/>
                <a:gd name="T119" fmla="*/ 13 h 5293"/>
                <a:gd name="T120" fmla="*/ 0 w 6690"/>
                <a:gd name="T121" fmla="*/ 13 h 5293"/>
                <a:gd name="T122" fmla="*/ 0 w 6690"/>
                <a:gd name="T123" fmla="*/ 14 h 5293"/>
                <a:gd name="T124" fmla="*/ 0 w 6690"/>
                <a:gd name="T125" fmla="*/ 14 h 52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90"/>
                <a:gd name="T190" fmla="*/ 0 h 5293"/>
                <a:gd name="T191" fmla="*/ 6690 w 6690"/>
                <a:gd name="T192" fmla="*/ 5293 h 52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90" h="5293">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headEnd/>
              <a:tailEnd type="triangle" w="med" len="med"/>
            </a:ln>
          </p:spPr>
          <p:txBody>
            <a:bodyPr/>
            <a:lstStyle/>
            <a:p>
              <a:endParaRPr lang="en-US"/>
            </a:p>
          </p:txBody>
        </p:sp>
      </p:grpSp>
      <p:sp>
        <p:nvSpPr>
          <p:cNvPr id="29699" name="Rectangle 4"/>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Implementing a Heap</a:t>
            </a:r>
          </a:p>
        </p:txBody>
      </p:sp>
      <p:sp>
        <p:nvSpPr>
          <p:cNvPr id="29700" name="Rectangle 5"/>
          <p:cNvSpPr>
            <a:spLocks noGrp="1" noChangeArrowheads="1"/>
          </p:cNvSpPr>
          <p:nvPr>
            <p:ph sz="half" idx="1"/>
          </p:nvPr>
        </p:nvSpPr>
        <p:spPr>
          <a:xfrm>
            <a:off x="685800" y="1981200"/>
            <a:ext cx="3398838" cy="4114800"/>
          </a:xfrm>
        </p:spPr>
        <p:txBody>
          <a:bodyPr/>
          <a:lstStyle/>
          <a:p>
            <a:pPr eaLnBrk="1" hangingPunct="1">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from the next row goes in the next two array locations.                  </a:t>
            </a:r>
          </a:p>
        </p:txBody>
      </p:sp>
      <p:sp>
        <p:nvSpPr>
          <p:cNvPr id="29701" name="AutoShape 6"/>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29702" name="Line 7"/>
          <p:cNvSpPr>
            <a:spLocks noChangeShapeType="1"/>
          </p:cNvSpPr>
          <p:nvPr/>
        </p:nvSpPr>
        <p:spPr bwMode="auto">
          <a:xfrm>
            <a:off x="2620963" y="4667250"/>
            <a:ext cx="1587" cy="792163"/>
          </a:xfrm>
          <a:prstGeom prst="line">
            <a:avLst/>
          </a:prstGeom>
          <a:noFill/>
          <a:ln w="12600">
            <a:solidFill>
              <a:srgbClr val="E0E0E0"/>
            </a:solidFill>
            <a:round/>
            <a:headEnd/>
            <a:tailEnd/>
          </a:ln>
        </p:spPr>
        <p:txBody>
          <a:bodyPr/>
          <a:lstStyle/>
          <a:p>
            <a:endParaRPr lang="en-US"/>
          </a:p>
        </p:txBody>
      </p:sp>
      <p:sp>
        <p:nvSpPr>
          <p:cNvPr id="29703" name="Line 8"/>
          <p:cNvSpPr>
            <a:spLocks noChangeShapeType="1"/>
          </p:cNvSpPr>
          <p:nvPr/>
        </p:nvSpPr>
        <p:spPr bwMode="auto">
          <a:xfrm>
            <a:off x="3535363" y="4667250"/>
            <a:ext cx="1587" cy="792163"/>
          </a:xfrm>
          <a:prstGeom prst="line">
            <a:avLst/>
          </a:prstGeom>
          <a:noFill/>
          <a:ln w="12600">
            <a:solidFill>
              <a:srgbClr val="E0E0E0"/>
            </a:solidFill>
            <a:round/>
            <a:headEnd/>
            <a:tailEnd/>
          </a:ln>
        </p:spPr>
        <p:txBody>
          <a:bodyPr/>
          <a:lstStyle/>
          <a:p>
            <a:endParaRPr lang="en-US"/>
          </a:p>
        </p:txBody>
      </p:sp>
      <p:sp>
        <p:nvSpPr>
          <p:cNvPr id="29704" name="Line 9"/>
          <p:cNvSpPr>
            <a:spLocks noChangeShapeType="1"/>
          </p:cNvSpPr>
          <p:nvPr/>
        </p:nvSpPr>
        <p:spPr bwMode="auto">
          <a:xfrm>
            <a:off x="4448175" y="4667250"/>
            <a:ext cx="1588" cy="792163"/>
          </a:xfrm>
          <a:prstGeom prst="line">
            <a:avLst/>
          </a:prstGeom>
          <a:noFill/>
          <a:ln w="12600">
            <a:solidFill>
              <a:srgbClr val="E0E0E0"/>
            </a:solidFill>
            <a:round/>
            <a:headEnd/>
            <a:tailEnd/>
          </a:ln>
        </p:spPr>
        <p:txBody>
          <a:bodyPr/>
          <a:lstStyle/>
          <a:p>
            <a:endParaRPr lang="en-US"/>
          </a:p>
        </p:txBody>
      </p:sp>
      <p:sp>
        <p:nvSpPr>
          <p:cNvPr id="29705" name="Line 10"/>
          <p:cNvSpPr>
            <a:spLocks noChangeShapeType="1"/>
          </p:cNvSpPr>
          <p:nvPr/>
        </p:nvSpPr>
        <p:spPr bwMode="auto">
          <a:xfrm>
            <a:off x="5364163" y="4670425"/>
            <a:ext cx="1587" cy="784225"/>
          </a:xfrm>
          <a:prstGeom prst="line">
            <a:avLst/>
          </a:prstGeom>
          <a:noFill/>
          <a:ln w="12600">
            <a:solidFill>
              <a:srgbClr val="E0E0E0"/>
            </a:solidFill>
            <a:round/>
            <a:headEnd/>
            <a:tailEnd/>
          </a:ln>
        </p:spPr>
        <p:txBody>
          <a:bodyPr/>
          <a:lstStyle/>
          <a:p>
            <a:endParaRPr lang="en-US"/>
          </a:p>
        </p:txBody>
      </p:sp>
      <p:sp>
        <p:nvSpPr>
          <p:cNvPr id="29706" name="Line 11"/>
          <p:cNvSpPr>
            <a:spLocks noChangeShapeType="1"/>
          </p:cNvSpPr>
          <p:nvPr/>
        </p:nvSpPr>
        <p:spPr bwMode="auto">
          <a:xfrm>
            <a:off x="6278563" y="4670425"/>
            <a:ext cx="1587" cy="784225"/>
          </a:xfrm>
          <a:prstGeom prst="line">
            <a:avLst/>
          </a:prstGeom>
          <a:noFill/>
          <a:ln w="12600">
            <a:solidFill>
              <a:srgbClr val="E0E0E0"/>
            </a:solidFill>
            <a:round/>
            <a:headEnd/>
            <a:tailEnd/>
          </a:ln>
        </p:spPr>
        <p:txBody>
          <a:bodyPr/>
          <a:lstStyle/>
          <a:p>
            <a:endParaRPr lang="en-US"/>
          </a:p>
        </p:txBody>
      </p:sp>
      <p:sp>
        <p:nvSpPr>
          <p:cNvPr id="29707" name="Line 12"/>
          <p:cNvSpPr>
            <a:spLocks noChangeShapeType="1"/>
          </p:cNvSpPr>
          <p:nvPr/>
        </p:nvSpPr>
        <p:spPr bwMode="auto">
          <a:xfrm>
            <a:off x="7192963" y="4665663"/>
            <a:ext cx="1587" cy="793750"/>
          </a:xfrm>
          <a:prstGeom prst="line">
            <a:avLst/>
          </a:prstGeom>
          <a:noFill/>
          <a:ln w="12600">
            <a:solidFill>
              <a:srgbClr val="E0E0E0"/>
            </a:solidFill>
            <a:round/>
            <a:headEnd/>
            <a:tailEnd/>
          </a:ln>
        </p:spPr>
        <p:txBody>
          <a:bodyPr/>
          <a:lstStyle/>
          <a:p>
            <a:endParaRPr lang="en-US"/>
          </a:p>
        </p:txBody>
      </p:sp>
      <p:sp>
        <p:nvSpPr>
          <p:cNvPr id="29708" name="AutoShape 13"/>
          <p:cNvSpPr>
            <a:spLocks noChangeArrowheads="1"/>
          </p:cNvSpPr>
          <p:nvPr/>
        </p:nvSpPr>
        <p:spPr bwMode="auto">
          <a:xfrm>
            <a:off x="1096963" y="5565775"/>
            <a:ext cx="2189162" cy="433388"/>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An array of data</a:t>
            </a:r>
          </a:p>
        </p:txBody>
      </p:sp>
      <p:sp>
        <p:nvSpPr>
          <p:cNvPr id="29709" name="Freeform 14"/>
          <p:cNvSpPr>
            <a:spLocks noChangeArrowheads="1"/>
          </p:cNvSpPr>
          <p:nvPr/>
        </p:nvSpPr>
        <p:spPr bwMode="auto">
          <a:xfrm>
            <a:off x="7464425" y="4160838"/>
            <a:ext cx="982663" cy="1725612"/>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sp>
        <p:nvSpPr>
          <p:cNvPr id="29710" name="Line 15"/>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29711" name="Group 16"/>
          <p:cNvGrpSpPr>
            <a:grpSpLocks/>
          </p:cNvGrpSpPr>
          <p:nvPr/>
        </p:nvGrpSpPr>
        <p:grpSpPr bwMode="auto">
          <a:xfrm>
            <a:off x="5880100" y="3313113"/>
            <a:ext cx="793750" cy="731837"/>
            <a:chOff x="3704" y="2087"/>
            <a:chExt cx="500" cy="461"/>
          </a:xfrm>
        </p:grpSpPr>
        <p:sp>
          <p:nvSpPr>
            <p:cNvPr id="29733"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9734" name="AutoShape 18"/>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29712"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29713" name="Group 20"/>
          <p:cNvGrpSpPr>
            <a:grpSpLocks/>
          </p:cNvGrpSpPr>
          <p:nvPr/>
        </p:nvGrpSpPr>
        <p:grpSpPr bwMode="auto">
          <a:xfrm>
            <a:off x="4679950" y="3313113"/>
            <a:ext cx="793750" cy="731837"/>
            <a:chOff x="2948" y="2087"/>
            <a:chExt cx="500" cy="461"/>
          </a:xfrm>
        </p:grpSpPr>
        <p:sp>
          <p:nvSpPr>
            <p:cNvPr id="29731"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9732" name="AutoShape 22"/>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29714" name="Line 23"/>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29715" name="Group 24"/>
          <p:cNvGrpSpPr>
            <a:grpSpLocks/>
          </p:cNvGrpSpPr>
          <p:nvPr/>
        </p:nvGrpSpPr>
        <p:grpSpPr bwMode="auto">
          <a:xfrm>
            <a:off x="7437438" y="2398713"/>
            <a:ext cx="793750" cy="731837"/>
            <a:chOff x="4685" y="1511"/>
            <a:chExt cx="500" cy="461"/>
          </a:xfrm>
        </p:grpSpPr>
        <p:sp>
          <p:nvSpPr>
            <p:cNvPr id="29729"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9730" name="AutoShape 26"/>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29716"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29717" name="Group 28"/>
          <p:cNvGrpSpPr>
            <a:grpSpLocks/>
          </p:cNvGrpSpPr>
          <p:nvPr/>
        </p:nvGrpSpPr>
        <p:grpSpPr bwMode="auto">
          <a:xfrm>
            <a:off x="6376988" y="1331913"/>
            <a:ext cx="793750" cy="731837"/>
            <a:chOff x="4017" y="839"/>
            <a:chExt cx="500" cy="461"/>
          </a:xfrm>
        </p:grpSpPr>
        <p:sp>
          <p:nvSpPr>
            <p:cNvPr id="29727"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9728" name="AutoShape 30"/>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29718" name="Group 31"/>
          <p:cNvGrpSpPr>
            <a:grpSpLocks/>
          </p:cNvGrpSpPr>
          <p:nvPr/>
        </p:nvGrpSpPr>
        <p:grpSpPr bwMode="auto">
          <a:xfrm>
            <a:off x="5273675" y="2398713"/>
            <a:ext cx="793750" cy="731837"/>
            <a:chOff x="3322" y="1511"/>
            <a:chExt cx="500" cy="461"/>
          </a:xfrm>
        </p:grpSpPr>
        <p:sp>
          <p:nvSpPr>
            <p:cNvPr id="29725"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29726" name="AutoShape 33"/>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29719" name="AutoShape 34"/>
          <p:cNvSpPr>
            <a:spLocks noChangeArrowheads="1"/>
          </p:cNvSpPr>
          <p:nvPr/>
        </p:nvSpPr>
        <p:spPr bwMode="auto">
          <a:xfrm>
            <a:off x="1914525"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nvGrpSpPr>
          <p:cNvPr id="29720" name="Group 35"/>
          <p:cNvGrpSpPr>
            <a:grpSpLocks/>
          </p:cNvGrpSpPr>
          <p:nvPr/>
        </p:nvGrpSpPr>
        <p:grpSpPr bwMode="auto">
          <a:xfrm>
            <a:off x="4433888" y="3108325"/>
            <a:ext cx="3317875" cy="1906588"/>
            <a:chOff x="2793" y="1958"/>
            <a:chExt cx="2090" cy="1201"/>
          </a:xfrm>
        </p:grpSpPr>
        <p:sp>
          <p:nvSpPr>
            <p:cNvPr id="29723" name="AutoShape 36"/>
            <p:cNvSpPr>
              <a:spLocks noChangeArrowheads="1"/>
            </p:cNvSpPr>
            <p:nvPr/>
          </p:nvSpPr>
          <p:spPr bwMode="auto">
            <a:xfrm rot="5400000">
              <a:off x="3240" y="1514"/>
              <a:ext cx="1202" cy="2091"/>
            </a:xfrm>
            <a:prstGeom prst="roundRect">
              <a:avLst>
                <a:gd name="adj" fmla="val 79"/>
              </a:avLst>
            </a:prstGeom>
            <a:noFill/>
            <a:ln w="76320">
              <a:noFill/>
              <a:round/>
              <a:headEnd/>
              <a:tailEnd type="triangle" w="med" len="med"/>
            </a:ln>
          </p:spPr>
          <p:txBody>
            <a:bodyPr wrap="none" anchor="ctr"/>
            <a:lstStyle/>
            <a:p>
              <a:endParaRPr lang="en-US"/>
            </a:p>
          </p:txBody>
        </p:sp>
        <p:sp>
          <p:nvSpPr>
            <p:cNvPr id="29724" name="Freeform 37"/>
            <p:cNvSpPr>
              <a:spLocks/>
            </p:cNvSpPr>
            <p:nvPr/>
          </p:nvSpPr>
          <p:spPr bwMode="auto">
            <a:xfrm>
              <a:off x="2793" y="1958"/>
              <a:ext cx="2091" cy="1202"/>
            </a:xfrm>
            <a:custGeom>
              <a:avLst/>
              <a:gdLst>
                <a:gd name="T0" fmla="*/ 0 w 9222"/>
                <a:gd name="T1" fmla="*/ 14 h 5302"/>
                <a:gd name="T2" fmla="*/ 1 w 9222"/>
                <a:gd name="T3" fmla="*/ 14 h 5302"/>
                <a:gd name="T4" fmla="*/ 1 w 9222"/>
                <a:gd name="T5" fmla="*/ 14 h 5302"/>
                <a:gd name="T6" fmla="*/ 2 w 9222"/>
                <a:gd name="T7" fmla="*/ 14 h 5302"/>
                <a:gd name="T8" fmla="*/ 2 w 9222"/>
                <a:gd name="T9" fmla="*/ 14 h 5302"/>
                <a:gd name="T10" fmla="*/ 3 w 9222"/>
                <a:gd name="T11" fmla="*/ 14 h 5302"/>
                <a:gd name="T12" fmla="*/ 4 w 9222"/>
                <a:gd name="T13" fmla="*/ 14 h 5302"/>
                <a:gd name="T14" fmla="*/ 4 w 9222"/>
                <a:gd name="T15" fmla="*/ 14 h 5302"/>
                <a:gd name="T16" fmla="*/ 5 w 9222"/>
                <a:gd name="T17" fmla="*/ 14 h 5302"/>
                <a:gd name="T18" fmla="*/ 5 w 9222"/>
                <a:gd name="T19" fmla="*/ 14 h 5302"/>
                <a:gd name="T20" fmla="*/ 6 w 9222"/>
                <a:gd name="T21" fmla="*/ 14 h 5302"/>
                <a:gd name="T22" fmla="*/ 7 w 9222"/>
                <a:gd name="T23" fmla="*/ 13 h 5302"/>
                <a:gd name="T24" fmla="*/ 7 w 9222"/>
                <a:gd name="T25" fmla="*/ 13 h 5302"/>
                <a:gd name="T26" fmla="*/ 8 w 9222"/>
                <a:gd name="T27" fmla="*/ 13 h 5302"/>
                <a:gd name="T28" fmla="*/ 8 w 9222"/>
                <a:gd name="T29" fmla="*/ 13 h 5302"/>
                <a:gd name="T30" fmla="*/ 9 w 9222"/>
                <a:gd name="T31" fmla="*/ 13 h 5302"/>
                <a:gd name="T32" fmla="*/ 10 w 9222"/>
                <a:gd name="T33" fmla="*/ 13 h 5302"/>
                <a:gd name="T34" fmla="*/ 10 w 9222"/>
                <a:gd name="T35" fmla="*/ 13 h 5302"/>
                <a:gd name="T36" fmla="*/ 11 w 9222"/>
                <a:gd name="T37" fmla="*/ 13 h 5302"/>
                <a:gd name="T38" fmla="*/ 11 w 9222"/>
                <a:gd name="T39" fmla="*/ 12 h 5302"/>
                <a:gd name="T40" fmla="*/ 12 w 9222"/>
                <a:gd name="T41" fmla="*/ 12 h 5302"/>
                <a:gd name="T42" fmla="*/ 12 w 9222"/>
                <a:gd name="T43" fmla="*/ 12 h 5302"/>
                <a:gd name="T44" fmla="*/ 13 w 9222"/>
                <a:gd name="T45" fmla="*/ 12 h 5302"/>
                <a:gd name="T46" fmla="*/ 13 w 9222"/>
                <a:gd name="T47" fmla="*/ 12 h 5302"/>
                <a:gd name="T48" fmla="*/ 14 w 9222"/>
                <a:gd name="T49" fmla="*/ 12 h 5302"/>
                <a:gd name="T50" fmla="*/ 15 w 9222"/>
                <a:gd name="T51" fmla="*/ 11 h 5302"/>
                <a:gd name="T52" fmla="*/ 15 w 9222"/>
                <a:gd name="T53" fmla="*/ 11 h 5302"/>
                <a:gd name="T54" fmla="*/ 15 w 9222"/>
                <a:gd name="T55" fmla="*/ 11 h 5302"/>
                <a:gd name="T56" fmla="*/ 16 w 9222"/>
                <a:gd name="T57" fmla="*/ 11 h 5302"/>
                <a:gd name="T58" fmla="*/ 16 w 9222"/>
                <a:gd name="T59" fmla="*/ 10 h 5302"/>
                <a:gd name="T60" fmla="*/ 17 w 9222"/>
                <a:gd name="T61" fmla="*/ 10 h 5302"/>
                <a:gd name="T62" fmla="*/ 17 w 9222"/>
                <a:gd name="T63" fmla="*/ 10 h 5302"/>
                <a:gd name="T64" fmla="*/ 18 w 9222"/>
                <a:gd name="T65" fmla="*/ 10 h 5302"/>
                <a:gd name="T66" fmla="*/ 18 w 9222"/>
                <a:gd name="T67" fmla="*/ 9 h 5302"/>
                <a:gd name="T68" fmla="*/ 19 w 9222"/>
                <a:gd name="T69" fmla="*/ 9 h 5302"/>
                <a:gd name="T70" fmla="*/ 19 w 9222"/>
                <a:gd name="T71" fmla="*/ 9 h 5302"/>
                <a:gd name="T72" fmla="*/ 19 w 9222"/>
                <a:gd name="T73" fmla="*/ 9 h 5302"/>
                <a:gd name="T74" fmla="*/ 20 w 9222"/>
                <a:gd name="T75" fmla="*/ 8 h 5302"/>
                <a:gd name="T76" fmla="*/ 20 w 9222"/>
                <a:gd name="T77" fmla="*/ 8 h 5302"/>
                <a:gd name="T78" fmla="*/ 20 w 9222"/>
                <a:gd name="T79" fmla="*/ 8 h 5302"/>
                <a:gd name="T80" fmla="*/ 21 w 9222"/>
                <a:gd name="T81" fmla="*/ 7 h 5302"/>
                <a:gd name="T82" fmla="*/ 21 w 9222"/>
                <a:gd name="T83" fmla="*/ 7 h 5302"/>
                <a:gd name="T84" fmla="*/ 21 w 9222"/>
                <a:gd name="T85" fmla="*/ 7 h 5302"/>
                <a:gd name="T86" fmla="*/ 22 w 9222"/>
                <a:gd name="T87" fmla="*/ 7 h 5302"/>
                <a:gd name="T88" fmla="*/ 22 w 9222"/>
                <a:gd name="T89" fmla="*/ 6 h 5302"/>
                <a:gd name="T90" fmla="*/ 22 w 9222"/>
                <a:gd name="T91" fmla="*/ 6 h 5302"/>
                <a:gd name="T92" fmla="*/ 22 w 9222"/>
                <a:gd name="T93" fmla="*/ 5 h 5302"/>
                <a:gd name="T94" fmla="*/ 23 w 9222"/>
                <a:gd name="T95" fmla="*/ 5 h 5302"/>
                <a:gd name="T96" fmla="*/ 23 w 9222"/>
                <a:gd name="T97" fmla="*/ 5 h 5302"/>
                <a:gd name="T98" fmla="*/ 23 w 9222"/>
                <a:gd name="T99" fmla="*/ 5 h 5302"/>
                <a:gd name="T100" fmla="*/ 23 w 9222"/>
                <a:gd name="T101" fmla="*/ 4 h 5302"/>
                <a:gd name="T102" fmla="*/ 23 w 9222"/>
                <a:gd name="T103" fmla="*/ 4 h 5302"/>
                <a:gd name="T104" fmla="*/ 24 w 9222"/>
                <a:gd name="T105" fmla="*/ 3 h 5302"/>
                <a:gd name="T106" fmla="*/ 24 w 9222"/>
                <a:gd name="T107" fmla="*/ 3 h 5302"/>
                <a:gd name="T108" fmla="*/ 24 w 9222"/>
                <a:gd name="T109" fmla="*/ 3 h 5302"/>
                <a:gd name="T110" fmla="*/ 24 w 9222"/>
                <a:gd name="T111" fmla="*/ 2 h 5302"/>
                <a:gd name="T112" fmla="*/ 24 w 9222"/>
                <a:gd name="T113" fmla="*/ 2 h 5302"/>
                <a:gd name="T114" fmla="*/ 24 w 9222"/>
                <a:gd name="T115" fmla="*/ 2 h 5302"/>
                <a:gd name="T116" fmla="*/ 24 w 9222"/>
                <a:gd name="T117" fmla="*/ 1 h 5302"/>
                <a:gd name="T118" fmla="*/ 24 w 9222"/>
                <a:gd name="T119" fmla="*/ 1 h 5302"/>
                <a:gd name="T120" fmla="*/ 24 w 9222"/>
                <a:gd name="T121" fmla="*/ 1 h 5302"/>
                <a:gd name="T122" fmla="*/ 24 w 9222"/>
                <a:gd name="T123" fmla="*/ 0 h 5302"/>
                <a:gd name="T124" fmla="*/ 24 w 9222"/>
                <a:gd name="T125" fmla="*/ 0 h 53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22"/>
                <a:gd name="T190" fmla="*/ 0 h 5302"/>
                <a:gd name="T191" fmla="*/ 9222 w 9222"/>
                <a:gd name="T192" fmla="*/ 5302 h 53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22" h="5302">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tailEnd/>
            </a:ln>
          </p:spPr>
          <p:txBody>
            <a:bodyPr/>
            <a:lstStyle/>
            <a:p>
              <a:endParaRPr lang="en-US"/>
            </a:p>
          </p:txBody>
        </p:sp>
      </p:grpSp>
      <p:sp>
        <p:nvSpPr>
          <p:cNvPr id="29721" name="AutoShape 38"/>
          <p:cNvSpPr>
            <a:spLocks noChangeArrowheads="1"/>
          </p:cNvSpPr>
          <p:nvPr/>
        </p:nvSpPr>
        <p:spPr bwMode="auto">
          <a:xfrm>
            <a:off x="2798763"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sp>
        <p:nvSpPr>
          <p:cNvPr id="29722" name="AutoShape 39"/>
          <p:cNvSpPr>
            <a:spLocks noChangeArrowheads="1"/>
          </p:cNvSpPr>
          <p:nvPr/>
        </p:nvSpPr>
        <p:spPr bwMode="auto">
          <a:xfrm>
            <a:off x="3683000"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Implementing a Heap</a:t>
            </a:r>
          </a:p>
        </p:txBody>
      </p:sp>
      <p:sp>
        <p:nvSpPr>
          <p:cNvPr id="30723" name="Rectangle 2"/>
          <p:cNvSpPr>
            <a:spLocks noGrp="1" noChangeArrowheads="1"/>
          </p:cNvSpPr>
          <p:nvPr>
            <p:ph sz="half" idx="1"/>
          </p:nvPr>
        </p:nvSpPr>
        <p:spPr>
          <a:xfrm>
            <a:off x="685800" y="1981200"/>
            <a:ext cx="3398838" cy="4114800"/>
          </a:xfrm>
        </p:spPr>
        <p:txBody>
          <a:bodyPr/>
          <a:lstStyle/>
          <a:p>
            <a:pPr eaLnBrk="1" hangingPunct="1">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from the next row goes in the next two array locations.                  </a:t>
            </a:r>
          </a:p>
        </p:txBody>
      </p:sp>
      <p:sp>
        <p:nvSpPr>
          <p:cNvPr id="30724"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30725" name="Line 4"/>
          <p:cNvSpPr>
            <a:spLocks noChangeShapeType="1"/>
          </p:cNvSpPr>
          <p:nvPr/>
        </p:nvSpPr>
        <p:spPr bwMode="auto">
          <a:xfrm>
            <a:off x="2620963" y="4667250"/>
            <a:ext cx="1587" cy="792163"/>
          </a:xfrm>
          <a:prstGeom prst="line">
            <a:avLst/>
          </a:prstGeom>
          <a:noFill/>
          <a:ln w="12600">
            <a:solidFill>
              <a:srgbClr val="E0E0E0"/>
            </a:solidFill>
            <a:round/>
            <a:headEnd/>
            <a:tailEnd/>
          </a:ln>
        </p:spPr>
        <p:txBody>
          <a:bodyPr/>
          <a:lstStyle/>
          <a:p>
            <a:endParaRPr lang="en-US"/>
          </a:p>
        </p:txBody>
      </p:sp>
      <p:sp>
        <p:nvSpPr>
          <p:cNvPr id="30726" name="Line 5"/>
          <p:cNvSpPr>
            <a:spLocks noChangeShapeType="1"/>
          </p:cNvSpPr>
          <p:nvPr/>
        </p:nvSpPr>
        <p:spPr bwMode="auto">
          <a:xfrm>
            <a:off x="3535363" y="4667250"/>
            <a:ext cx="1587" cy="792163"/>
          </a:xfrm>
          <a:prstGeom prst="line">
            <a:avLst/>
          </a:prstGeom>
          <a:noFill/>
          <a:ln w="12600">
            <a:solidFill>
              <a:srgbClr val="E0E0E0"/>
            </a:solidFill>
            <a:round/>
            <a:headEnd/>
            <a:tailEnd/>
          </a:ln>
        </p:spPr>
        <p:txBody>
          <a:bodyPr/>
          <a:lstStyle/>
          <a:p>
            <a:endParaRPr lang="en-US"/>
          </a:p>
        </p:txBody>
      </p:sp>
      <p:sp>
        <p:nvSpPr>
          <p:cNvPr id="30727" name="Line 6"/>
          <p:cNvSpPr>
            <a:spLocks noChangeShapeType="1"/>
          </p:cNvSpPr>
          <p:nvPr/>
        </p:nvSpPr>
        <p:spPr bwMode="auto">
          <a:xfrm>
            <a:off x="4448175" y="4667250"/>
            <a:ext cx="1588" cy="792163"/>
          </a:xfrm>
          <a:prstGeom prst="line">
            <a:avLst/>
          </a:prstGeom>
          <a:noFill/>
          <a:ln w="12600">
            <a:solidFill>
              <a:srgbClr val="E0E0E0"/>
            </a:solidFill>
            <a:round/>
            <a:headEnd/>
            <a:tailEnd/>
          </a:ln>
        </p:spPr>
        <p:txBody>
          <a:bodyPr/>
          <a:lstStyle/>
          <a:p>
            <a:endParaRPr lang="en-US"/>
          </a:p>
        </p:txBody>
      </p:sp>
      <p:sp>
        <p:nvSpPr>
          <p:cNvPr id="30728" name="Line 7"/>
          <p:cNvSpPr>
            <a:spLocks noChangeShapeType="1"/>
          </p:cNvSpPr>
          <p:nvPr/>
        </p:nvSpPr>
        <p:spPr bwMode="auto">
          <a:xfrm>
            <a:off x="5364163" y="4670425"/>
            <a:ext cx="1587" cy="784225"/>
          </a:xfrm>
          <a:prstGeom prst="line">
            <a:avLst/>
          </a:prstGeom>
          <a:noFill/>
          <a:ln w="12600">
            <a:solidFill>
              <a:srgbClr val="E0E0E0"/>
            </a:solidFill>
            <a:round/>
            <a:headEnd/>
            <a:tailEnd/>
          </a:ln>
        </p:spPr>
        <p:txBody>
          <a:bodyPr/>
          <a:lstStyle/>
          <a:p>
            <a:endParaRPr lang="en-US"/>
          </a:p>
        </p:txBody>
      </p:sp>
      <p:sp>
        <p:nvSpPr>
          <p:cNvPr id="30729" name="Line 8"/>
          <p:cNvSpPr>
            <a:spLocks noChangeShapeType="1"/>
          </p:cNvSpPr>
          <p:nvPr/>
        </p:nvSpPr>
        <p:spPr bwMode="auto">
          <a:xfrm>
            <a:off x="6278563" y="4670425"/>
            <a:ext cx="1587" cy="784225"/>
          </a:xfrm>
          <a:prstGeom prst="line">
            <a:avLst/>
          </a:prstGeom>
          <a:noFill/>
          <a:ln w="12600">
            <a:solidFill>
              <a:srgbClr val="E0E0E0"/>
            </a:solidFill>
            <a:round/>
            <a:headEnd/>
            <a:tailEnd/>
          </a:ln>
        </p:spPr>
        <p:txBody>
          <a:bodyPr/>
          <a:lstStyle/>
          <a:p>
            <a:endParaRPr lang="en-US"/>
          </a:p>
        </p:txBody>
      </p:sp>
      <p:sp>
        <p:nvSpPr>
          <p:cNvPr id="30730" name="Line 9"/>
          <p:cNvSpPr>
            <a:spLocks noChangeShapeType="1"/>
          </p:cNvSpPr>
          <p:nvPr/>
        </p:nvSpPr>
        <p:spPr bwMode="auto">
          <a:xfrm>
            <a:off x="7192963" y="4665663"/>
            <a:ext cx="1587" cy="793750"/>
          </a:xfrm>
          <a:prstGeom prst="line">
            <a:avLst/>
          </a:prstGeom>
          <a:noFill/>
          <a:ln w="12600">
            <a:solidFill>
              <a:srgbClr val="E0E0E0"/>
            </a:solidFill>
            <a:round/>
            <a:headEnd/>
            <a:tailEnd/>
          </a:ln>
        </p:spPr>
        <p:txBody>
          <a:bodyPr/>
          <a:lstStyle/>
          <a:p>
            <a:endParaRPr lang="en-US"/>
          </a:p>
        </p:txBody>
      </p:sp>
      <p:sp>
        <p:nvSpPr>
          <p:cNvPr id="30731" name="AutoShape 10"/>
          <p:cNvSpPr>
            <a:spLocks noChangeArrowheads="1"/>
          </p:cNvSpPr>
          <p:nvPr/>
        </p:nvSpPr>
        <p:spPr bwMode="auto">
          <a:xfrm>
            <a:off x="1096963" y="5565775"/>
            <a:ext cx="2189162" cy="433388"/>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An array of data</a:t>
            </a:r>
          </a:p>
        </p:txBody>
      </p:sp>
      <p:sp>
        <p:nvSpPr>
          <p:cNvPr id="30732" name="Freeform 11"/>
          <p:cNvSpPr>
            <a:spLocks noChangeArrowheads="1"/>
          </p:cNvSpPr>
          <p:nvPr/>
        </p:nvSpPr>
        <p:spPr bwMode="auto">
          <a:xfrm>
            <a:off x="7464425" y="4160838"/>
            <a:ext cx="982663" cy="1725612"/>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sp>
        <p:nvSpPr>
          <p:cNvPr id="30733" name="Line 12"/>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30734" name="Group 13"/>
          <p:cNvGrpSpPr>
            <a:grpSpLocks/>
          </p:cNvGrpSpPr>
          <p:nvPr/>
        </p:nvGrpSpPr>
        <p:grpSpPr bwMode="auto">
          <a:xfrm>
            <a:off x="5880100" y="3313113"/>
            <a:ext cx="793750" cy="731837"/>
            <a:chOff x="3704" y="2087"/>
            <a:chExt cx="500" cy="461"/>
          </a:xfrm>
        </p:grpSpPr>
        <p:sp>
          <p:nvSpPr>
            <p:cNvPr id="30757"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0758" name="AutoShape 15"/>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30735"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30736" name="Group 17"/>
          <p:cNvGrpSpPr>
            <a:grpSpLocks/>
          </p:cNvGrpSpPr>
          <p:nvPr/>
        </p:nvGrpSpPr>
        <p:grpSpPr bwMode="auto">
          <a:xfrm>
            <a:off x="4679950" y="3313113"/>
            <a:ext cx="793750" cy="731837"/>
            <a:chOff x="2948" y="2087"/>
            <a:chExt cx="500" cy="461"/>
          </a:xfrm>
        </p:grpSpPr>
        <p:sp>
          <p:nvSpPr>
            <p:cNvPr id="30755"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0756" name="AutoShape 19"/>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30737" name="Line 20"/>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30738" name="Group 21"/>
          <p:cNvGrpSpPr>
            <a:grpSpLocks/>
          </p:cNvGrpSpPr>
          <p:nvPr/>
        </p:nvGrpSpPr>
        <p:grpSpPr bwMode="auto">
          <a:xfrm>
            <a:off x="7437438" y="2398713"/>
            <a:ext cx="793750" cy="731837"/>
            <a:chOff x="4685" y="1511"/>
            <a:chExt cx="500" cy="461"/>
          </a:xfrm>
        </p:grpSpPr>
        <p:sp>
          <p:nvSpPr>
            <p:cNvPr id="30753"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0754" name="AutoShape 23"/>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30739"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30740" name="Group 25"/>
          <p:cNvGrpSpPr>
            <a:grpSpLocks/>
          </p:cNvGrpSpPr>
          <p:nvPr/>
        </p:nvGrpSpPr>
        <p:grpSpPr bwMode="auto">
          <a:xfrm>
            <a:off x="6376988" y="1331913"/>
            <a:ext cx="793750" cy="731837"/>
            <a:chOff x="4017" y="839"/>
            <a:chExt cx="500" cy="461"/>
          </a:xfrm>
        </p:grpSpPr>
        <p:sp>
          <p:nvSpPr>
            <p:cNvPr id="30751"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0752" name="AutoShape 27"/>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30741" name="Group 28"/>
          <p:cNvGrpSpPr>
            <a:grpSpLocks/>
          </p:cNvGrpSpPr>
          <p:nvPr/>
        </p:nvGrpSpPr>
        <p:grpSpPr bwMode="auto">
          <a:xfrm>
            <a:off x="5273675" y="2398713"/>
            <a:ext cx="793750" cy="731837"/>
            <a:chOff x="3322" y="1511"/>
            <a:chExt cx="500" cy="461"/>
          </a:xfrm>
        </p:grpSpPr>
        <p:sp>
          <p:nvSpPr>
            <p:cNvPr id="30749"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0750" name="AutoShape 30"/>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30742" name="AutoShape 31"/>
          <p:cNvSpPr>
            <a:spLocks noChangeArrowheads="1"/>
          </p:cNvSpPr>
          <p:nvPr/>
        </p:nvSpPr>
        <p:spPr bwMode="auto">
          <a:xfrm>
            <a:off x="1914525"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sp>
        <p:nvSpPr>
          <p:cNvPr id="30743" name="AutoShape 32"/>
          <p:cNvSpPr>
            <a:spLocks noChangeArrowheads="1"/>
          </p:cNvSpPr>
          <p:nvPr/>
        </p:nvSpPr>
        <p:spPr bwMode="auto">
          <a:xfrm>
            <a:off x="2798763"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sp>
        <p:nvSpPr>
          <p:cNvPr id="30744" name="AutoShape 33"/>
          <p:cNvSpPr>
            <a:spLocks noChangeArrowheads="1"/>
          </p:cNvSpPr>
          <p:nvPr/>
        </p:nvSpPr>
        <p:spPr bwMode="auto">
          <a:xfrm>
            <a:off x="3683000"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sp>
        <p:nvSpPr>
          <p:cNvPr id="30745" name="Line 34"/>
          <p:cNvSpPr>
            <a:spLocks noChangeShapeType="1"/>
          </p:cNvSpPr>
          <p:nvPr/>
        </p:nvSpPr>
        <p:spPr bwMode="auto">
          <a:xfrm flipH="1">
            <a:off x="4891088" y="3856038"/>
            <a:ext cx="155575" cy="838200"/>
          </a:xfrm>
          <a:prstGeom prst="line">
            <a:avLst/>
          </a:prstGeom>
          <a:noFill/>
          <a:ln w="76320">
            <a:solidFill>
              <a:srgbClr val="FF8000"/>
            </a:solidFill>
            <a:round/>
            <a:headEnd/>
            <a:tailEnd type="triangle" w="med" len="med"/>
          </a:ln>
        </p:spPr>
        <p:txBody>
          <a:bodyPr/>
          <a:lstStyle/>
          <a:p>
            <a:endParaRPr lang="en-US"/>
          </a:p>
        </p:txBody>
      </p:sp>
      <p:sp>
        <p:nvSpPr>
          <p:cNvPr id="30746" name="Line 35"/>
          <p:cNvSpPr>
            <a:spLocks noChangeShapeType="1"/>
          </p:cNvSpPr>
          <p:nvPr/>
        </p:nvSpPr>
        <p:spPr bwMode="auto">
          <a:xfrm flipH="1">
            <a:off x="5759450" y="3916363"/>
            <a:ext cx="612775" cy="914400"/>
          </a:xfrm>
          <a:prstGeom prst="line">
            <a:avLst/>
          </a:prstGeom>
          <a:noFill/>
          <a:ln w="76320">
            <a:solidFill>
              <a:srgbClr val="FF8000"/>
            </a:solidFill>
            <a:round/>
            <a:headEnd/>
            <a:tailEnd type="triangle" w="med" len="med"/>
          </a:ln>
        </p:spPr>
        <p:txBody>
          <a:bodyPr/>
          <a:lstStyle/>
          <a:p>
            <a:endParaRPr lang="en-US"/>
          </a:p>
        </p:txBody>
      </p:sp>
      <p:sp>
        <p:nvSpPr>
          <p:cNvPr id="30747" name="AutoShape 36"/>
          <p:cNvSpPr>
            <a:spLocks noChangeArrowheads="1"/>
          </p:cNvSpPr>
          <p:nvPr/>
        </p:nvSpPr>
        <p:spPr bwMode="auto">
          <a:xfrm>
            <a:off x="4611688" y="4862513"/>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sp>
        <p:nvSpPr>
          <p:cNvPr id="30748" name="AutoShape 37"/>
          <p:cNvSpPr>
            <a:spLocks noChangeArrowheads="1"/>
          </p:cNvSpPr>
          <p:nvPr/>
        </p:nvSpPr>
        <p:spPr bwMode="auto">
          <a:xfrm>
            <a:off x="5495925" y="4862513"/>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Implementing a Heap</a:t>
            </a:r>
          </a:p>
        </p:txBody>
      </p:sp>
      <p:sp>
        <p:nvSpPr>
          <p:cNvPr id="31747" name="Rectangle 2"/>
          <p:cNvSpPr>
            <a:spLocks noGrp="1" noChangeArrowheads="1"/>
          </p:cNvSpPr>
          <p:nvPr>
            <p:ph sz="half" idx="1"/>
          </p:nvPr>
        </p:nvSpPr>
        <p:spPr>
          <a:xfrm>
            <a:off x="685800" y="1981200"/>
            <a:ext cx="3398838" cy="4114800"/>
          </a:xfrm>
        </p:spPr>
        <p:txBody>
          <a:bodyPr/>
          <a:lstStyle/>
          <a:p>
            <a:pPr eaLnBrk="1" hangingPunct="1">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from the next row goes in the next two array locations.                  </a:t>
            </a:r>
          </a:p>
        </p:txBody>
      </p:sp>
      <p:sp>
        <p:nvSpPr>
          <p:cNvPr id="31748"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31749" name="Line 4"/>
          <p:cNvSpPr>
            <a:spLocks noChangeShapeType="1"/>
          </p:cNvSpPr>
          <p:nvPr/>
        </p:nvSpPr>
        <p:spPr bwMode="auto">
          <a:xfrm>
            <a:off x="2620963" y="4667250"/>
            <a:ext cx="1587" cy="792163"/>
          </a:xfrm>
          <a:prstGeom prst="line">
            <a:avLst/>
          </a:prstGeom>
          <a:noFill/>
          <a:ln w="12600">
            <a:solidFill>
              <a:srgbClr val="E0E0E0"/>
            </a:solidFill>
            <a:round/>
            <a:headEnd/>
            <a:tailEnd/>
          </a:ln>
        </p:spPr>
        <p:txBody>
          <a:bodyPr/>
          <a:lstStyle/>
          <a:p>
            <a:endParaRPr lang="en-US"/>
          </a:p>
        </p:txBody>
      </p:sp>
      <p:sp>
        <p:nvSpPr>
          <p:cNvPr id="31750" name="Line 5"/>
          <p:cNvSpPr>
            <a:spLocks noChangeShapeType="1"/>
          </p:cNvSpPr>
          <p:nvPr/>
        </p:nvSpPr>
        <p:spPr bwMode="auto">
          <a:xfrm>
            <a:off x="3535363" y="4667250"/>
            <a:ext cx="1587" cy="792163"/>
          </a:xfrm>
          <a:prstGeom prst="line">
            <a:avLst/>
          </a:prstGeom>
          <a:noFill/>
          <a:ln w="12600">
            <a:solidFill>
              <a:srgbClr val="E0E0E0"/>
            </a:solidFill>
            <a:round/>
            <a:headEnd/>
            <a:tailEnd/>
          </a:ln>
        </p:spPr>
        <p:txBody>
          <a:bodyPr/>
          <a:lstStyle/>
          <a:p>
            <a:endParaRPr lang="en-US"/>
          </a:p>
        </p:txBody>
      </p:sp>
      <p:sp>
        <p:nvSpPr>
          <p:cNvPr id="31751" name="Line 6"/>
          <p:cNvSpPr>
            <a:spLocks noChangeShapeType="1"/>
          </p:cNvSpPr>
          <p:nvPr/>
        </p:nvSpPr>
        <p:spPr bwMode="auto">
          <a:xfrm>
            <a:off x="4448175" y="4667250"/>
            <a:ext cx="1588" cy="792163"/>
          </a:xfrm>
          <a:prstGeom prst="line">
            <a:avLst/>
          </a:prstGeom>
          <a:noFill/>
          <a:ln w="12600">
            <a:solidFill>
              <a:srgbClr val="E0E0E0"/>
            </a:solidFill>
            <a:round/>
            <a:headEnd/>
            <a:tailEnd/>
          </a:ln>
        </p:spPr>
        <p:txBody>
          <a:bodyPr/>
          <a:lstStyle/>
          <a:p>
            <a:endParaRPr lang="en-US"/>
          </a:p>
        </p:txBody>
      </p:sp>
      <p:sp>
        <p:nvSpPr>
          <p:cNvPr id="31752" name="Line 7"/>
          <p:cNvSpPr>
            <a:spLocks noChangeShapeType="1"/>
          </p:cNvSpPr>
          <p:nvPr/>
        </p:nvSpPr>
        <p:spPr bwMode="auto">
          <a:xfrm>
            <a:off x="5364163" y="4670425"/>
            <a:ext cx="1587" cy="784225"/>
          </a:xfrm>
          <a:prstGeom prst="line">
            <a:avLst/>
          </a:prstGeom>
          <a:noFill/>
          <a:ln w="12600">
            <a:solidFill>
              <a:srgbClr val="E0E0E0"/>
            </a:solidFill>
            <a:round/>
            <a:headEnd/>
            <a:tailEnd/>
          </a:ln>
        </p:spPr>
        <p:txBody>
          <a:bodyPr/>
          <a:lstStyle/>
          <a:p>
            <a:endParaRPr lang="en-US"/>
          </a:p>
        </p:txBody>
      </p:sp>
      <p:sp>
        <p:nvSpPr>
          <p:cNvPr id="31753" name="Line 8"/>
          <p:cNvSpPr>
            <a:spLocks noChangeShapeType="1"/>
          </p:cNvSpPr>
          <p:nvPr/>
        </p:nvSpPr>
        <p:spPr bwMode="auto">
          <a:xfrm>
            <a:off x="6278563" y="4670425"/>
            <a:ext cx="1587" cy="784225"/>
          </a:xfrm>
          <a:prstGeom prst="line">
            <a:avLst/>
          </a:prstGeom>
          <a:noFill/>
          <a:ln w="12600">
            <a:solidFill>
              <a:srgbClr val="E0E0E0"/>
            </a:solidFill>
            <a:round/>
            <a:headEnd/>
            <a:tailEnd/>
          </a:ln>
        </p:spPr>
        <p:txBody>
          <a:bodyPr/>
          <a:lstStyle/>
          <a:p>
            <a:endParaRPr lang="en-US"/>
          </a:p>
        </p:txBody>
      </p:sp>
      <p:sp>
        <p:nvSpPr>
          <p:cNvPr id="31754" name="Line 9"/>
          <p:cNvSpPr>
            <a:spLocks noChangeShapeType="1"/>
          </p:cNvSpPr>
          <p:nvPr/>
        </p:nvSpPr>
        <p:spPr bwMode="auto">
          <a:xfrm>
            <a:off x="7192963" y="4665663"/>
            <a:ext cx="1587" cy="793750"/>
          </a:xfrm>
          <a:prstGeom prst="line">
            <a:avLst/>
          </a:prstGeom>
          <a:noFill/>
          <a:ln w="12600">
            <a:solidFill>
              <a:srgbClr val="E0E0E0"/>
            </a:solidFill>
            <a:round/>
            <a:headEnd/>
            <a:tailEnd/>
          </a:ln>
        </p:spPr>
        <p:txBody>
          <a:bodyPr/>
          <a:lstStyle/>
          <a:p>
            <a:endParaRPr lang="en-US"/>
          </a:p>
        </p:txBody>
      </p:sp>
      <p:sp>
        <p:nvSpPr>
          <p:cNvPr id="31755" name="AutoShape 10"/>
          <p:cNvSpPr>
            <a:spLocks noChangeArrowheads="1"/>
          </p:cNvSpPr>
          <p:nvPr/>
        </p:nvSpPr>
        <p:spPr bwMode="auto">
          <a:xfrm>
            <a:off x="1096963" y="5565775"/>
            <a:ext cx="2189162" cy="433388"/>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An array of data</a:t>
            </a:r>
          </a:p>
        </p:txBody>
      </p:sp>
      <p:sp>
        <p:nvSpPr>
          <p:cNvPr id="31756" name="Freeform 11"/>
          <p:cNvSpPr>
            <a:spLocks noChangeArrowheads="1"/>
          </p:cNvSpPr>
          <p:nvPr/>
        </p:nvSpPr>
        <p:spPr bwMode="auto">
          <a:xfrm>
            <a:off x="7464425" y="4160838"/>
            <a:ext cx="982663" cy="1725612"/>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sp>
        <p:nvSpPr>
          <p:cNvPr id="31757" name="Line 12"/>
          <p:cNvSpPr>
            <a:spLocks noChangeShapeType="1"/>
          </p:cNvSpPr>
          <p:nvPr/>
        </p:nvSpPr>
        <p:spPr bwMode="auto">
          <a:xfrm>
            <a:off x="5516563" y="2941638"/>
            <a:ext cx="563562" cy="639762"/>
          </a:xfrm>
          <a:prstGeom prst="line">
            <a:avLst/>
          </a:prstGeom>
          <a:noFill/>
          <a:ln w="12600">
            <a:solidFill>
              <a:srgbClr val="FF8000"/>
            </a:solidFill>
            <a:round/>
            <a:headEnd/>
            <a:tailEnd/>
          </a:ln>
        </p:spPr>
        <p:txBody>
          <a:bodyPr/>
          <a:lstStyle/>
          <a:p>
            <a:endParaRPr lang="en-US"/>
          </a:p>
        </p:txBody>
      </p:sp>
      <p:grpSp>
        <p:nvGrpSpPr>
          <p:cNvPr id="31758" name="Group 13"/>
          <p:cNvGrpSpPr>
            <a:grpSpLocks/>
          </p:cNvGrpSpPr>
          <p:nvPr/>
        </p:nvGrpSpPr>
        <p:grpSpPr bwMode="auto">
          <a:xfrm>
            <a:off x="5880100" y="3313113"/>
            <a:ext cx="793750" cy="731837"/>
            <a:chOff x="3704" y="2087"/>
            <a:chExt cx="500" cy="461"/>
          </a:xfrm>
        </p:grpSpPr>
        <p:sp>
          <p:nvSpPr>
            <p:cNvPr id="31781"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1782" name="AutoShape 15"/>
            <p:cNvSpPr>
              <a:spLocks noChangeArrowheads="1"/>
            </p:cNvSpPr>
            <p:nvPr/>
          </p:nvSpPr>
          <p:spPr bwMode="auto">
            <a:xfrm>
              <a:off x="372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31759"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p:spPr>
        <p:txBody>
          <a:bodyPr/>
          <a:lstStyle/>
          <a:p>
            <a:endParaRPr lang="en-US"/>
          </a:p>
        </p:txBody>
      </p:sp>
      <p:grpSp>
        <p:nvGrpSpPr>
          <p:cNvPr id="31760" name="Group 17"/>
          <p:cNvGrpSpPr>
            <a:grpSpLocks/>
          </p:cNvGrpSpPr>
          <p:nvPr/>
        </p:nvGrpSpPr>
        <p:grpSpPr bwMode="auto">
          <a:xfrm>
            <a:off x="4679950" y="3313113"/>
            <a:ext cx="793750" cy="731837"/>
            <a:chOff x="2948" y="2087"/>
            <a:chExt cx="500" cy="461"/>
          </a:xfrm>
        </p:grpSpPr>
        <p:sp>
          <p:nvSpPr>
            <p:cNvPr id="31779"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1780" name="AutoShape 19"/>
            <p:cNvSpPr>
              <a:spLocks noChangeArrowheads="1"/>
            </p:cNvSpPr>
            <p:nvPr/>
          </p:nvSpPr>
          <p:spPr bwMode="auto">
            <a:xfrm>
              <a:off x="296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31761" name="Line 20"/>
          <p:cNvSpPr>
            <a:spLocks noChangeShapeType="1"/>
          </p:cNvSpPr>
          <p:nvPr/>
        </p:nvSpPr>
        <p:spPr bwMode="auto">
          <a:xfrm>
            <a:off x="7102475" y="1981200"/>
            <a:ext cx="563563" cy="639763"/>
          </a:xfrm>
          <a:prstGeom prst="line">
            <a:avLst/>
          </a:prstGeom>
          <a:noFill/>
          <a:ln w="12600">
            <a:solidFill>
              <a:srgbClr val="FF8000"/>
            </a:solidFill>
            <a:round/>
            <a:headEnd/>
            <a:tailEnd/>
          </a:ln>
        </p:spPr>
        <p:txBody>
          <a:bodyPr/>
          <a:lstStyle/>
          <a:p>
            <a:endParaRPr lang="en-US"/>
          </a:p>
        </p:txBody>
      </p:sp>
      <p:grpSp>
        <p:nvGrpSpPr>
          <p:cNvPr id="31762" name="Group 21"/>
          <p:cNvGrpSpPr>
            <a:grpSpLocks/>
          </p:cNvGrpSpPr>
          <p:nvPr/>
        </p:nvGrpSpPr>
        <p:grpSpPr bwMode="auto">
          <a:xfrm>
            <a:off x="7437438" y="2398713"/>
            <a:ext cx="793750" cy="731837"/>
            <a:chOff x="4685" y="1511"/>
            <a:chExt cx="500" cy="461"/>
          </a:xfrm>
        </p:grpSpPr>
        <p:sp>
          <p:nvSpPr>
            <p:cNvPr id="31777"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1778" name="AutoShape 23"/>
            <p:cNvSpPr>
              <a:spLocks noChangeArrowheads="1"/>
            </p:cNvSpPr>
            <p:nvPr/>
          </p:nvSpPr>
          <p:spPr bwMode="auto">
            <a:xfrm>
              <a:off x="470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31763"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grpSp>
        <p:nvGrpSpPr>
          <p:cNvPr id="31764" name="Group 25"/>
          <p:cNvGrpSpPr>
            <a:grpSpLocks/>
          </p:cNvGrpSpPr>
          <p:nvPr/>
        </p:nvGrpSpPr>
        <p:grpSpPr bwMode="auto">
          <a:xfrm>
            <a:off x="6376988" y="1331913"/>
            <a:ext cx="793750" cy="731837"/>
            <a:chOff x="4017" y="839"/>
            <a:chExt cx="500" cy="461"/>
          </a:xfrm>
        </p:grpSpPr>
        <p:sp>
          <p:nvSpPr>
            <p:cNvPr id="31775"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1776" name="AutoShape 27"/>
            <p:cNvSpPr>
              <a:spLocks noChangeArrowheads="1"/>
            </p:cNvSpPr>
            <p:nvPr/>
          </p:nvSpPr>
          <p:spPr bwMode="auto">
            <a:xfrm>
              <a:off x="403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31765" name="Group 28"/>
          <p:cNvGrpSpPr>
            <a:grpSpLocks/>
          </p:cNvGrpSpPr>
          <p:nvPr/>
        </p:nvGrpSpPr>
        <p:grpSpPr bwMode="auto">
          <a:xfrm>
            <a:off x="5273675" y="2398713"/>
            <a:ext cx="793750" cy="731837"/>
            <a:chOff x="3322" y="1511"/>
            <a:chExt cx="500" cy="461"/>
          </a:xfrm>
        </p:grpSpPr>
        <p:sp>
          <p:nvSpPr>
            <p:cNvPr id="31773"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1774" name="AutoShape 30"/>
            <p:cNvSpPr>
              <a:spLocks noChangeArrowheads="1"/>
            </p:cNvSpPr>
            <p:nvPr/>
          </p:nvSpPr>
          <p:spPr bwMode="auto">
            <a:xfrm>
              <a:off x="334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31766" name="AutoShape 31"/>
          <p:cNvSpPr>
            <a:spLocks noChangeArrowheads="1"/>
          </p:cNvSpPr>
          <p:nvPr/>
        </p:nvSpPr>
        <p:spPr bwMode="auto">
          <a:xfrm>
            <a:off x="1914525"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sp>
        <p:nvSpPr>
          <p:cNvPr id="31767" name="AutoShape 32"/>
          <p:cNvSpPr>
            <a:spLocks noChangeArrowheads="1"/>
          </p:cNvSpPr>
          <p:nvPr/>
        </p:nvSpPr>
        <p:spPr bwMode="auto">
          <a:xfrm>
            <a:off x="2798763"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sp>
        <p:nvSpPr>
          <p:cNvPr id="31768" name="AutoShape 33"/>
          <p:cNvSpPr>
            <a:spLocks noChangeArrowheads="1"/>
          </p:cNvSpPr>
          <p:nvPr/>
        </p:nvSpPr>
        <p:spPr bwMode="auto">
          <a:xfrm>
            <a:off x="3683000"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sp>
        <p:nvSpPr>
          <p:cNvPr id="31769" name="AutoShape 34"/>
          <p:cNvSpPr>
            <a:spLocks noChangeArrowheads="1"/>
          </p:cNvSpPr>
          <p:nvPr/>
        </p:nvSpPr>
        <p:spPr bwMode="auto">
          <a:xfrm>
            <a:off x="4611688" y="4862513"/>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sp>
        <p:nvSpPr>
          <p:cNvPr id="31770" name="AutoShape 35"/>
          <p:cNvSpPr>
            <a:spLocks noChangeArrowheads="1"/>
          </p:cNvSpPr>
          <p:nvPr/>
        </p:nvSpPr>
        <p:spPr bwMode="auto">
          <a:xfrm>
            <a:off x="5495925" y="4862513"/>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sp>
        <p:nvSpPr>
          <p:cNvPr id="31771" name="Freeform 36"/>
          <p:cNvSpPr>
            <a:spLocks noChangeArrowheads="1"/>
          </p:cNvSpPr>
          <p:nvPr/>
        </p:nvSpPr>
        <p:spPr bwMode="auto">
          <a:xfrm>
            <a:off x="6232525" y="5573713"/>
            <a:ext cx="2898775" cy="422275"/>
          </a:xfrm>
          <a:custGeom>
            <a:avLst/>
            <a:gdLst>
              <a:gd name="T0" fmla="*/ 2147483647 w 8053"/>
              <a:gd name="T1" fmla="*/ 2147483647 h 1174"/>
              <a:gd name="T2" fmla="*/ 2147483647 w 8053"/>
              <a:gd name="T3" fmla="*/ 2147483647 h 1174"/>
              <a:gd name="T4" fmla="*/ 2147483647 w 8053"/>
              <a:gd name="T5" fmla="*/ 2147483647 h 1174"/>
              <a:gd name="T6" fmla="*/ 2147483647 w 8053"/>
              <a:gd name="T7" fmla="*/ 2147483647 h 1174"/>
              <a:gd name="T8" fmla="*/ 2147483647 w 8053"/>
              <a:gd name="T9" fmla="*/ 2147483647 h 1174"/>
              <a:gd name="T10" fmla="*/ 2147483647 w 8053"/>
              <a:gd name="T11" fmla="*/ 2147483647 h 1174"/>
              <a:gd name="T12" fmla="*/ 2147483647 w 8053"/>
              <a:gd name="T13" fmla="*/ 2147483647 h 1174"/>
              <a:gd name="T14" fmla="*/ 2147483647 w 8053"/>
              <a:gd name="T15" fmla="*/ 2147483647 h 1174"/>
              <a:gd name="T16" fmla="*/ 2147483647 w 8053"/>
              <a:gd name="T17" fmla="*/ 0 h 1174"/>
              <a:gd name="T18" fmla="*/ 2147483647 w 8053"/>
              <a:gd name="T19" fmla="*/ 2147483647 h 1174"/>
              <a:gd name="T20" fmla="*/ 2147483647 w 8053"/>
              <a:gd name="T21" fmla="*/ 2147483647 h 1174"/>
              <a:gd name="T22" fmla="*/ 2147483647 w 8053"/>
              <a:gd name="T23" fmla="*/ 2147483647 h 1174"/>
              <a:gd name="T24" fmla="*/ 2147483647 w 8053"/>
              <a:gd name="T25" fmla="*/ 2147483647 h 1174"/>
              <a:gd name="T26" fmla="*/ 2147483647 w 8053"/>
              <a:gd name="T27" fmla="*/ 2147483647 h 1174"/>
              <a:gd name="T28" fmla="*/ 2147483647 w 8053"/>
              <a:gd name="T29" fmla="*/ 2147483647 h 1174"/>
              <a:gd name="T30" fmla="*/ 2147483647 w 8053"/>
              <a:gd name="T31" fmla="*/ 2147483647 h 1174"/>
              <a:gd name="T32" fmla="*/ 2147483647 w 8053"/>
              <a:gd name="T33" fmla="*/ 2147483647 h 1174"/>
              <a:gd name="T34" fmla="*/ 2147483647 w 8053"/>
              <a:gd name="T35" fmla="*/ 2147483647 h 1174"/>
              <a:gd name="T36" fmla="*/ 2147483647 w 8053"/>
              <a:gd name="T37" fmla="*/ 2147483647 h 1174"/>
              <a:gd name="T38" fmla="*/ 2147483647 w 8053"/>
              <a:gd name="T39" fmla="*/ 2147483647 h 1174"/>
              <a:gd name="T40" fmla="*/ 2147483647 w 8053"/>
              <a:gd name="T41" fmla="*/ 2147483647 h 1174"/>
              <a:gd name="T42" fmla="*/ 2147483647 w 8053"/>
              <a:gd name="T43" fmla="*/ 2147483647 h 1174"/>
              <a:gd name="T44" fmla="*/ 2147483647 w 8053"/>
              <a:gd name="T45" fmla="*/ 2147483647 h 1174"/>
              <a:gd name="T46" fmla="*/ 2147483647 w 8053"/>
              <a:gd name="T47" fmla="*/ 2147483647 h 1174"/>
              <a:gd name="T48" fmla="*/ 0 w 8053"/>
              <a:gd name="T49" fmla="*/ 0 h 1174"/>
              <a:gd name="T50" fmla="*/ 2147483647 w 8053"/>
              <a:gd name="T51" fmla="*/ 2147483647 h 1174"/>
              <a:gd name="T52" fmla="*/ 2147483647 w 8053"/>
              <a:gd name="T53" fmla="*/ 2147483647 h 1174"/>
              <a:gd name="T54" fmla="*/ 2147483647 w 8053"/>
              <a:gd name="T55" fmla="*/ 2147483647 h 1174"/>
              <a:gd name="T56" fmla="*/ 2147483647 w 8053"/>
              <a:gd name="T57" fmla="*/ 2147483647 h 1174"/>
              <a:gd name="T58" fmla="*/ 2147483647 w 8053"/>
              <a:gd name="T59" fmla="*/ 2147483647 h 1174"/>
              <a:gd name="T60" fmla="*/ 2147483647 w 8053"/>
              <a:gd name="T61" fmla="*/ 2147483647 h 1174"/>
              <a:gd name="T62" fmla="*/ 2147483647 w 8053"/>
              <a:gd name="T63" fmla="*/ 2147483647 h 1174"/>
              <a:gd name="T64" fmla="*/ 2147483647 w 8053"/>
              <a:gd name="T65" fmla="*/ 2147483647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53"/>
              <a:gd name="T100" fmla="*/ 0 h 1174"/>
              <a:gd name="T101" fmla="*/ 8053 w 8053"/>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53" h="1174">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headEnd/>
            <a:tailEnd/>
          </a:ln>
        </p:spPr>
        <p:txBody>
          <a:bodyPr wrap="none" anchor="ctr"/>
          <a:lstStyle/>
          <a:p>
            <a:endParaRPr lang="en-US"/>
          </a:p>
        </p:txBody>
      </p:sp>
      <p:sp>
        <p:nvSpPr>
          <p:cNvPr id="29733" name="Text Box 37"/>
          <p:cNvSpPr txBox="1">
            <a:spLocks noChangeArrowheads="1"/>
          </p:cNvSpPr>
          <p:nvPr/>
        </p:nvSpPr>
        <p:spPr bwMode="auto">
          <a:xfrm>
            <a:off x="5116513" y="5927725"/>
            <a:ext cx="3849687" cy="822325"/>
          </a:xfrm>
          <a:prstGeom prst="rect">
            <a:avLst/>
          </a:prstGeom>
          <a:noFill/>
          <a:ln w="9525">
            <a:noFill/>
            <a:miter lim="800000"/>
            <a:headEnd/>
            <a:tailEnd/>
          </a:ln>
        </p:spPr>
        <p:txBody>
          <a:bodyPr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effectLst>
                  <a:outerShdw blurRad="38100" dist="38100" dir="2700000" algn="tl">
                    <a:srgbClr val="FFFFFF"/>
                  </a:outerShdw>
                </a:effectLst>
                <a:latin typeface="Times New Roman" pitchFamily="16" charset="0"/>
                <a:ea typeface="+mn-ea"/>
                <a:cs typeface="+mn-cs"/>
              </a:rPr>
              <a:t>We don't care what's in</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effectLst>
                  <a:outerShdw blurRad="38100" dist="38100" dir="2700000" algn="tl">
                    <a:srgbClr val="FFFFFF"/>
                  </a:outerShdw>
                </a:effectLst>
                <a:latin typeface="Times New Roman" pitchFamily="16" charset="0"/>
                <a:ea typeface="+mn-ea"/>
                <a:cs typeface="+mn-cs"/>
              </a:rPr>
              <a:t>this part of the array.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304800" y="236538"/>
            <a:ext cx="7772400" cy="1357312"/>
          </a:xfrm>
        </p:spPr>
        <p:txBody>
          <a:bodyPr rtlCol="0">
            <a:normAutofit fontScale="90000"/>
          </a:bodyPr>
          <a:lstStyle/>
          <a:p>
            <a:pPr eaLnBrk="1" fontAlgn="auto" hangingPunct="1">
              <a:lnSpc>
                <a:spcPct val="95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t>Important Points about the Implementation</a:t>
            </a:r>
          </a:p>
        </p:txBody>
      </p:sp>
      <p:sp>
        <p:nvSpPr>
          <p:cNvPr id="32771" name="Rectangle 2"/>
          <p:cNvSpPr>
            <a:spLocks noGrp="1" noChangeArrowheads="1"/>
          </p:cNvSpPr>
          <p:nvPr>
            <p:ph sz="half" idx="1"/>
          </p:nvPr>
        </p:nvSpPr>
        <p:spPr>
          <a:xfrm>
            <a:off x="685800" y="1981200"/>
            <a:ext cx="4449763" cy="4114800"/>
          </a:xfrm>
        </p:spPr>
        <p:txBody>
          <a:bodyPr/>
          <a:lstStyle/>
          <a:p>
            <a:pPr eaLnBrk="1" hangingPunct="1">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The links between the tree's nodes are not actually stored as pointers, or in any other way.</a:t>
            </a:r>
          </a:p>
          <a:p>
            <a:pPr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The only way we "know" that "the array is a tree" is from the way we manipulate the data.</a:t>
            </a:r>
          </a:p>
        </p:txBody>
      </p:sp>
      <p:sp>
        <p:nvSpPr>
          <p:cNvPr id="32772"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32773" name="Line 4"/>
          <p:cNvSpPr>
            <a:spLocks noChangeShapeType="1"/>
          </p:cNvSpPr>
          <p:nvPr/>
        </p:nvSpPr>
        <p:spPr bwMode="auto">
          <a:xfrm>
            <a:off x="2620963" y="4667250"/>
            <a:ext cx="1587" cy="792163"/>
          </a:xfrm>
          <a:prstGeom prst="line">
            <a:avLst/>
          </a:prstGeom>
          <a:noFill/>
          <a:ln w="12600">
            <a:solidFill>
              <a:srgbClr val="E0E0E0"/>
            </a:solidFill>
            <a:round/>
            <a:headEnd/>
            <a:tailEnd/>
          </a:ln>
        </p:spPr>
        <p:txBody>
          <a:bodyPr/>
          <a:lstStyle/>
          <a:p>
            <a:endParaRPr lang="en-US"/>
          </a:p>
        </p:txBody>
      </p:sp>
      <p:sp>
        <p:nvSpPr>
          <p:cNvPr id="32774" name="Line 5"/>
          <p:cNvSpPr>
            <a:spLocks noChangeShapeType="1"/>
          </p:cNvSpPr>
          <p:nvPr/>
        </p:nvSpPr>
        <p:spPr bwMode="auto">
          <a:xfrm>
            <a:off x="3535363" y="4667250"/>
            <a:ext cx="1587" cy="792163"/>
          </a:xfrm>
          <a:prstGeom prst="line">
            <a:avLst/>
          </a:prstGeom>
          <a:noFill/>
          <a:ln w="12600">
            <a:solidFill>
              <a:srgbClr val="E0E0E0"/>
            </a:solidFill>
            <a:round/>
            <a:headEnd/>
            <a:tailEnd/>
          </a:ln>
        </p:spPr>
        <p:txBody>
          <a:bodyPr/>
          <a:lstStyle/>
          <a:p>
            <a:endParaRPr lang="en-US"/>
          </a:p>
        </p:txBody>
      </p:sp>
      <p:sp>
        <p:nvSpPr>
          <p:cNvPr id="32775" name="Line 6"/>
          <p:cNvSpPr>
            <a:spLocks noChangeShapeType="1"/>
          </p:cNvSpPr>
          <p:nvPr/>
        </p:nvSpPr>
        <p:spPr bwMode="auto">
          <a:xfrm>
            <a:off x="4448175" y="4667250"/>
            <a:ext cx="1588" cy="792163"/>
          </a:xfrm>
          <a:prstGeom prst="line">
            <a:avLst/>
          </a:prstGeom>
          <a:noFill/>
          <a:ln w="12600">
            <a:solidFill>
              <a:srgbClr val="E0E0E0"/>
            </a:solidFill>
            <a:round/>
            <a:headEnd/>
            <a:tailEnd/>
          </a:ln>
        </p:spPr>
        <p:txBody>
          <a:bodyPr/>
          <a:lstStyle/>
          <a:p>
            <a:endParaRPr lang="en-US"/>
          </a:p>
        </p:txBody>
      </p:sp>
      <p:sp>
        <p:nvSpPr>
          <p:cNvPr id="32776" name="Line 7"/>
          <p:cNvSpPr>
            <a:spLocks noChangeShapeType="1"/>
          </p:cNvSpPr>
          <p:nvPr/>
        </p:nvSpPr>
        <p:spPr bwMode="auto">
          <a:xfrm>
            <a:off x="5364163" y="4670425"/>
            <a:ext cx="1587" cy="784225"/>
          </a:xfrm>
          <a:prstGeom prst="line">
            <a:avLst/>
          </a:prstGeom>
          <a:noFill/>
          <a:ln w="12600">
            <a:solidFill>
              <a:srgbClr val="E0E0E0"/>
            </a:solidFill>
            <a:round/>
            <a:headEnd/>
            <a:tailEnd/>
          </a:ln>
        </p:spPr>
        <p:txBody>
          <a:bodyPr/>
          <a:lstStyle/>
          <a:p>
            <a:endParaRPr lang="en-US"/>
          </a:p>
        </p:txBody>
      </p:sp>
      <p:sp>
        <p:nvSpPr>
          <p:cNvPr id="32777" name="Line 8"/>
          <p:cNvSpPr>
            <a:spLocks noChangeShapeType="1"/>
          </p:cNvSpPr>
          <p:nvPr/>
        </p:nvSpPr>
        <p:spPr bwMode="auto">
          <a:xfrm>
            <a:off x="6278563" y="4670425"/>
            <a:ext cx="1587" cy="784225"/>
          </a:xfrm>
          <a:prstGeom prst="line">
            <a:avLst/>
          </a:prstGeom>
          <a:noFill/>
          <a:ln w="12600">
            <a:solidFill>
              <a:srgbClr val="E0E0E0"/>
            </a:solidFill>
            <a:round/>
            <a:headEnd/>
            <a:tailEnd/>
          </a:ln>
        </p:spPr>
        <p:txBody>
          <a:bodyPr/>
          <a:lstStyle/>
          <a:p>
            <a:endParaRPr lang="en-US"/>
          </a:p>
        </p:txBody>
      </p:sp>
      <p:sp>
        <p:nvSpPr>
          <p:cNvPr id="32778" name="Line 9"/>
          <p:cNvSpPr>
            <a:spLocks noChangeShapeType="1"/>
          </p:cNvSpPr>
          <p:nvPr/>
        </p:nvSpPr>
        <p:spPr bwMode="auto">
          <a:xfrm>
            <a:off x="7192963" y="4665663"/>
            <a:ext cx="1587" cy="793750"/>
          </a:xfrm>
          <a:prstGeom prst="line">
            <a:avLst/>
          </a:prstGeom>
          <a:noFill/>
          <a:ln w="12600">
            <a:solidFill>
              <a:srgbClr val="E0E0E0"/>
            </a:solidFill>
            <a:round/>
            <a:headEnd/>
            <a:tailEnd/>
          </a:ln>
        </p:spPr>
        <p:txBody>
          <a:bodyPr/>
          <a:lstStyle/>
          <a:p>
            <a:endParaRPr lang="en-US"/>
          </a:p>
        </p:txBody>
      </p:sp>
      <p:sp>
        <p:nvSpPr>
          <p:cNvPr id="32779" name="AutoShape 10"/>
          <p:cNvSpPr>
            <a:spLocks noChangeArrowheads="1"/>
          </p:cNvSpPr>
          <p:nvPr/>
        </p:nvSpPr>
        <p:spPr bwMode="auto">
          <a:xfrm>
            <a:off x="1096963" y="5565775"/>
            <a:ext cx="2189162" cy="433388"/>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An array of data</a:t>
            </a:r>
          </a:p>
        </p:txBody>
      </p:sp>
      <p:sp>
        <p:nvSpPr>
          <p:cNvPr id="32780" name="Freeform 11"/>
          <p:cNvSpPr>
            <a:spLocks noChangeArrowheads="1"/>
          </p:cNvSpPr>
          <p:nvPr/>
        </p:nvSpPr>
        <p:spPr bwMode="auto">
          <a:xfrm>
            <a:off x="7464425" y="4160838"/>
            <a:ext cx="982663" cy="1725612"/>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sp>
        <p:nvSpPr>
          <p:cNvPr id="32781" name="Line 12"/>
          <p:cNvSpPr>
            <a:spLocks noChangeShapeType="1"/>
          </p:cNvSpPr>
          <p:nvPr/>
        </p:nvSpPr>
        <p:spPr bwMode="auto">
          <a:xfrm>
            <a:off x="5818188" y="2941638"/>
            <a:ext cx="563562" cy="639762"/>
          </a:xfrm>
          <a:prstGeom prst="line">
            <a:avLst/>
          </a:prstGeom>
          <a:noFill/>
          <a:ln w="12600">
            <a:solidFill>
              <a:srgbClr val="FF8000"/>
            </a:solidFill>
            <a:round/>
            <a:headEnd/>
            <a:tailEnd/>
          </a:ln>
        </p:spPr>
        <p:txBody>
          <a:bodyPr/>
          <a:lstStyle/>
          <a:p>
            <a:endParaRPr lang="en-US"/>
          </a:p>
        </p:txBody>
      </p:sp>
      <p:grpSp>
        <p:nvGrpSpPr>
          <p:cNvPr id="32782" name="Group 13"/>
          <p:cNvGrpSpPr>
            <a:grpSpLocks/>
          </p:cNvGrpSpPr>
          <p:nvPr/>
        </p:nvGrpSpPr>
        <p:grpSpPr bwMode="auto">
          <a:xfrm>
            <a:off x="6181725" y="3313113"/>
            <a:ext cx="793750" cy="731837"/>
            <a:chOff x="3894" y="2087"/>
            <a:chExt cx="500" cy="461"/>
          </a:xfrm>
        </p:grpSpPr>
        <p:sp>
          <p:nvSpPr>
            <p:cNvPr id="32803"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2804" name="AutoShape 15"/>
            <p:cNvSpPr>
              <a:spLocks noChangeArrowheads="1"/>
            </p:cNvSpPr>
            <p:nvPr/>
          </p:nvSpPr>
          <p:spPr bwMode="auto">
            <a:xfrm>
              <a:off x="391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32783" name="Line 16"/>
          <p:cNvSpPr>
            <a:spLocks noChangeShapeType="1"/>
          </p:cNvSpPr>
          <p:nvPr/>
        </p:nvSpPr>
        <p:spPr bwMode="auto">
          <a:xfrm flipH="1">
            <a:off x="5575300" y="2941638"/>
            <a:ext cx="566738" cy="639762"/>
          </a:xfrm>
          <a:prstGeom prst="line">
            <a:avLst/>
          </a:prstGeom>
          <a:noFill/>
          <a:ln w="12600">
            <a:solidFill>
              <a:srgbClr val="FF8000"/>
            </a:solidFill>
            <a:round/>
            <a:headEnd/>
            <a:tailEnd/>
          </a:ln>
        </p:spPr>
        <p:txBody>
          <a:bodyPr/>
          <a:lstStyle/>
          <a:p>
            <a:endParaRPr lang="en-US"/>
          </a:p>
        </p:txBody>
      </p:sp>
      <p:grpSp>
        <p:nvGrpSpPr>
          <p:cNvPr id="32784" name="Group 17"/>
          <p:cNvGrpSpPr>
            <a:grpSpLocks/>
          </p:cNvGrpSpPr>
          <p:nvPr/>
        </p:nvGrpSpPr>
        <p:grpSpPr bwMode="auto">
          <a:xfrm>
            <a:off x="4981575" y="3313113"/>
            <a:ext cx="793750" cy="731837"/>
            <a:chOff x="3138" y="2087"/>
            <a:chExt cx="500" cy="461"/>
          </a:xfrm>
        </p:grpSpPr>
        <p:sp>
          <p:nvSpPr>
            <p:cNvPr id="32801"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2802" name="AutoShape 19"/>
            <p:cNvSpPr>
              <a:spLocks noChangeArrowheads="1"/>
            </p:cNvSpPr>
            <p:nvPr/>
          </p:nvSpPr>
          <p:spPr bwMode="auto">
            <a:xfrm>
              <a:off x="315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32785" name="Line 20"/>
          <p:cNvSpPr>
            <a:spLocks noChangeShapeType="1"/>
          </p:cNvSpPr>
          <p:nvPr/>
        </p:nvSpPr>
        <p:spPr bwMode="auto">
          <a:xfrm>
            <a:off x="7404100" y="1981200"/>
            <a:ext cx="563563" cy="639763"/>
          </a:xfrm>
          <a:prstGeom prst="line">
            <a:avLst/>
          </a:prstGeom>
          <a:noFill/>
          <a:ln w="12600">
            <a:solidFill>
              <a:srgbClr val="FF8000"/>
            </a:solidFill>
            <a:round/>
            <a:headEnd/>
            <a:tailEnd/>
          </a:ln>
        </p:spPr>
        <p:txBody>
          <a:bodyPr/>
          <a:lstStyle/>
          <a:p>
            <a:endParaRPr lang="en-US"/>
          </a:p>
        </p:txBody>
      </p:sp>
      <p:grpSp>
        <p:nvGrpSpPr>
          <p:cNvPr id="32786" name="Group 21"/>
          <p:cNvGrpSpPr>
            <a:grpSpLocks/>
          </p:cNvGrpSpPr>
          <p:nvPr/>
        </p:nvGrpSpPr>
        <p:grpSpPr bwMode="auto">
          <a:xfrm>
            <a:off x="7739063" y="2398713"/>
            <a:ext cx="793750" cy="731837"/>
            <a:chOff x="4875" y="1511"/>
            <a:chExt cx="500" cy="461"/>
          </a:xfrm>
        </p:grpSpPr>
        <p:sp>
          <p:nvSpPr>
            <p:cNvPr id="32799"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2800" name="AutoShape 23"/>
            <p:cNvSpPr>
              <a:spLocks noChangeArrowheads="1"/>
            </p:cNvSpPr>
            <p:nvPr/>
          </p:nvSpPr>
          <p:spPr bwMode="auto">
            <a:xfrm>
              <a:off x="489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32787" name="Line 24"/>
          <p:cNvSpPr>
            <a:spLocks noChangeShapeType="1"/>
          </p:cNvSpPr>
          <p:nvPr/>
        </p:nvSpPr>
        <p:spPr bwMode="auto">
          <a:xfrm flipH="1">
            <a:off x="6169025" y="2027238"/>
            <a:ext cx="566738" cy="639762"/>
          </a:xfrm>
          <a:prstGeom prst="line">
            <a:avLst/>
          </a:prstGeom>
          <a:noFill/>
          <a:ln w="12600">
            <a:solidFill>
              <a:srgbClr val="FF8000"/>
            </a:solidFill>
            <a:round/>
            <a:headEnd/>
            <a:tailEnd/>
          </a:ln>
        </p:spPr>
        <p:txBody>
          <a:bodyPr/>
          <a:lstStyle/>
          <a:p>
            <a:endParaRPr lang="en-US"/>
          </a:p>
        </p:txBody>
      </p:sp>
      <p:grpSp>
        <p:nvGrpSpPr>
          <p:cNvPr id="32788" name="Group 25"/>
          <p:cNvGrpSpPr>
            <a:grpSpLocks/>
          </p:cNvGrpSpPr>
          <p:nvPr/>
        </p:nvGrpSpPr>
        <p:grpSpPr bwMode="auto">
          <a:xfrm>
            <a:off x="6678613" y="1331913"/>
            <a:ext cx="793750" cy="731837"/>
            <a:chOff x="4207" y="839"/>
            <a:chExt cx="500" cy="461"/>
          </a:xfrm>
        </p:grpSpPr>
        <p:sp>
          <p:nvSpPr>
            <p:cNvPr id="32797"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2798" name="AutoShape 27"/>
            <p:cNvSpPr>
              <a:spLocks noChangeArrowheads="1"/>
            </p:cNvSpPr>
            <p:nvPr/>
          </p:nvSpPr>
          <p:spPr bwMode="auto">
            <a:xfrm>
              <a:off x="422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32789" name="Group 28"/>
          <p:cNvGrpSpPr>
            <a:grpSpLocks/>
          </p:cNvGrpSpPr>
          <p:nvPr/>
        </p:nvGrpSpPr>
        <p:grpSpPr bwMode="auto">
          <a:xfrm>
            <a:off x="5575300" y="2398713"/>
            <a:ext cx="793750" cy="731837"/>
            <a:chOff x="3512" y="1511"/>
            <a:chExt cx="500" cy="461"/>
          </a:xfrm>
        </p:grpSpPr>
        <p:sp>
          <p:nvSpPr>
            <p:cNvPr id="32795"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2796" name="AutoShape 30"/>
            <p:cNvSpPr>
              <a:spLocks noChangeArrowheads="1"/>
            </p:cNvSpPr>
            <p:nvPr/>
          </p:nvSpPr>
          <p:spPr bwMode="auto">
            <a:xfrm>
              <a:off x="353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32790" name="AutoShape 31"/>
          <p:cNvSpPr>
            <a:spLocks noChangeArrowheads="1"/>
          </p:cNvSpPr>
          <p:nvPr/>
        </p:nvSpPr>
        <p:spPr bwMode="auto">
          <a:xfrm>
            <a:off x="1914525"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sp>
        <p:nvSpPr>
          <p:cNvPr id="32791" name="AutoShape 32"/>
          <p:cNvSpPr>
            <a:spLocks noChangeArrowheads="1"/>
          </p:cNvSpPr>
          <p:nvPr/>
        </p:nvSpPr>
        <p:spPr bwMode="auto">
          <a:xfrm>
            <a:off x="2798763"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sp>
        <p:nvSpPr>
          <p:cNvPr id="32792" name="AutoShape 33"/>
          <p:cNvSpPr>
            <a:spLocks noChangeArrowheads="1"/>
          </p:cNvSpPr>
          <p:nvPr/>
        </p:nvSpPr>
        <p:spPr bwMode="auto">
          <a:xfrm>
            <a:off x="3683000"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sp>
        <p:nvSpPr>
          <p:cNvPr id="32793" name="AutoShape 34"/>
          <p:cNvSpPr>
            <a:spLocks noChangeArrowheads="1"/>
          </p:cNvSpPr>
          <p:nvPr/>
        </p:nvSpPr>
        <p:spPr bwMode="auto">
          <a:xfrm>
            <a:off x="4611688" y="4862513"/>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sp>
        <p:nvSpPr>
          <p:cNvPr id="32794" name="AutoShape 35"/>
          <p:cNvSpPr>
            <a:spLocks noChangeArrowheads="1"/>
          </p:cNvSpPr>
          <p:nvPr/>
        </p:nvSpPr>
        <p:spPr bwMode="auto">
          <a:xfrm>
            <a:off x="5495925" y="4862513"/>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304800" y="236538"/>
            <a:ext cx="7772400" cy="1357312"/>
          </a:xfrm>
        </p:spPr>
        <p:txBody>
          <a:bodyPr rtlCol="0">
            <a:normAutofit fontScale="90000"/>
          </a:bodyPr>
          <a:lstStyle/>
          <a:p>
            <a:pPr eaLnBrk="1" fontAlgn="auto" hangingPunct="1">
              <a:lnSpc>
                <a:spcPct val="95000"/>
              </a:lnSpc>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t>Important Points about the Implementation</a:t>
            </a:r>
          </a:p>
        </p:txBody>
      </p:sp>
      <p:sp>
        <p:nvSpPr>
          <p:cNvPr id="33795" name="Rectangle 2"/>
          <p:cNvSpPr>
            <a:spLocks noGrp="1" noChangeArrowheads="1"/>
          </p:cNvSpPr>
          <p:nvPr>
            <p:ph sz="half" idx="1"/>
          </p:nvPr>
        </p:nvSpPr>
        <p:spPr>
          <a:xfrm>
            <a:off x="685800" y="1981200"/>
            <a:ext cx="4449763" cy="4114800"/>
          </a:xfrm>
        </p:spPr>
        <p:txBody>
          <a:bodyPr/>
          <a:lstStyle/>
          <a:p>
            <a:pPr eaLnBrk="1" hangingPunct="1">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If you know the index of a node, then it is easy to figure out the indexes of that node's parent and children. </a:t>
            </a:r>
          </a:p>
        </p:txBody>
      </p:sp>
      <p:sp>
        <p:nvSpPr>
          <p:cNvPr id="33796"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p>
            <a:endParaRPr lang="en-US"/>
          </a:p>
        </p:txBody>
      </p:sp>
      <p:sp>
        <p:nvSpPr>
          <p:cNvPr id="33797" name="Line 4"/>
          <p:cNvSpPr>
            <a:spLocks noChangeShapeType="1"/>
          </p:cNvSpPr>
          <p:nvPr/>
        </p:nvSpPr>
        <p:spPr bwMode="auto">
          <a:xfrm>
            <a:off x="2620963" y="4667250"/>
            <a:ext cx="1587" cy="792163"/>
          </a:xfrm>
          <a:prstGeom prst="line">
            <a:avLst/>
          </a:prstGeom>
          <a:noFill/>
          <a:ln w="12600">
            <a:solidFill>
              <a:srgbClr val="E0E0E0"/>
            </a:solidFill>
            <a:round/>
            <a:headEnd/>
            <a:tailEnd/>
          </a:ln>
        </p:spPr>
        <p:txBody>
          <a:bodyPr/>
          <a:lstStyle/>
          <a:p>
            <a:endParaRPr lang="en-US"/>
          </a:p>
        </p:txBody>
      </p:sp>
      <p:sp>
        <p:nvSpPr>
          <p:cNvPr id="33798" name="Line 5"/>
          <p:cNvSpPr>
            <a:spLocks noChangeShapeType="1"/>
          </p:cNvSpPr>
          <p:nvPr/>
        </p:nvSpPr>
        <p:spPr bwMode="auto">
          <a:xfrm>
            <a:off x="3535363" y="4667250"/>
            <a:ext cx="1587" cy="792163"/>
          </a:xfrm>
          <a:prstGeom prst="line">
            <a:avLst/>
          </a:prstGeom>
          <a:noFill/>
          <a:ln w="12600">
            <a:solidFill>
              <a:srgbClr val="E0E0E0"/>
            </a:solidFill>
            <a:round/>
            <a:headEnd/>
            <a:tailEnd/>
          </a:ln>
        </p:spPr>
        <p:txBody>
          <a:bodyPr/>
          <a:lstStyle/>
          <a:p>
            <a:endParaRPr lang="en-US"/>
          </a:p>
        </p:txBody>
      </p:sp>
      <p:sp>
        <p:nvSpPr>
          <p:cNvPr id="33799" name="Line 6"/>
          <p:cNvSpPr>
            <a:spLocks noChangeShapeType="1"/>
          </p:cNvSpPr>
          <p:nvPr/>
        </p:nvSpPr>
        <p:spPr bwMode="auto">
          <a:xfrm>
            <a:off x="4448175" y="4667250"/>
            <a:ext cx="1588" cy="792163"/>
          </a:xfrm>
          <a:prstGeom prst="line">
            <a:avLst/>
          </a:prstGeom>
          <a:noFill/>
          <a:ln w="12600">
            <a:solidFill>
              <a:srgbClr val="E0E0E0"/>
            </a:solidFill>
            <a:round/>
            <a:headEnd/>
            <a:tailEnd/>
          </a:ln>
        </p:spPr>
        <p:txBody>
          <a:bodyPr/>
          <a:lstStyle/>
          <a:p>
            <a:endParaRPr lang="en-US"/>
          </a:p>
        </p:txBody>
      </p:sp>
      <p:sp>
        <p:nvSpPr>
          <p:cNvPr id="33800" name="Line 7"/>
          <p:cNvSpPr>
            <a:spLocks noChangeShapeType="1"/>
          </p:cNvSpPr>
          <p:nvPr/>
        </p:nvSpPr>
        <p:spPr bwMode="auto">
          <a:xfrm>
            <a:off x="5364163" y="4670425"/>
            <a:ext cx="1587" cy="784225"/>
          </a:xfrm>
          <a:prstGeom prst="line">
            <a:avLst/>
          </a:prstGeom>
          <a:noFill/>
          <a:ln w="12600">
            <a:solidFill>
              <a:srgbClr val="E0E0E0"/>
            </a:solidFill>
            <a:round/>
            <a:headEnd/>
            <a:tailEnd/>
          </a:ln>
        </p:spPr>
        <p:txBody>
          <a:bodyPr/>
          <a:lstStyle/>
          <a:p>
            <a:endParaRPr lang="en-US"/>
          </a:p>
        </p:txBody>
      </p:sp>
      <p:sp>
        <p:nvSpPr>
          <p:cNvPr id="33801" name="Line 8"/>
          <p:cNvSpPr>
            <a:spLocks noChangeShapeType="1"/>
          </p:cNvSpPr>
          <p:nvPr/>
        </p:nvSpPr>
        <p:spPr bwMode="auto">
          <a:xfrm>
            <a:off x="6278563" y="4670425"/>
            <a:ext cx="1587" cy="784225"/>
          </a:xfrm>
          <a:prstGeom prst="line">
            <a:avLst/>
          </a:prstGeom>
          <a:noFill/>
          <a:ln w="12600">
            <a:solidFill>
              <a:srgbClr val="E0E0E0"/>
            </a:solidFill>
            <a:round/>
            <a:headEnd/>
            <a:tailEnd/>
          </a:ln>
        </p:spPr>
        <p:txBody>
          <a:bodyPr/>
          <a:lstStyle/>
          <a:p>
            <a:endParaRPr lang="en-US"/>
          </a:p>
        </p:txBody>
      </p:sp>
      <p:sp>
        <p:nvSpPr>
          <p:cNvPr id="33802" name="Line 9"/>
          <p:cNvSpPr>
            <a:spLocks noChangeShapeType="1"/>
          </p:cNvSpPr>
          <p:nvPr/>
        </p:nvSpPr>
        <p:spPr bwMode="auto">
          <a:xfrm>
            <a:off x="7192963" y="4665663"/>
            <a:ext cx="1587" cy="793750"/>
          </a:xfrm>
          <a:prstGeom prst="line">
            <a:avLst/>
          </a:prstGeom>
          <a:noFill/>
          <a:ln w="12600">
            <a:solidFill>
              <a:srgbClr val="E0E0E0"/>
            </a:solidFill>
            <a:round/>
            <a:headEnd/>
            <a:tailEnd/>
          </a:ln>
        </p:spPr>
        <p:txBody>
          <a:bodyPr/>
          <a:lstStyle/>
          <a:p>
            <a:endParaRPr lang="en-US"/>
          </a:p>
        </p:txBody>
      </p:sp>
      <p:sp>
        <p:nvSpPr>
          <p:cNvPr id="33803" name="Text Box 10"/>
          <p:cNvSpPr txBox="1">
            <a:spLocks noChangeArrowheads="1"/>
          </p:cNvSpPr>
          <p:nvPr/>
        </p:nvSpPr>
        <p:spPr bwMode="auto">
          <a:xfrm>
            <a:off x="1920875" y="5565775"/>
            <a:ext cx="5861050" cy="433388"/>
          </a:xfrm>
          <a:prstGeom prst="rect">
            <a:avLst/>
          </a:prstGeom>
          <a:noFill/>
          <a:ln w="9525">
            <a:noFill/>
            <a:miter lim="800000"/>
            <a:headEnd/>
            <a:tailEnd/>
          </a:ln>
        </p:spPr>
        <p:txBody>
          <a:bodyPr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[1]      [2]       [3]       [4]      [5]</a:t>
            </a:r>
          </a:p>
        </p:txBody>
      </p:sp>
      <p:sp>
        <p:nvSpPr>
          <p:cNvPr id="33804" name="Freeform 11"/>
          <p:cNvSpPr>
            <a:spLocks noChangeArrowheads="1"/>
          </p:cNvSpPr>
          <p:nvPr/>
        </p:nvSpPr>
        <p:spPr bwMode="auto">
          <a:xfrm>
            <a:off x="7464425" y="4160838"/>
            <a:ext cx="982663" cy="1725612"/>
          </a:xfrm>
          <a:custGeom>
            <a:avLst/>
            <a:gdLst>
              <a:gd name="T0" fmla="*/ 2147483647 w 2731"/>
              <a:gd name="T1" fmla="*/ 0 h 4795"/>
              <a:gd name="T2" fmla="*/ 0 w 2731"/>
              <a:gd name="T3" fmla="*/ 2147483647 h 4795"/>
              <a:gd name="T4" fmla="*/ 2147483647 w 2731"/>
              <a:gd name="T5" fmla="*/ 2147483647 h 4795"/>
              <a:gd name="T6" fmla="*/ 2147483647 w 2731"/>
              <a:gd name="T7" fmla="*/ 2147483647 h 4795"/>
              <a:gd name="T8" fmla="*/ 2147483647 w 2731"/>
              <a:gd name="T9" fmla="*/ 2147483647 h 4795"/>
              <a:gd name="T10" fmla="*/ 2147483647 w 2731"/>
              <a:gd name="T11" fmla="*/ 2147483647 h 4795"/>
              <a:gd name="T12" fmla="*/ 2147483647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w="9525">
            <a:noFill/>
            <a:round/>
            <a:headEnd/>
            <a:tailEnd/>
          </a:ln>
        </p:spPr>
        <p:txBody>
          <a:bodyPr/>
          <a:lstStyle/>
          <a:p>
            <a:endParaRPr lang="en-US"/>
          </a:p>
        </p:txBody>
      </p:sp>
      <p:sp>
        <p:nvSpPr>
          <p:cNvPr id="33805" name="Line 12"/>
          <p:cNvSpPr>
            <a:spLocks noChangeShapeType="1"/>
          </p:cNvSpPr>
          <p:nvPr/>
        </p:nvSpPr>
        <p:spPr bwMode="auto">
          <a:xfrm>
            <a:off x="5818188" y="2941638"/>
            <a:ext cx="563562" cy="639762"/>
          </a:xfrm>
          <a:prstGeom prst="line">
            <a:avLst/>
          </a:prstGeom>
          <a:noFill/>
          <a:ln w="12600">
            <a:solidFill>
              <a:srgbClr val="FF8000"/>
            </a:solidFill>
            <a:round/>
            <a:headEnd/>
            <a:tailEnd/>
          </a:ln>
        </p:spPr>
        <p:txBody>
          <a:bodyPr/>
          <a:lstStyle/>
          <a:p>
            <a:endParaRPr lang="en-US"/>
          </a:p>
        </p:txBody>
      </p:sp>
      <p:grpSp>
        <p:nvGrpSpPr>
          <p:cNvPr id="33806" name="Group 13"/>
          <p:cNvGrpSpPr>
            <a:grpSpLocks/>
          </p:cNvGrpSpPr>
          <p:nvPr/>
        </p:nvGrpSpPr>
        <p:grpSpPr bwMode="auto">
          <a:xfrm>
            <a:off x="6181725" y="3313113"/>
            <a:ext cx="793750" cy="731837"/>
            <a:chOff x="3894" y="2087"/>
            <a:chExt cx="500" cy="461"/>
          </a:xfrm>
        </p:grpSpPr>
        <p:sp>
          <p:nvSpPr>
            <p:cNvPr id="33827"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3828" name="AutoShape 15"/>
            <p:cNvSpPr>
              <a:spLocks noChangeArrowheads="1"/>
            </p:cNvSpPr>
            <p:nvPr/>
          </p:nvSpPr>
          <p:spPr bwMode="auto">
            <a:xfrm>
              <a:off x="3913"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grpSp>
      <p:sp>
        <p:nvSpPr>
          <p:cNvPr id="33807" name="Line 16"/>
          <p:cNvSpPr>
            <a:spLocks noChangeShapeType="1"/>
          </p:cNvSpPr>
          <p:nvPr/>
        </p:nvSpPr>
        <p:spPr bwMode="auto">
          <a:xfrm flipH="1">
            <a:off x="5575300" y="2941638"/>
            <a:ext cx="566738" cy="639762"/>
          </a:xfrm>
          <a:prstGeom prst="line">
            <a:avLst/>
          </a:prstGeom>
          <a:noFill/>
          <a:ln w="12600">
            <a:solidFill>
              <a:srgbClr val="FF8000"/>
            </a:solidFill>
            <a:round/>
            <a:headEnd/>
            <a:tailEnd/>
          </a:ln>
        </p:spPr>
        <p:txBody>
          <a:bodyPr/>
          <a:lstStyle/>
          <a:p>
            <a:endParaRPr lang="en-US"/>
          </a:p>
        </p:txBody>
      </p:sp>
      <p:grpSp>
        <p:nvGrpSpPr>
          <p:cNvPr id="33808" name="Group 17"/>
          <p:cNvGrpSpPr>
            <a:grpSpLocks/>
          </p:cNvGrpSpPr>
          <p:nvPr/>
        </p:nvGrpSpPr>
        <p:grpSpPr bwMode="auto">
          <a:xfrm>
            <a:off x="4981575" y="3313113"/>
            <a:ext cx="793750" cy="731837"/>
            <a:chOff x="3138" y="2087"/>
            <a:chExt cx="500" cy="461"/>
          </a:xfrm>
        </p:grpSpPr>
        <p:sp>
          <p:nvSpPr>
            <p:cNvPr id="33825"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3826" name="AutoShape 19"/>
            <p:cNvSpPr>
              <a:spLocks noChangeArrowheads="1"/>
            </p:cNvSpPr>
            <p:nvPr/>
          </p:nvSpPr>
          <p:spPr bwMode="auto">
            <a:xfrm>
              <a:off x="3157" y="2106"/>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grpSp>
      <p:sp>
        <p:nvSpPr>
          <p:cNvPr id="33809" name="Line 20"/>
          <p:cNvSpPr>
            <a:spLocks noChangeShapeType="1"/>
          </p:cNvSpPr>
          <p:nvPr/>
        </p:nvSpPr>
        <p:spPr bwMode="auto">
          <a:xfrm>
            <a:off x="7404100" y="1981200"/>
            <a:ext cx="563563" cy="639763"/>
          </a:xfrm>
          <a:prstGeom prst="line">
            <a:avLst/>
          </a:prstGeom>
          <a:noFill/>
          <a:ln w="12600">
            <a:solidFill>
              <a:srgbClr val="FF8000"/>
            </a:solidFill>
            <a:round/>
            <a:headEnd/>
            <a:tailEnd/>
          </a:ln>
        </p:spPr>
        <p:txBody>
          <a:bodyPr/>
          <a:lstStyle/>
          <a:p>
            <a:endParaRPr lang="en-US"/>
          </a:p>
        </p:txBody>
      </p:sp>
      <p:grpSp>
        <p:nvGrpSpPr>
          <p:cNvPr id="33810" name="Group 21"/>
          <p:cNvGrpSpPr>
            <a:grpSpLocks/>
          </p:cNvGrpSpPr>
          <p:nvPr/>
        </p:nvGrpSpPr>
        <p:grpSpPr bwMode="auto">
          <a:xfrm>
            <a:off x="7739063" y="2398713"/>
            <a:ext cx="793750" cy="731837"/>
            <a:chOff x="4875" y="1511"/>
            <a:chExt cx="500" cy="461"/>
          </a:xfrm>
        </p:grpSpPr>
        <p:sp>
          <p:nvSpPr>
            <p:cNvPr id="33823"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3824" name="AutoShape 23"/>
            <p:cNvSpPr>
              <a:spLocks noChangeArrowheads="1"/>
            </p:cNvSpPr>
            <p:nvPr/>
          </p:nvSpPr>
          <p:spPr bwMode="auto">
            <a:xfrm>
              <a:off x="4894"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grpSp>
      <p:sp>
        <p:nvSpPr>
          <p:cNvPr id="33811" name="Line 24"/>
          <p:cNvSpPr>
            <a:spLocks noChangeShapeType="1"/>
          </p:cNvSpPr>
          <p:nvPr/>
        </p:nvSpPr>
        <p:spPr bwMode="auto">
          <a:xfrm flipH="1">
            <a:off x="6169025" y="2027238"/>
            <a:ext cx="566738" cy="639762"/>
          </a:xfrm>
          <a:prstGeom prst="line">
            <a:avLst/>
          </a:prstGeom>
          <a:noFill/>
          <a:ln w="12600">
            <a:solidFill>
              <a:srgbClr val="FF8000"/>
            </a:solidFill>
            <a:round/>
            <a:headEnd/>
            <a:tailEnd/>
          </a:ln>
        </p:spPr>
        <p:txBody>
          <a:bodyPr/>
          <a:lstStyle/>
          <a:p>
            <a:endParaRPr lang="en-US"/>
          </a:p>
        </p:txBody>
      </p:sp>
      <p:grpSp>
        <p:nvGrpSpPr>
          <p:cNvPr id="33812" name="Group 25"/>
          <p:cNvGrpSpPr>
            <a:grpSpLocks/>
          </p:cNvGrpSpPr>
          <p:nvPr/>
        </p:nvGrpSpPr>
        <p:grpSpPr bwMode="auto">
          <a:xfrm>
            <a:off x="6678613" y="1331913"/>
            <a:ext cx="793750" cy="731837"/>
            <a:chOff x="4207" y="839"/>
            <a:chExt cx="500" cy="461"/>
          </a:xfrm>
        </p:grpSpPr>
        <p:sp>
          <p:nvSpPr>
            <p:cNvPr id="33821"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3822" name="AutoShape 27"/>
            <p:cNvSpPr>
              <a:spLocks noChangeArrowheads="1"/>
            </p:cNvSpPr>
            <p:nvPr/>
          </p:nvSpPr>
          <p:spPr bwMode="auto">
            <a:xfrm>
              <a:off x="4226" y="858"/>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grpSp>
      <p:grpSp>
        <p:nvGrpSpPr>
          <p:cNvPr id="33813" name="Group 28"/>
          <p:cNvGrpSpPr>
            <a:grpSpLocks/>
          </p:cNvGrpSpPr>
          <p:nvPr/>
        </p:nvGrpSpPr>
        <p:grpSpPr bwMode="auto">
          <a:xfrm>
            <a:off x="5575300" y="2398713"/>
            <a:ext cx="793750" cy="731837"/>
            <a:chOff x="3512" y="1511"/>
            <a:chExt cx="500" cy="461"/>
          </a:xfrm>
        </p:grpSpPr>
        <p:sp>
          <p:nvSpPr>
            <p:cNvPr id="33819"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33820" name="AutoShape 30"/>
            <p:cNvSpPr>
              <a:spLocks noChangeArrowheads="1"/>
            </p:cNvSpPr>
            <p:nvPr/>
          </p:nvSpPr>
          <p:spPr bwMode="auto">
            <a:xfrm>
              <a:off x="3531" y="1530"/>
              <a:ext cx="463" cy="424"/>
            </a:xfrm>
            <a:prstGeom prst="roundRect">
              <a:avLst>
                <a:gd name="adj" fmla="val 231"/>
              </a:avLst>
            </a:prstGeom>
            <a:noFill/>
            <a:ln w="9525">
              <a:noFill/>
              <a:round/>
              <a:headEnd/>
              <a:tailEnd/>
            </a:ln>
          </p:spPr>
          <p:txBody>
            <a:bodyPr lIns="90360" tIns="44280" rIns="90360" bIns="44280" anchor="ctr"/>
            <a:lstStyle/>
            <a:p>
              <a:pPr algn="ct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grpSp>
      <p:sp>
        <p:nvSpPr>
          <p:cNvPr id="33814" name="AutoShape 31"/>
          <p:cNvSpPr>
            <a:spLocks noChangeArrowheads="1"/>
          </p:cNvSpPr>
          <p:nvPr/>
        </p:nvSpPr>
        <p:spPr bwMode="auto">
          <a:xfrm>
            <a:off x="1914525"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42</a:t>
            </a:r>
          </a:p>
        </p:txBody>
      </p:sp>
      <p:sp>
        <p:nvSpPr>
          <p:cNvPr id="33815" name="AutoShape 32"/>
          <p:cNvSpPr>
            <a:spLocks noChangeArrowheads="1"/>
          </p:cNvSpPr>
          <p:nvPr/>
        </p:nvSpPr>
        <p:spPr bwMode="auto">
          <a:xfrm>
            <a:off x="2798763"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35</a:t>
            </a:r>
          </a:p>
        </p:txBody>
      </p:sp>
      <p:sp>
        <p:nvSpPr>
          <p:cNvPr id="33816" name="AutoShape 33"/>
          <p:cNvSpPr>
            <a:spLocks noChangeArrowheads="1"/>
          </p:cNvSpPr>
          <p:nvPr/>
        </p:nvSpPr>
        <p:spPr bwMode="auto">
          <a:xfrm>
            <a:off x="3683000" y="4860925"/>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23</a:t>
            </a:r>
          </a:p>
        </p:txBody>
      </p:sp>
      <p:sp>
        <p:nvSpPr>
          <p:cNvPr id="33817" name="AutoShape 34"/>
          <p:cNvSpPr>
            <a:spLocks noChangeArrowheads="1"/>
          </p:cNvSpPr>
          <p:nvPr/>
        </p:nvSpPr>
        <p:spPr bwMode="auto">
          <a:xfrm>
            <a:off x="4611688" y="4862513"/>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27</a:t>
            </a:r>
          </a:p>
        </p:txBody>
      </p:sp>
      <p:sp>
        <p:nvSpPr>
          <p:cNvPr id="33818" name="AutoShape 35"/>
          <p:cNvSpPr>
            <a:spLocks noChangeArrowheads="1"/>
          </p:cNvSpPr>
          <p:nvPr/>
        </p:nvSpPr>
        <p:spPr bwMode="auto">
          <a:xfrm>
            <a:off x="5495925" y="4862513"/>
            <a:ext cx="488950"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chemeClr val="tx1"/>
                </a:solidFill>
              </a:rPr>
              <a:t>21</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40" name="AutoShape 24"/>
          <p:cNvCxnSpPr>
            <a:cxnSpLocks noChangeShapeType="1"/>
            <a:stCxn id="9233" idx="5"/>
            <a:endCxn id="9239" idx="0"/>
          </p:cNvCxnSpPr>
          <p:nvPr/>
        </p:nvCxnSpPr>
        <p:spPr bwMode="auto">
          <a:xfrm>
            <a:off x="4437063" y="1838325"/>
            <a:ext cx="2946400" cy="447675"/>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0" name="AutoShape 4"/>
          <p:cNvCxnSpPr>
            <a:cxnSpLocks noChangeShapeType="1"/>
            <a:stCxn id="9229" idx="3"/>
            <a:endCxn id="9230" idx="7"/>
          </p:cNvCxnSpPr>
          <p:nvPr/>
        </p:nvCxnSpPr>
        <p:spPr bwMode="auto">
          <a:xfrm>
            <a:off x="2293938" y="619125"/>
            <a:ext cx="619125" cy="488950"/>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1" name="AutoShape 5"/>
          <p:cNvCxnSpPr>
            <a:cxnSpLocks noChangeShapeType="1"/>
            <a:stCxn id="9229" idx="5"/>
            <a:endCxn id="9231" idx="1"/>
          </p:cNvCxnSpPr>
          <p:nvPr/>
        </p:nvCxnSpPr>
        <p:spPr bwMode="auto">
          <a:xfrm>
            <a:off x="2497138" y="619125"/>
            <a:ext cx="746125" cy="488950"/>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2" name="AutoShape 6"/>
          <p:cNvCxnSpPr>
            <a:cxnSpLocks noChangeShapeType="1"/>
            <a:stCxn id="9230" idx="3"/>
            <a:endCxn id="9232" idx="7"/>
          </p:cNvCxnSpPr>
          <p:nvPr/>
        </p:nvCxnSpPr>
        <p:spPr bwMode="auto">
          <a:xfrm>
            <a:off x="2709863" y="1304925"/>
            <a:ext cx="1268412" cy="336550"/>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3" name="AutoShape 7"/>
          <p:cNvCxnSpPr>
            <a:cxnSpLocks noChangeShapeType="1"/>
            <a:stCxn id="9230" idx="5"/>
            <a:endCxn id="9233" idx="1"/>
          </p:cNvCxnSpPr>
          <p:nvPr/>
        </p:nvCxnSpPr>
        <p:spPr bwMode="auto">
          <a:xfrm>
            <a:off x="2913063" y="1304925"/>
            <a:ext cx="1320800" cy="336550"/>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4" name="AutoShape 8"/>
          <p:cNvCxnSpPr>
            <a:cxnSpLocks noChangeShapeType="1"/>
            <a:stCxn id="9234" idx="7"/>
            <a:endCxn id="9231" idx="3"/>
          </p:cNvCxnSpPr>
          <p:nvPr/>
        </p:nvCxnSpPr>
        <p:spPr bwMode="auto">
          <a:xfrm flipH="1" flipV="1">
            <a:off x="3242712" y="1305283"/>
            <a:ext cx="1726946" cy="335834"/>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5" name="AutoShape 9"/>
          <p:cNvCxnSpPr>
            <a:cxnSpLocks noChangeShapeType="1"/>
            <a:stCxn id="9231" idx="5"/>
            <a:endCxn id="9235" idx="1"/>
          </p:cNvCxnSpPr>
          <p:nvPr/>
        </p:nvCxnSpPr>
        <p:spPr bwMode="auto">
          <a:xfrm>
            <a:off x="3446463" y="1304925"/>
            <a:ext cx="1778000" cy="336550"/>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6" name="AutoShape 10"/>
          <p:cNvCxnSpPr>
            <a:cxnSpLocks noChangeShapeType="1"/>
            <a:stCxn id="9236" idx="0"/>
            <a:endCxn id="9232" idx="3"/>
          </p:cNvCxnSpPr>
          <p:nvPr/>
        </p:nvCxnSpPr>
        <p:spPr bwMode="auto">
          <a:xfrm flipH="1" flipV="1">
            <a:off x="3776663" y="1838325"/>
            <a:ext cx="2082800" cy="447675"/>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7" name="AutoShape 11"/>
          <p:cNvCxnSpPr>
            <a:cxnSpLocks noChangeShapeType="1"/>
            <a:stCxn id="9237" idx="0"/>
            <a:endCxn id="9232" idx="5"/>
          </p:cNvCxnSpPr>
          <p:nvPr/>
        </p:nvCxnSpPr>
        <p:spPr bwMode="auto">
          <a:xfrm flipH="1" flipV="1">
            <a:off x="3978275" y="1838325"/>
            <a:ext cx="2414588" cy="447675"/>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228" name="AutoShape 12"/>
          <p:cNvCxnSpPr>
            <a:cxnSpLocks noChangeShapeType="1"/>
            <a:stCxn id="9233" idx="3"/>
            <a:endCxn id="9238" idx="0"/>
          </p:cNvCxnSpPr>
          <p:nvPr/>
        </p:nvCxnSpPr>
        <p:spPr bwMode="auto">
          <a:xfrm>
            <a:off x="4233863" y="1838325"/>
            <a:ext cx="2616200" cy="447675"/>
          </a:xfrm>
          <a:prstGeom prst="straightConnector1">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9229" name="AutoShape 13"/>
          <p:cNvSpPr>
            <a:spLocks noChangeArrowheads="1"/>
          </p:cNvSpPr>
          <p:nvPr/>
        </p:nvSpPr>
        <p:spPr bwMode="auto">
          <a:xfrm>
            <a:off x="2251075" y="381000"/>
            <a:ext cx="288925"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dirty="0">
                <a:solidFill>
                  <a:schemeClr val="tx1"/>
                </a:solidFill>
                <a:latin typeface="Arial" charset="0"/>
                <a:ea typeface="ＭＳ Ｐゴシック" charset="0"/>
              </a:rPr>
              <a:t>53</a:t>
            </a:r>
          </a:p>
        </p:txBody>
      </p:sp>
      <p:sp>
        <p:nvSpPr>
          <p:cNvPr id="9230" name="AutoShape 14"/>
          <p:cNvSpPr>
            <a:spLocks noChangeArrowheads="1"/>
          </p:cNvSpPr>
          <p:nvPr/>
        </p:nvSpPr>
        <p:spPr bwMode="auto">
          <a:xfrm>
            <a:off x="2667000" y="1066800"/>
            <a:ext cx="288925"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1"/>
                </a:solidFill>
                <a:latin typeface="Arial" charset="0"/>
                <a:ea typeface="ＭＳ Ｐゴシック" charset="0"/>
              </a:rPr>
              <a:t>44</a:t>
            </a:r>
          </a:p>
        </p:txBody>
      </p:sp>
      <p:sp>
        <p:nvSpPr>
          <p:cNvPr id="9231" name="AutoShape 15"/>
          <p:cNvSpPr>
            <a:spLocks noChangeArrowheads="1"/>
          </p:cNvSpPr>
          <p:nvPr/>
        </p:nvSpPr>
        <p:spPr bwMode="auto">
          <a:xfrm>
            <a:off x="3200400" y="1066800"/>
            <a:ext cx="288925"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1"/>
                </a:solidFill>
                <a:latin typeface="Arial" charset="0"/>
                <a:ea typeface="ＭＳ Ｐゴシック" charset="0"/>
              </a:rPr>
              <a:t>25</a:t>
            </a:r>
          </a:p>
        </p:txBody>
      </p:sp>
      <p:sp>
        <p:nvSpPr>
          <p:cNvPr id="9232" name="AutoShape 16"/>
          <p:cNvSpPr>
            <a:spLocks noChangeArrowheads="1"/>
          </p:cNvSpPr>
          <p:nvPr/>
        </p:nvSpPr>
        <p:spPr bwMode="auto">
          <a:xfrm>
            <a:off x="3733800" y="1600200"/>
            <a:ext cx="287338"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1"/>
                </a:solidFill>
                <a:latin typeface="Arial" charset="0"/>
                <a:ea typeface="ＭＳ Ｐゴシック" charset="0"/>
              </a:rPr>
              <a:t>15</a:t>
            </a:r>
          </a:p>
        </p:txBody>
      </p:sp>
      <p:sp>
        <p:nvSpPr>
          <p:cNvPr id="9233" name="AutoShape 17"/>
          <p:cNvSpPr>
            <a:spLocks noChangeArrowheads="1"/>
          </p:cNvSpPr>
          <p:nvPr/>
        </p:nvSpPr>
        <p:spPr bwMode="auto">
          <a:xfrm>
            <a:off x="4191000" y="1600200"/>
            <a:ext cx="288925"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dirty="0">
                <a:solidFill>
                  <a:schemeClr val="tx1"/>
                </a:solidFill>
                <a:latin typeface="Arial" charset="0"/>
                <a:ea typeface="ＭＳ Ｐゴシック" charset="0"/>
              </a:rPr>
              <a:t>21</a:t>
            </a:r>
          </a:p>
        </p:txBody>
      </p:sp>
      <p:sp>
        <p:nvSpPr>
          <p:cNvPr id="9234" name="AutoShape 18"/>
          <p:cNvSpPr>
            <a:spLocks noChangeArrowheads="1"/>
          </p:cNvSpPr>
          <p:nvPr/>
        </p:nvSpPr>
        <p:spPr bwMode="auto">
          <a:xfrm>
            <a:off x="4724400" y="1600200"/>
            <a:ext cx="287338"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400" dirty="0">
                <a:solidFill>
                  <a:schemeClr val="tx1"/>
                </a:solidFill>
                <a:latin typeface="Arial" charset="0"/>
                <a:ea typeface="ＭＳ Ｐゴシック" charset="0"/>
              </a:rPr>
              <a:t>13</a:t>
            </a:r>
          </a:p>
        </p:txBody>
      </p:sp>
      <p:sp>
        <p:nvSpPr>
          <p:cNvPr id="9235" name="AutoShape 19"/>
          <p:cNvSpPr>
            <a:spLocks noChangeArrowheads="1"/>
          </p:cNvSpPr>
          <p:nvPr/>
        </p:nvSpPr>
        <p:spPr bwMode="auto">
          <a:xfrm>
            <a:off x="5181600" y="1600200"/>
            <a:ext cx="288925"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1"/>
                </a:solidFill>
                <a:latin typeface="Arial" charset="0"/>
                <a:ea typeface="ＭＳ Ｐゴシック" charset="0"/>
              </a:rPr>
              <a:t>18</a:t>
            </a:r>
          </a:p>
        </p:txBody>
      </p:sp>
      <p:sp>
        <p:nvSpPr>
          <p:cNvPr id="9236" name="AutoShape 20"/>
          <p:cNvSpPr>
            <a:spLocks noChangeArrowheads="1"/>
          </p:cNvSpPr>
          <p:nvPr/>
        </p:nvSpPr>
        <p:spPr bwMode="auto">
          <a:xfrm>
            <a:off x="5715000" y="2286000"/>
            <a:ext cx="288925"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1"/>
                </a:solidFill>
                <a:latin typeface="Arial" charset="0"/>
                <a:ea typeface="ＭＳ Ｐゴシック" charset="0"/>
              </a:rPr>
              <a:t>3</a:t>
            </a:r>
          </a:p>
        </p:txBody>
      </p:sp>
      <p:sp>
        <p:nvSpPr>
          <p:cNvPr id="9237" name="AutoShape 21"/>
          <p:cNvSpPr>
            <a:spLocks noChangeArrowheads="1"/>
          </p:cNvSpPr>
          <p:nvPr/>
        </p:nvSpPr>
        <p:spPr bwMode="auto">
          <a:xfrm>
            <a:off x="6248400" y="2286000"/>
            <a:ext cx="288925"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1"/>
                </a:solidFill>
                <a:latin typeface="Arial" charset="0"/>
                <a:ea typeface="ＭＳ Ｐゴシック" charset="0"/>
              </a:rPr>
              <a:t>12</a:t>
            </a:r>
          </a:p>
        </p:txBody>
      </p:sp>
      <p:sp>
        <p:nvSpPr>
          <p:cNvPr id="9238" name="AutoShape 22"/>
          <p:cNvSpPr>
            <a:spLocks noChangeArrowheads="1"/>
          </p:cNvSpPr>
          <p:nvPr/>
        </p:nvSpPr>
        <p:spPr bwMode="auto">
          <a:xfrm>
            <a:off x="6705600" y="2286000"/>
            <a:ext cx="287338"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1"/>
                </a:solidFill>
                <a:latin typeface="Arial" charset="0"/>
                <a:ea typeface="ＭＳ Ｐゴシック" charset="0"/>
              </a:rPr>
              <a:t>5</a:t>
            </a:r>
          </a:p>
        </p:txBody>
      </p:sp>
      <p:sp>
        <p:nvSpPr>
          <p:cNvPr id="9239" name="AutoShape 23"/>
          <p:cNvSpPr>
            <a:spLocks noChangeArrowheads="1"/>
          </p:cNvSpPr>
          <p:nvPr/>
        </p:nvSpPr>
        <p:spPr bwMode="auto">
          <a:xfrm>
            <a:off x="7239000" y="2286000"/>
            <a:ext cx="288925" cy="279400"/>
          </a:xfrm>
          <a:prstGeom prst="flowChartConnector">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1"/>
                </a:solidFill>
                <a:latin typeface="Arial" charset="0"/>
                <a:ea typeface="ＭＳ Ｐゴシック" charset="0"/>
              </a:rPr>
              <a:t>7</a:t>
            </a:r>
          </a:p>
        </p:txBody>
      </p:sp>
      <p:sp>
        <p:nvSpPr>
          <p:cNvPr id="9241" name="Text Box 25"/>
          <p:cNvSpPr txBox="1">
            <a:spLocks noChangeArrowheads="1"/>
          </p:cNvSpPr>
          <p:nvPr/>
        </p:nvSpPr>
        <p:spPr bwMode="auto">
          <a:xfrm>
            <a:off x="1524000" y="3657600"/>
            <a:ext cx="6172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dirty="0">
                <a:solidFill>
                  <a:schemeClr val="tx1"/>
                </a:solidFill>
                <a:latin typeface="Arial" charset="0"/>
                <a:ea typeface="ＭＳ Ｐゴシック" charset="0"/>
              </a:rPr>
              <a:t>   </a:t>
            </a:r>
            <a:r>
              <a:rPr lang="en-US" sz="2000" dirty="0">
                <a:solidFill>
                  <a:schemeClr val="tx1"/>
                </a:solidFill>
                <a:latin typeface="Arial" charset="0"/>
                <a:ea typeface="ＭＳ Ｐゴシック" charset="0"/>
              </a:rPr>
              <a:t>0     1     2     3     4     5     6     7     8      9    10   11</a:t>
            </a:r>
          </a:p>
        </p:txBody>
      </p:sp>
      <p:sp>
        <p:nvSpPr>
          <p:cNvPr id="9242" name="Line 26"/>
          <p:cNvSpPr>
            <a:spLocks noChangeShapeType="1"/>
          </p:cNvSpPr>
          <p:nvPr/>
        </p:nvSpPr>
        <p:spPr bwMode="auto">
          <a:xfrm>
            <a:off x="2362200" y="990600"/>
            <a:ext cx="0" cy="19812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43" name="Line 27"/>
          <p:cNvSpPr>
            <a:spLocks noChangeShapeType="1"/>
          </p:cNvSpPr>
          <p:nvPr/>
        </p:nvSpPr>
        <p:spPr bwMode="auto">
          <a:xfrm>
            <a:off x="2819400" y="1524000"/>
            <a:ext cx="0" cy="14478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44" name="Line 28"/>
          <p:cNvSpPr>
            <a:spLocks noChangeShapeType="1"/>
          </p:cNvSpPr>
          <p:nvPr/>
        </p:nvSpPr>
        <p:spPr bwMode="auto">
          <a:xfrm>
            <a:off x="3352800" y="1600200"/>
            <a:ext cx="0" cy="13716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45" name="Line 29"/>
          <p:cNvSpPr>
            <a:spLocks noChangeShapeType="1"/>
          </p:cNvSpPr>
          <p:nvPr/>
        </p:nvSpPr>
        <p:spPr bwMode="auto">
          <a:xfrm>
            <a:off x="3886200" y="2057400"/>
            <a:ext cx="0" cy="9144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46" name="Line 30"/>
          <p:cNvSpPr>
            <a:spLocks noChangeShapeType="1"/>
          </p:cNvSpPr>
          <p:nvPr/>
        </p:nvSpPr>
        <p:spPr bwMode="auto">
          <a:xfrm>
            <a:off x="4343400" y="2209800"/>
            <a:ext cx="0" cy="7620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47" name="Line 31"/>
          <p:cNvSpPr>
            <a:spLocks noChangeShapeType="1"/>
          </p:cNvSpPr>
          <p:nvPr/>
        </p:nvSpPr>
        <p:spPr bwMode="auto">
          <a:xfrm>
            <a:off x="4876800" y="2286000"/>
            <a:ext cx="0" cy="6858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48" name="Line 32"/>
          <p:cNvSpPr>
            <a:spLocks noChangeShapeType="1"/>
          </p:cNvSpPr>
          <p:nvPr/>
        </p:nvSpPr>
        <p:spPr bwMode="auto">
          <a:xfrm>
            <a:off x="5334000" y="2438400"/>
            <a:ext cx="0" cy="5334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49" name="Line 33"/>
          <p:cNvSpPr>
            <a:spLocks noChangeShapeType="1"/>
          </p:cNvSpPr>
          <p:nvPr/>
        </p:nvSpPr>
        <p:spPr bwMode="auto">
          <a:xfrm>
            <a:off x="5867400" y="2667000"/>
            <a:ext cx="0" cy="3048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50" name="Line 34"/>
          <p:cNvSpPr>
            <a:spLocks noChangeShapeType="1"/>
          </p:cNvSpPr>
          <p:nvPr/>
        </p:nvSpPr>
        <p:spPr bwMode="auto">
          <a:xfrm>
            <a:off x="6400800" y="2667000"/>
            <a:ext cx="0" cy="3048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51" name="Line 35"/>
          <p:cNvSpPr>
            <a:spLocks noChangeShapeType="1"/>
          </p:cNvSpPr>
          <p:nvPr/>
        </p:nvSpPr>
        <p:spPr bwMode="auto">
          <a:xfrm>
            <a:off x="6858000" y="2667000"/>
            <a:ext cx="0" cy="3048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sp>
        <p:nvSpPr>
          <p:cNvPr id="9252" name="Line 36"/>
          <p:cNvSpPr>
            <a:spLocks noChangeShapeType="1"/>
          </p:cNvSpPr>
          <p:nvPr/>
        </p:nvSpPr>
        <p:spPr bwMode="auto">
          <a:xfrm>
            <a:off x="7391400" y="2667000"/>
            <a:ext cx="0" cy="304800"/>
          </a:xfrm>
          <a:prstGeom prst="line">
            <a:avLst/>
          </a:prstGeom>
          <a:ln>
            <a:headEnd/>
            <a:tailEnd type="triangle"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txBody>
          <a:bodyPr wrap="none" anchor="ctr"/>
          <a:lstStyle/>
          <a:p>
            <a:pPr>
              <a:defRPr/>
            </a:pPr>
            <a:endParaRPr lang="en-US">
              <a:latin typeface="Arial" charset="0"/>
              <a:ea typeface="ＭＳ Ｐゴシック" charset="0"/>
            </a:endParaRPr>
          </a:p>
        </p:txBody>
      </p:sp>
      <p:graphicFrame>
        <p:nvGraphicFramePr>
          <p:cNvPr id="9253" name="Group 37"/>
          <p:cNvGraphicFramePr>
            <a:graphicFrameLocks noGrp="1"/>
          </p:cNvGraphicFramePr>
          <p:nvPr/>
        </p:nvGraphicFramePr>
        <p:xfrm>
          <a:off x="1600200" y="3200400"/>
          <a:ext cx="6019800" cy="411163"/>
        </p:xfrm>
        <a:graphic>
          <a:graphicData uri="http://schemas.openxmlformats.org/drawingml/2006/table">
            <a:tbl>
              <a:tblPr/>
              <a:tblGrid>
                <a:gridCol w="501650">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1650">
                  <a:extLst>
                    <a:ext uri="{9D8B030D-6E8A-4147-A177-3AD203B41FA5}">
                      <a16:colId xmlns:a16="http://schemas.microsoft.com/office/drawing/2014/main" val="20004"/>
                    </a:ext>
                  </a:extLst>
                </a:gridCol>
                <a:gridCol w="501650">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gridCol w="501650">
                  <a:extLst>
                    <a:ext uri="{9D8B030D-6E8A-4147-A177-3AD203B41FA5}">
                      <a16:colId xmlns:a16="http://schemas.microsoft.com/office/drawing/2014/main" val="20007"/>
                    </a:ext>
                  </a:extLst>
                </a:gridCol>
                <a:gridCol w="501650">
                  <a:extLst>
                    <a:ext uri="{9D8B030D-6E8A-4147-A177-3AD203B41FA5}">
                      <a16:colId xmlns:a16="http://schemas.microsoft.com/office/drawing/2014/main" val="20008"/>
                    </a:ext>
                  </a:extLst>
                </a:gridCol>
                <a:gridCol w="501650">
                  <a:extLst>
                    <a:ext uri="{9D8B030D-6E8A-4147-A177-3AD203B41FA5}">
                      <a16:colId xmlns:a16="http://schemas.microsoft.com/office/drawing/2014/main" val="20009"/>
                    </a:ext>
                  </a:extLst>
                </a:gridCol>
                <a:gridCol w="501650">
                  <a:extLst>
                    <a:ext uri="{9D8B030D-6E8A-4147-A177-3AD203B41FA5}">
                      <a16:colId xmlns:a16="http://schemas.microsoft.com/office/drawing/2014/main" val="20010"/>
                    </a:ext>
                  </a:extLst>
                </a:gridCol>
                <a:gridCol w="501650">
                  <a:extLst>
                    <a:ext uri="{9D8B030D-6E8A-4147-A177-3AD203B41FA5}">
                      <a16:colId xmlns:a16="http://schemas.microsoft.com/office/drawing/2014/main" val="20011"/>
                    </a:ext>
                  </a:extLst>
                </a:gridCol>
              </a:tblGrid>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81" name="Text Box 65"/>
          <p:cNvSpPr txBox="1">
            <a:spLocks noChangeArrowheads="1"/>
          </p:cNvSpPr>
          <p:nvPr/>
        </p:nvSpPr>
        <p:spPr bwMode="auto">
          <a:xfrm>
            <a:off x="914400" y="4343400"/>
            <a:ext cx="75438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2400" dirty="0">
                <a:solidFill>
                  <a:schemeClr val="tx1"/>
                </a:solidFill>
                <a:latin typeface="Arial" charset="0"/>
                <a:ea typeface="ＭＳ Ｐゴシック" charset="0"/>
              </a:rPr>
              <a:t>For any node </a:t>
            </a:r>
            <a:r>
              <a:rPr lang="en-US" sz="2400" dirty="0" err="1">
                <a:solidFill>
                  <a:schemeClr val="tx1"/>
                </a:solidFill>
                <a:latin typeface="Arial" charset="0"/>
                <a:ea typeface="ＭＳ Ｐゴシック" charset="0"/>
              </a:rPr>
              <a:t>i</a:t>
            </a:r>
            <a:r>
              <a:rPr lang="en-US" sz="2400" dirty="0">
                <a:solidFill>
                  <a:schemeClr val="tx1"/>
                </a:solidFill>
                <a:latin typeface="Arial" charset="0"/>
                <a:ea typeface="ＭＳ Ｐゴシック" charset="0"/>
              </a:rPr>
              <a:t>, the following formulas apply:</a:t>
            </a:r>
          </a:p>
          <a:p>
            <a:pPr algn="l">
              <a:spcBef>
                <a:spcPct val="50000"/>
              </a:spcBef>
              <a:defRPr/>
            </a:pPr>
            <a:r>
              <a:rPr lang="en-US" sz="2000" dirty="0">
                <a:solidFill>
                  <a:schemeClr val="tx1"/>
                </a:solidFill>
                <a:latin typeface="Arial" charset="0"/>
                <a:ea typeface="ＭＳ Ｐゴシック" charset="0"/>
              </a:rPr>
              <a:t>The index of its parent = </a:t>
            </a:r>
            <a:r>
              <a:rPr lang="en-US" sz="2000" dirty="0" err="1">
                <a:solidFill>
                  <a:schemeClr val="tx1"/>
                </a:solidFill>
                <a:latin typeface="Arial" charset="0"/>
                <a:ea typeface="ＭＳ Ｐゴシック" charset="0"/>
              </a:rPr>
              <a:t>i</a:t>
            </a:r>
            <a:r>
              <a:rPr lang="en-US" sz="2000" dirty="0">
                <a:solidFill>
                  <a:schemeClr val="tx1"/>
                </a:solidFill>
                <a:latin typeface="Arial" charset="0"/>
                <a:ea typeface="ＭＳ Ｐゴシック" charset="0"/>
              </a:rPr>
              <a:t> / 2</a:t>
            </a:r>
          </a:p>
          <a:p>
            <a:pPr algn="l">
              <a:spcBef>
                <a:spcPct val="50000"/>
              </a:spcBef>
              <a:defRPr/>
            </a:pPr>
            <a:r>
              <a:rPr lang="en-US" sz="2000" dirty="0">
                <a:solidFill>
                  <a:schemeClr val="tx1"/>
                </a:solidFill>
                <a:latin typeface="Arial" charset="0"/>
                <a:ea typeface="ＭＳ Ｐゴシック" charset="0"/>
              </a:rPr>
              <a:t>Index of left child = 2 * </a:t>
            </a:r>
            <a:r>
              <a:rPr lang="en-US" sz="2000" dirty="0" err="1">
                <a:solidFill>
                  <a:schemeClr val="tx1"/>
                </a:solidFill>
                <a:latin typeface="Arial" charset="0"/>
                <a:ea typeface="ＭＳ Ｐゴシック" charset="0"/>
              </a:rPr>
              <a:t>i</a:t>
            </a:r>
            <a:endParaRPr lang="en-US" sz="2000" dirty="0">
              <a:solidFill>
                <a:schemeClr val="tx1"/>
              </a:solidFill>
              <a:latin typeface="Arial" charset="0"/>
              <a:ea typeface="ＭＳ Ｐゴシック" charset="0"/>
            </a:endParaRPr>
          </a:p>
          <a:p>
            <a:pPr algn="l">
              <a:spcBef>
                <a:spcPct val="50000"/>
              </a:spcBef>
              <a:defRPr/>
            </a:pPr>
            <a:r>
              <a:rPr lang="en-US" sz="2000" dirty="0">
                <a:solidFill>
                  <a:schemeClr val="tx1"/>
                </a:solidFill>
                <a:latin typeface="Arial" charset="0"/>
                <a:ea typeface="ＭＳ Ｐゴシック" charset="0"/>
              </a:rPr>
              <a:t>Index of right child = 2 * </a:t>
            </a:r>
            <a:r>
              <a:rPr lang="en-US" sz="2000" dirty="0" err="1">
                <a:solidFill>
                  <a:schemeClr val="tx1"/>
                </a:solidFill>
                <a:latin typeface="Arial" charset="0"/>
                <a:ea typeface="ＭＳ Ｐゴシック" charset="0"/>
              </a:rPr>
              <a:t>i</a:t>
            </a:r>
            <a:r>
              <a:rPr lang="en-US" sz="2000" dirty="0">
                <a:solidFill>
                  <a:schemeClr val="tx1"/>
                </a:solidFill>
                <a:latin typeface="Arial" charset="0"/>
                <a:ea typeface="ＭＳ Ｐゴシック" charset="0"/>
              </a:rPr>
              <a:t> + 1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Heap Sort</a:t>
            </a:r>
          </a:p>
        </p:txBody>
      </p:sp>
      <p:sp>
        <p:nvSpPr>
          <p:cNvPr id="27651" name="Content Placeholder 2"/>
          <p:cNvSpPr>
            <a:spLocks noGrp="1"/>
          </p:cNvSpPr>
          <p:nvPr>
            <p:ph sz="quarter" idx="1"/>
          </p:nvPr>
        </p:nvSpPr>
        <p:spPr>
          <a:xfrm>
            <a:off x="457200" y="1600200"/>
            <a:ext cx="8229600" cy="4953000"/>
          </a:xfrm>
        </p:spPr>
        <p:txBody>
          <a:bodyPr/>
          <a:lstStyle/>
          <a:p>
            <a:pPr eaLnBrk="1" hangingPunct="1">
              <a:spcBef>
                <a:spcPct val="50000"/>
              </a:spcBef>
            </a:pPr>
            <a:r>
              <a:rPr lang="en-US" sz="1800"/>
              <a:t>The heapsort algorithm consists of two phases:</a:t>
            </a:r>
            <a:br>
              <a:rPr lang="en-US" sz="1800"/>
            </a:br>
            <a:r>
              <a:rPr lang="en-US" sz="1800"/>
              <a:t>- build a heap from an arbitrary array</a:t>
            </a:r>
            <a:br>
              <a:rPr lang="en-US" sz="1800"/>
            </a:br>
            <a:r>
              <a:rPr lang="en-US" sz="1800"/>
              <a:t>- use the heap to sort the data</a:t>
            </a:r>
          </a:p>
          <a:p>
            <a:pPr eaLnBrk="1" hangingPunct="1">
              <a:spcBef>
                <a:spcPct val="50000"/>
              </a:spcBef>
              <a:buFont typeface="Wingdings" pitchFamily="2" charset="2"/>
              <a:buNone/>
            </a:pPr>
            <a:r>
              <a:rPr lang="en-US" sz="1800"/>
              <a:t> </a:t>
            </a:r>
          </a:p>
          <a:p>
            <a:pPr eaLnBrk="1" hangingPunct="1"/>
            <a:r>
              <a:rPr lang="en-US" altLang="zh-CN" sz="1800"/>
              <a:t>To sort the elements in the </a:t>
            </a:r>
            <a:r>
              <a:rPr lang="en-US" altLang="zh-CN" sz="1800">
                <a:solidFill>
                  <a:schemeClr val="hlink"/>
                </a:solidFill>
              </a:rPr>
              <a:t>decreasing order</a:t>
            </a:r>
            <a:r>
              <a:rPr lang="en-US" altLang="zh-CN" sz="1800"/>
              <a:t>, use a </a:t>
            </a:r>
            <a:r>
              <a:rPr lang="en-US" altLang="zh-CN" sz="1800">
                <a:solidFill>
                  <a:schemeClr val="hlink"/>
                </a:solidFill>
              </a:rPr>
              <a:t>min heap</a:t>
            </a:r>
          </a:p>
          <a:p>
            <a:pPr eaLnBrk="1" hangingPunct="1"/>
            <a:r>
              <a:rPr lang="en-US" altLang="zh-CN" sz="1800"/>
              <a:t>To sort the elements in the </a:t>
            </a:r>
            <a:r>
              <a:rPr lang="en-US" altLang="zh-CN" sz="1800">
                <a:solidFill>
                  <a:schemeClr val="hlink"/>
                </a:solidFill>
              </a:rPr>
              <a:t>increasing order</a:t>
            </a:r>
            <a:r>
              <a:rPr lang="en-US" altLang="zh-CN" sz="1800"/>
              <a:t>, use a </a:t>
            </a:r>
            <a:r>
              <a:rPr lang="en-US" altLang="zh-CN" sz="1800">
                <a:solidFill>
                  <a:schemeClr val="hlink"/>
                </a:solidFill>
              </a:rPr>
              <a:t>max heap</a:t>
            </a:r>
          </a:p>
          <a:p>
            <a:pPr eaLnBrk="1" hangingPunct="1">
              <a:buFont typeface="Wingdings" pitchFamily="2" charset="2"/>
              <a:buNone/>
            </a:pPr>
            <a:endParaRPr lang="en-US" sz="1800"/>
          </a:p>
        </p:txBody>
      </p:sp>
      <p:sp>
        <p:nvSpPr>
          <p:cNvPr id="27652" name="Oval 4"/>
          <p:cNvSpPr>
            <a:spLocks noChangeArrowheads="1"/>
          </p:cNvSpPr>
          <p:nvPr/>
        </p:nvSpPr>
        <p:spPr bwMode="auto">
          <a:xfrm>
            <a:off x="4038600" y="3810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53" name="Text Box 6"/>
          <p:cNvSpPr txBox="1">
            <a:spLocks noChangeArrowheads="1"/>
          </p:cNvSpPr>
          <p:nvPr/>
        </p:nvSpPr>
        <p:spPr bwMode="auto">
          <a:xfrm>
            <a:off x="4114800" y="3886200"/>
            <a:ext cx="441146" cy="369332"/>
          </a:xfrm>
          <a:prstGeom prst="rect">
            <a:avLst/>
          </a:prstGeom>
          <a:noFill/>
          <a:ln w="9525">
            <a:noFill/>
            <a:miter lim="800000"/>
            <a:headEnd/>
            <a:tailEnd/>
          </a:ln>
        </p:spPr>
        <p:txBody>
          <a:bodyPr wrap="none">
            <a:spAutoFit/>
          </a:bodyPr>
          <a:lstStyle/>
          <a:p>
            <a:r>
              <a:rPr lang="en-US" dirty="0">
                <a:solidFill>
                  <a:schemeClr val="tx1"/>
                </a:solidFill>
                <a:latin typeface="Century Schoolbook" pitchFamily="18" charset="0"/>
              </a:rPr>
              <a:t>19</a:t>
            </a:r>
          </a:p>
        </p:txBody>
      </p:sp>
      <p:sp>
        <p:nvSpPr>
          <p:cNvPr id="27654" name="Oval 7"/>
          <p:cNvSpPr>
            <a:spLocks noChangeArrowheads="1"/>
          </p:cNvSpPr>
          <p:nvPr/>
        </p:nvSpPr>
        <p:spPr bwMode="auto">
          <a:xfrm>
            <a:off x="3276600" y="4724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55" name="Text Box 8"/>
          <p:cNvSpPr txBox="1">
            <a:spLocks noChangeArrowheads="1"/>
          </p:cNvSpPr>
          <p:nvPr/>
        </p:nvSpPr>
        <p:spPr bwMode="auto">
          <a:xfrm>
            <a:off x="3352800" y="4800600"/>
            <a:ext cx="441146" cy="369332"/>
          </a:xfrm>
          <a:prstGeom prst="rect">
            <a:avLst/>
          </a:prstGeom>
          <a:noFill/>
          <a:ln w="9525">
            <a:noFill/>
            <a:miter lim="800000"/>
            <a:headEnd/>
            <a:tailEnd/>
          </a:ln>
        </p:spPr>
        <p:txBody>
          <a:bodyPr wrap="none">
            <a:spAutoFit/>
          </a:bodyPr>
          <a:lstStyle/>
          <a:p>
            <a:r>
              <a:rPr lang="en-US" dirty="0">
                <a:solidFill>
                  <a:schemeClr val="tx1"/>
                </a:solidFill>
                <a:latin typeface="Century Schoolbook" pitchFamily="18" charset="0"/>
              </a:rPr>
              <a:t>12</a:t>
            </a:r>
          </a:p>
        </p:txBody>
      </p:sp>
      <p:sp>
        <p:nvSpPr>
          <p:cNvPr id="27656" name="Oval 9"/>
          <p:cNvSpPr>
            <a:spLocks noChangeArrowheads="1"/>
          </p:cNvSpPr>
          <p:nvPr/>
        </p:nvSpPr>
        <p:spPr bwMode="auto">
          <a:xfrm>
            <a:off x="4876800" y="4724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57" name="Text Box 10"/>
          <p:cNvSpPr txBox="1">
            <a:spLocks noChangeArrowheads="1"/>
          </p:cNvSpPr>
          <p:nvPr/>
        </p:nvSpPr>
        <p:spPr bwMode="auto">
          <a:xfrm>
            <a:off x="4953000" y="4800600"/>
            <a:ext cx="441146" cy="369332"/>
          </a:xfrm>
          <a:prstGeom prst="rect">
            <a:avLst/>
          </a:prstGeom>
          <a:noFill/>
          <a:ln w="9525">
            <a:noFill/>
            <a:miter lim="800000"/>
            <a:headEnd/>
            <a:tailEnd/>
          </a:ln>
        </p:spPr>
        <p:txBody>
          <a:bodyPr wrap="none">
            <a:spAutoFit/>
          </a:bodyPr>
          <a:lstStyle/>
          <a:p>
            <a:r>
              <a:rPr lang="en-US" dirty="0">
                <a:solidFill>
                  <a:schemeClr val="tx1"/>
                </a:solidFill>
                <a:latin typeface="Century Schoolbook" pitchFamily="18" charset="0"/>
              </a:rPr>
              <a:t>16</a:t>
            </a:r>
          </a:p>
        </p:txBody>
      </p:sp>
      <p:sp>
        <p:nvSpPr>
          <p:cNvPr id="27658" name="Oval 11"/>
          <p:cNvSpPr>
            <a:spLocks noChangeArrowheads="1"/>
          </p:cNvSpPr>
          <p:nvPr/>
        </p:nvSpPr>
        <p:spPr bwMode="auto">
          <a:xfrm>
            <a:off x="3733800" y="5867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59" name="Text Box 12"/>
          <p:cNvSpPr txBox="1">
            <a:spLocks noChangeArrowheads="1"/>
          </p:cNvSpPr>
          <p:nvPr/>
        </p:nvSpPr>
        <p:spPr bwMode="auto">
          <a:xfrm>
            <a:off x="3810000" y="5943600"/>
            <a:ext cx="312906"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27660" name="Oval 13"/>
          <p:cNvSpPr>
            <a:spLocks noChangeArrowheads="1"/>
          </p:cNvSpPr>
          <p:nvPr/>
        </p:nvSpPr>
        <p:spPr bwMode="auto">
          <a:xfrm>
            <a:off x="2590800" y="5943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61" name="Text Box 14"/>
          <p:cNvSpPr txBox="1">
            <a:spLocks noChangeArrowheads="1"/>
          </p:cNvSpPr>
          <p:nvPr/>
        </p:nvSpPr>
        <p:spPr bwMode="auto">
          <a:xfrm>
            <a:off x="2743200" y="6019800"/>
            <a:ext cx="312906" cy="369332"/>
          </a:xfrm>
          <a:prstGeom prst="rect">
            <a:avLst/>
          </a:prstGeom>
          <a:noFill/>
          <a:ln w="9525">
            <a:noFill/>
            <a:miter lim="800000"/>
            <a:headEnd/>
            <a:tailEnd/>
          </a:ln>
        </p:spPr>
        <p:txBody>
          <a:bodyPr wrap="none">
            <a:spAutoFit/>
          </a:bodyPr>
          <a:lstStyle/>
          <a:p>
            <a:r>
              <a:rPr lang="en-US" dirty="0">
                <a:solidFill>
                  <a:schemeClr val="tx1"/>
                </a:solidFill>
                <a:latin typeface="Century Schoolbook" pitchFamily="18" charset="0"/>
              </a:rPr>
              <a:t>1</a:t>
            </a:r>
          </a:p>
        </p:txBody>
      </p:sp>
      <p:sp>
        <p:nvSpPr>
          <p:cNvPr id="27662" name="Oval 15"/>
          <p:cNvSpPr>
            <a:spLocks noChangeArrowheads="1"/>
          </p:cNvSpPr>
          <p:nvPr/>
        </p:nvSpPr>
        <p:spPr bwMode="auto">
          <a:xfrm>
            <a:off x="4495800" y="5867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63" name="Text Box 16"/>
          <p:cNvSpPr txBox="1">
            <a:spLocks noChangeArrowheads="1"/>
          </p:cNvSpPr>
          <p:nvPr/>
        </p:nvSpPr>
        <p:spPr bwMode="auto">
          <a:xfrm>
            <a:off x="4572000" y="5943600"/>
            <a:ext cx="312906"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27664" name="Line 17"/>
          <p:cNvSpPr>
            <a:spLocks noChangeShapeType="1"/>
          </p:cNvSpPr>
          <p:nvPr/>
        </p:nvSpPr>
        <p:spPr bwMode="auto">
          <a:xfrm flipH="1">
            <a:off x="3733800" y="4267200"/>
            <a:ext cx="381000" cy="533400"/>
          </a:xfrm>
          <a:prstGeom prst="line">
            <a:avLst/>
          </a:prstGeom>
          <a:noFill/>
          <a:ln w="9525">
            <a:solidFill>
              <a:schemeClr val="tx1"/>
            </a:solidFill>
            <a:round/>
            <a:headEnd/>
            <a:tailEnd/>
          </a:ln>
        </p:spPr>
        <p:txBody>
          <a:bodyPr/>
          <a:lstStyle/>
          <a:p>
            <a:endParaRPr lang="en-US"/>
          </a:p>
        </p:txBody>
      </p:sp>
      <p:sp>
        <p:nvSpPr>
          <p:cNvPr id="27665" name="Line 18"/>
          <p:cNvSpPr>
            <a:spLocks noChangeShapeType="1"/>
          </p:cNvSpPr>
          <p:nvPr/>
        </p:nvSpPr>
        <p:spPr bwMode="auto">
          <a:xfrm flipH="1">
            <a:off x="2971800" y="5257800"/>
            <a:ext cx="457200" cy="685800"/>
          </a:xfrm>
          <a:prstGeom prst="line">
            <a:avLst/>
          </a:prstGeom>
          <a:noFill/>
          <a:ln w="9525">
            <a:solidFill>
              <a:schemeClr val="tx1"/>
            </a:solidFill>
            <a:round/>
            <a:headEnd/>
            <a:tailEnd/>
          </a:ln>
        </p:spPr>
        <p:txBody>
          <a:bodyPr/>
          <a:lstStyle/>
          <a:p>
            <a:endParaRPr lang="en-US"/>
          </a:p>
        </p:txBody>
      </p:sp>
      <p:sp>
        <p:nvSpPr>
          <p:cNvPr id="27666" name="Line 19"/>
          <p:cNvSpPr>
            <a:spLocks noChangeShapeType="1"/>
          </p:cNvSpPr>
          <p:nvPr/>
        </p:nvSpPr>
        <p:spPr bwMode="auto">
          <a:xfrm>
            <a:off x="3733800" y="5257800"/>
            <a:ext cx="228600" cy="609600"/>
          </a:xfrm>
          <a:prstGeom prst="line">
            <a:avLst/>
          </a:prstGeom>
          <a:noFill/>
          <a:ln w="9525">
            <a:solidFill>
              <a:schemeClr val="tx1"/>
            </a:solidFill>
            <a:round/>
            <a:headEnd/>
            <a:tailEnd/>
          </a:ln>
        </p:spPr>
        <p:txBody>
          <a:bodyPr/>
          <a:lstStyle/>
          <a:p>
            <a:endParaRPr lang="en-US"/>
          </a:p>
        </p:txBody>
      </p:sp>
      <p:sp>
        <p:nvSpPr>
          <p:cNvPr id="27667" name="Line 20"/>
          <p:cNvSpPr>
            <a:spLocks noChangeShapeType="1"/>
          </p:cNvSpPr>
          <p:nvPr/>
        </p:nvSpPr>
        <p:spPr bwMode="auto">
          <a:xfrm>
            <a:off x="4572000" y="4267200"/>
            <a:ext cx="381000" cy="533400"/>
          </a:xfrm>
          <a:prstGeom prst="line">
            <a:avLst/>
          </a:prstGeom>
          <a:noFill/>
          <a:ln w="9525">
            <a:solidFill>
              <a:schemeClr val="tx1"/>
            </a:solidFill>
            <a:round/>
            <a:headEnd/>
            <a:tailEnd/>
          </a:ln>
        </p:spPr>
        <p:txBody>
          <a:bodyPr/>
          <a:lstStyle/>
          <a:p>
            <a:endParaRPr lang="en-US"/>
          </a:p>
        </p:txBody>
      </p:sp>
      <p:sp>
        <p:nvSpPr>
          <p:cNvPr id="27668" name="Line 21"/>
          <p:cNvSpPr>
            <a:spLocks noChangeShapeType="1"/>
          </p:cNvSpPr>
          <p:nvPr/>
        </p:nvSpPr>
        <p:spPr bwMode="auto">
          <a:xfrm flipH="1">
            <a:off x="4800600" y="5257800"/>
            <a:ext cx="30480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Example of Heap Sort</a:t>
            </a:r>
          </a:p>
        </p:txBody>
      </p:sp>
      <p:sp>
        <p:nvSpPr>
          <p:cNvPr id="28675"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dirty="0">
              <a:solidFill>
                <a:schemeClr val="tx1"/>
              </a:solidFill>
              <a:latin typeface="Century Schoolbook" pitchFamily="18" charset="0"/>
            </a:endParaRPr>
          </a:p>
        </p:txBody>
      </p:sp>
      <p:sp>
        <p:nvSpPr>
          <p:cNvPr id="28676" name="Text Box 5"/>
          <p:cNvSpPr txBox="1">
            <a:spLocks noChangeArrowheads="1"/>
          </p:cNvSpPr>
          <p:nvPr/>
        </p:nvSpPr>
        <p:spPr bwMode="auto">
          <a:xfrm>
            <a:off x="7037388" y="1627188"/>
            <a:ext cx="438150" cy="366712"/>
          </a:xfrm>
          <a:prstGeom prst="rect">
            <a:avLst/>
          </a:prstGeom>
          <a:noFill/>
          <a:ln w="9525">
            <a:noFill/>
            <a:miter lim="800000"/>
            <a:headEnd/>
            <a:tailEnd/>
          </a:ln>
        </p:spPr>
        <p:txBody>
          <a:bodyPr wrap="none">
            <a:spAutoFit/>
          </a:bodyPr>
          <a:lstStyle/>
          <a:p>
            <a:r>
              <a:rPr lang="en-US" dirty="0">
                <a:solidFill>
                  <a:schemeClr val="tx1"/>
                </a:solidFill>
                <a:latin typeface="Century Schoolbook" pitchFamily="18" charset="0"/>
              </a:rPr>
              <a:t>19</a:t>
            </a:r>
          </a:p>
        </p:txBody>
      </p:sp>
      <p:sp>
        <p:nvSpPr>
          <p:cNvPr id="28677" name="Oval 6"/>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78" name="Text Box 7"/>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12</a:t>
            </a:r>
          </a:p>
        </p:txBody>
      </p:sp>
      <p:sp>
        <p:nvSpPr>
          <p:cNvPr id="28679" name="Oval 8"/>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80" name="Text Box 9"/>
          <p:cNvSpPr txBox="1">
            <a:spLocks noChangeArrowheads="1"/>
          </p:cNvSpPr>
          <p:nvPr/>
        </p:nvSpPr>
        <p:spPr bwMode="auto">
          <a:xfrm>
            <a:off x="4572000" y="25908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16</a:t>
            </a:r>
          </a:p>
        </p:txBody>
      </p:sp>
      <p:sp>
        <p:nvSpPr>
          <p:cNvPr id="28681" name="Oval 10"/>
          <p:cNvSpPr>
            <a:spLocks noChangeArrowheads="1"/>
          </p:cNvSpPr>
          <p:nvPr/>
        </p:nvSpPr>
        <p:spPr bwMode="auto">
          <a:xfrm>
            <a:off x="33528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82" name="Text Box 11"/>
          <p:cNvSpPr txBox="1">
            <a:spLocks noChangeArrowheads="1"/>
          </p:cNvSpPr>
          <p:nvPr/>
        </p:nvSpPr>
        <p:spPr bwMode="auto">
          <a:xfrm>
            <a:off x="3429000" y="37338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28683" name="Oval 12"/>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84" name="Text Box 13"/>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28685" name="Oval 14"/>
          <p:cNvSpPr>
            <a:spLocks noChangeArrowheads="1"/>
          </p:cNvSpPr>
          <p:nvPr/>
        </p:nvSpPr>
        <p:spPr bwMode="auto">
          <a:xfrm>
            <a:off x="41148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86" name="Text Box 15"/>
          <p:cNvSpPr txBox="1">
            <a:spLocks noChangeArrowheads="1"/>
          </p:cNvSpPr>
          <p:nvPr/>
        </p:nvSpPr>
        <p:spPr bwMode="auto">
          <a:xfrm>
            <a:off x="4191000" y="37338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28687" name="Line 16"/>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28688" name="Line 17"/>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28689" name="Line 18"/>
          <p:cNvSpPr>
            <a:spLocks noChangeShapeType="1"/>
          </p:cNvSpPr>
          <p:nvPr/>
        </p:nvSpPr>
        <p:spPr bwMode="auto">
          <a:xfrm>
            <a:off x="3352800" y="2971800"/>
            <a:ext cx="228600" cy="685800"/>
          </a:xfrm>
          <a:prstGeom prst="line">
            <a:avLst/>
          </a:prstGeom>
          <a:noFill/>
          <a:ln w="9525">
            <a:solidFill>
              <a:schemeClr val="tx1"/>
            </a:solidFill>
            <a:round/>
            <a:headEnd/>
            <a:tailEnd/>
          </a:ln>
        </p:spPr>
        <p:txBody>
          <a:bodyPr/>
          <a:lstStyle/>
          <a:p>
            <a:endParaRPr lang="en-US"/>
          </a:p>
        </p:txBody>
      </p:sp>
      <p:sp>
        <p:nvSpPr>
          <p:cNvPr id="28690" name="Line 19"/>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28691" name="Line 20"/>
          <p:cNvSpPr>
            <a:spLocks noChangeShapeType="1"/>
          </p:cNvSpPr>
          <p:nvPr/>
        </p:nvSpPr>
        <p:spPr bwMode="auto">
          <a:xfrm flipH="1">
            <a:off x="4419600" y="3048000"/>
            <a:ext cx="304800" cy="609600"/>
          </a:xfrm>
          <a:prstGeom prst="line">
            <a:avLst/>
          </a:prstGeom>
          <a:noFill/>
          <a:ln w="9525">
            <a:solidFill>
              <a:schemeClr val="tx1"/>
            </a:solidFill>
            <a:round/>
            <a:headEnd/>
            <a:tailEnd/>
          </a:ln>
        </p:spPr>
        <p:txBody>
          <a:bodyPr/>
          <a:lstStyle/>
          <a:p>
            <a:endParaRPr lang="en-US"/>
          </a:p>
        </p:txBody>
      </p:sp>
      <p:sp>
        <p:nvSpPr>
          <p:cNvPr id="28692" name="Text Box 21"/>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28693" name="Text Box 22"/>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dirty="0">
                <a:solidFill>
                  <a:schemeClr val="tx1"/>
                </a:solidFill>
                <a:latin typeface="Century Schoolbook" pitchFamily="18" charset="0"/>
              </a:rPr>
              <a:t>12</a:t>
            </a:r>
          </a:p>
        </p:txBody>
      </p:sp>
      <p:sp>
        <p:nvSpPr>
          <p:cNvPr id="28694" name="Text Box 23"/>
          <p:cNvSpPr txBox="1">
            <a:spLocks noChangeArrowheads="1"/>
          </p:cNvSpPr>
          <p:nvPr/>
        </p:nvSpPr>
        <p:spPr bwMode="auto">
          <a:xfrm>
            <a:off x="3876675" y="5491163"/>
            <a:ext cx="441325" cy="369887"/>
          </a:xfrm>
          <a:prstGeom prst="rect">
            <a:avLst/>
          </a:prstGeom>
          <a:no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28695" name="Text Box 24"/>
          <p:cNvSpPr txBox="1">
            <a:spLocks noChangeArrowheads="1"/>
          </p:cNvSpPr>
          <p:nvPr/>
        </p:nvSpPr>
        <p:spPr bwMode="auto">
          <a:xfrm>
            <a:off x="4318000"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28696" name="Text Box 25"/>
          <p:cNvSpPr txBox="1">
            <a:spLocks noChangeArrowheads="1"/>
          </p:cNvSpPr>
          <p:nvPr/>
        </p:nvSpPr>
        <p:spPr bwMode="auto">
          <a:xfrm>
            <a:off x="4633913"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28697" name="Text Box 26"/>
          <p:cNvSpPr txBox="1">
            <a:spLocks noChangeArrowheads="1"/>
          </p:cNvSpPr>
          <p:nvPr/>
        </p:nvSpPr>
        <p:spPr bwMode="auto">
          <a:xfrm>
            <a:off x="4948238" y="549592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28698" name="Text Box 27"/>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28699" name="Text Box 28"/>
          <p:cNvSpPr txBox="1">
            <a:spLocks noChangeArrowheads="1"/>
          </p:cNvSpPr>
          <p:nvPr/>
        </p:nvSpPr>
        <p:spPr bwMode="auto">
          <a:xfrm>
            <a:off x="5645150" y="4813300"/>
            <a:ext cx="950901" cy="369332"/>
          </a:xfrm>
          <a:prstGeom prst="rect">
            <a:avLst/>
          </a:prstGeom>
          <a:noFill/>
          <a:ln w="9525">
            <a:noFill/>
            <a:miter lim="800000"/>
            <a:headEnd/>
            <a:tailEnd/>
          </a:ln>
        </p:spPr>
        <p:txBody>
          <a:bodyPr wrap="none">
            <a:spAutoFit/>
          </a:bodyPr>
          <a:lstStyle/>
          <a:p>
            <a:r>
              <a:rPr lang="en-US" dirty="0">
                <a:solidFill>
                  <a:schemeClr val="tx1"/>
                </a:solidFill>
                <a:latin typeface="Century Schoolbook" pitchFamily="18" charset="0"/>
              </a:rPr>
              <a:t>Sorted:</a:t>
            </a:r>
          </a:p>
        </p:txBody>
      </p:sp>
      <p:sp>
        <p:nvSpPr>
          <p:cNvPr id="28700" name="Line 29"/>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p>
        </p:txBody>
      </p:sp>
      <p:sp>
        <p:nvSpPr>
          <p:cNvPr id="28701" name="Text Box 30"/>
          <p:cNvSpPr txBox="1">
            <a:spLocks noChangeArrowheads="1"/>
          </p:cNvSpPr>
          <p:nvPr/>
        </p:nvSpPr>
        <p:spPr bwMode="auto">
          <a:xfrm>
            <a:off x="4903788" y="1425575"/>
            <a:ext cx="1873250" cy="366713"/>
          </a:xfrm>
          <a:prstGeom prst="rect">
            <a:avLst/>
          </a:prstGeom>
          <a:noFill/>
          <a:ln w="9525">
            <a:noFill/>
            <a:miter lim="800000"/>
            <a:headEnd/>
            <a:tailEnd/>
          </a:ln>
        </p:spPr>
        <p:txBody>
          <a:bodyPr wrap="none">
            <a:spAutoFit/>
          </a:bodyPr>
          <a:lstStyle/>
          <a:p>
            <a:r>
              <a:rPr lang="en-US">
                <a:latin typeface="Century Schoolbook" pitchFamily="18" charset="0"/>
              </a:rPr>
              <a:t>Take out biggest</a:t>
            </a:r>
          </a:p>
        </p:txBody>
      </p:sp>
      <p:sp>
        <p:nvSpPr>
          <p:cNvPr id="28702" name="Line 31"/>
          <p:cNvSpPr>
            <a:spLocks noChangeShapeType="1"/>
          </p:cNvSpPr>
          <p:nvPr/>
        </p:nvSpPr>
        <p:spPr bwMode="auto">
          <a:xfrm flipV="1">
            <a:off x="4716463" y="3840163"/>
            <a:ext cx="1077912" cy="68262"/>
          </a:xfrm>
          <a:prstGeom prst="line">
            <a:avLst/>
          </a:prstGeom>
          <a:noFill/>
          <a:ln w="9525">
            <a:solidFill>
              <a:schemeClr val="tx1"/>
            </a:solidFill>
            <a:round/>
            <a:headEnd/>
            <a:tailEnd/>
          </a:ln>
        </p:spPr>
        <p:txBody>
          <a:bodyPr/>
          <a:lstStyle/>
          <a:p>
            <a:endParaRPr lang="en-US"/>
          </a:p>
        </p:txBody>
      </p:sp>
      <p:sp>
        <p:nvSpPr>
          <p:cNvPr id="28703" name="Line 32"/>
          <p:cNvSpPr>
            <a:spLocks noChangeShapeType="1"/>
          </p:cNvSpPr>
          <p:nvPr/>
        </p:nvSpPr>
        <p:spPr bwMode="auto">
          <a:xfrm>
            <a:off x="5775325" y="2039938"/>
            <a:ext cx="19050" cy="1790700"/>
          </a:xfrm>
          <a:prstGeom prst="line">
            <a:avLst/>
          </a:prstGeom>
          <a:noFill/>
          <a:ln w="9525">
            <a:solidFill>
              <a:schemeClr val="tx1"/>
            </a:solidFill>
            <a:round/>
            <a:headEnd/>
            <a:tailEnd/>
          </a:ln>
        </p:spPr>
        <p:txBody>
          <a:bodyPr/>
          <a:lstStyle/>
          <a:p>
            <a:endParaRPr lang="en-US"/>
          </a:p>
        </p:txBody>
      </p:sp>
      <p:sp>
        <p:nvSpPr>
          <p:cNvPr id="28704" name="Line 33"/>
          <p:cNvSpPr>
            <a:spLocks noChangeShapeType="1"/>
          </p:cNvSpPr>
          <p:nvPr/>
        </p:nvSpPr>
        <p:spPr bwMode="auto">
          <a:xfrm flipH="1" flipV="1">
            <a:off x="4273550" y="1916113"/>
            <a:ext cx="1492250" cy="114300"/>
          </a:xfrm>
          <a:prstGeom prst="line">
            <a:avLst/>
          </a:prstGeom>
          <a:noFill/>
          <a:ln w="9525">
            <a:solidFill>
              <a:schemeClr val="tx1"/>
            </a:solidFill>
            <a:round/>
            <a:headEnd/>
            <a:tailEnd type="triangle" w="med" len="med"/>
          </a:ln>
        </p:spPr>
        <p:txBody>
          <a:bodyPr/>
          <a:lstStyle/>
          <a:p>
            <a:endParaRPr lang="en-US"/>
          </a:p>
        </p:txBody>
      </p:sp>
      <p:sp>
        <p:nvSpPr>
          <p:cNvPr id="28705" name="Text Box 34"/>
          <p:cNvSpPr txBox="1">
            <a:spLocks noChangeArrowheads="1"/>
          </p:cNvSpPr>
          <p:nvPr/>
        </p:nvSpPr>
        <p:spPr bwMode="auto">
          <a:xfrm>
            <a:off x="5953125" y="2763838"/>
            <a:ext cx="2419350" cy="641350"/>
          </a:xfrm>
          <a:prstGeom prst="rect">
            <a:avLst/>
          </a:prstGeom>
          <a:noFill/>
          <a:ln w="9525">
            <a:noFill/>
            <a:miter lim="800000"/>
            <a:headEnd/>
            <a:tailEnd/>
          </a:ln>
        </p:spPr>
        <p:txBody>
          <a:bodyPr wrap="none">
            <a:spAutoFit/>
          </a:bodyPr>
          <a:lstStyle/>
          <a:p>
            <a:r>
              <a:rPr lang="en-US">
                <a:latin typeface="Century Schoolbook" pitchFamily="18" charset="0"/>
              </a:rPr>
              <a:t>Move the last element</a:t>
            </a:r>
          </a:p>
          <a:p>
            <a:r>
              <a:rPr lang="en-US">
                <a:latin typeface="Century Schoolbook" pitchFamily="18" charset="0"/>
              </a:rPr>
              <a:t>to the root</a:t>
            </a:r>
          </a:p>
        </p:txBody>
      </p:sp>
      <p:sp>
        <p:nvSpPr>
          <p:cNvPr id="28706" name="Line 35"/>
          <p:cNvSpPr>
            <a:spLocks noChangeShapeType="1"/>
          </p:cNvSpPr>
          <p:nvPr/>
        </p:nvSpPr>
        <p:spPr bwMode="auto">
          <a:xfrm>
            <a:off x="5130800" y="5881688"/>
            <a:ext cx="0" cy="173037"/>
          </a:xfrm>
          <a:prstGeom prst="line">
            <a:avLst/>
          </a:prstGeom>
          <a:noFill/>
          <a:ln w="9525">
            <a:solidFill>
              <a:schemeClr val="tx1"/>
            </a:solidFill>
            <a:round/>
            <a:headEnd/>
            <a:tailEnd/>
          </a:ln>
        </p:spPr>
        <p:txBody>
          <a:bodyPr/>
          <a:lstStyle/>
          <a:p>
            <a:endParaRPr lang="en-US"/>
          </a:p>
        </p:txBody>
      </p:sp>
      <p:sp>
        <p:nvSpPr>
          <p:cNvPr id="28707" name="Line 36"/>
          <p:cNvSpPr>
            <a:spLocks noChangeShapeType="1"/>
          </p:cNvSpPr>
          <p:nvPr/>
        </p:nvSpPr>
        <p:spPr bwMode="auto">
          <a:xfrm flipH="1" flipV="1">
            <a:off x="3271838" y="6045200"/>
            <a:ext cx="1858962" cy="9525"/>
          </a:xfrm>
          <a:prstGeom prst="line">
            <a:avLst/>
          </a:prstGeom>
          <a:noFill/>
          <a:ln w="9525">
            <a:solidFill>
              <a:schemeClr val="tx1"/>
            </a:solidFill>
            <a:round/>
            <a:headEnd/>
            <a:tailEnd/>
          </a:ln>
        </p:spPr>
        <p:txBody>
          <a:bodyPr/>
          <a:lstStyle/>
          <a:p>
            <a:endParaRPr lang="en-US"/>
          </a:p>
        </p:txBody>
      </p:sp>
      <p:sp>
        <p:nvSpPr>
          <p:cNvPr id="28708" name="Line 37"/>
          <p:cNvSpPr>
            <a:spLocks noChangeShapeType="1"/>
          </p:cNvSpPr>
          <p:nvPr/>
        </p:nvSpPr>
        <p:spPr bwMode="auto">
          <a:xfrm flipV="1">
            <a:off x="3262313" y="5910263"/>
            <a:ext cx="0" cy="144462"/>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29699" name="Oval 6"/>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29700" name="Text Box 7"/>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12</a:t>
            </a:r>
          </a:p>
        </p:txBody>
      </p:sp>
      <p:sp>
        <p:nvSpPr>
          <p:cNvPr id="29701" name="Oval 8"/>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29702" name="Text Box 9"/>
          <p:cNvSpPr txBox="1">
            <a:spLocks noChangeArrowheads="1"/>
          </p:cNvSpPr>
          <p:nvPr/>
        </p:nvSpPr>
        <p:spPr bwMode="auto">
          <a:xfrm>
            <a:off x="4572000" y="25908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16</a:t>
            </a:r>
          </a:p>
        </p:txBody>
      </p:sp>
      <p:sp>
        <p:nvSpPr>
          <p:cNvPr id="29703" name="Oval 10"/>
          <p:cNvSpPr>
            <a:spLocks noChangeArrowheads="1"/>
          </p:cNvSpPr>
          <p:nvPr/>
        </p:nvSpPr>
        <p:spPr bwMode="auto">
          <a:xfrm>
            <a:off x="3352800" y="3657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29704" name="Text Box 11"/>
          <p:cNvSpPr txBox="1">
            <a:spLocks noChangeArrowheads="1"/>
          </p:cNvSpPr>
          <p:nvPr/>
        </p:nvSpPr>
        <p:spPr bwMode="auto">
          <a:xfrm>
            <a:off x="3429000" y="37338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29705" name="Oval 12"/>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29706" name="Text Box 13"/>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29707" name="Text Box 15"/>
          <p:cNvSpPr txBox="1">
            <a:spLocks noChangeArrowheads="1"/>
          </p:cNvSpPr>
          <p:nvPr/>
        </p:nvSpPr>
        <p:spPr bwMode="auto">
          <a:xfrm>
            <a:off x="3806825" y="1684338"/>
            <a:ext cx="311150" cy="366712"/>
          </a:xfrm>
          <a:prstGeom prst="rect">
            <a:avLst/>
          </a:prstGeom>
          <a:noFill/>
          <a:ln w="9525">
            <a:noFill/>
            <a:miter lim="800000"/>
            <a:headEnd/>
            <a:tailEnd/>
          </a:ln>
        </p:spPr>
        <p:txBody>
          <a:bodyPr wrap="none">
            <a:spAutoFit/>
          </a:bodyPr>
          <a:lstStyle/>
          <a:p>
            <a:r>
              <a:rPr lang="en-US" dirty="0">
                <a:solidFill>
                  <a:schemeClr val="tx1"/>
                </a:solidFill>
                <a:latin typeface="Century Schoolbook" pitchFamily="18" charset="0"/>
              </a:rPr>
              <a:t>7</a:t>
            </a:r>
          </a:p>
        </p:txBody>
      </p:sp>
      <p:sp>
        <p:nvSpPr>
          <p:cNvPr id="29708" name="Line 16"/>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29709" name="Line 17"/>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solidFill>
                <a:schemeClr val="tx1"/>
              </a:solidFill>
            </a:endParaRPr>
          </a:p>
        </p:txBody>
      </p:sp>
      <p:sp>
        <p:nvSpPr>
          <p:cNvPr id="29710" name="Line 18"/>
          <p:cNvSpPr>
            <a:spLocks noChangeShapeType="1"/>
          </p:cNvSpPr>
          <p:nvPr/>
        </p:nvSpPr>
        <p:spPr bwMode="auto">
          <a:xfrm>
            <a:off x="3352800" y="2971800"/>
            <a:ext cx="228600" cy="685800"/>
          </a:xfrm>
          <a:prstGeom prst="line">
            <a:avLst/>
          </a:prstGeom>
          <a:noFill/>
          <a:ln w="9525">
            <a:solidFill>
              <a:schemeClr val="tx1"/>
            </a:solidFill>
            <a:round/>
            <a:headEnd/>
            <a:tailEnd/>
          </a:ln>
        </p:spPr>
        <p:txBody>
          <a:bodyPr/>
          <a:lstStyle/>
          <a:p>
            <a:endParaRPr lang="en-US">
              <a:solidFill>
                <a:schemeClr val="tx1"/>
              </a:solidFill>
            </a:endParaRPr>
          </a:p>
        </p:txBody>
      </p:sp>
      <p:sp>
        <p:nvSpPr>
          <p:cNvPr id="29711" name="Line 19"/>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29712" name="Text Box 21"/>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29713" name="Text Box 22"/>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29714" name="Text Box 23"/>
          <p:cNvSpPr txBox="1">
            <a:spLocks noChangeArrowheads="1"/>
          </p:cNvSpPr>
          <p:nvPr/>
        </p:nvSpPr>
        <p:spPr bwMode="auto">
          <a:xfrm>
            <a:off x="3876675" y="5491163"/>
            <a:ext cx="441325" cy="369887"/>
          </a:xfrm>
          <a:prstGeom prst="rect">
            <a:avLst/>
          </a:prstGeom>
          <a:no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29715" name="Text Box 24"/>
          <p:cNvSpPr txBox="1">
            <a:spLocks noChangeArrowheads="1"/>
          </p:cNvSpPr>
          <p:nvPr/>
        </p:nvSpPr>
        <p:spPr bwMode="auto">
          <a:xfrm>
            <a:off x="4318000"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29716" name="Text Box 25"/>
          <p:cNvSpPr txBox="1">
            <a:spLocks noChangeArrowheads="1"/>
          </p:cNvSpPr>
          <p:nvPr/>
        </p:nvSpPr>
        <p:spPr bwMode="auto">
          <a:xfrm>
            <a:off x="4633913"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29717" name="Text Box 26"/>
          <p:cNvSpPr txBox="1">
            <a:spLocks noChangeArrowheads="1"/>
          </p:cNvSpPr>
          <p:nvPr/>
        </p:nvSpPr>
        <p:spPr bwMode="auto">
          <a:xfrm>
            <a:off x="3108325" y="5486400"/>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29718" name="Text Box 27"/>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29719" name="Text Box 28"/>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29720" name="Text Box 37"/>
          <p:cNvSpPr txBox="1">
            <a:spLocks noChangeArrowheads="1"/>
          </p:cNvSpPr>
          <p:nvPr/>
        </p:nvSpPr>
        <p:spPr bwMode="auto">
          <a:xfrm>
            <a:off x="850900" y="2166938"/>
            <a:ext cx="1428596"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HEAPIFY()</a:t>
            </a:r>
          </a:p>
        </p:txBody>
      </p:sp>
      <p:sp>
        <p:nvSpPr>
          <p:cNvPr id="29721" name="Line 38"/>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29722" name="Line 39"/>
          <p:cNvSpPr>
            <a:spLocks noChangeShapeType="1"/>
          </p:cNvSpPr>
          <p:nvPr/>
        </p:nvSpPr>
        <p:spPr bwMode="auto">
          <a:xfrm flipH="1" flipV="1">
            <a:off x="4273550" y="1895475"/>
            <a:ext cx="606425" cy="222250"/>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29723" name="Text Box 40"/>
          <p:cNvSpPr txBox="1">
            <a:spLocks noChangeArrowheads="1"/>
          </p:cNvSpPr>
          <p:nvPr/>
        </p:nvSpPr>
        <p:spPr bwMode="auto">
          <a:xfrm>
            <a:off x="4903788" y="1878013"/>
            <a:ext cx="732893" cy="369332"/>
          </a:xfrm>
          <a:prstGeom prst="rect">
            <a:avLst/>
          </a:prstGeom>
          <a:noFill/>
          <a:ln w="9525">
            <a:noFill/>
            <a:miter lim="800000"/>
            <a:headEnd/>
            <a:tailEnd/>
          </a:ln>
        </p:spPr>
        <p:txBody>
          <a:bodyPr wrap="none">
            <a:spAutoFit/>
          </a:bodyPr>
          <a:lstStyle/>
          <a:p>
            <a:r>
              <a:rPr lang="en-US" dirty="0">
                <a:solidFill>
                  <a:schemeClr val="tx1"/>
                </a:solidFill>
                <a:latin typeface="Century Schoolbook" pitchFamily="18" charset="0"/>
              </a:rPr>
              <a:t>swap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14591"/>
            <a:ext cx="7772400" cy="1143000"/>
          </a:xfrm>
        </p:spPr>
        <p:txBody>
          <a:bodyPr/>
          <a:lstStyle/>
          <a:p>
            <a:pPr eaLnBrk="1" hangingPunct="1"/>
            <a:r>
              <a:rPr lang="en-US" dirty="0">
                <a:ea typeface="MS Mincho" charset="-128"/>
              </a:rPr>
              <a:t>What is a heap?</a:t>
            </a:r>
            <a:endParaRPr lang="en-US" dirty="0"/>
          </a:p>
        </p:txBody>
      </p:sp>
      <p:sp>
        <p:nvSpPr>
          <p:cNvPr id="7" name="Content Placeholder 1">
            <a:extLst>
              <a:ext uri="{FF2B5EF4-FFF2-40B4-BE49-F238E27FC236}">
                <a16:creationId xmlns:a16="http://schemas.microsoft.com/office/drawing/2014/main" id="{54ADB722-460E-4A82-9287-281F3F77ABC0}"/>
              </a:ext>
            </a:extLst>
          </p:cNvPr>
          <p:cNvSpPr>
            <a:spLocks noGrp="1"/>
          </p:cNvSpPr>
          <p:nvPr>
            <p:ph idx="1"/>
          </p:nvPr>
        </p:nvSpPr>
        <p:spPr>
          <a:xfrm>
            <a:off x="457200" y="1157288"/>
            <a:ext cx="8229600" cy="4968875"/>
          </a:xfrm>
        </p:spPr>
        <p:txBody>
          <a:bodyPr/>
          <a:lstStyle/>
          <a:p>
            <a:pPr marL="457200" indent="-457200">
              <a:defRPr/>
            </a:pPr>
            <a:r>
              <a:rPr lang="en-US" altLang="en-US" sz="2000" dirty="0"/>
              <a:t>A </a:t>
            </a:r>
            <a:r>
              <a:rPr lang="en-US" altLang="en-US" sz="2000" i="1" dirty="0"/>
              <a:t>heap</a:t>
            </a:r>
            <a:r>
              <a:rPr lang="en-US" altLang="en-US" sz="2000" dirty="0"/>
              <a:t> is a binary tree T that stores a key-element pairs at its internal nodes</a:t>
            </a:r>
          </a:p>
          <a:p>
            <a:pPr marL="457200" indent="-457200">
              <a:defRPr/>
            </a:pPr>
            <a:endParaRPr lang="en-US" altLang="en-US" sz="2000" dirty="0"/>
          </a:p>
          <a:p>
            <a:pPr marL="457200" indent="-457200">
              <a:defRPr/>
            </a:pPr>
            <a:r>
              <a:rPr lang="en-US" altLang="en-US" sz="2000" dirty="0"/>
              <a:t>It satisfies two properties:</a:t>
            </a:r>
          </a:p>
          <a:p>
            <a:pPr marL="457200" indent="-457200">
              <a:buFont typeface="Wingdings" panose="05000000000000000000" pitchFamily="2" charset="2"/>
              <a:buNone/>
              <a:defRPr/>
            </a:pPr>
            <a:endParaRPr lang="en-US" altLang="en-US" sz="2000" dirty="0"/>
          </a:p>
          <a:p>
            <a:pPr marL="838200" lvl="1" indent="-381000">
              <a:spcBef>
                <a:spcPct val="0"/>
              </a:spcBef>
              <a:buFontTx/>
              <a:buChar char="•"/>
              <a:defRPr/>
            </a:pPr>
            <a:r>
              <a:rPr lang="en-US" altLang="en-US" sz="2000" dirty="0" err="1"/>
              <a:t>MinHeap</a:t>
            </a:r>
            <a:r>
              <a:rPr lang="en-US" altLang="en-US" sz="2000" dirty="0"/>
              <a:t>:</a:t>
            </a:r>
          </a:p>
          <a:p>
            <a:pPr marL="1295400" lvl="2" indent="-381000">
              <a:spcBef>
                <a:spcPct val="0"/>
              </a:spcBef>
              <a:buFontTx/>
              <a:buChar char="•"/>
              <a:defRPr/>
            </a:pPr>
            <a:r>
              <a:rPr lang="en-US" altLang="en-US" sz="1800" dirty="0"/>
              <a:t> key(parent) </a:t>
            </a:r>
            <a:r>
              <a:rPr lang="en-US" altLang="en-US" sz="1800" dirty="0">
                <a:sym typeface="Symbol" pitchFamily="18" charset="2"/>
              </a:rPr>
              <a:t></a:t>
            </a:r>
            <a:r>
              <a:rPr lang="en-US" altLang="en-US" sz="1800" dirty="0"/>
              <a:t> key(child)</a:t>
            </a:r>
          </a:p>
          <a:p>
            <a:pPr marL="1295400" lvl="2" indent="-381000">
              <a:spcBef>
                <a:spcPct val="0"/>
              </a:spcBef>
              <a:buFontTx/>
              <a:buChar char="•"/>
              <a:defRPr/>
            </a:pPr>
            <a:endParaRPr lang="en-US" altLang="en-US" sz="1800" dirty="0"/>
          </a:p>
          <a:p>
            <a:pPr marL="838200" lvl="1" indent="-381000">
              <a:spcBef>
                <a:spcPct val="0"/>
              </a:spcBef>
              <a:buFontTx/>
              <a:buChar char="•"/>
              <a:defRPr/>
            </a:pPr>
            <a:r>
              <a:rPr lang="en-US" altLang="en-US" sz="2000" dirty="0" err="1"/>
              <a:t>MaxHeap</a:t>
            </a:r>
            <a:r>
              <a:rPr lang="en-US" altLang="en-US" sz="2000" dirty="0"/>
              <a:t>: </a:t>
            </a:r>
          </a:p>
          <a:p>
            <a:pPr marL="1295400" lvl="2" indent="-381000">
              <a:spcBef>
                <a:spcPct val="0"/>
              </a:spcBef>
              <a:buFontTx/>
              <a:buChar char="•"/>
              <a:defRPr/>
            </a:pPr>
            <a:r>
              <a:rPr lang="en-US" altLang="en-US" sz="1800" dirty="0"/>
              <a:t>key(parent) </a:t>
            </a:r>
            <a:r>
              <a:rPr lang="en-US" altLang="en-US" sz="1800" dirty="0">
                <a:sym typeface="Symbol"/>
              </a:rPr>
              <a:t> </a:t>
            </a:r>
            <a:r>
              <a:rPr lang="en-US" altLang="en-US" sz="1800" dirty="0"/>
              <a:t>key(child)</a:t>
            </a:r>
          </a:p>
          <a:p>
            <a:pPr marL="381000" indent="-381000" algn="just">
              <a:spcBef>
                <a:spcPct val="0"/>
              </a:spcBef>
              <a:buFontTx/>
              <a:buChar char="•"/>
              <a:defRPr/>
            </a:pPr>
            <a:endParaRPr lang="en-US" altLang="en-US" sz="2000" dirty="0"/>
          </a:p>
          <a:p>
            <a:pPr marL="381000" indent="-381000" algn="just">
              <a:spcBef>
                <a:spcPct val="0"/>
              </a:spcBef>
              <a:buFontTx/>
              <a:buChar char="•"/>
              <a:defRPr/>
            </a:pPr>
            <a:r>
              <a:rPr lang="en-US" altLang="en-US" sz="2000" dirty="0"/>
              <a:t>All levels are full, except  the last one, which is   left-filled</a:t>
            </a:r>
          </a:p>
          <a:p>
            <a:pPr>
              <a:defRPr/>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0723" name="Oval 6"/>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0724" name="Text Box 7"/>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12</a:t>
            </a:r>
          </a:p>
        </p:txBody>
      </p:sp>
      <p:sp>
        <p:nvSpPr>
          <p:cNvPr id="30725" name="Oval 8"/>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0726" name="Text Box 9"/>
          <p:cNvSpPr txBox="1">
            <a:spLocks noChangeArrowheads="1"/>
          </p:cNvSpPr>
          <p:nvPr/>
        </p:nvSpPr>
        <p:spPr bwMode="auto">
          <a:xfrm>
            <a:off x="3735388" y="169545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16</a:t>
            </a:r>
          </a:p>
        </p:txBody>
      </p:sp>
      <p:sp>
        <p:nvSpPr>
          <p:cNvPr id="30727" name="Oval 10"/>
          <p:cNvSpPr>
            <a:spLocks noChangeArrowheads="1"/>
          </p:cNvSpPr>
          <p:nvPr/>
        </p:nvSpPr>
        <p:spPr bwMode="auto">
          <a:xfrm>
            <a:off x="3352800" y="3657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0728" name="Text Box 11"/>
          <p:cNvSpPr txBox="1">
            <a:spLocks noChangeArrowheads="1"/>
          </p:cNvSpPr>
          <p:nvPr/>
        </p:nvSpPr>
        <p:spPr bwMode="auto">
          <a:xfrm>
            <a:off x="3429000" y="37338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0729" name="Oval 12"/>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0730" name="Text Box 13"/>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0731" name="Text Box 14"/>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0732" name="Line 15"/>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0733" name="Line 16"/>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solidFill>
                <a:schemeClr val="tx1"/>
              </a:solidFill>
            </a:endParaRPr>
          </a:p>
        </p:txBody>
      </p:sp>
      <p:sp>
        <p:nvSpPr>
          <p:cNvPr id="30734" name="Line 17"/>
          <p:cNvSpPr>
            <a:spLocks noChangeShapeType="1"/>
          </p:cNvSpPr>
          <p:nvPr/>
        </p:nvSpPr>
        <p:spPr bwMode="auto">
          <a:xfrm>
            <a:off x="3352800" y="2971800"/>
            <a:ext cx="228600" cy="685800"/>
          </a:xfrm>
          <a:prstGeom prst="line">
            <a:avLst/>
          </a:prstGeom>
          <a:noFill/>
          <a:ln w="9525">
            <a:solidFill>
              <a:schemeClr val="tx1"/>
            </a:solidFill>
            <a:round/>
            <a:headEnd/>
            <a:tailEnd/>
          </a:ln>
        </p:spPr>
        <p:txBody>
          <a:bodyPr/>
          <a:lstStyle/>
          <a:p>
            <a:endParaRPr lang="en-US">
              <a:solidFill>
                <a:schemeClr val="tx1"/>
              </a:solidFill>
            </a:endParaRPr>
          </a:p>
        </p:txBody>
      </p:sp>
      <p:sp>
        <p:nvSpPr>
          <p:cNvPr id="30735" name="Line 18"/>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0736" name="Text Box 1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0737" name="Text Box 20"/>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0738" name="Text Box 21"/>
          <p:cNvSpPr txBox="1">
            <a:spLocks noChangeArrowheads="1"/>
          </p:cNvSpPr>
          <p:nvPr/>
        </p:nvSpPr>
        <p:spPr bwMode="auto">
          <a:xfrm>
            <a:off x="2981325" y="5492750"/>
            <a:ext cx="441325" cy="369888"/>
          </a:xfrm>
          <a:prstGeom prst="rect">
            <a:avLst/>
          </a:prstGeom>
          <a:no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0739" name="Text Box 22"/>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0740" name="Text Box 23"/>
          <p:cNvSpPr txBox="1">
            <a:spLocks noChangeArrowheads="1"/>
          </p:cNvSpPr>
          <p:nvPr/>
        </p:nvSpPr>
        <p:spPr bwMode="auto">
          <a:xfrm>
            <a:off x="4508500"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0741" name="Text Box 24"/>
          <p:cNvSpPr txBox="1">
            <a:spLocks noChangeArrowheads="1"/>
          </p:cNvSpPr>
          <p:nvPr/>
        </p:nvSpPr>
        <p:spPr bwMode="auto">
          <a:xfrm>
            <a:off x="3878263" y="549592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0742" name="Text Box 25"/>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0743" name="Text Box 26"/>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1747"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1748" name="Text Box 6"/>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12</a:t>
            </a:r>
          </a:p>
        </p:txBody>
      </p:sp>
      <p:sp>
        <p:nvSpPr>
          <p:cNvPr id="31749"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1750" name="Text Box 8"/>
          <p:cNvSpPr txBox="1">
            <a:spLocks noChangeArrowheads="1"/>
          </p:cNvSpPr>
          <p:nvPr/>
        </p:nvSpPr>
        <p:spPr bwMode="auto">
          <a:xfrm>
            <a:off x="6997700" y="1617663"/>
            <a:ext cx="438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16</a:t>
            </a:r>
          </a:p>
        </p:txBody>
      </p:sp>
      <p:sp>
        <p:nvSpPr>
          <p:cNvPr id="31751" name="Oval 9"/>
          <p:cNvSpPr>
            <a:spLocks noChangeArrowheads="1"/>
          </p:cNvSpPr>
          <p:nvPr/>
        </p:nvSpPr>
        <p:spPr bwMode="auto">
          <a:xfrm>
            <a:off x="3352800" y="3657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1752" name="Text Box 10"/>
          <p:cNvSpPr txBox="1">
            <a:spLocks noChangeArrowheads="1"/>
          </p:cNvSpPr>
          <p:nvPr/>
        </p:nvSpPr>
        <p:spPr bwMode="auto">
          <a:xfrm>
            <a:off x="3429000" y="37338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1753" name="Oval 11"/>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1754" name="Text Box 12"/>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1755" name="Text Box 13"/>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1756" name="Line 14"/>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1757" name="Line 15"/>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solidFill>
                <a:schemeClr val="tx1"/>
              </a:solidFill>
            </a:endParaRPr>
          </a:p>
        </p:txBody>
      </p:sp>
      <p:sp>
        <p:nvSpPr>
          <p:cNvPr id="31758" name="Line 16"/>
          <p:cNvSpPr>
            <a:spLocks noChangeShapeType="1"/>
          </p:cNvSpPr>
          <p:nvPr/>
        </p:nvSpPr>
        <p:spPr bwMode="auto">
          <a:xfrm>
            <a:off x="3352800" y="2971800"/>
            <a:ext cx="228600" cy="685800"/>
          </a:xfrm>
          <a:prstGeom prst="line">
            <a:avLst/>
          </a:prstGeom>
          <a:noFill/>
          <a:ln w="9525">
            <a:solidFill>
              <a:schemeClr val="tx1"/>
            </a:solidFill>
            <a:round/>
            <a:headEnd/>
            <a:tailEnd/>
          </a:ln>
        </p:spPr>
        <p:txBody>
          <a:bodyPr/>
          <a:lstStyle/>
          <a:p>
            <a:endParaRPr lang="en-US">
              <a:solidFill>
                <a:schemeClr val="tx1"/>
              </a:solidFill>
            </a:endParaRPr>
          </a:p>
        </p:txBody>
      </p:sp>
      <p:sp>
        <p:nvSpPr>
          <p:cNvPr id="31759" name="Line 17"/>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1760" name="Text Box 18"/>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1761" name="Text Box 19"/>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1762" name="Text Box 20"/>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1763" name="Text Box 21"/>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1764" name="Text Box 22"/>
          <p:cNvSpPr txBox="1">
            <a:spLocks noChangeArrowheads="1"/>
          </p:cNvSpPr>
          <p:nvPr/>
        </p:nvSpPr>
        <p:spPr bwMode="auto">
          <a:xfrm>
            <a:off x="4508500"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1765" name="Text Box 23"/>
          <p:cNvSpPr txBox="1">
            <a:spLocks noChangeArrowheads="1"/>
          </p:cNvSpPr>
          <p:nvPr/>
        </p:nvSpPr>
        <p:spPr bwMode="auto">
          <a:xfrm>
            <a:off x="3878263" y="549592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1766" name="Text Box 24"/>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1767" name="Text Box 25"/>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31768" name="Line 26"/>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solidFill>
                <a:schemeClr val="tx1"/>
              </a:solidFill>
            </a:endParaRPr>
          </a:p>
        </p:txBody>
      </p:sp>
      <p:sp>
        <p:nvSpPr>
          <p:cNvPr id="31769" name="Text Box 27"/>
          <p:cNvSpPr txBox="1">
            <a:spLocks noChangeArrowheads="1"/>
          </p:cNvSpPr>
          <p:nvPr/>
        </p:nvSpPr>
        <p:spPr bwMode="auto">
          <a:xfrm>
            <a:off x="4903788" y="1425575"/>
            <a:ext cx="1952779"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Take out biggest</a:t>
            </a:r>
          </a:p>
        </p:txBody>
      </p:sp>
      <p:sp>
        <p:nvSpPr>
          <p:cNvPr id="31770" name="Line 29"/>
          <p:cNvSpPr>
            <a:spLocks noChangeShapeType="1"/>
          </p:cNvSpPr>
          <p:nvPr/>
        </p:nvSpPr>
        <p:spPr bwMode="auto">
          <a:xfrm flipV="1">
            <a:off x="1357313" y="1838325"/>
            <a:ext cx="2290762" cy="1684338"/>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1771" name="Line 30"/>
          <p:cNvSpPr>
            <a:spLocks noChangeShapeType="1"/>
          </p:cNvSpPr>
          <p:nvPr/>
        </p:nvSpPr>
        <p:spPr bwMode="auto">
          <a:xfrm>
            <a:off x="1366838" y="3522663"/>
            <a:ext cx="923925" cy="1001712"/>
          </a:xfrm>
          <a:prstGeom prst="line">
            <a:avLst/>
          </a:prstGeom>
          <a:noFill/>
          <a:ln w="9525">
            <a:solidFill>
              <a:schemeClr val="tx1"/>
            </a:solidFill>
            <a:round/>
            <a:headEnd/>
            <a:tailEnd/>
          </a:ln>
        </p:spPr>
        <p:txBody>
          <a:bodyPr/>
          <a:lstStyle/>
          <a:p>
            <a:endParaRPr lang="en-US">
              <a:solidFill>
                <a:schemeClr val="tx1"/>
              </a:solidFill>
            </a:endParaRPr>
          </a:p>
        </p:txBody>
      </p:sp>
      <p:sp>
        <p:nvSpPr>
          <p:cNvPr id="31772" name="Line 31"/>
          <p:cNvSpPr>
            <a:spLocks noChangeShapeType="1"/>
          </p:cNvSpPr>
          <p:nvPr/>
        </p:nvSpPr>
        <p:spPr bwMode="auto">
          <a:xfrm flipV="1">
            <a:off x="2309813" y="4052888"/>
            <a:ext cx="1087437" cy="471487"/>
          </a:xfrm>
          <a:prstGeom prst="line">
            <a:avLst/>
          </a:prstGeom>
          <a:noFill/>
          <a:ln w="9525">
            <a:solidFill>
              <a:schemeClr val="tx1"/>
            </a:solidFill>
            <a:round/>
            <a:headEnd/>
            <a:tailEnd/>
          </a:ln>
        </p:spPr>
        <p:txBody>
          <a:bodyPr/>
          <a:lstStyle/>
          <a:p>
            <a:endParaRPr lang="en-US">
              <a:solidFill>
                <a:schemeClr val="tx1"/>
              </a:solidFill>
            </a:endParaRPr>
          </a:p>
        </p:txBody>
      </p:sp>
      <p:sp>
        <p:nvSpPr>
          <p:cNvPr id="31773" name="Line 33"/>
          <p:cNvSpPr>
            <a:spLocks noChangeShapeType="1"/>
          </p:cNvSpPr>
          <p:nvPr/>
        </p:nvSpPr>
        <p:spPr bwMode="auto">
          <a:xfrm>
            <a:off x="4659313" y="5851525"/>
            <a:ext cx="0" cy="125413"/>
          </a:xfrm>
          <a:prstGeom prst="line">
            <a:avLst/>
          </a:prstGeom>
          <a:noFill/>
          <a:ln w="9525">
            <a:solidFill>
              <a:schemeClr val="tx1"/>
            </a:solidFill>
            <a:round/>
            <a:headEnd/>
            <a:tailEnd/>
          </a:ln>
        </p:spPr>
        <p:txBody>
          <a:bodyPr/>
          <a:lstStyle/>
          <a:p>
            <a:endParaRPr lang="en-US">
              <a:solidFill>
                <a:schemeClr val="tx1"/>
              </a:solidFill>
            </a:endParaRPr>
          </a:p>
        </p:txBody>
      </p:sp>
      <p:sp>
        <p:nvSpPr>
          <p:cNvPr id="31774" name="Line 34"/>
          <p:cNvSpPr>
            <a:spLocks noChangeShapeType="1"/>
          </p:cNvSpPr>
          <p:nvPr/>
        </p:nvSpPr>
        <p:spPr bwMode="auto">
          <a:xfrm flipH="1">
            <a:off x="3224213" y="5986463"/>
            <a:ext cx="1435100" cy="0"/>
          </a:xfrm>
          <a:prstGeom prst="line">
            <a:avLst/>
          </a:prstGeom>
          <a:noFill/>
          <a:ln w="9525">
            <a:solidFill>
              <a:schemeClr val="tx1"/>
            </a:solidFill>
            <a:round/>
            <a:headEnd/>
            <a:tailEnd/>
          </a:ln>
        </p:spPr>
        <p:txBody>
          <a:bodyPr/>
          <a:lstStyle/>
          <a:p>
            <a:endParaRPr lang="en-US">
              <a:solidFill>
                <a:schemeClr val="tx1"/>
              </a:solidFill>
            </a:endParaRPr>
          </a:p>
        </p:txBody>
      </p:sp>
      <p:sp>
        <p:nvSpPr>
          <p:cNvPr id="31775" name="Line 35"/>
          <p:cNvSpPr>
            <a:spLocks noChangeShapeType="1"/>
          </p:cNvSpPr>
          <p:nvPr/>
        </p:nvSpPr>
        <p:spPr bwMode="auto">
          <a:xfrm flipV="1">
            <a:off x="3224213" y="5872163"/>
            <a:ext cx="0" cy="133350"/>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1776" name="Text Box 32"/>
          <p:cNvSpPr txBox="1">
            <a:spLocks noChangeArrowheads="1"/>
          </p:cNvSpPr>
          <p:nvPr/>
        </p:nvSpPr>
        <p:spPr bwMode="auto">
          <a:xfrm>
            <a:off x="495300" y="2003425"/>
            <a:ext cx="2547492" cy="646331"/>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Move the last element</a:t>
            </a:r>
          </a:p>
          <a:p>
            <a:r>
              <a:rPr lang="en-US">
                <a:solidFill>
                  <a:schemeClr val="tx1"/>
                </a:solidFill>
                <a:latin typeface="Century Schoolbook" pitchFamily="18" charset="0"/>
              </a:rPr>
              <a:t>to the root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2771"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2772" name="Text Box 6"/>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12</a:t>
            </a:r>
          </a:p>
        </p:txBody>
      </p:sp>
      <p:sp>
        <p:nvSpPr>
          <p:cNvPr id="32773"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2774" name="Text Box 10"/>
          <p:cNvSpPr txBox="1">
            <a:spLocks noChangeArrowheads="1"/>
          </p:cNvSpPr>
          <p:nvPr/>
        </p:nvSpPr>
        <p:spPr bwMode="auto">
          <a:xfrm>
            <a:off x="3805238" y="166528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2775" name="Oval 11"/>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2776" name="Text Box 12"/>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2777" name="Text Box 13"/>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2778" name="Line 14"/>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2779" name="Line 15"/>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solidFill>
                <a:schemeClr val="tx1"/>
              </a:solidFill>
            </a:endParaRPr>
          </a:p>
        </p:txBody>
      </p:sp>
      <p:sp>
        <p:nvSpPr>
          <p:cNvPr id="32780" name="Line 17"/>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2781" name="Text Box 18"/>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2782" name="Text Box 19"/>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2783" name="Text Box 20"/>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2784" name="Text Box 21"/>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2785" name="Text Box 22"/>
          <p:cNvSpPr txBox="1">
            <a:spLocks noChangeArrowheads="1"/>
          </p:cNvSpPr>
          <p:nvPr/>
        </p:nvSpPr>
        <p:spPr bwMode="auto">
          <a:xfrm>
            <a:off x="3122613"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2786" name="Text Box 23"/>
          <p:cNvSpPr txBox="1">
            <a:spLocks noChangeArrowheads="1"/>
          </p:cNvSpPr>
          <p:nvPr/>
        </p:nvSpPr>
        <p:spPr bwMode="auto">
          <a:xfrm>
            <a:off x="3878263" y="549592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2787" name="Text Box 24"/>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2788" name="Text Box 25"/>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3795"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3796" name="Text Box 6"/>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12</a:t>
            </a:r>
          </a:p>
        </p:txBody>
      </p:sp>
      <p:sp>
        <p:nvSpPr>
          <p:cNvPr id="33797"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3798" name="Text Box 8"/>
          <p:cNvSpPr txBox="1">
            <a:spLocks noChangeArrowheads="1"/>
          </p:cNvSpPr>
          <p:nvPr/>
        </p:nvSpPr>
        <p:spPr bwMode="auto">
          <a:xfrm>
            <a:off x="3805238" y="166528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3799" name="Oval 9"/>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3800" name="Text Box 10"/>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3801" name="Text Box 11"/>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3802" name="Line 12"/>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3803" name="Line 13"/>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solidFill>
                <a:schemeClr val="tx1"/>
              </a:solidFill>
            </a:endParaRPr>
          </a:p>
        </p:txBody>
      </p:sp>
      <p:sp>
        <p:nvSpPr>
          <p:cNvPr id="33804" name="Line 14"/>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3805"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3806" name="Text Box 16"/>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3807"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3808"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3809" name="Text Box 19"/>
          <p:cNvSpPr txBox="1">
            <a:spLocks noChangeArrowheads="1"/>
          </p:cNvSpPr>
          <p:nvPr/>
        </p:nvSpPr>
        <p:spPr bwMode="auto">
          <a:xfrm>
            <a:off x="3122613"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3810" name="Text Box 20"/>
          <p:cNvSpPr txBox="1">
            <a:spLocks noChangeArrowheads="1"/>
          </p:cNvSpPr>
          <p:nvPr/>
        </p:nvSpPr>
        <p:spPr bwMode="auto">
          <a:xfrm>
            <a:off x="3878263" y="549592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3811" name="Text Box 21"/>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3812" name="Text Box 22"/>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33813" name="Text Box 23"/>
          <p:cNvSpPr txBox="1">
            <a:spLocks noChangeArrowheads="1"/>
          </p:cNvSpPr>
          <p:nvPr/>
        </p:nvSpPr>
        <p:spPr bwMode="auto">
          <a:xfrm>
            <a:off x="850900" y="2166938"/>
            <a:ext cx="1428596"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HEAPIFY()</a:t>
            </a:r>
          </a:p>
        </p:txBody>
      </p:sp>
      <p:sp>
        <p:nvSpPr>
          <p:cNvPr id="33814" name="Line 24"/>
          <p:cNvSpPr>
            <a:spLocks noChangeShapeType="1"/>
          </p:cNvSpPr>
          <p:nvPr/>
        </p:nvSpPr>
        <p:spPr bwMode="auto">
          <a:xfrm>
            <a:off x="3138488" y="2089150"/>
            <a:ext cx="9525" cy="433388"/>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3815" name="Line 25"/>
          <p:cNvSpPr>
            <a:spLocks noChangeShapeType="1"/>
          </p:cNvSpPr>
          <p:nvPr/>
        </p:nvSpPr>
        <p:spPr bwMode="auto">
          <a:xfrm flipV="1">
            <a:off x="3138488" y="1885950"/>
            <a:ext cx="509587" cy="193675"/>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3816" name="Text Box 26"/>
          <p:cNvSpPr txBox="1">
            <a:spLocks noChangeArrowheads="1"/>
          </p:cNvSpPr>
          <p:nvPr/>
        </p:nvSpPr>
        <p:spPr bwMode="auto">
          <a:xfrm>
            <a:off x="2392363" y="1771650"/>
            <a:ext cx="732893"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swap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4819"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4820" name="Text Box 6"/>
          <p:cNvSpPr txBox="1">
            <a:spLocks noChangeArrowheads="1"/>
          </p:cNvSpPr>
          <p:nvPr/>
        </p:nvSpPr>
        <p:spPr bwMode="auto">
          <a:xfrm>
            <a:off x="3760788" y="1685925"/>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12</a:t>
            </a:r>
          </a:p>
        </p:txBody>
      </p:sp>
      <p:sp>
        <p:nvSpPr>
          <p:cNvPr id="34821"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4822" name="Text Box 8"/>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4823" name="Oval 9"/>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4824" name="Text Box 10"/>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4825" name="Text Box 11"/>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4826" name="Line 12"/>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4827" name="Line 13"/>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solidFill>
                <a:schemeClr val="tx1"/>
              </a:solidFill>
            </a:endParaRPr>
          </a:p>
        </p:txBody>
      </p:sp>
      <p:sp>
        <p:nvSpPr>
          <p:cNvPr id="34828" name="Line 14"/>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4829"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4830" name="Text Box 16"/>
          <p:cNvSpPr txBox="1">
            <a:spLocks noChangeArrowheads="1"/>
          </p:cNvSpPr>
          <p:nvPr/>
        </p:nvSpPr>
        <p:spPr bwMode="auto">
          <a:xfrm>
            <a:off x="3100388" y="5486400"/>
            <a:ext cx="441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4831"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4832"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4833" name="Text Box 19"/>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4834" name="Text Box 20"/>
          <p:cNvSpPr txBox="1">
            <a:spLocks noChangeArrowheads="1"/>
          </p:cNvSpPr>
          <p:nvPr/>
        </p:nvSpPr>
        <p:spPr bwMode="auto">
          <a:xfrm>
            <a:off x="3878263" y="5486400"/>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4835" name="Text Box 21"/>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4836" name="Text Box 22"/>
          <p:cNvSpPr txBox="1">
            <a:spLocks noChangeArrowheads="1"/>
          </p:cNvSpPr>
          <p:nvPr/>
        </p:nvSpPr>
        <p:spPr bwMode="auto">
          <a:xfrm>
            <a:off x="5645150" y="4813300"/>
            <a:ext cx="950901"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Sorted: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5843"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5844" name="Text Box 6"/>
          <p:cNvSpPr txBox="1">
            <a:spLocks noChangeArrowheads="1"/>
          </p:cNvSpPr>
          <p:nvPr/>
        </p:nvSpPr>
        <p:spPr bwMode="auto">
          <a:xfrm>
            <a:off x="6937375" y="1676400"/>
            <a:ext cx="438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12</a:t>
            </a:r>
          </a:p>
        </p:txBody>
      </p:sp>
      <p:sp>
        <p:nvSpPr>
          <p:cNvPr id="35845"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5846" name="Text Box 8"/>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5847" name="Oval 9"/>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5848" name="Text Box 10"/>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5849" name="Text Box 11"/>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5850" name="Line 12"/>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5851" name="Line 13"/>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solidFill>
                <a:schemeClr val="tx1"/>
              </a:solidFill>
            </a:endParaRPr>
          </a:p>
        </p:txBody>
      </p:sp>
      <p:sp>
        <p:nvSpPr>
          <p:cNvPr id="35852" name="Line 14"/>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5853"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5854" name="Text Box 16"/>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5855"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5856"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5857" name="Text Box 19"/>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5858" name="Text Box 20"/>
          <p:cNvSpPr txBox="1">
            <a:spLocks noChangeArrowheads="1"/>
          </p:cNvSpPr>
          <p:nvPr/>
        </p:nvSpPr>
        <p:spPr bwMode="auto">
          <a:xfrm>
            <a:off x="3878263" y="5486400"/>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5859" name="Text Box 21"/>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5860" name="Text Box 22"/>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35861" name="Line 23"/>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solidFill>
                <a:schemeClr val="tx1"/>
              </a:solidFill>
            </a:endParaRPr>
          </a:p>
        </p:txBody>
      </p:sp>
      <p:sp>
        <p:nvSpPr>
          <p:cNvPr id="35862" name="Text Box 24"/>
          <p:cNvSpPr txBox="1">
            <a:spLocks noChangeArrowheads="1"/>
          </p:cNvSpPr>
          <p:nvPr/>
        </p:nvSpPr>
        <p:spPr bwMode="auto">
          <a:xfrm>
            <a:off x="4903788" y="1425575"/>
            <a:ext cx="1952779"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Take out biggest</a:t>
            </a:r>
          </a:p>
        </p:txBody>
      </p:sp>
      <p:sp>
        <p:nvSpPr>
          <p:cNvPr id="35863" name="Line 25"/>
          <p:cNvSpPr>
            <a:spLocks noChangeShapeType="1"/>
          </p:cNvSpPr>
          <p:nvPr/>
        </p:nvSpPr>
        <p:spPr bwMode="auto">
          <a:xfrm>
            <a:off x="4370388" y="5861050"/>
            <a:ext cx="9525" cy="125413"/>
          </a:xfrm>
          <a:prstGeom prst="line">
            <a:avLst/>
          </a:prstGeom>
          <a:noFill/>
          <a:ln w="9525">
            <a:solidFill>
              <a:schemeClr val="tx1"/>
            </a:solidFill>
            <a:round/>
            <a:headEnd/>
            <a:tailEnd/>
          </a:ln>
        </p:spPr>
        <p:txBody>
          <a:bodyPr/>
          <a:lstStyle/>
          <a:p>
            <a:endParaRPr lang="en-US">
              <a:solidFill>
                <a:schemeClr val="tx1"/>
              </a:solidFill>
            </a:endParaRPr>
          </a:p>
        </p:txBody>
      </p:sp>
      <p:sp>
        <p:nvSpPr>
          <p:cNvPr id="35864" name="Line 26"/>
          <p:cNvSpPr>
            <a:spLocks noChangeShapeType="1"/>
          </p:cNvSpPr>
          <p:nvPr/>
        </p:nvSpPr>
        <p:spPr bwMode="auto">
          <a:xfrm flipH="1">
            <a:off x="3397250" y="5986463"/>
            <a:ext cx="982663" cy="0"/>
          </a:xfrm>
          <a:prstGeom prst="line">
            <a:avLst/>
          </a:prstGeom>
          <a:noFill/>
          <a:ln w="9525">
            <a:solidFill>
              <a:schemeClr val="tx1"/>
            </a:solidFill>
            <a:round/>
            <a:headEnd/>
            <a:tailEnd/>
          </a:ln>
        </p:spPr>
        <p:txBody>
          <a:bodyPr/>
          <a:lstStyle/>
          <a:p>
            <a:endParaRPr lang="en-US">
              <a:solidFill>
                <a:schemeClr val="tx1"/>
              </a:solidFill>
            </a:endParaRPr>
          </a:p>
        </p:txBody>
      </p:sp>
      <p:sp>
        <p:nvSpPr>
          <p:cNvPr id="35865" name="Line 27"/>
          <p:cNvSpPr>
            <a:spLocks noChangeShapeType="1"/>
          </p:cNvSpPr>
          <p:nvPr/>
        </p:nvSpPr>
        <p:spPr bwMode="auto">
          <a:xfrm flipV="1">
            <a:off x="3406775" y="5861050"/>
            <a:ext cx="0" cy="134938"/>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5866" name="Line 29"/>
          <p:cNvSpPr>
            <a:spLocks noChangeShapeType="1"/>
          </p:cNvSpPr>
          <p:nvPr/>
        </p:nvSpPr>
        <p:spPr bwMode="auto">
          <a:xfrm flipV="1">
            <a:off x="2511425" y="1916113"/>
            <a:ext cx="20638" cy="1616075"/>
          </a:xfrm>
          <a:prstGeom prst="line">
            <a:avLst/>
          </a:prstGeom>
          <a:noFill/>
          <a:ln w="9525">
            <a:solidFill>
              <a:schemeClr val="tx1"/>
            </a:solidFill>
            <a:round/>
            <a:headEnd/>
            <a:tailEnd/>
          </a:ln>
        </p:spPr>
        <p:txBody>
          <a:bodyPr/>
          <a:lstStyle/>
          <a:p>
            <a:endParaRPr lang="en-US">
              <a:solidFill>
                <a:schemeClr val="tx1"/>
              </a:solidFill>
            </a:endParaRPr>
          </a:p>
        </p:txBody>
      </p:sp>
      <p:sp>
        <p:nvSpPr>
          <p:cNvPr id="35867" name="Line 30"/>
          <p:cNvSpPr>
            <a:spLocks noChangeShapeType="1"/>
          </p:cNvSpPr>
          <p:nvPr/>
        </p:nvSpPr>
        <p:spPr bwMode="auto">
          <a:xfrm flipV="1">
            <a:off x="2532063" y="1866900"/>
            <a:ext cx="1116012" cy="39688"/>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5868" name="Text Box 31"/>
          <p:cNvSpPr txBox="1">
            <a:spLocks noChangeArrowheads="1"/>
          </p:cNvSpPr>
          <p:nvPr/>
        </p:nvSpPr>
        <p:spPr bwMode="auto">
          <a:xfrm>
            <a:off x="822325" y="2022475"/>
            <a:ext cx="1782860" cy="923330"/>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Move the last</a:t>
            </a:r>
          </a:p>
          <a:p>
            <a:r>
              <a:rPr lang="en-US">
                <a:solidFill>
                  <a:schemeClr val="tx1"/>
                </a:solidFill>
                <a:latin typeface="Century Schoolbook" pitchFamily="18" charset="0"/>
              </a:rPr>
              <a:t>element to the </a:t>
            </a:r>
          </a:p>
          <a:p>
            <a:r>
              <a:rPr lang="en-US">
                <a:solidFill>
                  <a:schemeClr val="tx1"/>
                </a:solidFill>
                <a:latin typeface="Century Schoolbook" pitchFamily="18" charset="0"/>
              </a:rPr>
              <a:t>root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5"/>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6867" name="Oval 6"/>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6868" name="Oval 8"/>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6869" name="Text Box 9"/>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6870" name="Text Box 11"/>
          <p:cNvSpPr txBox="1">
            <a:spLocks noChangeArrowheads="1"/>
          </p:cNvSpPr>
          <p:nvPr/>
        </p:nvSpPr>
        <p:spPr bwMode="auto">
          <a:xfrm>
            <a:off x="3797300" y="168433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6871" name="Text Box 12"/>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6872" name="Line 13"/>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6873" name="Line 15"/>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6874" name="Text Box 16"/>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6875" name="Text Box 17"/>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6876" name="Text Box 18"/>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6877" name="Text Box 19"/>
          <p:cNvSpPr txBox="1">
            <a:spLocks noChangeArrowheads="1"/>
          </p:cNvSpPr>
          <p:nvPr/>
        </p:nvSpPr>
        <p:spPr bwMode="auto">
          <a:xfrm>
            <a:off x="3211513" y="5480050"/>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6878" name="Text Box 20"/>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6879" name="Text Box 21"/>
          <p:cNvSpPr txBox="1">
            <a:spLocks noChangeArrowheads="1"/>
          </p:cNvSpPr>
          <p:nvPr/>
        </p:nvSpPr>
        <p:spPr bwMode="auto">
          <a:xfrm>
            <a:off x="3878263" y="5486400"/>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6880" name="Text Box 22"/>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6881" name="Text Box 23"/>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36882" name="Line 30"/>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6883" name="Line 31"/>
          <p:cNvSpPr>
            <a:spLocks noChangeShapeType="1"/>
          </p:cNvSpPr>
          <p:nvPr/>
        </p:nvSpPr>
        <p:spPr bwMode="auto">
          <a:xfrm flipH="1" flipV="1">
            <a:off x="4254500" y="1935163"/>
            <a:ext cx="615950" cy="173037"/>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6884" name="Text Box 32"/>
          <p:cNvSpPr txBox="1">
            <a:spLocks noChangeArrowheads="1"/>
          </p:cNvSpPr>
          <p:nvPr/>
        </p:nvSpPr>
        <p:spPr bwMode="auto">
          <a:xfrm>
            <a:off x="4932363" y="1809750"/>
            <a:ext cx="732893"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swap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7891"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7892" name="Oval 6"/>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7893" name="Text Box 7"/>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7894" name="Text Box 8"/>
          <p:cNvSpPr txBox="1">
            <a:spLocks noChangeArrowheads="1"/>
          </p:cNvSpPr>
          <p:nvPr/>
        </p:nvSpPr>
        <p:spPr bwMode="auto">
          <a:xfrm>
            <a:off x="4633913" y="2608263"/>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7895" name="Text Box 9"/>
          <p:cNvSpPr txBox="1">
            <a:spLocks noChangeArrowheads="1"/>
          </p:cNvSpPr>
          <p:nvPr/>
        </p:nvSpPr>
        <p:spPr bwMode="auto">
          <a:xfrm>
            <a:off x="3825875" y="1674813"/>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7896" name="Line 10"/>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7897" name="Line 11"/>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7898" name="Text Box 1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7899" name="Text Box 1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7900" name="Text Box 1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7901" name="Text Box 15"/>
          <p:cNvSpPr txBox="1">
            <a:spLocks noChangeArrowheads="1"/>
          </p:cNvSpPr>
          <p:nvPr/>
        </p:nvSpPr>
        <p:spPr bwMode="auto">
          <a:xfrm>
            <a:off x="3856038"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7902" name="Text Box 16"/>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7903" name="Text Box 17"/>
          <p:cNvSpPr txBox="1">
            <a:spLocks noChangeArrowheads="1"/>
          </p:cNvSpPr>
          <p:nvPr/>
        </p:nvSpPr>
        <p:spPr bwMode="auto">
          <a:xfrm>
            <a:off x="3222625" y="549592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7904" name="Text Box 18"/>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7905" name="Text Box 19"/>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8915" name="Oval 2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8916" name="Oval 26"/>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8917" name="Text Box 27"/>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8918" name="Text Box 28"/>
          <p:cNvSpPr txBox="1">
            <a:spLocks noChangeArrowheads="1"/>
          </p:cNvSpPr>
          <p:nvPr/>
        </p:nvSpPr>
        <p:spPr bwMode="auto">
          <a:xfrm>
            <a:off x="4633913" y="2608263"/>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8919" name="Text Box 29"/>
          <p:cNvSpPr txBox="1">
            <a:spLocks noChangeArrowheads="1"/>
          </p:cNvSpPr>
          <p:nvPr/>
        </p:nvSpPr>
        <p:spPr bwMode="auto">
          <a:xfrm>
            <a:off x="6962775" y="1655763"/>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7</a:t>
            </a:r>
          </a:p>
        </p:txBody>
      </p:sp>
      <p:sp>
        <p:nvSpPr>
          <p:cNvPr id="38920" name="Line 30"/>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8921" name="Line 31"/>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8922" name="Text Box 3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8923" name="Text Box 3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8924" name="Text Box 3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8925" name="Text Box 35"/>
          <p:cNvSpPr txBox="1">
            <a:spLocks noChangeArrowheads="1"/>
          </p:cNvSpPr>
          <p:nvPr/>
        </p:nvSpPr>
        <p:spPr bwMode="auto">
          <a:xfrm>
            <a:off x="3230563" y="5489575"/>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8926" name="Text Box 36"/>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8927" name="Text Box 37"/>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8928" name="Text Box 38"/>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8929" name="Text Box 39"/>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38930" name="Line 40"/>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solidFill>
                <a:schemeClr val="tx1"/>
              </a:solidFill>
            </a:endParaRPr>
          </a:p>
        </p:txBody>
      </p:sp>
      <p:sp>
        <p:nvSpPr>
          <p:cNvPr id="38931" name="Line 42"/>
          <p:cNvSpPr>
            <a:spLocks noChangeShapeType="1"/>
          </p:cNvSpPr>
          <p:nvPr/>
        </p:nvSpPr>
        <p:spPr bwMode="auto">
          <a:xfrm flipH="1" flipV="1">
            <a:off x="4832350" y="2070100"/>
            <a:ext cx="28575" cy="431800"/>
          </a:xfrm>
          <a:prstGeom prst="line">
            <a:avLst/>
          </a:prstGeom>
          <a:noFill/>
          <a:ln w="9525">
            <a:solidFill>
              <a:schemeClr val="tx1"/>
            </a:solidFill>
            <a:round/>
            <a:headEnd/>
            <a:tailEnd/>
          </a:ln>
        </p:spPr>
        <p:txBody>
          <a:bodyPr/>
          <a:lstStyle/>
          <a:p>
            <a:endParaRPr lang="en-US">
              <a:solidFill>
                <a:schemeClr val="tx1"/>
              </a:solidFill>
            </a:endParaRPr>
          </a:p>
        </p:txBody>
      </p:sp>
      <p:sp>
        <p:nvSpPr>
          <p:cNvPr id="38932" name="Line 43"/>
          <p:cNvSpPr>
            <a:spLocks noChangeShapeType="1"/>
          </p:cNvSpPr>
          <p:nvPr/>
        </p:nvSpPr>
        <p:spPr bwMode="auto">
          <a:xfrm flipH="1" flipV="1">
            <a:off x="4264025" y="1925638"/>
            <a:ext cx="577850" cy="144462"/>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8933" name="Text Box 44"/>
          <p:cNvSpPr txBox="1">
            <a:spLocks noChangeArrowheads="1"/>
          </p:cNvSpPr>
          <p:nvPr/>
        </p:nvSpPr>
        <p:spPr bwMode="auto">
          <a:xfrm>
            <a:off x="5173663" y="2003425"/>
            <a:ext cx="1782860" cy="923330"/>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Move the last</a:t>
            </a:r>
          </a:p>
          <a:p>
            <a:r>
              <a:rPr lang="en-US">
                <a:solidFill>
                  <a:schemeClr val="tx1"/>
                </a:solidFill>
                <a:latin typeface="Century Schoolbook" pitchFamily="18" charset="0"/>
              </a:rPr>
              <a:t>element to the </a:t>
            </a:r>
          </a:p>
          <a:p>
            <a:r>
              <a:rPr lang="en-US">
                <a:solidFill>
                  <a:schemeClr val="tx1"/>
                </a:solidFill>
                <a:latin typeface="Century Schoolbook" pitchFamily="18" charset="0"/>
              </a:rPr>
              <a:t>root</a:t>
            </a:r>
          </a:p>
        </p:txBody>
      </p:sp>
      <p:sp>
        <p:nvSpPr>
          <p:cNvPr id="38934" name="Text Box 41"/>
          <p:cNvSpPr txBox="1">
            <a:spLocks noChangeArrowheads="1"/>
          </p:cNvSpPr>
          <p:nvPr/>
        </p:nvSpPr>
        <p:spPr bwMode="auto">
          <a:xfrm>
            <a:off x="4903788" y="1425575"/>
            <a:ext cx="1952779"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Take out biggest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9939"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39940" name="Text Box 7"/>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39941" name="Text Box 8"/>
          <p:cNvSpPr txBox="1">
            <a:spLocks noChangeArrowheads="1"/>
          </p:cNvSpPr>
          <p:nvPr/>
        </p:nvSpPr>
        <p:spPr bwMode="auto">
          <a:xfrm>
            <a:off x="3816350" y="1665288"/>
            <a:ext cx="311150" cy="36671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39942" name="Line 10"/>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39943" name="Text Box 1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39944" name="Text Box 1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39945" name="Text Box 1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39946" name="Text Box 15"/>
          <p:cNvSpPr txBox="1">
            <a:spLocks noChangeArrowheads="1"/>
          </p:cNvSpPr>
          <p:nvPr/>
        </p:nvSpPr>
        <p:spPr bwMode="auto">
          <a:xfrm>
            <a:off x="3614738" y="5499100"/>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39947" name="Text Box 16"/>
          <p:cNvSpPr txBox="1">
            <a:spLocks noChangeArrowheads="1"/>
          </p:cNvSpPr>
          <p:nvPr/>
        </p:nvSpPr>
        <p:spPr bwMode="auto">
          <a:xfrm>
            <a:off x="3305175" y="5497513"/>
            <a:ext cx="314325" cy="369887"/>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39948" name="Text Box 17"/>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39949" name="Text Box 18"/>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39950" name="Text Box 19"/>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39951" name="Text Box 23"/>
          <p:cNvSpPr txBox="1">
            <a:spLocks noChangeArrowheads="1"/>
          </p:cNvSpPr>
          <p:nvPr/>
        </p:nvSpPr>
        <p:spPr bwMode="auto">
          <a:xfrm>
            <a:off x="850900" y="2166938"/>
            <a:ext cx="1428596"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HEAPIFY()</a:t>
            </a:r>
          </a:p>
        </p:txBody>
      </p:sp>
      <p:sp>
        <p:nvSpPr>
          <p:cNvPr id="39952" name="Line 24"/>
          <p:cNvSpPr>
            <a:spLocks noChangeShapeType="1"/>
          </p:cNvSpPr>
          <p:nvPr/>
        </p:nvSpPr>
        <p:spPr bwMode="auto">
          <a:xfrm flipH="1">
            <a:off x="3157538" y="2020888"/>
            <a:ext cx="19050" cy="501650"/>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9953" name="Line 25"/>
          <p:cNvSpPr>
            <a:spLocks noChangeShapeType="1"/>
          </p:cNvSpPr>
          <p:nvPr/>
        </p:nvSpPr>
        <p:spPr bwMode="auto">
          <a:xfrm flipV="1">
            <a:off x="3176588" y="1885950"/>
            <a:ext cx="481012" cy="153988"/>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39954" name="Text Box 26"/>
          <p:cNvSpPr txBox="1">
            <a:spLocks noChangeArrowheads="1"/>
          </p:cNvSpPr>
          <p:nvPr/>
        </p:nvSpPr>
        <p:spPr bwMode="auto">
          <a:xfrm>
            <a:off x="2352675" y="1770063"/>
            <a:ext cx="732893"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swap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0132C4-75C9-4345-8F31-2343907758AC}"/>
              </a:ext>
            </a:extLst>
          </p:cNvPr>
          <p:cNvSpPr>
            <a:spLocks noGrp="1"/>
          </p:cNvSpPr>
          <p:nvPr>
            <p:ph idx="1"/>
          </p:nvPr>
        </p:nvSpPr>
        <p:spPr>
          <a:xfrm>
            <a:off x="438150" y="992188"/>
            <a:ext cx="7886700" cy="2182812"/>
          </a:xfrm>
        </p:spPr>
        <p:txBody>
          <a:bodyPr/>
          <a:lstStyle/>
          <a:p>
            <a:pPr marL="457200" indent="-457200" algn="just">
              <a:defRPr/>
            </a:pPr>
            <a:r>
              <a:rPr lang="en-US" sz="2000" i="1" dirty="0"/>
              <a:t>The Heap to the left is a Min-Heap. The smallest value has the root of the tree. And, for every node, all the values under it are greater than the node. </a:t>
            </a:r>
          </a:p>
          <a:p>
            <a:pPr marL="457200" indent="-457200" algn="just">
              <a:defRPr/>
            </a:pPr>
            <a:r>
              <a:rPr lang="en-US" sz="2000" i="1" dirty="0"/>
              <a:t>The tree to the right is a Max-Heap. We may notice, it has duplicate values. However, this tree satisfies all the Max-Heap properties. This is a complete tree and every subtree contains values less or equal than its root node.</a:t>
            </a:r>
            <a:endParaRPr lang="en-US" altLang="en-US" sz="2000" i="1" dirty="0"/>
          </a:p>
          <a:p>
            <a:pPr algn="just">
              <a:defRPr/>
            </a:pPr>
            <a:endParaRPr lang="en-US" sz="2000" dirty="0"/>
          </a:p>
        </p:txBody>
      </p:sp>
      <p:sp>
        <p:nvSpPr>
          <p:cNvPr id="7171" name="Title 2">
            <a:extLst>
              <a:ext uri="{FF2B5EF4-FFF2-40B4-BE49-F238E27FC236}">
                <a16:creationId xmlns:a16="http://schemas.microsoft.com/office/drawing/2014/main" id="{A620AE1E-ACAA-4EC1-BBA6-C5E6510CD9F6}"/>
              </a:ext>
            </a:extLst>
          </p:cNvPr>
          <p:cNvSpPr>
            <a:spLocks noGrp="1"/>
          </p:cNvSpPr>
          <p:nvPr>
            <p:ph type="title"/>
          </p:nvPr>
        </p:nvSpPr>
        <p:spPr>
          <a:xfrm>
            <a:off x="628650" y="166688"/>
            <a:ext cx="7886700" cy="679450"/>
          </a:xfrm>
        </p:spPr>
        <p:txBody>
          <a:bodyPr/>
          <a:lstStyle/>
          <a:p>
            <a:r>
              <a:rPr lang="en-US" altLang="en-US"/>
              <a:t>Heaps</a:t>
            </a:r>
          </a:p>
        </p:txBody>
      </p:sp>
      <p:pic>
        <p:nvPicPr>
          <p:cNvPr id="7172" name="Picture 3">
            <a:extLst>
              <a:ext uri="{FF2B5EF4-FFF2-40B4-BE49-F238E27FC236}">
                <a16:creationId xmlns:a16="http://schemas.microsoft.com/office/drawing/2014/main" id="{0ACFFBEC-C910-4CB3-B6BF-F1377EF6A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921125"/>
            <a:ext cx="827405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40963"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40964" name="Text Box 6"/>
          <p:cNvSpPr txBox="1">
            <a:spLocks noChangeArrowheads="1"/>
          </p:cNvSpPr>
          <p:nvPr/>
        </p:nvSpPr>
        <p:spPr bwMode="auto">
          <a:xfrm>
            <a:off x="6884988" y="1654175"/>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4</a:t>
            </a:r>
          </a:p>
        </p:txBody>
      </p:sp>
      <p:sp>
        <p:nvSpPr>
          <p:cNvPr id="40965" name="Text Box 7"/>
          <p:cNvSpPr txBox="1">
            <a:spLocks noChangeArrowheads="1"/>
          </p:cNvSpPr>
          <p:nvPr/>
        </p:nvSpPr>
        <p:spPr bwMode="auto">
          <a:xfrm>
            <a:off x="3035300" y="2628900"/>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40966" name="Line 8"/>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solidFill>
                <a:schemeClr val="tx1"/>
              </a:solidFill>
            </a:endParaRPr>
          </a:p>
        </p:txBody>
      </p:sp>
      <p:sp>
        <p:nvSpPr>
          <p:cNvPr id="40967" name="Text Box 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40968" name="Text Box 10"/>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40969" name="Text Box 11"/>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40970" name="Text Box 12"/>
          <p:cNvSpPr txBox="1">
            <a:spLocks noChangeArrowheads="1"/>
          </p:cNvSpPr>
          <p:nvPr/>
        </p:nvSpPr>
        <p:spPr bwMode="auto">
          <a:xfrm>
            <a:off x="3614738" y="5499100"/>
            <a:ext cx="314325" cy="369888"/>
          </a:xfrm>
          <a:prstGeom prst="rect">
            <a:avLst/>
          </a:prstGeom>
          <a:no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40971" name="Text Box 13"/>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40972" name="Text Box 14"/>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40973" name="Text Box 15"/>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40974" name="Text Box 16"/>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40975" name="Line 20"/>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solidFill>
                <a:schemeClr val="tx1"/>
              </a:solidFill>
            </a:endParaRPr>
          </a:p>
        </p:txBody>
      </p:sp>
      <p:sp>
        <p:nvSpPr>
          <p:cNvPr id="40976" name="Line 22"/>
          <p:cNvSpPr>
            <a:spLocks noChangeShapeType="1"/>
          </p:cNvSpPr>
          <p:nvPr/>
        </p:nvSpPr>
        <p:spPr bwMode="auto">
          <a:xfrm flipV="1">
            <a:off x="3157538" y="2108200"/>
            <a:ext cx="28575" cy="365125"/>
          </a:xfrm>
          <a:prstGeom prst="line">
            <a:avLst/>
          </a:prstGeom>
          <a:noFill/>
          <a:ln w="9525">
            <a:solidFill>
              <a:schemeClr val="tx1"/>
            </a:solidFill>
            <a:round/>
            <a:headEnd/>
            <a:tailEnd/>
          </a:ln>
        </p:spPr>
        <p:txBody>
          <a:bodyPr/>
          <a:lstStyle/>
          <a:p>
            <a:endParaRPr lang="en-US">
              <a:solidFill>
                <a:schemeClr val="tx1"/>
              </a:solidFill>
            </a:endParaRPr>
          </a:p>
        </p:txBody>
      </p:sp>
      <p:sp>
        <p:nvSpPr>
          <p:cNvPr id="40977" name="Line 23"/>
          <p:cNvSpPr>
            <a:spLocks noChangeShapeType="1"/>
          </p:cNvSpPr>
          <p:nvPr/>
        </p:nvSpPr>
        <p:spPr bwMode="auto">
          <a:xfrm flipV="1">
            <a:off x="3186113" y="1944688"/>
            <a:ext cx="471487" cy="153987"/>
          </a:xfrm>
          <a:prstGeom prst="line">
            <a:avLst/>
          </a:prstGeom>
          <a:noFill/>
          <a:ln w="9525">
            <a:solidFill>
              <a:schemeClr val="tx1"/>
            </a:solidFill>
            <a:round/>
            <a:headEnd/>
            <a:tailEnd type="triangle" w="med" len="med"/>
          </a:ln>
        </p:spPr>
        <p:txBody>
          <a:bodyPr/>
          <a:lstStyle/>
          <a:p>
            <a:endParaRPr lang="en-US">
              <a:solidFill>
                <a:schemeClr val="tx1"/>
              </a:solidFill>
            </a:endParaRPr>
          </a:p>
        </p:txBody>
      </p:sp>
      <p:sp>
        <p:nvSpPr>
          <p:cNvPr id="40978" name="Text Box 24"/>
          <p:cNvSpPr txBox="1">
            <a:spLocks noChangeArrowheads="1"/>
          </p:cNvSpPr>
          <p:nvPr/>
        </p:nvSpPr>
        <p:spPr bwMode="auto">
          <a:xfrm>
            <a:off x="1246188" y="1676400"/>
            <a:ext cx="1695450" cy="915988"/>
          </a:xfrm>
          <a:prstGeom prst="rect">
            <a:avLst/>
          </a:prstGeom>
          <a:noFill/>
          <a:ln w="9525">
            <a:noFill/>
            <a:miter lim="800000"/>
            <a:headEnd/>
            <a:tailEnd/>
          </a:ln>
        </p:spPr>
        <p:txBody>
          <a:bodyPr wrap="none">
            <a:spAutoFit/>
          </a:bodyPr>
          <a:lstStyle/>
          <a:p>
            <a:r>
              <a:rPr lang="en-US">
                <a:latin typeface="Century Schoolbook" pitchFamily="18" charset="0"/>
              </a:rPr>
              <a:t>Move the last</a:t>
            </a:r>
          </a:p>
          <a:p>
            <a:r>
              <a:rPr lang="en-US">
                <a:latin typeface="Century Schoolbook" pitchFamily="18" charset="0"/>
              </a:rPr>
              <a:t>element to the </a:t>
            </a:r>
          </a:p>
          <a:p>
            <a:r>
              <a:rPr lang="en-US">
                <a:latin typeface="Century Schoolbook" pitchFamily="18" charset="0"/>
              </a:rPr>
              <a:t>root</a:t>
            </a:r>
          </a:p>
        </p:txBody>
      </p:sp>
      <p:sp>
        <p:nvSpPr>
          <p:cNvPr id="40979" name="Text Box 24"/>
          <p:cNvSpPr txBox="1">
            <a:spLocks noChangeArrowheads="1"/>
          </p:cNvSpPr>
          <p:nvPr/>
        </p:nvSpPr>
        <p:spPr bwMode="auto">
          <a:xfrm>
            <a:off x="4903788" y="1425575"/>
            <a:ext cx="1952779"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Take out biggest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solidFill>
                <a:schemeClr val="tx1"/>
              </a:solidFill>
              <a:latin typeface="Century Schoolbook" pitchFamily="18" charset="0"/>
            </a:endParaRPr>
          </a:p>
        </p:txBody>
      </p:sp>
      <p:sp>
        <p:nvSpPr>
          <p:cNvPr id="41987" name="Text Box 7"/>
          <p:cNvSpPr txBox="1">
            <a:spLocks noChangeArrowheads="1"/>
          </p:cNvSpPr>
          <p:nvPr/>
        </p:nvSpPr>
        <p:spPr bwMode="auto">
          <a:xfrm>
            <a:off x="3816350" y="1685925"/>
            <a:ext cx="311150" cy="366713"/>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1</a:t>
            </a:r>
          </a:p>
        </p:txBody>
      </p:sp>
      <p:sp>
        <p:nvSpPr>
          <p:cNvPr id="41988" name="Text Box 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19</a:t>
            </a:r>
          </a:p>
        </p:txBody>
      </p:sp>
      <p:sp>
        <p:nvSpPr>
          <p:cNvPr id="41989" name="Text Box 10"/>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12</a:t>
            </a:r>
          </a:p>
        </p:txBody>
      </p:sp>
      <p:sp>
        <p:nvSpPr>
          <p:cNvPr id="41990" name="Text Box 11"/>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solidFill>
                  <a:schemeClr val="tx1"/>
                </a:solidFill>
                <a:latin typeface="Century Schoolbook" pitchFamily="18" charset="0"/>
              </a:rPr>
              <a:t>16</a:t>
            </a:r>
          </a:p>
        </p:txBody>
      </p:sp>
      <p:sp>
        <p:nvSpPr>
          <p:cNvPr id="41991" name="Text Box 12"/>
          <p:cNvSpPr txBox="1">
            <a:spLocks noChangeArrowheads="1"/>
          </p:cNvSpPr>
          <p:nvPr/>
        </p:nvSpPr>
        <p:spPr bwMode="auto">
          <a:xfrm>
            <a:off x="4692650" y="5508625"/>
            <a:ext cx="314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1</a:t>
            </a:r>
          </a:p>
        </p:txBody>
      </p:sp>
      <p:sp>
        <p:nvSpPr>
          <p:cNvPr id="41992" name="Text Box 13"/>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4</a:t>
            </a:r>
          </a:p>
        </p:txBody>
      </p:sp>
      <p:sp>
        <p:nvSpPr>
          <p:cNvPr id="41993" name="Text Box 14"/>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p>
            <a:r>
              <a:rPr lang="en-US">
                <a:solidFill>
                  <a:schemeClr val="tx1"/>
                </a:solidFill>
                <a:latin typeface="Century Schoolbook" pitchFamily="18" charset="0"/>
              </a:rPr>
              <a:t>7</a:t>
            </a:r>
          </a:p>
        </p:txBody>
      </p:sp>
      <p:sp>
        <p:nvSpPr>
          <p:cNvPr id="41994" name="Text Box 15"/>
          <p:cNvSpPr txBox="1">
            <a:spLocks noChangeArrowheads="1"/>
          </p:cNvSpPr>
          <p:nvPr/>
        </p:nvSpPr>
        <p:spPr bwMode="auto">
          <a:xfrm>
            <a:off x="3248025" y="4976813"/>
            <a:ext cx="1039067"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Array A</a:t>
            </a:r>
          </a:p>
        </p:txBody>
      </p:sp>
      <p:sp>
        <p:nvSpPr>
          <p:cNvPr id="41995" name="Text Box 16"/>
          <p:cNvSpPr txBox="1">
            <a:spLocks noChangeArrowheads="1"/>
          </p:cNvSpPr>
          <p:nvPr/>
        </p:nvSpPr>
        <p:spPr bwMode="auto">
          <a:xfrm>
            <a:off x="5645150" y="4813300"/>
            <a:ext cx="950901" cy="369332"/>
          </a:xfrm>
          <a:prstGeom prst="rect">
            <a:avLst/>
          </a:prstGeom>
          <a:solidFill>
            <a:srgbClr val="B8B8B8"/>
          </a:solidFill>
          <a:ln w="9525">
            <a:noFill/>
            <a:miter lim="800000"/>
            <a:headEnd/>
            <a:tailEnd/>
          </a:ln>
        </p:spPr>
        <p:txBody>
          <a:bodyPr wrap="none">
            <a:spAutoFit/>
          </a:bodyPr>
          <a:lstStyle/>
          <a:p>
            <a:r>
              <a:rPr lang="en-US">
                <a:solidFill>
                  <a:schemeClr val="tx1"/>
                </a:solidFill>
                <a:latin typeface="Century Schoolbook" pitchFamily="18" charset="0"/>
              </a:rPr>
              <a:t>Sorted:</a:t>
            </a:r>
          </a:p>
        </p:txBody>
      </p:sp>
      <p:sp>
        <p:nvSpPr>
          <p:cNvPr id="41996" name="Line 22"/>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solidFill>
                <a:schemeClr val="tx1"/>
              </a:solidFill>
            </a:endParaRPr>
          </a:p>
        </p:txBody>
      </p:sp>
      <p:sp>
        <p:nvSpPr>
          <p:cNvPr id="41997" name="Text Box 24"/>
          <p:cNvSpPr txBox="1">
            <a:spLocks noChangeArrowheads="1"/>
          </p:cNvSpPr>
          <p:nvPr/>
        </p:nvSpPr>
        <p:spPr bwMode="auto">
          <a:xfrm>
            <a:off x="4903788" y="1425575"/>
            <a:ext cx="1952779" cy="369332"/>
          </a:xfrm>
          <a:prstGeom prst="rect">
            <a:avLst/>
          </a:prstGeom>
          <a:noFill/>
          <a:ln w="9525">
            <a:noFill/>
            <a:miter lim="800000"/>
            <a:headEnd/>
            <a:tailEnd/>
          </a:ln>
        </p:spPr>
        <p:txBody>
          <a:bodyPr wrap="none">
            <a:spAutoFit/>
          </a:bodyPr>
          <a:lstStyle/>
          <a:p>
            <a:r>
              <a:rPr lang="en-US">
                <a:solidFill>
                  <a:schemeClr val="tx1"/>
                </a:solidFill>
                <a:latin typeface="Century Schoolbook" pitchFamily="18" charset="0"/>
              </a:rPr>
              <a:t>Take out biggest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5276850" y="3300413"/>
            <a:ext cx="638175" cy="582612"/>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19</a:t>
            </a:r>
          </a:p>
        </p:txBody>
      </p:sp>
      <p:sp>
        <p:nvSpPr>
          <p:cNvPr id="43011" name="Text Box 5"/>
          <p:cNvSpPr txBox="1">
            <a:spLocks noChangeArrowheads="1"/>
          </p:cNvSpPr>
          <p:nvPr/>
        </p:nvSpPr>
        <p:spPr bwMode="auto">
          <a:xfrm>
            <a:off x="3819525" y="3292475"/>
            <a:ext cx="638175" cy="582613"/>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12</a:t>
            </a:r>
          </a:p>
        </p:txBody>
      </p:sp>
      <p:sp>
        <p:nvSpPr>
          <p:cNvPr id="43012" name="Text Box 6"/>
          <p:cNvSpPr txBox="1">
            <a:spLocks noChangeArrowheads="1"/>
          </p:cNvSpPr>
          <p:nvPr/>
        </p:nvSpPr>
        <p:spPr bwMode="auto">
          <a:xfrm>
            <a:off x="4471988" y="3289300"/>
            <a:ext cx="798512" cy="582613"/>
          </a:xfrm>
          <a:prstGeom prst="rect">
            <a:avLst/>
          </a:prstGeom>
          <a:solidFill>
            <a:srgbClr val="B8B8B8"/>
          </a:solidFill>
          <a:ln w="3175">
            <a:solidFill>
              <a:schemeClr val="tx1"/>
            </a:solidFill>
            <a:miter lim="800000"/>
            <a:headEnd/>
            <a:tailEnd/>
          </a:ln>
        </p:spPr>
        <p:txBody>
          <a:bodyPr>
            <a:spAutoFit/>
          </a:bodyPr>
          <a:lstStyle/>
          <a:p>
            <a:r>
              <a:rPr lang="en-US" sz="3200">
                <a:latin typeface="Century Schoolbook" pitchFamily="18" charset="0"/>
              </a:rPr>
              <a:t>16</a:t>
            </a:r>
          </a:p>
        </p:txBody>
      </p:sp>
      <p:sp>
        <p:nvSpPr>
          <p:cNvPr id="43013" name="Text Box 7"/>
          <p:cNvSpPr txBox="1">
            <a:spLocks noChangeArrowheads="1"/>
          </p:cNvSpPr>
          <p:nvPr/>
        </p:nvSpPr>
        <p:spPr bwMode="auto">
          <a:xfrm>
            <a:off x="2563813" y="3295650"/>
            <a:ext cx="412750" cy="582613"/>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1</a:t>
            </a:r>
          </a:p>
        </p:txBody>
      </p:sp>
      <p:sp>
        <p:nvSpPr>
          <p:cNvPr id="43014" name="Text Box 8"/>
          <p:cNvSpPr txBox="1">
            <a:spLocks noChangeArrowheads="1"/>
          </p:cNvSpPr>
          <p:nvPr/>
        </p:nvSpPr>
        <p:spPr bwMode="auto">
          <a:xfrm>
            <a:off x="2979738" y="3294063"/>
            <a:ext cx="412750" cy="582612"/>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4</a:t>
            </a:r>
          </a:p>
        </p:txBody>
      </p:sp>
      <p:sp>
        <p:nvSpPr>
          <p:cNvPr id="43015" name="Text Box 9"/>
          <p:cNvSpPr txBox="1">
            <a:spLocks noChangeArrowheads="1"/>
          </p:cNvSpPr>
          <p:nvPr/>
        </p:nvSpPr>
        <p:spPr bwMode="auto">
          <a:xfrm>
            <a:off x="3395663" y="3292475"/>
            <a:ext cx="412750" cy="582613"/>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7</a:t>
            </a:r>
          </a:p>
        </p:txBody>
      </p:sp>
      <p:sp>
        <p:nvSpPr>
          <p:cNvPr id="43016" name="Text Box 10"/>
          <p:cNvSpPr txBox="1">
            <a:spLocks noChangeArrowheads="1"/>
          </p:cNvSpPr>
          <p:nvPr/>
        </p:nvSpPr>
        <p:spPr bwMode="auto">
          <a:xfrm>
            <a:off x="3314700" y="2179638"/>
            <a:ext cx="1001713" cy="396875"/>
          </a:xfrm>
          <a:prstGeom prst="rect">
            <a:avLst/>
          </a:prstGeom>
          <a:solidFill>
            <a:srgbClr val="B8B8B8"/>
          </a:solidFill>
          <a:ln w="9525">
            <a:noFill/>
            <a:miter lim="800000"/>
            <a:headEnd/>
            <a:tailEnd/>
          </a:ln>
        </p:spPr>
        <p:txBody>
          <a:bodyPr wrap="none">
            <a:spAutoFit/>
          </a:bodyPr>
          <a:lstStyle/>
          <a:p>
            <a:r>
              <a:rPr lang="en-US" sz="2000">
                <a:latin typeface="Century Schoolbook" pitchFamily="18" charset="0"/>
              </a:rPr>
              <a:t>Sorted: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139C190-ED14-4F27-BECD-6ED0035DCFD7}"/>
              </a:ext>
            </a:extLst>
          </p:cNvPr>
          <p:cNvSpPr>
            <a:spLocks noGrp="1"/>
          </p:cNvSpPr>
          <p:nvPr>
            <p:ph type="title"/>
          </p:nvPr>
        </p:nvSpPr>
        <p:spPr>
          <a:xfrm>
            <a:off x="709613" y="114300"/>
            <a:ext cx="7886700" cy="688975"/>
          </a:xfrm>
        </p:spPr>
        <p:txBody>
          <a:bodyPr/>
          <a:lstStyle/>
          <a:p>
            <a:r>
              <a:rPr lang="en-US" altLang="en-US"/>
              <a:t>Heap and BST </a:t>
            </a:r>
          </a:p>
        </p:txBody>
      </p:sp>
      <p:pic>
        <p:nvPicPr>
          <p:cNvPr id="4" name="Picture 4">
            <a:extLst>
              <a:ext uri="{FF2B5EF4-FFF2-40B4-BE49-F238E27FC236}">
                <a16:creationId xmlns:a16="http://schemas.microsoft.com/office/drawing/2014/main" id="{5AF5E0B1-BBBE-49EE-9E56-E8BECFBAA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3268663"/>
            <a:ext cx="451643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Content Placeholder 1">
            <a:extLst>
              <a:ext uri="{FF2B5EF4-FFF2-40B4-BE49-F238E27FC236}">
                <a16:creationId xmlns:a16="http://schemas.microsoft.com/office/drawing/2014/main" id="{1CE2749A-DE67-4EB9-BE78-62C8074C3C33}"/>
              </a:ext>
            </a:extLst>
          </p:cNvPr>
          <p:cNvSpPr>
            <a:spLocks noGrp="1"/>
          </p:cNvSpPr>
          <p:nvPr>
            <p:ph idx="1"/>
          </p:nvPr>
        </p:nvSpPr>
        <p:spPr>
          <a:xfrm>
            <a:off x="427038" y="1112838"/>
            <a:ext cx="7886700" cy="1108075"/>
          </a:xfrm>
        </p:spPr>
        <p:txBody>
          <a:bodyPr/>
          <a:lstStyle/>
          <a:p>
            <a:pPr marL="457200" indent="-457200" algn="just"/>
            <a:r>
              <a:rPr lang="en-US" altLang="en-US" sz="2000" i="1"/>
              <a:t>The main difference is that Binary Search Tree doesn’t allow duplicates, however, the Heap does. </a:t>
            </a:r>
          </a:p>
          <a:p>
            <a:pPr marL="457200" indent="-457200" algn="just"/>
            <a:r>
              <a:rPr lang="en-US" altLang="en-US" sz="2000" i="1"/>
              <a:t>The BST is ordered, but the Heap is not</a:t>
            </a:r>
          </a:p>
        </p:txBody>
      </p:sp>
      <p:grpSp>
        <p:nvGrpSpPr>
          <p:cNvPr id="8197" name="Group 55">
            <a:extLst>
              <a:ext uri="{FF2B5EF4-FFF2-40B4-BE49-F238E27FC236}">
                <a16:creationId xmlns:a16="http://schemas.microsoft.com/office/drawing/2014/main" id="{D3AAC5CF-77B7-4316-A6A3-136291ADA9E8}"/>
              </a:ext>
            </a:extLst>
          </p:cNvPr>
          <p:cNvGrpSpPr>
            <a:grpSpLocks/>
          </p:cNvGrpSpPr>
          <p:nvPr/>
        </p:nvGrpSpPr>
        <p:grpSpPr bwMode="auto">
          <a:xfrm>
            <a:off x="5856288" y="3429000"/>
            <a:ext cx="2457450" cy="1784350"/>
            <a:chOff x="5455954" y="2409446"/>
            <a:chExt cx="2456995" cy="1784282"/>
          </a:xfrm>
        </p:grpSpPr>
        <p:grpSp>
          <p:nvGrpSpPr>
            <p:cNvPr id="8198" name="Group 3">
              <a:extLst>
                <a:ext uri="{FF2B5EF4-FFF2-40B4-BE49-F238E27FC236}">
                  <a16:creationId xmlns:a16="http://schemas.microsoft.com/office/drawing/2014/main" id="{8AC1D4A3-7172-4630-ACE6-69DFDC993F95}"/>
                </a:ext>
              </a:extLst>
            </p:cNvPr>
            <p:cNvGrpSpPr>
              <a:grpSpLocks/>
            </p:cNvGrpSpPr>
            <p:nvPr/>
          </p:nvGrpSpPr>
          <p:grpSpPr bwMode="auto">
            <a:xfrm>
              <a:off x="5892399" y="2409446"/>
              <a:ext cx="2020550" cy="1774762"/>
              <a:chOff x="5556043" y="3295271"/>
              <a:chExt cx="2020550" cy="1774762"/>
            </a:xfrm>
          </p:grpSpPr>
          <p:grpSp>
            <p:nvGrpSpPr>
              <p:cNvPr id="8205" name="Group 29">
                <a:extLst>
                  <a:ext uri="{FF2B5EF4-FFF2-40B4-BE49-F238E27FC236}">
                    <a16:creationId xmlns:a16="http://schemas.microsoft.com/office/drawing/2014/main" id="{19C64FD7-79D4-4B45-B073-A916E50E15E2}"/>
                  </a:ext>
                </a:extLst>
              </p:cNvPr>
              <p:cNvGrpSpPr>
                <a:grpSpLocks/>
              </p:cNvGrpSpPr>
              <p:nvPr/>
            </p:nvGrpSpPr>
            <p:grpSpPr bwMode="auto">
              <a:xfrm>
                <a:off x="5556043" y="3295271"/>
                <a:ext cx="1293419" cy="1774762"/>
                <a:chOff x="3561760" y="3286564"/>
                <a:chExt cx="1293419" cy="1774762"/>
              </a:xfrm>
            </p:grpSpPr>
            <p:grpSp>
              <p:nvGrpSpPr>
                <p:cNvPr id="8210" name="Group 16">
                  <a:extLst>
                    <a:ext uri="{FF2B5EF4-FFF2-40B4-BE49-F238E27FC236}">
                      <a16:creationId xmlns:a16="http://schemas.microsoft.com/office/drawing/2014/main" id="{C70B9ED0-5705-44A1-B07D-D2F8C6B91DDB}"/>
                    </a:ext>
                  </a:extLst>
                </p:cNvPr>
                <p:cNvGrpSpPr>
                  <a:grpSpLocks/>
                </p:cNvGrpSpPr>
                <p:nvPr/>
              </p:nvGrpSpPr>
              <p:grpSpPr bwMode="auto">
                <a:xfrm>
                  <a:off x="4338784" y="3286564"/>
                  <a:ext cx="516395" cy="437995"/>
                  <a:chOff x="3433063" y="3034018"/>
                  <a:chExt cx="516395" cy="437995"/>
                </a:xfrm>
              </p:grpSpPr>
              <p:sp>
                <p:nvSpPr>
                  <p:cNvPr id="8219" name="Oval 26">
                    <a:extLst>
                      <a:ext uri="{FF2B5EF4-FFF2-40B4-BE49-F238E27FC236}">
                        <a16:creationId xmlns:a16="http://schemas.microsoft.com/office/drawing/2014/main" id="{6140034E-6C5C-470F-A202-FC69940F0C7C}"/>
                      </a:ext>
                    </a:extLst>
                  </p:cNvPr>
                  <p:cNvSpPr>
                    <a:spLocks noChangeArrowheads="1"/>
                  </p:cNvSpPr>
                  <p:nvPr/>
                </p:nvSpPr>
                <p:spPr bwMode="auto">
                  <a:xfrm>
                    <a:off x="3443906" y="3034018"/>
                    <a:ext cx="505552" cy="437995"/>
                  </a:xfrm>
                  <a:prstGeom prst="ellipse">
                    <a:avLst/>
                  </a:prstGeom>
                  <a:noFill/>
                  <a:ln w="5715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eaLnBrk="1" hangingPunct="1">
                      <a:lnSpc>
                        <a:spcPct val="100000"/>
                      </a:lnSpc>
                      <a:spcBef>
                        <a:spcPct val="0"/>
                      </a:spcBef>
                      <a:buClrTx/>
                      <a:buFontTx/>
                      <a:buNone/>
                    </a:pPr>
                    <a:endParaRPr lang="en-US" altLang="en-US" sz="1800">
                      <a:latin typeface="Arial" panose="020B0604020202020204" pitchFamily="34" charset="0"/>
                    </a:endParaRPr>
                  </a:p>
                </p:txBody>
              </p:sp>
              <p:sp>
                <p:nvSpPr>
                  <p:cNvPr id="8220" name="Text Box 35">
                    <a:extLst>
                      <a:ext uri="{FF2B5EF4-FFF2-40B4-BE49-F238E27FC236}">
                        <a16:creationId xmlns:a16="http://schemas.microsoft.com/office/drawing/2014/main" id="{B0CE1806-07FC-468A-84A3-6DA1462F7DDF}"/>
                      </a:ext>
                    </a:extLst>
                  </p:cNvPr>
                  <p:cNvSpPr txBox="1">
                    <a:spLocks noChangeArrowheads="1"/>
                  </p:cNvSpPr>
                  <p:nvPr/>
                </p:nvSpPr>
                <p:spPr bwMode="auto">
                  <a:xfrm>
                    <a:off x="3433063" y="3116009"/>
                    <a:ext cx="4095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algn="ctr">
                      <a:lnSpc>
                        <a:spcPct val="100000"/>
                      </a:lnSpc>
                      <a:spcBef>
                        <a:spcPct val="0"/>
                      </a:spcBef>
                      <a:buClrTx/>
                      <a:buFontTx/>
                      <a:buNone/>
                    </a:pPr>
                    <a:r>
                      <a:rPr lang="en-US" altLang="en-US" sz="1600" b="1">
                        <a:solidFill>
                          <a:srgbClr val="FF3300"/>
                        </a:solidFill>
                        <a:latin typeface="Arial" panose="020B0604020202020204" pitchFamily="34" charset="0"/>
                      </a:rPr>
                      <a:t>14</a:t>
                    </a:r>
                  </a:p>
                </p:txBody>
              </p:sp>
            </p:grpSp>
            <p:grpSp>
              <p:nvGrpSpPr>
                <p:cNvPr id="8211" name="Group 19">
                  <a:extLst>
                    <a:ext uri="{FF2B5EF4-FFF2-40B4-BE49-F238E27FC236}">
                      <a16:creationId xmlns:a16="http://schemas.microsoft.com/office/drawing/2014/main" id="{8A2DA251-1635-41B7-A076-D91F637E2E26}"/>
                    </a:ext>
                  </a:extLst>
                </p:cNvPr>
                <p:cNvGrpSpPr>
                  <a:grpSpLocks/>
                </p:cNvGrpSpPr>
                <p:nvPr/>
              </p:nvGrpSpPr>
              <p:grpSpPr bwMode="auto">
                <a:xfrm>
                  <a:off x="3561760" y="3939714"/>
                  <a:ext cx="505552" cy="437995"/>
                  <a:chOff x="3243874" y="3034018"/>
                  <a:chExt cx="505552" cy="437995"/>
                </a:xfrm>
              </p:grpSpPr>
              <p:sp>
                <p:nvSpPr>
                  <p:cNvPr id="8217" name="Oval 26">
                    <a:extLst>
                      <a:ext uri="{FF2B5EF4-FFF2-40B4-BE49-F238E27FC236}">
                        <a16:creationId xmlns:a16="http://schemas.microsoft.com/office/drawing/2014/main" id="{E70B5070-EF0E-411B-8B73-D59DA522BA3B}"/>
                      </a:ext>
                    </a:extLst>
                  </p:cNvPr>
                  <p:cNvSpPr>
                    <a:spLocks noChangeArrowheads="1"/>
                  </p:cNvSpPr>
                  <p:nvPr/>
                </p:nvSpPr>
                <p:spPr bwMode="auto">
                  <a:xfrm>
                    <a:off x="3243874" y="3034018"/>
                    <a:ext cx="505552" cy="437995"/>
                  </a:xfrm>
                  <a:prstGeom prst="ellipse">
                    <a:avLst/>
                  </a:prstGeom>
                  <a:noFill/>
                  <a:ln w="5715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eaLnBrk="1" hangingPunct="1">
                      <a:lnSpc>
                        <a:spcPct val="100000"/>
                      </a:lnSpc>
                      <a:spcBef>
                        <a:spcPct val="0"/>
                      </a:spcBef>
                      <a:buClrTx/>
                      <a:buFontTx/>
                      <a:buNone/>
                    </a:pPr>
                    <a:endParaRPr lang="en-US" altLang="en-US" sz="1800">
                      <a:latin typeface="Arial" panose="020B0604020202020204" pitchFamily="34" charset="0"/>
                    </a:endParaRPr>
                  </a:p>
                </p:txBody>
              </p:sp>
              <p:sp>
                <p:nvSpPr>
                  <p:cNvPr id="8218" name="Text Box 35">
                    <a:extLst>
                      <a:ext uri="{FF2B5EF4-FFF2-40B4-BE49-F238E27FC236}">
                        <a16:creationId xmlns:a16="http://schemas.microsoft.com/office/drawing/2014/main" id="{41E0ED05-0345-4540-A3F6-91DB33D1D5EA}"/>
                      </a:ext>
                    </a:extLst>
                  </p:cNvPr>
                  <p:cNvSpPr txBox="1">
                    <a:spLocks noChangeArrowheads="1"/>
                  </p:cNvSpPr>
                  <p:nvPr/>
                </p:nvSpPr>
                <p:spPr bwMode="auto">
                  <a:xfrm>
                    <a:off x="3261607" y="3116009"/>
                    <a:ext cx="4095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algn="ctr">
                      <a:lnSpc>
                        <a:spcPct val="100000"/>
                      </a:lnSpc>
                      <a:spcBef>
                        <a:spcPct val="0"/>
                      </a:spcBef>
                      <a:buClrTx/>
                      <a:buFontTx/>
                      <a:buNone/>
                    </a:pPr>
                    <a:r>
                      <a:rPr lang="en-US" altLang="en-US" sz="1600" b="1">
                        <a:solidFill>
                          <a:srgbClr val="FF3300"/>
                        </a:solidFill>
                        <a:latin typeface="Arial" panose="020B0604020202020204" pitchFamily="34" charset="0"/>
                      </a:rPr>
                      <a:t>10</a:t>
                    </a:r>
                  </a:p>
                </p:txBody>
              </p:sp>
            </p:grpSp>
            <p:cxnSp>
              <p:nvCxnSpPr>
                <p:cNvPr id="8212" name="AutoShape 31">
                  <a:extLst>
                    <a:ext uri="{FF2B5EF4-FFF2-40B4-BE49-F238E27FC236}">
                      <a16:creationId xmlns:a16="http://schemas.microsoft.com/office/drawing/2014/main" id="{7207F20E-DDA7-465C-AB04-AE8581FB76E9}"/>
                    </a:ext>
                  </a:extLst>
                </p:cNvPr>
                <p:cNvCxnSpPr>
                  <a:cxnSpLocks noChangeShapeType="1"/>
                  <a:endCxn id="8217" idx="7"/>
                </p:cNvCxnSpPr>
                <p:nvPr/>
              </p:nvCxnSpPr>
              <p:spPr bwMode="auto">
                <a:xfrm flipH="1">
                  <a:off x="3993276" y="3634606"/>
                  <a:ext cx="419785" cy="369251"/>
                </a:xfrm>
                <a:prstGeom prst="straightConnector1">
                  <a:avLst/>
                </a:prstGeom>
                <a:noFill/>
                <a:ln w="50800">
                  <a:solidFill>
                    <a:srgbClr val="C00000"/>
                  </a:solidFill>
                  <a:round/>
                  <a:headEnd/>
                  <a:tailEnd type="triangle" w="med" len="med"/>
                </a:ln>
                <a:extLst>
                  <a:ext uri="{909E8E84-426E-40DD-AFC4-6F175D3DCCD1}">
                    <a14:hiddenFill xmlns:a14="http://schemas.microsoft.com/office/drawing/2010/main">
                      <a:noFill/>
                    </a14:hiddenFill>
                  </a:ext>
                </a:extLst>
              </p:spPr>
            </p:cxnSp>
            <p:grpSp>
              <p:nvGrpSpPr>
                <p:cNvPr id="8213" name="Group 23">
                  <a:extLst>
                    <a:ext uri="{FF2B5EF4-FFF2-40B4-BE49-F238E27FC236}">
                      <a16:creationId xmlns:a16="http://schemas.microsoft.com/office/drawing/2014/main" id="{F3960381-6180-4E1E-B566-439B5D41A18A}"/>
                    </a:ext>
                  </a:extLst>
                </p:cNvPr>
                <p:cNvGrpSpPr>
                  <a:grpSpLocks/>
                </p:cNvGrpSpPr>
                <p:nvPr/>
              </p:nvGrpSpPr>
              <p:grpSpPr bwMode="auto">
                <a:xfrm>
                  <a:off x="4101667" y="4623331"/>
                  <a:ext cx="505552" cy="437995"/>
                  <a:chOff x="3243874" y="3034018"/>
                  <a:chExt cx="505552" cy="437995"/>
                </a:xfrm>
              </p:grpSpPr>
              <p:sp>
                <p:nvSpPr>
                  <p:cNvPr id="8215" name="Oval 26">
                    <a:extLst>
                      <a:ext uri="{FF2B5EF4-FFF2-40B4-BE49-F238E27FC236}">
                        <a16:creationId xmlns:a16="http://schemas.microsoft.com/office/drawing/2014/main" id="{DFCB56A5-76BC-49D5-81B7-63568DAF3AEE}"/>
                      </a:ext>
                    </a:extLst>
                  </p:cNvPr>
                  <p:cNvSpPr>
                    <a:spLocks noChangeArrowheads="1"/>
                  </p:cNvSpPr>
                  <p:nvPr/>
                </p:nvSpPr>
                <p:spPr bwMode="auto">
                  <a:xfrm>
                    <a:off x="3243874" y="3034018"/>
                    <a:ext cx="505552" cy="437995"/>
                  </a:xfrm>
                  <a:prstGeom prst="ellipse">
                    <a:avLst/>
                  </a:prstGeom>
                  <a:noFill/>
                  <a:ln w="5715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eaLnBrk="1" hangingPunct="1">
                      <a:lnSpc>
                        <a:spcPct val="100000"/>
                      </a:lnSpc>
                      <a:spcBef>
                        <a:spcPct val="0"/>
                      </a:spcBef>
                      <a:buClrTx/>
                      <a:buFontTx/>
                      <a:buNone/>
                    </a:pPr>
                    <a:endParaRPr lang="en-US" altLang="en-US" sz="1800">
                      <a:latin typeface="Arial" panose="020B0604020202020204" pitchFamily="34" charset="0"/>
                    </a:endParaRPr>
                  </a:p>
                </p:txBody>
              </p:sp>
              <p:sp>
                <p:nvSpPr>
                  <p:cNvPr id="8216" name="Text Box 35">
                    <a:extLst>
                      <a:ext uri="{FF2B5EF4-FFF2-40B4-BE49-F238E27FC236}">
                        <a16:creationId xmlns:a16="http://schemas.microsoft.com/office/drawing/2014/main" id="{2DD96CE8-7579-4F26-9F05-9213C6A85F00}"/>
                      </a:ext>
                    </a:extLst>
                  </p:cNvPr>
                  <p:cNvSpPr txBox="1">
                    <a:spLocks noChangeArrowheads="1"/>
                  </p:cNvSpPr>
                  <p:nvPr/>
                </p:nvSpPr>
                <p:spPr bwMode="auto">
                  <a:xfrm>
                    <a:off x="3261607" y="3116009"/>
                    <a:ext cx="4095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algn="ctr">
                      <a:lnSpc>
                        <a:spcPct val="100000"/>
                      </a:lnSpc>
                      <a:spcBef>
                        <a:spcPct val="0"/>
                      </a:spcBef>
                      <a:buClrTx/>
                      <a:buFontTx/>
                      <a:buNone/>
                    </a:pPr>
                    <a:r>
                      <a:rPr lang="en-US" altLang="en-US" sz="1600" b="1">
                        <a:solidFill>
                          <a:srgbClr val="FF3300"/>
                        </a:solidFill>
                        <a:latin typeface="Arial" panose="020B0604020202020204" pitchFamily="34" charset="0"/>
                      </a:rPr>
                      <a:t>11</a:t>
                    </a:r>
                  </a:p>
                </p:txBody>
              </p:sp>
            </p:grpSp>
            <p:cxnSp>
              <p:nvCxnSpPr>
                <p:cNvPr id="8214" name="AutoShape 31">
                  <a:extLst>
                    <a:ext uri="{FF2B5EF4-FFF2-40B4-BE49-F238E27FC236}">
                      <a16:creationId xmlns:a16="http://schemas.microsoft.com/office/drawing/2014/main" id="{533134AD-ABB7-4D53-9503-833FA24D4E5E}"/>
                    </a:ext>
                  </a:extLst>
                </p:cNvPr>
                <p:cNvCxnSpPr>
                  <a:cxnSpLocks noChangeShapeType="1"/>
                </p:cNvCxnSpPr>
                <p:nvPr/>
              </p:nvCxnSpPr>
              <p:spPr bwMode="auto">
                <a:xfrm>
                  <a:off x="3901420" y="4362939"/>
                  <a:ext cx="304820" cy="287438"/>
                </a:xfrm>
                <a:prstGeom prst="straightConnector1">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8206" name="Group 41">
                <a:extLst>
                  <a:ext uri="{FF2B5EF4-FFF2-40B4-BE49-F238E27FC236}">
                    <a16:creationId xmlns:a16="http://schemas.microsoft.com/office/drawing/2014/main" id="{1C5F8C6C-5450-4C29-BF6C-44AE477AB181}"/>
                  </a:ext>
                </a:extLst>
              </p:cNvPr>
              <p:cNvGrpSpPr>
                <a:grpSpLocks/>
              </p:cNvGrpSpPr>
              <p:nvPr/>
            </p:nvGrpSpPr>
            <p:grpSpPr bwMode="auto">
              <a:xfrm>
                <a:off x="7071041" y="3931000"/>
                <a:ext cx="505552" cy="437995"/>
                <a:chOff x="3443906" y="3034018"/>
                <a:chExt cx="505552" cy="437995"/>
              </a:xfrm>
            </p:grpSpPr>
            <p:sp>
              <p:nvSpPr>
                <p:cNvPr id="8208" name="Oval 26">
                  <a:extLst>
                    <a:ext uri="{FF2B5EF4-FFF2-40B4-BE49-F238E27FC236}">
                      <a16:creationId xmlns:a16="http://schemas.microsoft.com/office/drawing/2014/main" id="{12E14F17-2FB9-498C-BFBF-5752498E7695}"/>
                    </a:ext>
                  </a:extLst>
                </p:cNvPr>
                <p:cNvSpPr>
                  <a:spLocks noChangeArrowheads="1"/>
                </p:cNvSpPr>
                <p:nvPr/>
              </p:nvSpPr>
              <p:spPr bwMode="auto">
                <a:xfrm>
                  <a:off x="3443906" y="3034018"/>
                  <a:ext cx="505552" cy="437995"/>
                </a:xfrm>
                <a:prstGeom prst="ellipse">
                  <a:avLst/>
                </a:prstGeom>
                <a:noFill/>
                <a:ln w="5715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eaLnBrk="1" hangingPunct="1">
                    <a:lnSpc>
                      <a:spcPct val="100000"/>
                    </a:lnSpc>
                    <a:spcBef>
                      <a:spcPct val="0"/>
                    </a:spcBef>
                    <a:buClrTx/>
                    <a:buFontTx/>
                    <a:buNone/>
                  </a:pPr>
                  <a:endParaRPr lang="en-US" altLang="en-US" sz="1800">
                    <a:latin typeface="Arial" panose="020B0604020202020204" pitchFamily="34" charset="0"/>
                  </a:endParaRPr>
                </a:p>
              </p:txBody>
            </p:sp>
            <p:sp>
              <p:nvSpPr>
                <p:cNvPr id="8209" name="Text Box 35">
                  <a:extLst>
                    <a:ext uri="{FF2B5EF4-FFF2-40B4-BE49-F238E27FC236}">
                      <a16:creationId xmlns:a16="http://schemas.microsoft.com/office/drawing/2014/main" id="{111F9DB2-0D63-47A4-B118-FE08E3FAB828}"/>
                    </a:ext>
                  </a:extLst>
                </p:cNvPr>
                <p:cNvSpPr txBox="1">
                  <a:spLocks noChangeArrowheads="1"/>
                </p:cNvSpPr>
                <p:nvPr/>
              </p:nvSpPr>
              <p:spPr bwMode="auto">
                <a:xfrm>
                  <a:off x="3475927" y="3116009"/>
                  <a:ext cx="4095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algn="ctr">
                    <a:lnSpc>
                      <a:spcPct val="100000"/>
                    </a:lnSpc>
                    <a:spcBef>
                      <a:spcPct val="0"/>
                    </a:spcBef>
                    <a:buClrTx/>
                    <a:buFontTx/>
                    <a:buNone/>
                  </a:pPr>
                  <a:r>
                    <a:rPr lang="en-US" altLang="en-US" sz="1600" b="1">
                      <a:solidFill>
                        <a:srgbClr val="FF3300"/>
                      </a:solidFill>
                      <a:latin typeface="Arial" panose="020B0604020202020204" pitchFamily="34" charset="0"/>
                    </a:rPr>
                    <a:t>16</a:t>
                  </a:r>
                </a:p>
              </p:txBody>
            </p:sp>
          </p:grpSp>
          <p:cxnSp>
            <p:nvCxnSpPr>
              <p:cNvPr id="8207" name="AutoShape 31">
                <a:extLst>
                  <a:ext uri="{FF2B5EF4-FFF2-40B4-BE49-F238E27FC236}">
                    <a16:creationId xmlns:a16="http://schemas.microsoft.com/office/drawing/2014/main" id="{0998DF8E-EF7B-480F-A24C-D515E7FFA1FB}"/>
                  </a:ext>
                </a:extLst>
              </p:cNvPr>
              <p:cNvCxnSpPr>
                <a:cxnSpLocks noChangeShapeType="1"/>
                <a:endCxn id="8208" idx="0"/>
              </p:cNvCxnSpPr>
              <p:nvPr/>
            </p:nvCxnSpPr>
            <p:spPr bwMode="auto">
              <a:xfrm>
                <a:off x="6835969" y="3686175"/>
                <a:ext cx="487848" cy="244825"/>
              </a:xfrm>
              <a:prstGeom prst="straightConnector1">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cxnSp>
        </p:grpSp>
        <p:sp>
          <p:nvSpPr>
            <p:cNvPr id="8199" name="Oval 26">
              <a:extLst>
                <a:ext uri="{FF2B5EF4-FFF2-40B4-BE49-F238E27FC236}">
                  <a16:creationId xmlns:a16="http://schemas.microsoft.com/office/drawing/2014/main" id="{71BF521A-B1BD-49D3-B798-256AA77A43EF}"/>
                </a:ext>
              </a:extLst>
            </p:cNvPr>
            <p:cNvSpPr>
              <a:spLocks noChangeArrowheads="1"/>
            </p:cNvSpPr>
            <p:nvPr/>
          </p:nvSpPr>
          <p:spPr bwMode="auto">
            <a:xfrm>
              <a:off x="5455954" y="3755733"/>
              <a:ext cx="505552" cy="437995"/>
            </a:xfrm>
            <a:prstGeom prst="ellipse">
              <a:avLst/>
            </a:prstGeom>
            <a:noFill/>
            <a:ln w="5715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eaLnBrk="1" hangingPunct="1">
                <a:lnSpc>
                  <a:spcPct val="100000"/>
                </a:lnSpc>
                <a:spcBef>
                  <a:spcPct val="0"/>
                </a:spcBef>
                <a:buClrTx/>
                <a:buFontTx/>
                <a:buNone/>
              </a:pPr>
              <a:endParaRPr lang="en-US" altLang="en-US" sz="1800">
                <a:latin typeface="Arial" panose="020B0604020202020204" pitchFamily="34" charset="0"/>
              </a:endParaRPr>
            </a:p>
          </p:txBody>
        </p:sp>
        <p:sp>
          <p:nvSpPr>
            <p:cNvPr id="8200" name="Oval 26">
              <a:extLst>
                <a:ext uri="{FF2B5EF4-FFF2-40B4-BE49-F238E27FC236}">
                  <a16:creationId xmlns:a16="http://schemas.microsoft.com/office/drawing/2014/main" id="{FE0CE5CB-2F7D-4A33-B6DE-791F7EBC73A5}"/>
                </a:ext>
              </a:extLst>
            </p:cNvPr>
            <p:cNvSpPr>
              <a:spLocks noChangeArrowheads="1"/>
            </p:cNvSpPr>
            <p:nvPr/>
          </p:nvSpPr>
          <p:spPr bwMode="auto">
            <a:xfrm>
              <a:off x="7099074" y="3712869"/>
              <a:ext cx="505552" cy="437995"/>
            </a:xfrm>
            <a:prstGeom prst="ellipse">
              <a:avLst/>
            </a:prstGeom>
            <a:noFill/>
            <a:ln w="5715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eaLnBrk="1" hangingPunct="1">
                <a:lnSpc>
                  <a:spcPct val="100000"/>
                </a:lnSpc>
                <a:spcBef>
                  <a:spcPct val="0"/>
                </a:spcBef>
                <a:buClrTx/>
                <a:buFontTx/>
                <a:buNone/>
              </a:pPr>
              <a:endParaRPr lang="en-US" altLang="en-US" sz="1800">
                <a:latin typeface="Arial" panose="020B0604020202020204" pitchFamily="34" charset="0"/>
              </a:endParaRPr>
            </a:p>
          </p:txBody>
        </p:sp>
        <p:cxnSp>
          <p:nvCxnSpPr>
            <p:cNvPr id="8201" name="AutoShape 31">
              <a:extLst>
                <a:ext uri="{FF2B5EF4-FFF2-40B4-BE49-F238E27FC236}">
                  <a16:creationId xmlns:a16="http://schemas.microsoft.com/office/drawing/2014/main" id="{511CD4AA-E7F7-4FDB-850D-5877BF57076A}"/>
                </a:ext>
              </a:extLst>
            </p:cNvPr>
            <p:cNvCxnSpPr>
              <a:cxnSpLocks noChangeShapeType="1"/>
            </p:cNvCxnSpPr>
            <p:nvPr/>
          </p:nvCxnSpPr>
          <p:spPr bwMode="auto">
            <a:xfrm flipH="1">
              <a:off x="7429500" y="3481410"/>
              <a:ext cx="195293" cy="290490"/>
            </a:xfrm>
            <a:prstGeom prst="straightConnector1">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8202" name="Text Box 35">
              <a:extLst>
                <a:ext uri="{FF2B5EF4-FFF2-40B4-BE49-F238E27FC236}">
                  <a16:creationId xmlns:a16="http://schemas.microsoft.com/office/drawing/2014/main" id="{B37A7DD3-D953-4B2E-BC2C-9BA33BA0E17D}"/>
                </a:ext>
              </a:extLst>
            </p:cNvPr>
            <p:cNvSpPr txBox="1">
              <a:spLocks noChangeArrowheads="1"/>
            </p:cNvSpPr>
            <p:nvPr/>
          </p:nvSpPr>
          <p:spPr bwMode="auto">
            <a:xfrm>
              <a:off x="7145383" y="3766284"/>
              <a:ext cx="4095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algn="ctr">
                <a:lnSpc>
                  <a:spcPct val="100000"/>
                </a:lnSpc>
                <a:spcBef>
                  <a:spcPct val="0"/>
                </a:spcBef>
                <a:buClrTx/>
                <a:buFontTx/>
                <a:buNone/>
              </a:pPr>
              <a:r>
                <a:rPr lang="en-US" altLang="en-US" sz="1600" b="1">
                  <a:solidFill>
                    <a:srgbClr val="FF3300"/>
                  </a:solidFill>
                  <a:latin typeface="Arial" panose="020B0604020202020204" pitchFamily="34" charset="0"/>
                </a:rPr>
                <a:t>15</a:t>
              </a:r>
            </a:p>
          </p:txBody>
        </p:sp>
        <p:sp>
          <p:nvSpPr>
            <p:cNvPr id="8203" name="Text Box 35">
              <a:extLst>
                <a:ext uri="{FF2B5EF4-FFF2-40B4-BE49-F238E27FC236}">
                  <a16:creationId xmlns:a16="http://schemas.microsoft.com/office/drawing/2014/main" id="{856BFC65-D572-42FE-B342-206F9592B573}"/>
                </a:ext>
              </a:extLst>
            </p:cNvPr>
            <p:cNvSpPr txBox="1">
              <a:spLocks noChangeArrowheads="1"/>
            </p:cNvSpPr>
            <p:nvPr/>
          </p:nvSpPr>
          <p:spPr bwMode="auto">
            <a:xfrm>
              <a:off x="5488014" y="3809154"/>
              <a:ext cx="4095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accent2"/>
                </a:buClr>
                <a:buFont typeface="Wingdings" panose="05000000000000000000" pitchFamily="2" charset="2"/>
                <a:buChar char="§"/>
                <a:defRPr sz="2800">
                  <a:solidFill>
                    <a:schemeClr val="tx1"/>
                  </a:solidFill>
                  <a:latin typeface="Century Gothic" panose="020B0502020202020204" pitchFamily="34" charset="0"/>
                </a:defRPr>
              </a:lvl1pPr>
              <a:lvl2pPr marL="742950" indent="-285750">
                <a:lnSpc>
                  <a:spcPct val="90000"/>
                </a:lnSpc>
                <a:spcBef>
                  <a:spcPct val="30000"/>
                </a:spcBef>
                <a:buClr>
                  <a:schemeClr val="accent2"/>
                </a:buClr>
                <a:buFont typeface="Wingdings" panose="05000000000000000000" pitchFamily="2" charset="2"/>
                <a:buChar char="§"/>
                <a:defRPr sz="2300">
                  <a:solidFill>
                    <a:schemeClr val="tx1"/>
                  </a:solidFill>
                  <a:latin typeface="Century Gothic" panose="020B0502020202020204" pitchFamily="34" charset="0"/>
                </a:defRPr>
              </a:lvl2pPr>
              <a:lvl3pPr marL="1143000" indent="-228600">
                <a:lnSpc>
                  <a:spcPct val="90000"/>
                </a:lnSpc>
                <a:spcBef>
                  <a:spcPct val="30000"/>
                </a:spcBef>
                <a:buClr>
                  <a:schemeClr val="accent2"/>
                </a:buClr>
                <a:buFont typeface="Wingdings" panose="05000000000000000000" pitchFamily="2" charset="2"/>
                <a:buChar char="§"/>
                <a:defRPr sz="2100">
                  <a:solidFill>
                    <a:schemeClr val="tx1"/>
                  </a:solidFill>
                  <a:latin typeface="Century Gothic" panose="020B0502020202020204" pitchFamily="34" charset="0"/>
                </a:defRPr>
              </a:lvl3pPr>
              <a:lvl4pPr marL="16002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4pPr>
              <a:lvl5pPr marL="2057400" indent="-228600">
                <a:lnSpc>
                  <a:spcPct val="90000"/>
                </a:lnSpc>
                <a:spcBef>
                  <a:spcPct val="30000"/>
                </a:spcBef>
                <a:buClr>
                  <a:schemeClr val="accent2"/>
                </a:buClr>
                <a:buFont typeface="Wingdings" panose="05000000000000000000" pitchFamily="2" charset="2"/>
                <a:buChar char="§"/>
                <a:defRPr>
                  <a:solidFill>
                    <a:schemeClr val="tx1"/>
                  </a:solidFill>
                  <a:latin typeface="Century Gothic" panose="020B0502020202020204" pitchFamily="34" charset="0"/>
                </a:defRPr>
              </a:lvl5pPr>
              <a:lvl6pPr marL="25146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6pPr>
              <a:lvl7pPr marL="29718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7pPr>
              <a:lvl8pPr marL="34290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8pPr>
              <a:lvl9pPr marL="3886200" indent="-228600" eaLnBrk="0" fontAlgn="base" hangingPunct="0">
                <a:lnSpc>
                  <a:spcPct val="90000"/>
                </a:lnSpc>
                <a:spcBef>
                  <a:spcPct val="30000"/>
                </a:spcBef>
                <a:spcAft>
                  <a:spcPct val="0"/>
                </a:spcAft>
                <a:buClr>
                  <a:schemeClr val="accent2"/>
                </a:buClr>
                <a:buFont typeface="Wingdings" panose="05000000000000000000" pitchFamily="2" charset="2"/>
                <a:buChar char="§"/>
                <a:defRPr>
                  <a:solidFill>
                    <a:schemeClr val="tx1"/>
                  </a:solidFill>
                  <a:latin typeface="Century Gothic" panose="020B0502020202020204" pitchFamily="34" charset="0"/>
                </a:defRPr>
              </a:lvl9pPr>
            </a:lstStyle>
            <a:p>
              <a:pPr algn="ctr">
                <a:lnSpc>
                  <a:spcPct val="100000"/>
                </a:lnSpc>
                <a:spcBef>
                  <a:spcPct val="0"/>
                </a:spcBef>
                <a:buClrTx/>
                <a:buFontTx/>
                <a:buNone/>
              </a:pPr>
              <a:r>
                <a:rPr lang="en-US" altLang="en-US" sz="1600" b="1">
                  <a:solidFill>
                    <a:srgbClr val="FF3300"/>
                  </a:solidFill>
                  <a:latin typeface="Arial" panose="020B0604020202020204" pitchFamily="34" charset="0"/>
                </a:rPr>
                <a:t>8</a:t>
              </a:r>
            </a:p>
          </p:txBody>
        </p:sp>
        <p:cxnSp>
          <p:nvCxnSpPr>
            <p:cNvPr id="8204" name="AutoShape 31">
              <a:extLst>
                <a:ext uri="{FF2B5EF4-FFF2-40B4-BE49-F238E27FC236}">
                  <a16:creationId xmlns:a16="http://schemas.microsoft.com/office/drawing/2014/main" id="{8D8F03B4-8A06-49B4-9B22-A70AD4C244D2}"/>
                </a:ext>
              </a:extLst>
            </p:cNvPr>
            <p:cNvCxnSpPr>
              <a:cxnSpLocks noChangeShapeType="1"/>
              <a:endCxn id="8199" idx="0"/>
            </p:cNvCxnSpPr>
            <p:nvPr/>
          </p:nvCxnSpPr>
          <p:spPr bwMode="auto">
            <a:xfrm flipH="1">
              <a:off x="5708730" y="3438526"/>
              <a:ext cx="372983" cy="317207"/>
            </a:xfrm>
            <a:prstGeom prst="straightConnector1">
              <a:avLst/>
            </a:prstGeom>
            <a:noFill/>
            <a:ln w="50800">
              <a:solidFill>
                <a:srgbClr val="C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5123" name="Rectangle 2"/>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A </a:t>
            </a:r>
            <a:r>
              <a:rPr lang="en-GB" b="1" u="sng">
                <a:solidFill>
                  <a:srgbClr val="FF8000"/>
                </a:solidFill>
              </a:rPr>
              <a:t>heap </a:t>
            </a:r>
            <a:r>
              <a:rPr lang="en-GB"/>
              <a:t>is a certain kind of complete binary tree.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6147" name="Rectangle 2"/>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A </a:t>
            </a:r>
            <a:r>
              <a:rPr lang="en-GB" b="1" u="sng">
                <a:solidFill>
                  <a:srgbClr val="FF8000"/>
                </a:solidFill>
              </a:rPr>
              <a:t>heap</a:t>
            </a:r>
            <a:r>
              <a:rPr lang="en-GB"/>
              <a:t> is a certain kind of complete binary tree.</a:t>
            </a:r>
          </a:p>
        </p:txBody>
      </p:sp>
      <p:grpSp>
        <p:nvGrpSpPr>
          <p:cNvPr id="6148" name="Group 3"/>
          <p:cNvGrpSpPr>
            <a:grpSpLocks/>
          </p:cNvGrpSpPr>
          <p:nvPr/>
        </p:nvGrpSpPr>
        <p:grpSpPr bwMode="auto">
          <a:xfrm>
            <a:off x="2871788" y="4610100"/>
            <a:ext cx="3186112" cy="1570038"/>
            <a:chOff x="1809" y="2904"/>
            <a:chExt cx="2007" cy="989"/>
          </a:xfrm>
        </p:grpSpPr>
        <p:sp>
          <p:nvSpPr>
            <p:cNvPr id="512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6152" name="AutoShape 5"/>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When a complete</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binary tree is built,</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its first node must be</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the root.</a:t>
              </a:r>
            </a:p>
          </p:txBody>
        </p:sp>
      </p:grpSp>
      <p:sp>
        <p:nvSpPr>
          <p:cNvPr id="6149" name="AutoShape 6"/>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6150" name="AutoShape 7"/>
          <p:cNvSpPr>
            <a:spLocks noChangeArrowheads="1"/>
          </p:cNvSpPr>
          <p:nvPr/>
        </p:nvSpPr>
        <p:spPr bwMode="auto">
          <a:xfrm>
            <a:off x="7299325" y="1081088"/>
            <a:ext cx="776288" cy="457200"/>
          </a:xfrm>
          <a:prstGeom prst="roundRect">
            <a:avLst>
              <a:gd name="adj" fmla="val 347"/>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Root</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
          <p:cNvSpPr>
            <a:spLocks noChangeShapeType="1"/>
          </p:cNvSpPr>
          <p:nvPr/>
        </p:nvSpPr>
        <p:spPr bwMode="auto">
          <a:xfrm flipH="1">
            <a:off x="5867400" y="2027238"/>
            <a:ext cx="566738" cy="639762"/>
          </a:xfrm>
          <a:prstGeom prst="line">
            <a:avLst/>
          </a:prstGeom>
          <a:noFill/>
          <a:ln w="12600">
            <a:solidFill>
              <a:srgbClr val="FF8000"/>
            </a:solidFill>
            <a:round/>
            <a:headEnd/>
            <a:tailEnd/>
          </a:ln>
        </p:spPr>
        <p:txBody>
          <a:bodyPr/>
          <a:lstStyle/>
          <a:p>
            <a:endParaRPr lang="en-US"/>
          </a:p>
        </p:txBody>
      </p:sp>
      <p:sp>
        <p:nvSpPr>
          <p:cNvPr id="7171" name="Rectangle 2"/>
          <p:cNvSpPr>
            <a:spLocks noGrp="1" noChangeArrowheads="1"/>
          </p:cNvSpPr>
          <p:nvPr>
            <p:ph type="title"/>
          </p:nvPr>
        </p:nvSpPr>
        <p:spPr>
          <a:xfrm>
            <a:off x="304800" y="342900"/>
            <a:ext cx="7772400" cy="1143000"/>
          </a:xfrm>
        </p:spPr>
        <p:txBody>
          <a:bodyPr/>
          <a:lstStyle/>
          <a:p>
            <a:pPr eaLnBrk="1" hangingPunct="1">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Heaps</a:t>
            </a:r>
          </a:p>
        </p:txBody>
      </p:sp>
      <p:sp>
        <p:nvSpPr>
          <p:cNvPr id="7172" name="Rectangle 3"/>
          <p:cNvSpPr>
            <a:spLocks noGrp="1" noChangeArrowheads="1"/>
          </p:cNvSpPr>
          <p:nvPr>
            <p:ph idx="1"/>
          </p:nvPr>
        </p:nvSpPr>
        <p:spPr>
          <a:xfrm>
            <a:off x="685800" y="1981200"/>
            <a:ext cx="2651125" cy="4114800"/>
          </a:xfrm>
        </p:spPr>
        <p:txBody>
          <a:bodyPr/>
          <a:lstStyle/>
          <a:p>
            <a:pPr marL="0" indent="0" eaLnBrk="1" hangingPunct="1">
              <a:lnSpc>
                <a:spcPct val="95000"/>
              </a:lnSpc>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t>Complete binary tree.</a:t>
            </a:r>
          </a:p>
        </p:txBody>
      </p:sp>
      <p:sp>
        <p:nvSpPr>
          <p:cNvPr id="7173" name="AutoShape 4"/>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
        <p:nvSpPr>
          <p:cNvPr id="7174" name="AutoShape 5"/>
          <p:cNvSpPr>
            <a:spLocks noChangeArrowheads="1"/>
          </p:cNvSpPr>
          <p:nvPr/>
        </p:nvSpPr>
        <p:spPr bwMode="auto">
          <a:xfrm>
            <a:off x="4271963" y="1857375"/>
            <a:ext cx="1377950" cy="1187450"/>
          </a:xfrm>
          <a:prstGeom prst="roundRect">
            <a:avLst>
              <a:gd name="adj" fmla="val 130"/>
            </a:avLst>
          </a:prstGeom>
          <a:noFill/>
          <a:ln w="9525">
            <a:noFill/>
            <a:round/>
            <a:headEnd/>
            <a:tailEnd/>
          </a:ln>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Left child</a:t>
            </a:r>
          </a:p>
          <a:p>
            <a:pP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of the</a:t>
            </a:r>
          </a:p>
          <a:p>
            <a:pPr>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t>root</a:t>
            </a:r>
          </a:p>
        </p:txBody>
      </p:sp>
      <p:grpSp>
        <p:nvGrpSpPr>
          <p:cNvPr id="7175" name="Group 6"/>
          <p:cNvGrpSpPr>
            <a:grpSpLocks/>
          </p:cNvGrpSpPr>
          <p:nvPr/>
        </p:nvGrpSpPr>
        <p:grpSpPr bwMode="auto">
          <a:xfrm>
            <a:off x="2871788" y="4610100"/>
            <a:ext cx="3186112" cy="1570038"/>
            <a:chOff x="1809" y="2904"/>
            <a:chExt cx="2007" cy="989"/>
          </a:xfrm>
        </p:grpSpPr>
        <p:sp>
          <p:nvSpPr>
            <p:cNvPr id="615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7178"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The second node is</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always the left child</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chemeClr val="tx1"/>
                  </a:solidFill>
                </a:rPr>
                <a:t>of the root.</a:t>
              </a:r>
            </a:p>
          </p:txBody>
        </p:sp>
      </p:grpSp>
      <p:sp>
        <p:nvSpPr>
          <p:cNvPr id="7176" name="AutoShape 9"/>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p>
            <a:endParaRPr lang="en-US"/>
          </a:p>
        </p:txBody>
      </p:sp>
    </p:spTree>
  </p:cSld>
  <p:clrMapOvr>
    <a:masterClrMapping/>
  </p:clrMapOvr>
  <p:transition>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TotalTime>
  <Words>2405</Words>
  <Application>Microsoft Office PowerPoint</Application>
  <PresentationFormat>On-screen Show (4:3)</PresentationFormat>
  <Paragraphs>596</Paragraphs>
  <Slides>52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Century Schoolbook</vt:lpstr>
      <vt:lpstr>Courier New</vt:lpstr>
      <vt:lpstr>Monotype Sorts</vt:lpstr>
      <vt:lpstr>Times New Roman</vt:lpstr>
      <vt:lpstr>Wingdings</vt:lpstr>
      <vt:lpstr>Office Theme</vt:lpstr>
      <vt:lpstr>Heap </vt:lpstr>
      <vt:lpstr>Full Binary Tree</vt:lpstr>
      <vt:lpstr>Complete Binary Tree</vt:lpstr>
      <vt:lpstr>What is a heap?</vt:lpstr>
      <vt:lpstr>Heaps</vt:lpstr>
      <vt:lpstr>Heap and BST </vt:lpstr>
      <vt:lpstr>Heaps</vt:lpstr>
      <vt:lpstr>Heaps</vt:lpstr>
      <vt:lpstr>Heaps</vt:lpstr>
      <vt:lpstr>Heaps</vt:lpstr>
      <vt:lpstr>Heaps</vt:lpstr>
      <vt:lpstr>Heaps</vt:lpstr>
      <vt:lpstr>Heaps</vt:lpstr>
      <vt:lpstr>Heaps</vt:lpstr>
      <vt:lpstr>Heaps</vt:lpstr>
      <vt:lpstr>Heaps</vt:lpstr>
      <vt:lpstr>Heaps</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PowerPoint Presentation</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PowerPoint Presentation</vt:lpstr>
      <vt:lpstr>Heap Sort</vt:lpstr>
      <vt:lpstr>Example of Heap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dc:title>
  <dc:creator>Hp</dc:creator>
  <cp:lastModifiedBy>Muhammad Sardaraz</cp:lastModifiedBy>
  <cp:revision>19</cp:revision>
  <dcterms:modified xsi:type="dcterms:W3CDTF">2021-12-07T07:46:00Z</dcterms:modified>
</cp:coreProperties>
</file>