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76"/>
  </p:notesMasterIdLst>
  <p:sldIdLst>
    <p:sldId id="256" r:id="rId5"/>
    <p:sldId id="398" r:id="rId6"/>
    <p:sldId id="297" r:id="rId7"/>
    <p:sldId id="257" r:id="rId8"/>
    <p:sldId id="263" r:id="rId9"/>
    <p:sldId id="300" r:id="rId10"/>
    <p:sldId id="266" r:id="rId11"/>
    <p:sldId id="267" r:id="rId12"/>
    <p:sldId id="268" r:id="rId13"/>
    <p:sldId id="303" r:id="rId14"/>
    <p:sldId id="304" r:id="rId15"/>
    <p:sldId id="305" r:id="rId16"/>
    <p:sldId id="316" r:id="rId17"/>
    <p:sldId id="301" r:id="rId18"/>
    <p:sldId id="308" r:id="rId19"/>
    <p:sldId id="311" r:id="rId20"/>
    <p:sldId id="312" r:id="rId21"/>
    <p:sldId id="270" r:id="rId22"/>
    <p:sldId id="271" r:id="rId23"/>
    <p:sldId id="272" r:id="rId24"/>
    <p:sldId id="313" r:id="rId25"/>
    <p:sldId id="317" r:id="rId26"/>
    <p:sldId id="318" r:id="rId27"/>
    <p:sldId id="319" r:id="rId28"/>
    <p:sldId id="274" r:id="rId29"/>
    <p:sldId id="315" r:id="rId30"/>
    <p:sldId id="273" r:id="rId31"/>
    <p:sldId id="320" r:id="rId32"/>
    <p:sldId id="288" r:id="rId33"/>
    <p:sldId id="289" r:id="rId34"/>
    <p:sldId id="292" r:id="rId35"/>
    <p:sldId id="399" r:id="rId36"/>
    <p:sldId id="321" r:id="rId37"/>
    <p:sldId id="322" r:id="rId38"/>
    <p:sldId id="333" r:id="rId39"/>
    <p:sldId id="327" r:id="rId40"/>
    <p:sldId id="328" r:id="rId41"/>
    <p:sldId id="329" r:id="rId42"/>
    <p:sldId id="334" r:id="rId43"/>
    <p:sldId id="335" r:id="rId44"/>
    <p:sldId id="336" r:id="rId45"/>
    <p:sldId id="337" r:id="rId46"/>
    <p:sldId id="338" r:id="rId47"/>
    <p:sldId id="339" r:id="rId48"/>
    <p:sldId id="340" r:id="rId49"/>
    <p:sldId id="341" r:id="rId50"/>
    <p:sldId id="342" r:id="rId51"/>
    <p:sldId id="343" r:id="rId52"/>
    <p:sldId id="360" r:id="rId53"/>
    <p:sldId id="361" r:id="rId54"/>
    <p:sldId id="362" r:id="rId55"/>
    <p:sldId id="363" r:id="rId56"/>
    <p:sldId id="364" r:id="rId57"/>
    <p:sldId id="365" r:id="rId58"/>
    <p:sldId id="366" r:id="rId59"/>
    <p:sldId id="367" r:id="rId60"/>
    <p:sldId id="368" r:id="rId61"/>
    <p:sldId id="371" r:id="rId62"/>
    <p:sldId id="330" r:id="rId63"/>
    <p:sldId id="400" r:id="rId64"/>
    <p:sldId id="401" r:id="rId65"/>
    <p:sldId id="402" r:id="rId66"/>
    <p:sldId id="275" r:id="rId67"/>
    <p:sldId id="276" r:id="rId68"/>
    <p:sldId id="278" r:id="rId69"/>
    <p:sldId id="280" r:id="rId70"/>
    <p:sldId id="279" r:id="rId71"/>
    <p:sldId id="281" r:id="rId72"/>
    <p:sldId id="282" r:id="rId73"/>
    <p:sldId id="331" r:id="rId74"/>
    <p:sldId id="33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905" autoAdjust="0"/>
  </p:normalViewPr>
  <p:slideViewPr>
    <p:cSldViewPr>
      <p:cViewPr varScale="1">
        <p:scale>
          <a:sx n="91" d="100"/>
          <a:sy n="91" d="100"/>
        </p:scale>
        <p:origin x="121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8F48C-D496-4D9E-AF03-44165929CBB1}" type="datetimeFigureOut">
              <a:rPr lang="en-US" smtClean="0"/>
              <a:t>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989379-BEA1-445B-936C-223236195D84}" type="slidenum">
              <a:rPr lang="en-US" smtClean="0"/>
              <a:t>‹#›</a:t>
            </a:fld>
            <a:endParaRPr lang="en-US"/>
          </a:p>
        </p:txBody>
      </p:sp>
    </p:spTree>
    <p:extLst>
      <p:ext uri="{BB962C8B-B14F-4D97-AF65-F5344CB8AC3E}">
        <p14:creationId xmlns:p14="http://schemas.microsoft.com/office/powerpoint/2010/main" val="125086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webopedia.com/definitions/store/" TargetMode="External"/><Relationship Id="rId3" Type="http://schemas.openxmlformats.org/officeDocument/2006/relationships/hyperlink" Target="https://www.webopedia.com/definitions/data-structure/" TargetMode="External"/><Relationship Id="rId7" Type="http://schemas.openxmlformats.org/officeDocument/2006/relationships/hyperlink" Target="https://www.webopedia.com/definitions/fil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webopedia.com/definitions/user/" TargetMode="External"/><Relationship Id="rId5" Type="http://schemas.openxmlformats.org/officeDocument/2006/relationships/hyperlink" Target="https://www.webopedia.com/definitions/storage-device/" TargetMode="External"/><Relationship Id="rId4" Type="http://schemas.openxmlformats.org/officeDocument/2006/relationships/hyperlink" Target="https://www.webopedia.com/definitions/dat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15701-92A1-401D-9AE8-FCFDFFBF4805}" type="slidenum">
              <a:rPr lang="en-US"/>
              <a:pPr/>
              <a:t>4</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505" y="4343401"/>
            <a:ext cx="5028991" cy="4114800"/>
          </a:xfrm>
          <a:prstGeom prst="rect">
            <a:avLst/>
          </a:prstGeom>
          <a:solidFill>
            <a:srgbClr val="FFFFFF"/>
          </a:solidFill>
          <a:ln>
            <a:solidFill>
              <a:srgbClr val="000000"/>
            </a:solidFill>
            <a:miter lim="800000"/>
            <a:headEnd/>
            <a:tailEnd/>
          </a:ln>
        </p:spPr>
        <p:txBody>
          <a:bodyPr/>
          <a:lstStyle/>
          <a:p>
            <a:r>
              <a:rPr lang="en-US"/>
              <a:t>Given the importance of data, every program uses it, your knowledge of data structures affects what and how well you can program!</a:t>
            </a:r>
          </a:p>
          <a:p>
            <a:endParaRPr lang="en-US"/>
          </a:p>
          <a:p>
            <a:r>
              <a:rPr lang="en-US"/>
              <a:t>Moreover, it helps you understand what is possible to compute.</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38802F-374B-4BAF-BF66-DD80E93DDEDC}" type="slidenum">
              <a:rPr lang="en-US" sz="1200" smtClean="0"/>
              <a:pPr/>
              <a:t>36</a:t>
            </a:fld>
            <a:endParaRPr lang="en-US" sz="120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72EE8-BB6C-4EF2-B32E-0E09404616DC}" type="slidenum">
              <a:rPr lang="en-US"/>
              <a:pPr/>
              <a:t>39</a:t>
            </a:fld>
            <a:endParaRPr lang="en-US"/>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89379-BEA1-445B-936C-223236195D84}" type="slidenum">
              <a:rPr lang="en-US" smtClean="0"/>
              <a:t>62</a:t>
            </a:fld>
            <a:endParaRPr lang="en-US"/>
          </a:p>
        </p:txBody>
      </p:sp>
    </p:spTree>
    <p:extLst>
      <p:ext uri="{BB962C8B-B14F-4D97-AF65-F5344CB8AC3E}">
        <p14:creationId xmlns:p14="http://schemas.microsoft.com/office/powerpoint/2010/main" val="1088716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89379-BEA1-445B-936C-223236195D84}" type="slidenum">
              <a:rPr lang="en-US" smtClean="0"/>
              <a:t>67</a:t>
            </a:fld>
            <a:endParaRPr lang="en-US"/>
          </a:p>
        </p:txBody>
      </p:sp>
    </p:spTree>
    <p:extLst>
      <p:ext uri="{BB962C8B-B14F-4D97-AF65-F5344CB8AC3E}">
        <p14:creationId xmlns:p14="http://schemas.microsoft.com/office/powerpoint/2010/main" val="31697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989379-BEA1-445B-936C-223236195D84}" type="slidenum">
              <a:rPr lang="en-US" smtClean="0"/>
              <a:t>69</a:t>
            </a:fld>
            <a:endParaRPr lang="en-US"/>
          </a:p>
        </p:txBody>
      </p:sp>
    </p:spTree>
    <p:extLst>
      <p:ext uri="{BB962C8B-B14F-4D97-AF65-F5344CB8AC3E}">
        <p14:creationId xmlns:p14="http://schemas.microsoft.com/office/powerpoint/2010/main" val="370848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E898E-9C84-4352-B4AB-7E66E76DC3BA}" type="slidenum">
              <a:rPr lang="en-US" sz="1200" smtClean="0"/>
              <a:pPr/>
              <a:t>6</a:t>
            </a:fld>
            <a:endParaRPr lang="en-US" sz="120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ADT is to an interface (</a:t>
            </a:r>
            <a:r>
              <a:rPr lang="en-US" sz="1200" b="0" i="1" kern="1200" dirty="0">
                <a:solidFill>
                  <a:schemeClr val="tx1"/>
                </a:solidFill>
                <a:effectLst/>
                <a:latin typeface="+mn-lt"/>
                <a:ea typeface="+mn-ea"/>
                <a:cs typeface="+mn-cs"/>
              </a:rPr>
              <a:t>what it does</a:t>
            </a:r>
            <a:r>
              <a:rPr lang="en-US" sz="1200" b="0" i="0" kern="1200" dirty="0">
                <a:solidFill>
                  <a:schemeClr val="tx1"/>
                </a:solidFill>
                <a:effectLst/>
                <a:latin typeface="+mn-lt"/>
                <a:ea typeface="+mn-ea"/>
                <a:cs typeface="+mn-cs"/>
              </a:rPr>
              <a:t>) what a data structure is to a class (</a:t>
            </a:r>
            <a:r>
              <a:rPr lang="en-US" sz="1200" b="0" i="1" kern="1200" dirty="0">
                <a:solidFill>
                  <a:schemeClr val="tx1"/>
                </a:solidFill>
                <a:effectLst/>
                <a:latin typeface="+mn-lt"/>
                <a:ea typeface="+mn-ea"/>
                <a:cs typeface="+mn-cs"/>
              </a:rPr>
              <a:t>how it does it</a:t>
            </a:r>
            <a:r>
              <a:rPr lang="en-US" sz="1200" b="0" i="0" kern="1200" dirty="0">
                <a:solidFill>
                  <a:schemeClr val="tx1"/>
                </a:solidFill>
                <a:effectLst/>
                <a:latin typeface="+mn-lt"/>
                <a:ea typeface="+mn-ea"/>
                <a:cs typeface="+mn-cs"/>
              </a:rPr>
              <a:t>).</a:t>
            </a:r>
          </a:p>
          <a:p>
            <a:r>
              <a:rPr lang="en-US" dirty="0"/>
              <a:t>ADT: List DS: </a:t>
            </a:r>
            <a:r>
              <a:rPr lang="en-US" dirty="0" err="1"/>
              <a:t>ArrayList</a:t>
            </a:r>
            <a:r>
              <a:rPr lang="en-US" dirty="0"/>
              <a:t>, </a:t>
            </a:r>
            <a:r>
              <a:rPr lang="en-US" dirty="0" err="1"/>
              <a:t>LinkedList</a:t>
            </a:r>
            <a:r>
              <a:rPr lang="en-US" dirty="0"/>
              <a:t>... ADT: Map DS: </a:t>
            </a:r>
            <a:r>
              <a:rPr lang="en-US" dirty="0" err="1"/>
              <a:t>HashMap</a:t>
            </a:r>
            <a:r>
              <a:rPr lang="en-US" dirty="0"/>
              <a:t>, </a:t>
            </a:r>
            <a:r>
              <a:rPr lang="en-US" dirty="0" err="1"/>
              <a:t>TreeMap</a:t>
            </a:r>
            <a:r>
              <a:rPr lang="en-US" dirty="0"/>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989379-BEA1-445B-936C-223236195D84}" type="slidenum">
              <a:rPr lang="en-US" smtClean="0"/>
              <a:t>11</a:t>
            </a:fld>
            <a:endParaRPr lang="en-US"/>
          </a:p>
        </p:txBody>
      </p:sp>
    </p:spTree>
    <p:extLst>
      <p:ext uri="{BB962C8B-B14F-4D97-AF65-F5344CB8AC3E}">
        <p14:creationId xmlns:p14="http://schemas.microsoft.com/office/powerpoint/2010/main" val="125921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pitchFamily="34" charset="0"/>
              </a:defRPr>
            </a:lvl1pPr>
            <a:lvl2pPr marL="702756" indent="-270291" defTabSz="914485" eaLnBrk="0" hangingPunct="0">
              <a:defRPr>
                <a:solidFill>
                  <a:schemeClr val="tx1"/>
                </a:solidFill>
                <a:latin typeface="Arial" pitchFamily="34" charset="0"/>
              </a:defRPr>
            </a:lvl2pPr>
            <a:lvl3pPr marL="1081164" indent="-216233" defTabSz="914485" eaLnBrk="0" hangingPunct="0">
              <a:defRPr>
                <a:solidFill>
                  <a:schemeClr val="tx1"/>
                </a:solidFill>
                <a:latin typeface="Arial" pitchFamily="34" charset="0"/>
              </a:defRPr>
            </a:lvl3pPr>
            <a:lvl4pPr marL="1513629" indent="-216233" defTabSz="914485" eaLnBrk="0" hangingPunct="0">
              <a:defRPr>
                <a:solidFill>
                  <a:schemeClr val="tx1"/>
                </a:solidFill>
                <a:latin typeface="Arial" pitchFamily="34" charset="0"/>
              </a:defRPr>
            </a:lvl4pPr>
            <a:lvl5pPr marL="1946095" indent="-216233" defTabSz="914485" eaLnBrk="0" hangingPunct="0">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fld id="{AE8098EB-1107-4719-B87B-44F75CE7EC28}" type="slidenum">
              <a:rPr lang="en-US" smtClean="0">
                <a:latin typeface="Times New Roman" pitchFamily="18" charset="0"/>
                <a:ea typeface="MS PGothic" pitchFamily="34" charset="-128"/>
              </a:rPr>
              <a:pPr/>
              <a:t>12</a:t>
            </a:fld>
            <a:endParaRPr lang="en-US">
              <a:latin typeface="Times New Roman" pitchFamily="18" charset="0"/>
              <a:ea typeface="MS PGothic" pitchFamily="34" charset="-128"/>
            </a:endParaRPr>
          </a:p>
        </p:txBody>
      </p:sp>
      <p:sp>
        <p:nvSpPr>
          <p:cNvPr id="31747" name="Rectangle 2"/>
          <p:cNvSpPr>
            <a:spLocks noGrp="1" noRot="1" noChangeAspect="1" noChangeArrowheads="1" noTextEdit="1"/>
          </p:cNvSpPr>
          <p:nvPr>
            <p:ph type="sldImg"/>
          </p:nvPr>
        </p:nvSpPr>
        <p:spPr>
          <a:ln cap="flat"/>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543A2-568A-4563-9069-53DDCB5DD106}" type="slidenum">
              <a:rPr lang="en-US"/>
              <a:pPr/>
              <a:t>13</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505" y="4343401"/>
            <a:ext cx="5028991" cy="4114800"/>
          </a:xfrm>
          <a:prstGeom prst="rect">
            <a:avLst/>
          </a:prstGeom>
          <a:solidFill>
            <a:srgbClr val="FFFFFF"/>
          </a:solidFill>
          <a:ln>
            <a:solidFill>
              <a:srgbClr val="000000"/>
            </a:solidFill>
            <a:miter lim="800000"/>
            <a:headEnd/>
            <a:tailEnd/>
          </a:ln>
        </p:spPr>
        <p:txBody>
          <a:bodyPr/>
          <a:lstStyle/>
          <a:p>
            <a:r>
              <a:rPr lang="en-US" dirty="0"/>
              <a:t>A method of storage which provides through a set of operations functionality to manipulate the data in some useful way.</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001B33-FE8A-4824-BF69-27675C04EE67}" type="slidenum">
              <a:rPr lang="en-US" sz="1200" smtClean="0"/>
              <a:pPr/>
              <a:t>14</a:t>
            </a:fld>
            <a:endParaRPr lang="en-US" sz="1200"/>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Montserrat" panose="02000505000000020004" pitchFamily="2" charset="0"/>
              </a:rPr>
              <a:t>A </a:t>
            </a:r>
            <a:r>
              <a:rPr lang="en-US" b="0" i="1" dirty="0">
                <a:solidFill>
                  <a:srgbClr val="444444"/>
                </a:solidFill>
                <a:effectLst/>
                <a:latin typeface="Montserrat" panose="02000505000000020004" pitchFamily="2" charset="0"/>
              </a:rPr>
              <a:t>physical </a:t>
            </a:r>
            <a:r>
              <a:rPr lang="en-US" b="0" i="1" u="none" strike="noStrike" dirty="0">
                <a:solidFill>
                  <a:srgbClr val="EC4B43"/>
                </a:solidFill>
                <a:effectLst/>
                <a:latin typeface="Montserrat" panose="02000505000000020004" pitchFamily="2" charset="0"/>
                <a:hlinkClick r:id="rId3"/>
              </a:rPr>
              <a:t>data structure </a:t>
            </a:r>
            <a:r>
              <a:rPr lang="en-US" b="0" i="0" dirty="0">
                <a:solidFill>
                  <a:srgbClr val="444444"/>
                </a:solidFill>
                <a:effectLst/>
                <a:latin typeface="Montserrat" panose="02000505000000020004" pitchFamily="2" charset="0"/>
              </a:rPr>
              <a:t>refers to the actual organization of </a:t>
            </a:r>
            <a:r>
              <a:rPr lang="en-US" b="0" i="0" u="none" strike="noStrike" dirty="0">
                <a:solidFill>
                  <a:srgbClr val="EC4B43"/>
                </a:solidFill>
                <a:effectLst/>
                <a:latin typeface="Montserrat" panose="02000505000000020004" pitchFamily="2" charset="0"/>
                <a:hlinkClick r:id="rId4"/>
              </a:rPr>
              <a:t>data</a:t>
            </a:r>
            <a:r>
              <a:rPr lang="en-US" b="0" i="0" dirty="0">
                <a:solidFill>
                  <a:srgbClr val="444444"/>
                </a:solidFill>
                <a:effectLst/>
                <a:latin typeface="Montserrat" panose="02000505000000020004" pitchFamily="2" charset="0"/>
              </a:rPr>
              <a:t> on a </a:t>
            </a:r>
            <a:r>
              <a:rPr lang="en-US" b="0" i="0" u="none" strike="noStrike" dirty="0">
                <a:solidFill>
                  <a:srgbClr val="EC4B43"/>
                </a:solidFill>
                <a:effectLst/>
                <a:latin typeface="Montserrat" panose="02000505000000020004" pitchFamily="2" charset="0"/>
                <a:hlinkClick r:id="rId5"/>
              </a:rPr>
              <a:t>storage device</a:t>
            </a:r>
            <a:r>
              <a:rPr lang="en-US" b="0" i="0" dirty="0">
                <a:solidFill>
                  <a:srgbClr val="444444"/>
                </a:solidFill>
                <a:effectLst/>
                <a:latin typeface="Montserrat" panose="02000505000000020004" pitchFamily="2" charset="0"/>
              </a:rPr>
              <a:t>. The </a:t>
            </a:r>
            <a:r>
              <a:rPr lang="en-US" b="0" i="1" dirty="0">
                <a:solidFill>
                  <a:srgbClr val="444444"/>
                </a:solidFill>
                <a:effectLst/>
                <a:latin typeface="Montserrat" panose="02000505000000020004" pitchFamily="2" charset="0"/>
              </a:rPr>
              <a:t>logical</a:t>
            </a:r>
            <a:r>
              <a:rPr lang="en-US" b="0" i="0" dirty="0">
                <a:solidFill>
                  <a:srgbClr val="444444"/>
                </a:solidFill>
                <a:effectLst/>
                <a:latin typeface="Montserrat" panose="02000505000000020004" pitchFamily="2" charset="0"/>
              </a:rPr>
              <a:t> </a:t>
            </a:r>
            <a:r>
              <a:rPr lang="en-US" b="0" i="1" dirty="0">
                <a:solidFill>
                  <a:srgbClr val="444444"/>
                </a:solidFill>
                <a:effectLst/>
                <a:latin typeface="Montserrat" panose="02000505000000020004" pitchFamily="2" charset="0"/>
              </a:rPr>
              <a:t>data structure </a:t>
            </a:r>
            <a:r>
              <a:rPr lang="en-US" b="0" i="0" dirty="0">
                <a:solidFill>
                  <a:srgbClr val="444444"/>
                </a:solidFill>
                <a:effectLst/>
                <a:latin typeface="Montserrat" panose="02000505000000020004" pitchFamily="2" charset="0"/>
              </a:rPr>
              <a:t>refers to how the information appears to a program or </a:t>
            </a:r>
            <a:r>
              <a:rPr lang="en-US" b="0" i="0" u="none" strike="noStrike" dirty="0">
                <a:solidFill>
                  <a:srgbClr val="EC4B43"/>
                </a:solidFill>
                <a:effectLst/>
                <a:latin typeface="Montserrat" panose="02000505000000020004" pitchFamily="2" charset="0"/>
                <a:hlinkClick r:id="rId6"/>
              </a:rPr>
              <a:t>user</a:t>
            </a:r>
            <a:r>
              <a:rPr lang="en-US" b="0" i="0" dirty="0">
                <a:solidFill>
                  <a:srgbClr val="444444"/>
                </a:solidFill>
                <a:effectLst/>
                <a:latin typeface="Montserrat" panose="02000505000000020004" pitchFamily="2" charset="0"/>
              </a:rPr>
              <a:t>. For example, a data </a:t>
            </a:r>
            <a:r>
              <a:rPr lang="en-US" b="0" i="0" u="none" strike="noStrike" dirty="0">
                <a:solidFill>
                  <a:srgbClr val="EC4B43"/>
                </a:solidFill>
                <a:effectLst/>
                <a:latin typeface="Montserrat" panose="02000505000000020004" pitchFamily="2" charset="0"/>
                <a:hlinkClick r:id="rId7"/>
              </a:rPr>
              <a:t>file</a:t>
            </a:r>
            <a:r>
              <a:rPr lang="en-US" b="0" i="0" dirty="0">
                <a:solidFill>
                  <a:srgbClr val="444444"/>
                </a:solidFill>
                <a:effectLst/>
                <a:latin typeface="Montserrat" panose="02000505000000020004" pitchFamily="2" charset="0"/>
              </a:rPr>
              <a:t> is a collection of information </a:t>
            </a:r>
            <a:r>
              <a:rPr lang="en-US" b="0" i="0" u="none" strike="noStrike" dirty="0">
                <a:solidFill>
                  <a:srgbClr val="EC4B43"/>
                </a:solidFill>
                <a:effectLst/>
                <a:latin typeface="Montserrat" panose="02000505000000020004" pitchFamily="2" charset="0"/>
                <a:hlinkClick r:id="rId8"/>
              </a:rPr>
              <a:t>stored</a:t>
            </a:r>
            <a:r>
              <a:rPr lang="en-US" b="0" i="0" dirty="0">
                <a:solidFill>
                  <a:srgbClr val="444444"/>
                </a:solidFill>
                <a:effectLst/>
                <a:latin typeface="Montserrat" panose="02000505000000020004" pitchFamily="2" charset="0"/>
              </a:rPr>
              <a:t> together</a:t>
            </a:r>
            <a:endParaRPr lang="en-US" dirty="0"/>
          </a:p>
        </p:txBody>
      </p:sp>
      <p:sp>
        <p:nvSpPr>
          <p:cNvPr id="4" name="Slide Number Placeholder 3"/>
          <p:cNvSpPr>
            <a:spLocks noGrp="1"/>
          </p:cNvSpPr>
          <p:nvPr>
            <p:ph type="sldNum" sz="quarter" idx="5"/>
          </p:nvPr>
        </p:nvSpPr>
        <p:spPr/>
        <p:txBody>
          <a:bodyPr/>
          <a:lstStyle/>
          <a:p>
            <a:fld id="{50989379-BEA1-445B-936C-223236195D84}" type="slidenum">
              <a:rPr lang="en-US" smtClean="0"/>
              <a:t>15</a:t>
            </a:fld>
            <a:endParaRPr lang="en-US"/>
          </a:p>
        </p:txBody>
      </p:sp>
    </p:spTree>
    <p:extLst>
      <p:ext uri="{BB962C8B-B14F-4D97-AF65-F5344CB8AC3E}">
        <p14:creationId xmlns:p14="http://schemas.microsoft.com/office/powerpoint/2010/main" val="102815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01DD18-F590-46F6-8D3D-84FBAD1AF763}" type="slidenum">
              <a:rPr lang="en-US" smtClean="0">
                <a:latin typeface="Times New Roman" pitchFamily="18" charset="0"/>
              </a:rPr>
              <a:pPr eaLnBrk="1" hangingPunct="1"/>
              <a:t>23</a:t>
            </a:fld>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EDB520-730B-4844-9248-02EF5D306BBE}" type="slidenum">
              <a:rPr lang="en-US" smtClean="0">
                <a:latin typeface="Times New Roman" pitchFamily="18" charset="0"/>
              </a:rPr>
              <a:pPr eaLnBrk="1" hangingPunct="1"/>
              <a:t>24</a:t>
            </a:fld>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B687F-FF7E-46E7-A108-72699BD50741}"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687F-FF7E-46E7-A108-72699BD50741}"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687F-FF7E-46E7-A108-72699BD50741}"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687F-FF7E-46E7-A108-72699BD50741}"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B687F-FF7E-46E7-A108-72699BD50741}"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B687F-FF7E-46E7-A108-72699BD50741}"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B687F-FF7E-46E7-A108-72699BD50741}" type="datetimeFigureOut">
              <a:rPr lang="en-US" smtClean="0"/>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B687F-FF7E-46E7-A108-72699BD50741}" type="datetimeFigureOut">
              <a:rPr lang="en-US" smtClean="0"/>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B687F-FF7E-46E7-A108-72699BD50741}" type="datetimeFigureOut">
              <a:rPr lang="en-US" smtClean="0"/>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F211-20CC-4AB0-BF92-303DA5804E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B687F-FF7E-46E7-A108-72699BD50741}"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F211-20CC-4AB0-BF92-303DA5804E8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FB687F-FF7E-46E7-A108-72699BD50741}" type="datetimeFigureOut">
              <a:rPr lang="en-US" smtClean="0"/>
              <a:t>1/7/2022</a:t>
            </a:fld>
            <a:endParaRPr lang="en-US"/>
          </a:p>
        </p:txBody>
      </p:sp>
      <p:sp>
        <p:nvSpPr>
          <p:cNvPr id="9" name="Slide Number Placeholder 8"/>
          <p:cNvSpPr>
            <a:spLocks noGrp="1"/>
          </p:cNvSpPr>
          <p:nvPr>
            <p:ph type="sldNum" sz="quarter" idx="11"/>
          </p:nvPr>
        </p:nvSpPr>
        <p:spPr/>
        <p:txBody>
          <a:bodyPr/>
          <a:lstStyle/>
          <a:p>
            <a:fld id="{7B8CF211-20CC-4AB0-BF92-303DA5804E8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B8CF211-20CC-4AB0-BF92-303DA5804E8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8FB687F-FF7E-46E7-A108-72699BD50741}" type="datetimeFigureOut">
              <a:rPr lang="en-US" smtClean="0"/>
              <a:t>1/7/2022</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Structures &amp; Algorithms</a:t>
            </a:r>
          </a:p>
        </p:txBody>
      </p:sp>
    </p:spTree>
    <p:extLst>
      <p:ext uri="{BB962C8B-B14F-4D97-AF65-F5344CB8AC3E}">
        <p14:creationId xmlns:p14="http://schemas.microsoft.com/office/powerpoint/2010/main" val="11286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ChangeArrowheads="1"/>
          </p:cNvSpPr>
          <p:nvPr/>
        </p:nvSpPr>
        <p:spPr bwMode="auto">
          <a:xfrm>
            <a:off x="482600" y="1343025"/>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20000"/>
              </a:lnSpc>
              <a:spcBef>
                <a:spcPct val="20000"/>
              </a:spcBef>
              <a:buFontTx/>
              <a:buChar char="•"/>
            </a:pPr>
            <a:r>
              <a:rPr lang="en-US" altLang="zh-CN" sz="2800" dirty="0">
                <a:ea typeface="SimSun" pitchFamily="2" charset="-122"/>
              </a:rPr>
              <a:t>A </a:t>
            </a:r>
            <a:r>
              <a:rPr lang="en-US" altLang="zh-CN" sz="2800" dirty="0">
                <a:solidFill>
                  <a:srgbClr val="0000CC"/>
                </a:solidFill>
                <a:ea typeface="SimSun" pitchFamily="2" charset="-122"/>
              </a:rPr>
              <a:t>Type</a:t>
            </a:r>
            <a:r>
              <a:rPr lang="en-US" altLang="zh-CN" sz="2800" dirty="0">
                <a:ea typeface="SimSun" pitchFamily="2" charset="-122"/>
              </a:rPr>
              <a:t> is a collection of values</a:t>
            </a:r>
          </a:p>
          <a:p>
            <a:pPr marL="742950" lvl="1" indent="-285750">
              <a:lnSpc>
                <a:spcPct val="120000"/>
              </a:lnSpc>
              <a:spcBef>
                <a:spcPct val="20000"/>
              </a:spcBef>
              <a:buFontTx/>
              <a:buChar char="–"/>
            </a:pPr>
            <a:r>
              <a:rPr lang="en-US" altLang="zh-CN" sz="2800" dirty="0" err="1">
                <a:ea typeface="SimSun" pitchFamily="2" charset="-122"/>
              </a:rPr>
              <a:t>int</a:t>
            </a:r>
            <a:r>
              <a:rPr lang="en-US" altLang="zh-CN" sz="2800" dirty="0">
                <a:ea typeface="SimSun" pitchFamily="2" charset="-122"/>
              </a:rPr>
              <a:t>: {0, 1, -1, 2, -2, </a:t>
            </a:r>
            <a:r>
              <a:rPr lang="en-US" altLang="zh-CN" sz="2800" dirty="0">
                <a:latin typeface="Tahoma"/>
                <a:ea typeface="SimSun" pitchFamily="2" charset="-122"/>
              </a:rPr>
              <a:t>…</a:t>
            </a:r>
            <a:r>
              <a:rPr lang="en-US" altLang="zh-CN" sz="2800" dirty="0">
                <a:ea typeface="SimSun" pitchFamily="2" charset="-122"/>
              </a:rPr>
              <a:t>}</a:t>
            </a:r>
          </a:p>
          <a:p>
            <a:pPr marL="342900" indent="-342900">
              <a:lnSpc>
                <a:spcPct val="120000"/>
              </a:lnSpc>
              <a:spcBef>
                <a:spcPct val="20000"/>
              </a:spcBef>
              <a:buFontTx/>
              <a:buChar char="•"/>
            </a:pPr>
            <a:r>
              <a:rPr lang="en-US" altLang="zh-CN" sz="2800" dirty="0">
                <a:ea typeface="SimSun" pitchFamily="2" charset="-122"/>
              </a:rPr>
              <a:t>A </a:t>
            </a:r>
            <a:r>
              <a:rPr lang="en-US" altLang="zh-CN" sz="2800" dirty="0">
                <a:solidFill>
                  <a:srgbClr val="0000CC"/>
                </a:solidFill>
                <a:ea typeface="SimSun" pitchFamily="2" charset="-122"/>
              </a:rPr>
              <a:t>Data Type</a:t>
            </a:r>
            <a:r>
              <a:rPr lang="en-US" altLang="zh-CN" sz="2800" dirty="0">
                <a:ea typeface="SimSun" pitchFamily="2" charset="-122"/>
              </a:rPr>
              <a:t> is a Type and a collection of operations</a:t>
            </a:r>
          </a:p>
          <a:p>
            <a:pPr marL="742950" lvl="1" indent="-285750">
              <a:lnSpc>
                <a:spcPct val="120000"/>
              </a:lnSpc>
              <a:spcBef>
                <a:spcPct val="20000"/>
              </a:spcBef>
              <a:buFontTx/>
              <a:buChar char="–"/>
            </a:pPr>
            <a:r>
              <a:rPr lang="en-US" altLang="zh-CN" sz="2800" dirty="0">
                <a:ea typeface="SimSun" pitchFamily="2" charset="-122"/>
              </a:rPr>
              <a:t>Integer: {</a:t>
            </a:r>
            <a:r>
              <a:rPr lang="en-US" altLang="zh-CN" sz="2800" dirty="0" err="1">
                <a:ea typeface="SimSun" pitchFamily="2" charset="-122"/>
              </a:rPr>
              <a:t>int</a:t>
            </a:r>
            <a:r>
              <a:rPr lang="en-US" altLang="zh-CN" sz="2800" dirty="0">
                <a:ea typeface="SimSun" pitchFamily="2" charset="-122"/>
              </a:rPr>
              <a:t>, {+, -, *, </a:t>
            </a:r>
            <a:r>
              <a:rPr lang="en-US" altLang="zh-CN" sz="2800" dirty="0">
                <a:latin typeface="Tahoma"/>
                <a:ea typeface="SimSun" pitchFamily="2" charset="-122"/>
              </a:rPr>
              <a:t>…</a:t>
            </a:r>
            <a:r>
              <a:rPr lang="en-US" altLang="zh-CN" sz="2800" dirty="0">
                <a:ea typeface="SimSun" pitchFamily="2" charset="-122"/>
              </a:rPr>
              <a:t>}}</a:t>
            </a:r>
          </a:p>
          <a:p>
            <a:pPr marL="342900" indent="-342900">
              <a:lnSpc>
                <a:spcPct val="120000"/>
              </a:lnSpc>
              <a:spcBef>
                <a:spcPct val="20000"/>
              </a:spcBef>
              <a:buFontTx/>
              <a:buChar char="•"/>
            </a:pPr>
            <a:r>
              <a:rPr lang="en-US" altLang="zh-CN" sz="2800" dirty="0">
                <a:ea typeface="SimSun" pitchFamily="2" charset="-122"/>
              </a:rPr>
              <a:t>An </a:t>
            </a:r>
            <a:r>
              <a:rPr lang="en-US" altLang="zh-CN" sz="2800" dirty="0">
                <a:solidFill>
                  <a:srgbClr val="0000CC"/>
                </a:solidFill>
                <a:ea typeface="SimSun" pitchFamily="2" charset="-122"/>
              </a:rPr>
              <a:t>Aggregate Data Item</a:t>
            </a:r>
            <a:r>
              <a:rPr lang="en-US" altLang="zh-CN" sz="2800" dirty="0">
                <a:ea typeface="SimSun" pitchFamily="2" charset="-122"/>
              </a:rPr>
              <a:t> is an element (of a Type) that contains one or more </a:t>
            </a:r>
            <a:r>
              <a:rPr lang="en-US" altLang="zh-CN" sz="2800" dirty="0" err="1">
                <a:ea typeface="SimSun" pitchFamily="2" charset="-122"/>
              </a:rPr>
              <a:t>subitems</a:t>
            </a:r>
            <a:endParaRPr lang="en-US" altLang="zh-CN" sz="2800" dirty="0">
              <a:ea typeface="SimSun" pitchFamily="2" charset="-122"/>
            </a:endParaRPr>
          </a:p>
        </p:txBody>
      </p:sp>
      <p:sp>
        <p:nvSpPr>
          <p:cNvPr id="445442" name="Rectangle 2"/>
          <p:cNvSpPr>
            <a:spLocks noChangeArrowheads="1"/>
          </p:cNvSpPr>
          <p:nvPr/>
        </p:nvSpPr>
        <p:spPr bwMode="auto">
          <a:xfrm>
            <a:off x="0" y="457200"/>
            <a:ext cx="698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r>
              <a:rPr lang="en-US" altLang="zh-CN" sz="2400" b="1" dirty="0">
                <a:ea typeface="SimSun" pitchFamily="2" charset="-122"/>
              </a:rPr>
              <a:t>Basic Conceptions</a:t>
            </a:r>
          </a:p>
        </p:txBody>
      </p:sp>
    </p:spTree>
    <p:extLst>
      <p:ext uri="{BB962C8B-B14F-4D97-AF65-F5344CB8AC3E}">
        <p14:creationId xmlns:p14="http://schemas.microsoft.com/office/powerpoint/2010/main" val="242078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ChangeArrowheads="1"/>
          </p:cNvSpPr>
          <p:nvPr/>
        </p:nvSpPr>
        <p:spPr bwMode="auto">
          <a:xfrm>
            <a:off x="482600" y="1143000"/>
            <a:ext cx="8432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5000"/>
              </a:lnSpc>
              <a:spcBef>
                <a:spcPct val="20000"/>
              </a:spcBef>
              <a:buFontTx/>
              <a:buChar char="•"/>
            </a:pPr>
            <a:r>
              <a:rPr lang="en-US" altLang="zh-CN" sz="2400" dirty="0">
                <a:effectLst>
                  <a:outerShdw blurRad="38100" dist="38100" dir="2700000" algn="tl">
                    <a:srgbClr val="C0C0C0"/>
                  </a:outerShdw>
                </a:effectLst>
                <a:ea typeface="SimSun" pitchFamily="2" charset="-122"/>
              </a:rPr>
              <a:t>An </a:t>
            </a:r>
            <a:r>
              <a:rPr lang="en-US" altLang="zh-CN" sz="2400" dirty="0">
                <a:solidFill>
                  <a:srgbClr val="0000CC"/>
                </a:solidFill>
                <a:effectLst>
                  <a:outerShdw blurRad="38100" dist="38100" dir="2700000" algn="tl">
                    <a:srgbClr val="C0C0C0"/>
                  </a:outerShdw>
                </a:effectLst>
                <a:ea typeface="SimSun" pitchFamily="2" charset="-122"/>
              </a:rPr>
              <a:t>Abstract Data Type</a:t>
            </a:r>
            <a:r>
              <a:rPr lang="en-US" altLang="zh-CN" sz="2400" dirty="0">
                <a:effectLst>
                  <a:outerShdw blurRad="38100" dist="38100" dir="2700000" algn="tl">
                    <a:srgbClr val="C0C0C0"/>
                  </a:outerShdw>
                </a:effectLst>
                <a:ea typeface="SimSun" pitchFamily="2" charset="-122"/>
              </a:rPr>
              <a:t> (ADT )is a definition of a Data Type</a:t>
            </a:r>
          </a:p>
          <a:p>
            <a:pPr marL="742950" lvl="1" indent="-285750">
              <a:lnSpc>
                <a:spcPct val="115000"/>
              </a:lnSpc>
              <a:spcBef>
                <a:spcPct val="20000"/>
              </a:spcBef>
              <a:buFontTx/>
              <a:buChar char="–"/>
            </a:pPr>
            <a:r>
              <a:rPr lang="en-US" altLang="zh-CN" sz="2400" dirty="0">
                <a:effectLst>
                  <a:outerShdw blurRad="38100" dist="38100" dir="2700000" algn="tl">
                    <a:srgbClr val="C0C0C0"/>
                  </a:outerShdw>
                </a:effectLst>
                <a:ea typeface="SimSun" pitchFamily="2" charset="-122"/>
              </a:rPr>
              <a:t>Specifies a Type</a:t>
            </a:r>
          </a:p>
          <a:p>
            <a:pPr marL="742950" lvl="1" indent="-285750">
              <a:lnSpc>
                <a:spcPct val="115000"/>
              </a:lnSpc>
              <a:spcBef>
                <a:spcPct val="20000"/>
              </a:spcBef>
              <a:buFontTx/>
              <a:buChar char="–"/>
            </a:pPr>
            <a:r>
              <a:rPr lang="en-US" altLang="zh-CN" sz="2400" dirty="0">
                <a:effectLst>
                  <a:outerShdw blurRad="38100" dist="38100" dir="2700000" algn="tl">
                    <a:srgbClr val="C0C0C0"/>
                  </a:outerShdw>
                </a:effectLst>
                <a:ea typeface="SimSun" pitchFamily="2" charset="-122"/>
              </a:rPr>
              <a:t>Specifies a set of operations</a:t>
            </a:r>
          </a:p>
          <a:p>
            <a:pPr marL="742950" lvl="1" indent="-285750">
              <a:lnSpc>
                <a:spcPct val="115000"/>
              </a:lnSpc>
              <a:spcBef>
                <a:spcPct val="20000"/>
              </a:spcBef>
              <a:buFontTx/>
              <a:buChar char="–"/>
            </a:pPr>
            <a:r>
              <a:rPr lang="en-US" altLang="zh-CN" sz="2400" dirty="0">
                <a:effectLst>
                  <a:outerShdw blurRad="38100" dist="38100" dir="2700000" algn="tl">
                    <a:srgbClr val="C0C0C0"/>
                  </a:outerShdw>
                </a:effectLst>
                <a:ea typeface="SimSun" pitchFamily="2" charset="-122"/>
              </a:rPr>
              <a:t>Does not specify internal details or the algorithms used to perform operations</a:t>
            </a:r>
          </a:p>
          <a:p>
            <a:pPr marL="342900" indent="-342900">
              <a:lnSpc>
                <a:spcPct val="115000"/>
              </a:lnSpc>
              <a:spcBef>
                <a:spcPct val="20000"/>
              </a:spcBef>
              <a:buFontTx/>
              <a:buChar char="•"/>
            </a:pPr>
            <a:r>
              <a:rPr lang="en-US" altLang="zh-CN" sz="2400" dirty="0">
                <a:effectLst>
                  <a:outerShdw blurRad="38100" dist="38100" dir="2700000" algn="tl">
                    <a:srgbClr val="C0C0C0"/>
                  </a:outerShdw>
                </a:effectLst>
                <a:ea typeface="SimSun" pitchFamily="2" charset="-122"/>
              </a:rPr>
              <a:t>A </a:t>
            </a:r>
            <a:r>
              <a:rPr lang="en-US" altLang="zh-CN" sz="2400" dirty="0">
                <a:solidFill>
                  <a:srgbClr val="0000CC"/>
                </a:solidFill>
                <a:effectLst>
                  <a:outerShdw blurRad="38100" dist="38100" dir="2700000" algn="tl">
                    <a:srgbClr val="C0C0C0"/>
                  </a:outerShdw>
                </a:effectLst>
                <a:ea typeface="SimSun" pitchFamily="2" charset="-122"/>
              </a:rPr>
              <a:t>Data Structure</a:t>
            </a:r>
            <a:r>
              <a:rPr lang="en-US" altLang="zh-CN" sz="2400" dirty="0">
                <a:effectLst>
                  <a:outerShdw blurRad="38100" dist="38100" dir="2700000" algn="tl">
                    <a:srgbClr val="C0C0C0"/>
                  </a:outerShdw>
                </a:effectLst>
                <a:ea typeface="SimSun" pitchFamily="2" charset="-122"/>
              </a:rPr>
              <a:t> is a particular organization of data implementing an ADT</a:t>
            </a:r>
          </a:p>
        </p:txBody>
      </p:sp>
      <p:sp>
        <p:nvSpPr>
          <p:cNvPr id="446472" name="Rectangle 8"/>
          <p:cNvSpPr>
            <a:spLocks noChangeArrowheads="1"/>
          </p:cNvSpPr>
          <p:nvPr/>
        </p:nvSpPr>
        <p:spPr bwMode="auto">
          <a:xfrm>
            <a:off x="0" y="457200"/>
            <a:ext cx="698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r>
              <a:rPr lang="en-US" altLang="zh-CN" sz="2400" b="1" dirty="0">
                <a:ea typeface="SimSun" pitchFamily="2" charset="-122"/>
              </a:rPr>
              <a:t>Basic Conceptions</a:t>
            </a:r>
          </a:p>
        </p:txBody>
      </p:sp>
    </p:spTree>
    <p:extLst>
      <p:ext uri="{BB962C8B-B14F-4D97-AF65-F5344CB8AC3E}">
        <p14:creationId xmlns:p14="http://schemas.microsoft.com/office/powerpoint/2010/main" val="46079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382000" cy="1143000"/>
          </a:xfrm>
        </p:spPr>
        <p:txBody>
          <a:bodyPr/>
          <a:lstStyle/>
          <a:p>
            <a:pPr eaLnBrk="1" hangingPunct="1"/>
            <a:r>
              <a:rPr lang="en-US" sz="4000"/>
              <a:t>Foundations of Abstract Data Types</a:t>
            </a:r>
          </a:p>
        </p:txBody>
      </p:sp>
      <p:sp>
        <p:nvSpPr>
          <p:cNvPr id="11267" name="Rectangle 3"/>
          <p:cNvSpPr>
            <a:spLocks noGrp="1" noChangeArrowheads="1"/>
          </p:cNvSpPr>
          <p:nvPr>
            <p:ph idx="1"/>
          </p:nvPr>
        </p:nvSpPr>
        <p:spPr>
          <a:xfrm>
            <a:off x="682625" y="1447800"/>
            <a:ext cx="7775575" cy="5029200"/>
          </a:xfrm>
          <a:noFill/>
        </p:spPr>
        <p:txBody>
          <a:bodyPr/>
          <a:lstStyle/>
          <a:p>
            <a:pPr marL="1588" indent="-1588" eaLnBrk="1" hangingPunct="1"/>
            <a:r>
              <a:rPr lang="en-US" dirty="0"/>
              <a:t> An abstract data type (ADT) is a set of objects together with a set of operations.  For example:</a:t>
            </a:r>
          </a:p>
          <a:p>
            <a:pPr marL="793750" lvl="1" eaLnBrk="1" hangingPunct="1"/>
            <a:r>
              <a:rPr lang="en-US" dirty="0"/>
              <a:t>Stack</a:t>
            </a:r>
          </a:p>
          <a:p>
            <a:pPr marL="793750" lvl="1" eaLnBrk="1" hangingPunct="1"/>
            <a:r>
              <a:rPr lang="en-US" dirty="0"/>
              <a:t>Queue</a:t>
            </a:r>
          </a:p>
          <a:p>
            <a:pPr marL="793750" lvl="1" eaLnBrk="1" hangingPunct="1"/>
            <a:r>
              <a:rPr lang="en-US" dirty="0"/>
              <a:t>Tree</a:t>
            </a:r>
          </a:p>
          <a:p>
            <a:pPr marL="793750" lvl="1" eaLnBrk="1" hangingPunct="1"/>
            <a:r>
              <a:rPr lang="en-US" dirty="0"/>
              <a:t>Priority queue</a:t>
            </a:r>
          </a:p>
          <a:p>
            <a:pPr marL="793750" lvl="1" eaLnBrk="1" hangingPunct="1">
              <a:buFontTx/>
              <a:buNone/>
            </a:pPr>
            <a:endParaRPr lang="en-US" dirty="0"/>
          </a:p>
        </p:txBody>
      </p:sp>
      <p:sp>
        <p:nvSpPr>
          <p:cNvPr id="11268" name="Rectangle 4"/>
          <p:cNvSpPr>
            <a:spLocks noChangeArrowheads="1"/>
          </p:cNvSpPr>
          <p:nvPr/>
        </p:nvSpPr>
        <p:spPr bwMode="auto">
          <a:xfrm>
            <a:off x="7199313" y="614838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0" rIns="92075" bIns="0" anchor="b"/>
          <a:lstStyle/>
          <a:p>
            <a:pPr lvl="1" algn="r"/>
            <a:fld id="{7F6D9A30-54F7-4EA8-AE49-32E97C2C4554}" type="slidenum">
              <a:rPr lang="en-US" sz="1400"/>
              <a:pPr lvl="1" algn="r"/>
              <a:t>12</a:t>
            </a:fld>
            <a:endParaRPr lang="en-US" sz="1400"/>
          </a:p>
        </p:txBody>
      </p:sp>
    </p:spTree>
    <p:extLst>
      <p:ext uri="{BB962C8B-B14F-4D97-AF65-F5344CB8AC3E}">
        <p14:creationId xmlns:p14="http://schemas.microsoft.com/office/powerpoint/2010/main" val="3027628639"/>
      </p:ext>
    </p:extLst>
  </p:cSld>
  <p:clrMapOvr>
    <a:masterClrMapping/>
  </p:clrMapOvr>
  <p:transition>
    <p:cover/>
    <p:sndAc>
      <p:stSnd>
        <p:snd r:embed="rId3"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What is a Data Structure?</a:t>
            </a:r>
          </a:p>
        </p:txBody>
      </p:sp>
      <p:sp>
        <p:nvSpPr>
          <p:cNvPr id="22531" name="Rectangle 3"/>
          <p:cNvSpPr>
            <a:spLocks noGrp="1" noChangeArrowheads="1"/>
          </p:cNvSpPr>
          <p:nvPr>
            <p:ph idx="1"/>
          </p:nvPr>
        </p:nvSpPr>
        <p:spPr/>
        <p:txBody>
          <a:bodyPr/>
          <a:lstStyle/>
          <a:p>
            <a:pPr marL="0" indent="0">
              <a:buNone/>
            </a:pPr>
            <a:r>
              <a:rPr lang="en-US" dirty="0"/>
              <a:t>A method of storage which provides (through a set of operations) functionality to manipulate the data in some useful way.</a:t>
            </a:r>
          </a:p>
          <a:p>
            <a:endParaRPr lang="en-US" dirty="0"/>
          </a:p>
          <a:p>
            <a:pPr>
              <a:buFontTx/>
              <a:buNone/>
            </a:pPr>
            <a:endParaRPr lang="en-US" dirty="0"/>
          </a:p>
        </p:txBody>
      </p:sp>
    </p:spTree>
    <p:extLst>
      <p:ext uri="{BB962C8B-B14F-4D97-AF65-F5344CB8AC3E}">
        <p14:creationId xmlns:p14="http://schemas.microsoft.com/office/powerpoint/2010/main" val="282473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5613" y="365125"/>
            <a:ext cx="8226425" cy="914400"/>
          </a:xfrm>
        </p:spPr>
        <p:txBody>
          <a:bodyPr/>
          <a:lstStyle/>
          <a:p>
            <a:pPr eaLnBrk="1" hangingPunct="1"/>
            <a:r>
              <a:rPr lang="en-US">
                <a:latin typeface="Helvetica" pitchFamily="34" charset="0"/>
              </a:rPr>
              <a:t>Need for Data Structures</a:t>
            </a:r>
          </a:p>
        </p:txBody>
      </p:sp>
      <p:sp>
        <p:nvSpPr>
          <p:cNvPr id="26627" name="Rectangle 3"/>
          <p:cNvSpPr>
            <a:spLocks noGrp="1" noChangeArrowheads="1"/>
          </p:cNvSpPr>
          <p:nvPr>
            <p:ph idx="1"/>
          </p:nvPr>
        </p:nvSpPr>
        <p:spPr>
          <a:xfrm>
            <a:off x="455613" y="1279525"/>
            <a:ext cx="8226425" cy="4892675"/>
          </a:xfrm>
        </p:spPr>
        <p:txBody>
          <a:bodyPr>
            <a:normAutofit/>
          </a:bodyPr>
          <a:lstStyle/>
          <a:p>
            <a:pPr eaLnBrk="1" hangingPunct="1">
              <a:buFont typeface="Wingdings" pitchFamily="2" charset="2"/>
              <a:buChar char="§"/>
            </a:pPr>
            <a:r>
              <a:rPr lang="en-US" dirty="0">
                <a:latin typeface="Helvetica" pitchFamily="34" charset="0"/>
              </a:rPr>
              <a:t>Data structures help us to organize the data in the computer</a:t>
            </a:r>
            <a:r>
              <a:rPr lang="en-US" dirty="0">
                <a:latin typeface="Helvetica" pitchFamily="34" charset="0"/>
                <a:sym typeface="Symbol" pitchFamily="18" charset="2"/>
              </a:rPr>
              <a:t> </a:t>
            </a:r>
            <a:r>
              <a:rPr lang="en-US" dirty="0">
                <a:latin typeface="Helvetica" pitchFamily="34" charset="0"/>
              </a:rPr>
              <a:t>more efficient programs.</a:t>
            </a:r>
          </a:p>
          <a:p>
            <a:pPr eaLnBrk="1" hangingPunct="1">
              <a:buFont typeface="Wingdings" pitchFamily="2" charset="2"/>
              <a:buChar char="§"/>
            </a:pPr>
            <a:r>
              <a:rPr lang="en-US" dirty="0">
                <a:latin typeface="Helvetica" pitchFamily="34" charset="0"/>
              </a:rPr>
              <a:t>An efficient program executes faster and helps minimize the usage of resources like memory, disk.</a:t>
            </a:r>
          </a:p>
          <a:p>
            <a:pPr eaLnBrk="1" hangingPunct="1">
              <a:buFont typeface="Wingdings" pitchFamily="2" charset="2"/>
              <a:buChar char="§"/>
            </a:pPr>
            <a:endParaRPr lang="en-US" dirty="0">
              <a:latin typeface="Helvetica" pitchFamily="34" charset="0"/>
            </a:endParaRPr>
          </a:p>
          <a:p>
            <a:pPr eaLnBrk="1" hangingPunct="1">
              <a:buFont typeface="Wingdings" pitchFamily="2" charset="2"/>
              <a:buChar char="§"/>
            </a:pPr>
            <a:r>
              <a:rPr lang="en-US" dirty="0">
                <a:latin typeface="Helvetica" pitchFamily="34" charset="0"/>
              </a:rPr>
              <a:t>Efficient.</a:t>
            </a:r>
          </a:p>
          <a:p>
            <a:pPr lvl="1" eaLnBrk="1" hangingPunct="1">
              <a:buFont typeface="Wingdings" pitchFamily="2" charset="2"/>
              <a:buChar char="§"/>
            </a:pPr>
            <a:r>
              <a:rPr lang="en-US" dirty="0">
                <a:latin typeface="Helvetica" pitchFamily="34" charset="0"/>
              </a:rPr>
              <a:t>Less use of recourses </a:t>
            </a:r>
          </a:p>
          <a:p>
            <a:pPr lvl="1" eaLnBrk="1" hangingPunct="1">
              <a:buFont typeface="Wingdings" pitchFamily="2" charset="2"/>
              <a:buChar char="§"/>
            </a:pPr>
            <a:r>
              <a:rPr lang="en-US" dirty="0">
                <a:latin typeface="Helvetica" pitchFamily="34" charset="0"/>
              </a:rPr>
              <a:t>Less  time execution </a:t>
            </a:r>
          </a:p>
        </p:txBody>
      </p:sp>
    </p:spTree>
    <p:extLst>
      <p:ext uri="{BB962C8B-B14F-4D97-AF65-F5344CB8AC3E}">
        <p14:creationId xmlns:p14="http://schemas.microsoft.com/office/powerpoint/2010/main" val="41323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685800" y="1981200"/>
            <a:ext cx="297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000099"/>
                </a:solidFill>
                <a:latin typeface="Times New Roman" pitchFamily="18" charset="0"/>
                <a:ea typeface="SimSun" pitchFamily="2" charset="-122"/>
              </a:rPr>
              <a:t>Logical Structure:</a:t>
            </a:r>
          </a:p>
        </p:txBody>
      </p:sp>
      <p:sp>
        <p:nvSpPr>
          <p:cNvPr id="450563" name="Rectangle 3"/>
          <p:cNvSpPr>
            <a:spLocks noChangeArrowheads="1"/>
          </p:cNvSpPr>
          <p:nvPr/>
        </p:nvSpPr>
        <p:spPr bwMode="auto">
          <a:xfrm>
            <a:off x="685800" y="4724400"/>
            <a:ext cx="311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itchFamily="18" charset="0"/>
                <a:ea typeface="SimSun" pitchFamily="2" charset="-122"/>
              </a:rPr>
              <a:t>Physical Structure:</a:t>
            </a:r>
          </a:p>
        </p:txBody>
      </p:sp>
      <p:sp>
        <p:nvSpPr>
          <p:cNvPr id="450564" name="Text Box 4"/>
          <p:cNvSpPr txBox="1">
            <a:spLocks noChangeArrowheads="1"/>
          </p:cNvSpPr>
          <p:nvPr/>
        </p:nvSpPr>
        <p:spPr bwMode="auto">
          <a:xfrm>
            <a:off x="4495800" y="12192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99"/>
                </a:solidFill>
                <a:latin typeface="Times New Roman" pitchFamily="18" charset="0"/>
                <a:ea typeface="SimSun" pitchFamily="2" charset="-122"/>
              </a:rPr>
              <a:t>Linear :  List,Stacks ,Queues</a:t>
            </a:r>
          </a:p>
        </p:txBody>
      </p:sp>
      <p:sp>
        <p:nvSpPr>
          <p:cNvPr id="450565" name="Text Box 5"/>
          <p:cNvSpPr txBox="1">
            <a:spLocks noChangeArrowheads="1"/>
          </p:cNvSpPr>
          <p:nvPr/>
        </p:nvSpPr>
        <p:spPr bwMode="auto">
          <a:xfrm>
            <a:off x="4495800" y="27432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99"/>
                </a:solidFill>
                <a:latin typeface="Times New Roman" pitchFamily="18" charset="0"/>
                <a:ea typeface="SimSun" pitchFamily="2" charset="-122"/>
              </a:rPr>
              <a:t>Non -Linear : Trees,Graphs</a:t>
            </a:r>
          </a:p>
        </p:txBody>
      </p:sp>
      <p:sp>
        <p:nvSpPr>
          <p:cNvPr id="450566" name="Text Box 6"/>
          <p:cNvSpPr txBox="1">
            <a:spLocks noChangeArrowheads="1"/>
          </p:cNvSpPr>
          <p:nvPr/>
        </p:nvSpPr>
        <p:spPr bwMode="auto">
          <a:xfrm>
            <a:off x="4572000" y="4191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99"/>
                </a:solidFill>
                <a:latin typeface="Times New Roman" pitchFamily="18" charset="0"/>
                <a:ea typeface="SimSun" pitchFamily="2" charset="-122"/>
              </a:rPr>
              <a:t>Array</a:t>
            </a:r>
          </a:p>
        </p:txBody>
      </p:sp>
      <p:sp>
        <p:nvSpPr>
          <p:cNvPr id="450567" name="Text Box 7"/>
          <p:cNvSpPr txBox="1">
            <a:spLocks noChangeArrowheads="1"/>
          </p:cNvSpPr>
          <p:nvPr/>
        </p:nvSpPr>
        <p:spPr bwMode="auto">
          <a:xfrm>
            <a:off x="4572000" y="5486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99"/>
                </a:solidFill>
                <a:latin typeface="Times New Roman" pitchFamily="18" charset="0"/>
                <a:ea typeface="SimSun" pitchFamily="2" charset="-122"/>
              </a:rPr>
              <a:t>Link</a:t>
            </a:r>
          </a:p>
        </p:txBody>
      </p:sp>
      <p:sp>
        <p:nvSpPr>
          <p:cNvPr id="450568" name="Line 8"/>
          <p:cNvSpPr>
            <a:spLocks noChangeShapeType="1"/>
          </p:cNvSpPr>
          <p:nvPr/>
        </p:nvSpPr>
        <p:spPr bwMode="auto">
          <a:xfrm>
            <a:off x="381000" y="22860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69" name="Line 9"/>
          <p:cNvSpPr>
            <a:spLocks noChangeShapeType="1"/>
          </p:cNvSpPr>
          <p:nvPr/>
        </p:nvSpPr>
        <p:spPr bwMode="auto">
          <a:xfrm>
            <a:off x="381000" y="48768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0" name="Line 10"/>
          <p:cNvSpPr>
            <a:spLocks noChangeShapeType="1"/>
          </p:cNvSpPr>
          <p:nvPr/>
        </p:nvSpPr>
        <p:spPr bwMode="auto">
          <a:xfrm flipV="1">
            <a:off x="381000" y="22098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1" name="Line 11"/>
          <p:cNvSpPr>
            <a:spLocks noChangeShapeType="1"/>
          </p:cNvSpPr>
          <p:nvPr/>
        </p:nvSpPr>
        <p:spPr bwMode="auto">
          <a:xfrm>
            <a:off x="3962400" y="15240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2" name="Line 12"/>
          <p:cNvSpPr>
            <a:spLocks noChangeShapeType="1"/>
          </p:cNvSpPr>
          <p:nvPr/>
        </p:nvSpPr>
        <p:spPr bwMode="auto">
          <a:xfrm>
            <a:off x="3962400" y="44958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3" name="Line 13"/>
          <p:cNvSpPr>
            <a:spLocks noChangeShapeType="1"/>
          </p:cNvSpPr>
          <p:nvPr/>
        </p:nvSpPr>
        <p:spPr bwMode="auto">
          <a:xfrm>
            <a:off x="3962400" y="56388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4" name="Line 14"/>
          <p:cNvSpPr>
            <a:spLocks noChangeShapeType="1"/>
          </p:cNvSpPr>
          <p:nvPr/>
        </p:nvSpPr>
        <p:spPr bwMode="auto">
          <a:xfrm flipV="1">
            <a:off x="3962400" y="4419600"/>
            <a:ext cx="609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5" name="Line 15"/>
          <p:cNvSpPr>
            <a:spLocks noChangeShapeType="1"/>
          </p:cNvSpPr>
          <p:nvPr/>
        </p:nvSpPr>
        <p:spPr bwMode="auto">
          <a:xfrm>
            <a:off x="3962400" y="28956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76" name="Line 16"/>
          <p:cNvSpPr>
            <a:spLocks noChangeShapeType="1"/>
          </p:cNvSpPr>
          <p:nvPr/>
        </p:nvSpPr>
        <p:spPr bwMode="auto">
          <a:xfrm flipV="1">
            <a:off x="3962400" y="13716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81" name="Rectangle 21"/>
          <p:cNvSpPr>
            <a:spLocks noChangeArrowheads="1"/>
          </p:cNvSpPr>
          <p:nvPr/>
        </p:nvSpPr>
        <p:spPr bwMode="auto">
          <a:xfrm>
            <a:off x="0" y="457200"/>
            <a:ext cx="698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r>
              <a:rPr lang="en-US" altLang="zh-CN" sz="2400" b="1" dirty="0">
                <a:ea typeface="SimSun" pitchFamily="2" charset="-122"/>
              </a:rPr>
              <a:t>View of the Data Organization</a:t>
            </a:r>
          </a:p>
        </p:txBody>
      </p:sp>
    </p:spTree>
    <p:extLst>
      <p:ext uri="{BB962C8B-B14F-4D97-AF65-F5344CB8AC3E}">
        <p14:creationId xmlns:p14="http://schemas.microsoft.com/office/powerpoint/2010/main" val="181993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en-US"/>
              <a:t>How to solve a Problem?</a:t>
            </a:r>
          </a:p>
        </p:txBody>
      </p:sp>
      <p:sp>
        <p:nvSpPr>
          <p:cNvPr id="14339"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016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228600"/>
            <a:ext cx="7772400" cy="1143000"/>
          </a:xfrm>
        </p:spPr>
        <p:txBody>
          <a:bodyPr/>
          <a:lstStyle/>
          <a:p>
            <a:r>
              <a:rPr lang="en-US"/>
              <a:t> Problem Solving</a:t>
            </a:r>
            <a:endParaRPr lang="en-IN"/>
          </a:p>
        </p:txBody>
      </p:sp>
      <p:sp>
        <p:nvSpPr>
          <p:cNvPr id="15363" name="Content Placeholder 2"/>
          <p:cNvSpPr>
            <a:spLocks noGrp="1"/>
          </p:cNvSpPr>
          <p:nvPr>
            <p:ph idx="1"/>
          </p:nvPr>
        </p:nvSpPr>
        <p:spPr>
          <a:xfrm>
            <a:off x="685800" y="1600200"/>
            <a:ext cx="7772400" cy="4114800"/>
          </a:xfrm>
        </p:spPr>
        <p:txBody>
          <a:bodyPr/>
          <a:lstStyle/>
          <a:p>
            <a:r>
              <a:rPr lang="en-US" dirty="0"/>
              <a:t>Problems can be solved by using a specific technique, which is called problem solving.</a:t>
            </a:r>
          </a:p>
          <a:p>
            <a:r>
              <a:rPr lang="en-US" dirty="0"/>
              <a:t>In this technique:</a:t>
            </a:r>
          </a:p>
          <a:p>
            <a:pPr lvl="1"/>
            <a:r>
              <a:rPr lang="en-US" dirty="0"/>
              <a:t>We need to understand the problem.</a:t>
            </a:r>
          </a:p>
        </p:txBody>
      </p:sp>
    </p:spTree>
    <p:extLst>
      <p:ext uri="{BB962C8B-B14F-4D97-AF65-F5344CB8AC3E}">
        <p14:creationId xmlns:p14="http://schemas.microsoft.com/office/powerpoint/2010/main" val="188493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p:txBody>
          <a:bodyPr/>
          <a:lstStyle/>
          <a:p>
            <a:r>
              <a:rPr lang="en-US"/>
              <a:t>Problem Solving: Main Steps</a:t>
            </a:r>
          </a:p>
        </p:txBody>
      </p:sp>
      <p:sp>
        <p:nvSpPr>
          <p:cNvPr id="147459" name="Rectangle 1027"/>
          <p:cNvSpPr>
            <a:spLocks noGrp="1" noChangeArrowheads="1"/>
          </p:cNvSpPr>
          <p:nvPr>
            <p:ph idx="1"/>
          </p:nvPr>
        </p:nvSpPr>
        <p:spPr/>
        <p:txBody>
          <a:bodyPr/>
          <a:lstStyle/>
          <a:p>
            <a:pPr marL="457200" indent="-457200">
              <a:buFont typeface="Wingdings" pitchFamily="2" charset="2"/>
              <a:buAutoNum type="arabicPeriod"/>
            </a:pPr>
            <a:r>
              <a:rPr lang="en-US" dirty="0"/>
              <a:t>Problem definition</a:t>
            </a:r>
          </a:p>
          <a:p>
            <a:pPr marL="457200" indent="-457200">
              <a:buFont typeface="Wingdings" pitchFamily="2" charset="2"/>
              <a:buAutoNum type="arabicPeriod"/>
            </a:pPr>
            <a:r>
              <a:rPr lang="en-US" dirty="0"/>
              <a:t>Algorithm design / Algorithm specification</a:t>
            </a:r>
          </a:p>
          <a:p>
            <a:pPr marL="457200" indent="-457200">
              <a:buFont typeface="Wingdings" pitchFamily="2" charset="2"/>
              <a:buAutoNum type="arabicPeriod"/>
            </a:pPr>
            <a:r>
              <a:rPr lang="en-US" dirty="0"/>
              <a:t>Algorithm analysis</a:t>
            </a:r>
          </a:p>
          <a:p>
            <a:pPr marL="457200" indent="-457200">
              <a:buFont typeface="Wingdings" pitchFamily="2" charset="2"/>
              <a:buAutoNum type="arabicPeriod"/>
            </a:pPr>
            <a:r>
              <a:rPr lang="en-US" dirty="0"/>
              <a:t>Implementation</a:t>
            </a:r>
          </a:p>
          <a:p>
            <a:pPr marL="457200" indent="-457200">
              <a:buFont typeface="Wingdings" pitchFamily="2" charset="2"/>
              <a:buAutoNum type="arabicPeriod"/>
            </a:pPr>
            <a:r>
              <a:rPr lang="en-US" dirty="0"/>
              <a:t>Testing</a:t>
            </a:r>
          </a:p>
          <a:p>
            <a:pPr marL="457200" indent="-457200">
              <a:buFont typeface="Wingdings" pitchFamily="2" charset="2"/>
              <a:buAutoNum type="arabicPeriod"/>
            </a:pPr>
            <a:r>
              <a:rPr lang="en-US" dirty="0"/>
              <a:t>[Maintenance]</a:t>
            </a:r>
          </a:p>
        </p:txBody>
      </p:sp>
    </p:spTree>
    <p:extLst>
      <p:ext uri="{BB962C8B-B14F-4D97-AF65-F5344CB8AC3E}">
        <p14:creationId xmlns:p14="http://schemas.microsoft.com/office/powerpoint/2010/main" val="109562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1. Problem Definition</a:t>
            </a:r>
          </a:p>
        </p:txBody>
      </p:sp>
      <p:sp>
        <p:nvSpPr>
          <p:cNvPr id="148483" name="Rectangle 3"/>
          <p:cNvSpPr>
            <a:spLocks noGrp="1" noChangeArrowheads="1"/>
          </p:cNvSpPr>
          <p:nvPr>
            <p:ph idx="1"/>
          </p:nvPr>
        </p:nvSpPr>
        <p:spPr/>
        <p:txBody>
          <a:bodyPr/>
          <a:lstStyle/>
          <a:p>
            <a:r>
              <a:rPr lang="en-US" dirty="0"/>
              <a:t>What is the task to be accomplished?</a:t>
            </a:r>
          </a:p>
          <a:p>
            <a:pPr lvl="1"/>
            <a:r>
              <a:rPr lang="en-US" dirty="0"/>
              <a:t>Calculate the average of the grades for a given student</a:t>
            </a:r>
          </a:p>
          <a:p>
            <a:pPr lvl="1"/>
            <a:r>
              <a:rPr lang="en-US" dirty="0"/>
              <a:t>Understand the talks given out by politicians and translate them in Chinese</a:t>
            </a:r>
          </a:p>
          <a:p>
            <a:r>
              <a:rPr lang="en-US" dirty="0"/>
              <a:t>What are the time / space / speed / performance requirements ?</a:t>
            </a:r>
          </a:p>
        </p:txBody>
      </p:sp>
    </p:spTree>
    <p:extLst>
      <p:ext uri="{BB962C8B-B14F-4D97-AF65-F5344CB8AC3E}">
        <p14:creationId xmlns:p14="http://schemas.microsoft.com/office/powerpoint/2010/main" val="237930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135562"/>
          </a:xfrm>
        </p:spPr>
        <p:txBody>
          <a:bodyPr/>
          <a:lstStyle/>
          <a:p>
            <a:pPr algn="ctr"/>
            <a:r>
              <a:rPr lang="en-US" altLang="zh-CN" sz="4800" dirty="0">
                <a:effectLst>
                  <a:outerShdw blurRad="38100" dist="38100" dir="2700000" algn="tl">
                    <a:srgbClr val="C0C0C0"/>
                  </a:outerShdw>
                </a:effectLst>
                <a:ea typeface="SimSun" pitchFamily="2" charset="-122"/>
              </a:rPr>
              <a:t>Learning about algorithms and data structures will help you become better problem-solvers!</a:t>
            </a:r>
            <a:br>
              <a:rPr lang="en-US" altLang="zh-CN" sz="4800" dirty="0">
                <a:effectLst>
                  <a:outerShdw blurRad="38100" dist="38100" dir="2700000" algn="tl">
                    <a:srgbClr val="C0C0C0"/>
                  </a:outerShdw>
                </a:effectLst>
                <a:ea typeface="SimSun" pitchFamily="2" charset="-122"/>
              </a:rPr>
            </a:br>
            <a:endParaRPr lang="en-US" dirty="0"/>
          </a:p>
        </p:txBody>
      </p:sp>
    </p:spTree>
    <p:extLst>
      <p:ext uri="{BB962C8B-B14F-4D97-AF65-F5344CB8AC3E}">
        <p14:creationId xmlns:p14="http://schemas.microsoft.com/office/powerpoint/2010/main" val="1208866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2. Algorithm Design / Specifications</a:t>
            </a:r>
          </a:p>
        </p:txBody>
      </p:sp>
      <p:sp>
        <p:nvSpPr>
          <p:cNvPr id="149507" name="Rectangle 3"/>
          <p:cNvSpPr>
            <a:spLocks noGrp="1" noChangeArrowheads="1"/>
          </p:cNvSpPr>
          <p:nvPr>
            <p:ph idx="1"/>
          </p:nvPr>
        </p:nvSpPr>
        <p:spPr>
          <a:xfrm>
            <a:off x="533400" y="1981200"/>
            <a:ext cx="7772400" cy="4572000"/>
          </a:xfrm>
        </p:spPr>
        <p:txBody>
          <a:bodyPr/>
          <a:lstStyle/>
          <a:p>
            <a:pPr>
              <a:lnSpc>
                <a:spcPct val="90000"/>
              </a:lnSpc>
            </a:pPr>
            <a:r>
              <a:rPr lang="en-US" sz="2400" u="sng" dirty="0">
                <a:solidFill>
                  <a:srgbClr val="FF3300"/>
                </a:solidFill>
              </a:rPr>
              <a:t>Algorithm</a:t>
            </a:r>
            <a:r>
              <a:rPr lang="en-US" sz="2400" dirty="0"/>
              <a:t>: Finite set of instructions that, if followed, accomplishes a particular task.</a:t>
            </a:r>
          </a:p>
          <a:p>
            <a:pPr>
              <a:lnSpc>
                <a:spcPct val="90000"/>
              </a:lnSpc>
            </a:pPr>
            <a:r>
              <a:rPr lang="en-US" sz="2400" dirty="0"/>
              <a:t>Describe: in natural language / pseudo-code / diagrams / etc. </a:t>
            </a:r>
          </a:p>
          <a:p>
            <a:pPr>
              <a:lnSpc>
                <a:spcPct val="90000"/>
              </a:lnSpc>
            </a:pPr>
            <a:r>
              <a:rPr lang="en-US" sz="2400" dirty="0"/>
              <a:t>Criteria to follow:</a:t>
            </a:r>
          </a:p>
          <a:p>
            <a:pPr lvl="1">
              <a:lnSpc>
                <a:spcPct val="90000"/>
              </a:lnSpc>
            </a:pPr>
            <a:r>
              <a:rPr lang="en-US" sz="2000" dirty="0"/>
              <a:t>Input: Zero or more quantities (externally produced)</a:t>
            </a:r>
          </a:p>
          <a:p>
            <a:pPr lvl="1">
              <a:lnSpc>
                <a:spcPct val="90000"/>
              </a:lnSpc>
            </a:pPr>
            <a:r>
              <a:rPr lang="en-US" sz="2000" dirty="0"/>
              <a:t>Output: One or more quantities </a:t>
            </a:r>
          </a:p>
          <a:p>
            <a:pPr lvl="1">
              <a:lnSpc>
                <a:spcPct val="90000"/>
              </a:lnSpc>
            </a:pPr>
            <a:r>
              <a:rPr lang="en-US" sz="2000" dirty="0"/>
              <a:t>Definiteness: Clarity, precision of each instruction</a:t>
            </a:r>
          </a:p>
          <a:p>
            <a:pPr lvl="1">
              <a:lnSpc>
                <a:spcPct val="90000"/>
              </a:lnSpc>
            </a:pPr>
            <a:r>
              <a:rPr lang="en-US" sz="2000" dirty="0"/>
              <a:t>Finiteness: The algorithm has to stop after a finite (may be very large) number of steps</a:t>
            </a:r>
          </a:p>
          <a:p>
            <a:pPr lvl="1">
              <a:lnSpc>
                <a:spcPct val="90000"/>
              </a:lnSpc>
            </a:pPr>
            <a:r>
              <a:rPr lang="en-US" sz="2000" dirty="0"/>
              <a:t>Effectiveness: Each instruction has to be basic enough and feasible</a:t>
            </a:r>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93246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838200" y="1600200"/>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en-US" sz="4400" b="0">
              <a:solidFill>
                <a:schemeClr val="tx2"/>
              </a:solidFill>
              <a:ea typeface="SimSun" pitchFamily="2" charset="-122"/>
            </a:endParaRPr>
          </a:p>
        </p:txBody>
      </p:sp>
      <p:sp>
        <p:nvSpPr>
          <p:cNvPr id="467975" name="Rectangle 7"/>
          <p:cNvSpPr>
            <a:spLocks noChangeArrowheads="1"/>
          </p:cNvSpPr>
          <p:nvPr/>
        </p:nvSpPr>
        <p:spPr bwMode="auto">
          <a:xfrm>
            <a:off x="0" y="457200"/>
            <a:ext cx="77930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sz="2400">
              <a:solidFill>
                <a:schemeClr val="bg1"/>
              </a:solidFill>
              <a:effectLst>
                <a:outerShdw blurRad="38100" dist="38100" dir="2700000" algn="tl">
                  <a:srgbClr val="C0C0C0"/>
                </a:outerShdw>
              </a:effectLst>
              <a:ea typeface="SimSun" pitchFamily="2" charset="-122"/>
            </a:endParaRPr>
          </a:p>
        </p:txBody>
      </p:sp>
      <p:sp>
        <p:nvSpPr>
          <p:cNvPr id="467976" name="Rectangle 8"/>
          <p:cNvSpPr>
            <a:spLocks noChangeArrowheads="1"/>
          </p:cNvSpPr>
          <p:nvPr/>
        </p:nvSpPr>
        <p:spPr bwMode="auto">
          <a:xfrm>
            <a:off x="0" y="457200"/>
            <a:ext cx="77930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400" b="1" dirty="0">
                <a:ea typeface="SimSun" pitchFamily="2" charset="-122"/>
              </a:rPr>
              <a:t>The Definition of Algorithm</a:t>
            </a:r>
          </a:p>
        </p:txBody>
      </p:sp>
      <p:sp>
        <p:nvSpPr>
          <p:cNvPr id="467977" name="Rectangle 9"/>
          <p:cNvSpPr>
            <a:spLocks noChangeArrowheads="1"/>
          </p:cNvSpPr>
          <p:nvPr/>
        </p:nvSpPr>
        <p:spPr bwMode="auto">
          <a:xfrm>
            <a:off x="-152400" y="1143000"/>
            <a:ext cx="8534400" cy="340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spcBef>
                <a:spcPct val="50000"/>
              </a:spcBef>
              <a:buClr>
                <a:schemeClr val="hlink"/>
              </a:buClr>
              <a:buSzPct val="55000"/>
              <a:buFont typeface="Wingdings" pitchFamily="2" charset="2"/>
              <a:buNone/>
            </a:pPr>
            <a:r>
              <a:rPr lang="en-US" altLang="zh-CN" sz="3600" b="0" i="1" dirty="0">
                <a:effectLst>
                  <a:outerShdw blurRad="38100" dist="38100" dir="2700000" algn="tl">
                    <a:srgbClr val="C0C0C0"/>
                  </a:outerShdw>
                </a:effectLst>
                <a:latin typeface="Tahoma" pitchFamily="34" charset="0"/>
                <a:ea typeface="SimSun" pitchFamily="2" charset="-122"/>
              </a:rPr>
              <a:t>   </a:t>
            </a:r>
            <a:r>
              <a:rPr lang="en-US" altLang="zh-CN" sz="3200" i="1" dirty="0">
                <a:solidFill>
                  <a:srgbClr val="0000CC"/>
                </a:solidFill>
                <a:latin typeface="Tahoma" pitchFamily="34" charset="0"/>
                <a:ea typeface="SimSun" pitchFamily="2" charset="-122"/>
              </a:rPr>
              <a:t>An algorithm</a:t>
            </a:r>
            <a:r>
              <a:rPr lang="en-US" altLang="zh-CN" sz="3200" i="1" dirty="0">
                <a:latin typeface="Tahoma" pitchFamily="34" charset="0"/>
                <a:ea typeface="SimSun" pitchFamily="2" charset="-122"/>
              </a:rPr>
              <a:t> is a finite sequence of instructions, each of which has a clear meaning and can be performed with a finite amount of effort in a finite length of time.</a:t>
            </a:r>
          </a:p>
          <a:p>
            <a:pPr>
              <a:lnSpc>
                <a:spcPct val="120000"/>
              </a:lnSpc>
              <a:spcBef>
                <a:spcPct val="50000"/>
              </a:spcBef>
              <a:buClr>
                <a:schemeClr val="folHlink"/>
              </a:buClr>
              <a:buSzPct val="60000"/>
              <a:buFont typeface="Wingdings" pitchFamily="2" charset="2"/>
              <a:buNone/>
            </a:pPr>
            <a:r>
              <a:rPr lang="en-US" altLang="zh-CN" sz="3600" i="1" dirty="0">
                <a:latin typeface="Tahoma" pitchFamily="34" charset="0"/>
                <a:ea typeface="SimSun" pitchFamily="2" charset="-122"/>
              </a:rPr>
              <a:t>	[</a:t>
            </a:r>
            <a:r>
              <a:rPr lang="en-US" altLang="zh-CN" sz="3600" i="1" dirty="0" err="1">
                <a:latin typeface="Tahoma" pitchFamily="34" charset="0"/>
                <a:ea typeface="SimSun" pitchFamily="2" charset="-122"/>
              </a:rPr>
              <a:t>Aho</a:t>
            </a:r>
            <a:r>
              <a:rPr lang="en-US" altLang="zh-CN" sz="3600" i="1" dirty="0">
                <a:latin typeface="Tahoma" pitchFamily="34" charset="0"/>
                <a:ea typeface="SimSun" pitchFamily="2" charset="-122"/>
              </a:rPr>
              <a:t>, </a:t>
            </a:r>
            <a:r>
              <a:rPr lang="en-US" altLang="zh-CN" sz="3600" i="1" dirty="0" err="1">
                <a:latin typeface="Tahoma" pitchFamily="34" charset="0"/>
                <a:ea typeface="SimSun" pitchFamily="2" charset="-122"/>
              </a:rPr>
              <a:t>Hopcroft</a:t>
            </a:r>
            <a:r>
              <a:rPr lang="en-US" altLang="zh-CN" sz="3600" i="1" dirty="0">
                <a:latin typeface="Tahoma" pitchFamily="34" charset="0"/>
                <a:ea typeface="SimSun" pitchFamily="2" charset="-122"/>
              </a:rPr>
              <a:t> &amp; </a:t>
            </a:r>
            <a:r>
              <a:rPr lang="en-US" altLang="zh-CN" sz="3600" i="1" dirty="0" err="1">
                <a:latin typeface="Tahoma" pitchFamily="34" charset="0"/>
                <a:ea typeface="SimSun" pitchFamily="2" charset="-122"/>
              </a:rPr>
              <a:t>Ulman</a:t>
            </a:r>
            <a:r>
              <a:rPr lang="en-US" altLang="zh-CN" sz="3600" i="1" dirty="0">
                <a:latin typeface="Tahoma" pitchFamily="34" charset="0"/>
                <a:ea typeface="SimSun" pitchFamily="2" charset="-122"/>
              </a:rPr>
              <a:t> 1975]</a:t>
            </a:r>
          </a:p>
        </p:txBody>
      </p:sp>
    </p:spTree>
    <p:extLst>
      <p:ext uri="{BB962C8B-B14F-4D97-AF65-F5344CB8AC3E}">
        <p14:creationId xmlns:p14="http://schemas.microsoft.com/office/powerpoint/2010/main" val="204088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1029"/>
          <p:cNvSpPr txBox="1">
            <a:spLocks noChangeArrowheads="1"/>
          </p:cNvSpPr>
          <p:nvPr/>
        </p:nvSpPr>
        <p:spPr bwMode="auto">
          <a:xfrm>
            <a:off x="1698694" y="76200"/>
            <a:ext cx="635462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TW" sz="3200" dirty="0">
                <a:solidFill>
                  <a:schemeClr val="tx2"/>
                </a:solidFill>
                <a:latin typeface="+mj-lt"/>
                <a:ea typeface="+mj-ea"/>
                <a:cs typeface="+mj-cs"/>
              </a:rPr>
              <a:t>Informal definition of an algorithm </a:t>
            </a:r>
          </a:p>
          <a:p>
            <a:pPr algn="ctr">
              <a:defRPr/>
            </a:pPr>
            <a:r>
              <a:rPr lang="en-US" altLang="zh-TW" sz="3200" dirty="0">
                <a:solidFill>
                  <a:schemeClr val="tx2"/>
                </a:solidFill>
                <a:latin typeface="+mj-lt"/>
                <a:ea typeface="+mj-ea"/>
                <a:cs typeface="+mj-cs"/>
              </a:rPr>
              <a:t>used in a computer</a:t>
            </a:r>
          </a:p>
        </p:txBody>
      </p:sp>
      <p:pic>
        <p:nvPicPr>
          <p:cNvPr id="61448" name="Picture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863725"/>
            <a:ext cx="6805613"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1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 y="0"/>
            <a:ext cx="9067800" cy="715963"/>
          </a:xfrm>
        </p:spPr>
        <p:txBody>
          <a:bodyPr>
            <a:normAutofit fontScale="90000"/>
          </a:bodyPr>
          <a:lstStyle/>
          <a:p>
            <a:pPr algn="ctr" eaLnBrk="1" hangingPunct="1"/>
            <a:r>
              <a:rPr lang="en-US"/>
              <a:t>Expressing Algorithms</a:t>
            </a:r>
          </a:p>
        </p:txBody>
      </p:sp>
      <p:sp>
        <p:nvSpPr>
          <p:cNvPr id="13315" name="Rectangle 3"/>
          <p:cNvSpPr>
            <a:spLocks noGrp="1" noChangeArrowheads="1"/>
          </p:cNvSpPr>
          <p:nvPr>
            <p:ph idx="1"/>
          </p:nvPr>
        </p:nvSpPr>
        <p:spPr>
          <a:xfrm>
            <a:off x="3124200" y="1955800"/>
            <a:ext cx="3581400" cy="3562350"/>
          </a:xfrm>
        </p:spPr>
        <p:txBody>
          <a:bodyPr/>
          <a:lstStyle/>
          <a:p>
            <a:pPr eaLnBrk="1" hangingPunct="1"/>
            <a:r>
              <a:rPr lang="en-US" sz="2400" dirty="0">
                <a:solidFill>
                  <a:schemeClr val="tx1"/>
                </a:solidFill>
              </a:rPr>
              <a:t>English description</a:t>
            </a:r>
          </a:p>
          <a:p>
            <a:pPr eaLnBrk="1" hangingPunct="1"/>
            <a:endParaRPr lang="en-US" sz="2400" dirty="0">
              <a:solidFill>
                <a:schemeClr val="tx1"/>
              </a:solidFill>
            </a:endParaRPr>
          </a:p>
          <a:p>
            <a:pPr eaLnBrk="1" hangingPunct="1"/>
            <a:r>
              <a:rPr lang="en-US" sz="2400" dirty="0">
                <a:solidFill>
                  <a:schemeClr val="tx1"/>
                </a:solidFill>
              </a:rPr>
              <a:t>Pseudo-code</a:t>
            </a:r>
          </a:p>
          <a:p>
            <a:pPr eaLnBrk="1" hangingPunct="1"/>
            <a:endParaRPr lang="en-US" sz="2400" dirty="0">
              <a:solidFill>
                <a:schemeClr val="tx1"/>
              </a:solidFill>
            </a:endParaRPr>
          </a:p>
          <a:p>
            <a:pPr eaLnBrk="1" hangingPunct="1"/>
            <a:r>
              <a:rPr lang="en-US" sz="2400" dirty="0">
                <a:solidFill>
                  <a:schemeClr val="tx1"/>
                </a:solidFill>
              </a:rPr>
              <a:t>High-level programming language</a:t>
            </a:r>
          </a:p>
        </p:txBody>
      </p:sp>
      <p:sp>
        <p:nvSpPr>
          <p:cNvPr id="13316" name="Line 4"/>
          <p:cNvSpPr>
            <a:spLocks noChangeShapeType="1"/>
          </p:cNvSpPr>
          <p:nvPr/>
        </p:nvSpPr>
        <p:spPr bwMode="auto">
          <a:xfrm>
            <a:off x="6858000" y="2286000"/>
            <a:ext cx="0" cy="2209800"/>
          </a:xfrm>
          <a:prstGeom prst="line">
            <a:avLst/>
          </a:prstGeom>
          <a:noFill/>
          <a:ln w="444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Text Box 5"/>
          <p:cNvSpPr txBox="1">
            <a:spLocks noChangeArrowheads="1"/>
          </p:cNvSpPr>
          <p:nvPr/>
        </p:nvSpPr>
        <p:spPr bwMode="auto">
          <a:xfrm>
            <a:off x="7010400" y="2409825"/>
            <a:ext cx="114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latin typeface="Verdana" pitchFamily="34" charset="0"/>
              </a:rPr>
              <a:t>More</a:t>
            </a:r>
          </a:p>
          <a:p>
            <a:pPr eaLnBrk="1" hangingPunct="1">
              <a:spcBef>
                <a:spcPct val="50000"/>
              </a:spcBef>
            </a:pPr>
            <a:r>
              <a:rPr lang="en-US" sz="2000" dirty="0">
                <a:latin typeface="Verdana" pitchFamily="34" charset="0"/>
              </a:rPr>
              <a:t>precise</a:t>
            </a:r>
          </a:p>
          <a:p>
            <a:pPr eaLnBrk="1" hangingPunct="1">
              <a:spcBef>
                <a:spcPct val="50000"/>
              </a:spcBef>
            </a:pPr>
            <a:endParaRPr lang="en-US" sz="2000" dirty="0"/>
          </a:p>
        </p:txBody>
      </p:sp>
      <p:sp>
        <p:nvSpPr>
          <p:cNvPr id="13318" name="Line 6"/>
          <p:cNvSpPr>
            <a:spLocks noChangeShapeType="1"/>
          </p:cNvSpPr>
          <p:nvPr/>
        </p:nvSpPr>
        <p:spPr bwMode="auto">
          <a:xfrm flipV="1">
            <a:off x="2133600" y="2286000"/>
            <a:ext cx="0" cy="2057400"/>
          </a:xfrm>
          <a:prstGeom prst="line">
            <a:avLst/>
          </a:prstGeom>
          <a:noFill/>
          <a:ln w="444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9" name="Text Box 7"/>
          <p:cNvSpPr txBox="1">
            <a:spLocks noChangeArrowheads="1"/>
          </p:cNvSpPr>
          <p:nvPr/>
        </p:nvSpPr>
        <p:spPr bwMode="auto">
          <a:xfrm>
            <a:off x="304800" y="2667000"/>
            <a:ext cx="1676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latin typeface="Verdana" pitchFamily="34" charset="0"/>
              </a:rPr>
              <a:t>More easily expressed</a:t>
            </a:r>
          </a:p>
          <a:p>
            <a:pPr eaLnBrk="1" hangingPunct="1">
              <a:spcBef>
                <a:spcPct val="50000"/>
              </a:spcBef>
            </a:pPr>
            <a:endParaRPr lang="en-US" sz="2000" dirty="0"/>
          </a:p>
        </p:txBody>
      </p:sp>
    </p:spTree>
    <p:extLst>
      <p:ext uri="{BB962C8B-B14F-4D97-AF65-F5344CB8AC3E}">
        <p14:creationId xmlns:p14="http://schemas.microsoft.com/office/powerpoint/2010/main" val="3109378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200" y="0"/>
            <a:ext cx="9067800" cy="715963"/>
          </a:xfrm>
        </p:spPr>
        <p:txBody>
          <a:bodyPr>
            <a:normAutofit fontScale="90000"/>
          </a:bodyPr>
          <a:lstStyle/>
          <a:p>
            <a:pPr algn="ctr" eaLnBrk="1" hangingPunct="1"/>
            <a:r>
              <a:rPr lang="en-US"/>
              <a:t>Pseudocode</a:t>
            </a:r>
          </a:p>
        </p:txBody>
      </p:sp>
      <p:sp>
        <p:nvSpPr>
          <p:cNvPr id="14338" name="Rectangle 5"/>
          <p:cNvSpPr>
            <a:spLocks noGrp="1" noChangeArrowheads="1"/>
          </p:cNvSpPr>
          <p:nvPr>
            <p:ph idx="1"/>
          </p:nvPr>
        </p:nvSpPr>
        <p:spPr>
          <a:xfrm>
            <a:off x="152400" y="1166018"/>
            <a:ext cx="8229600" cy="4525963"/>
          </a:xfrm>
        </p:spPr>
        <p:txBody>
          <a:bodyPr>
            <a:normAutofit/>
          </a:bodyPr>
          <a:lstStyle/>
          <a:p>
            <a:pPr eaLnBrk="1" hangingPunct="1"/>
            <a:endParaRPr lang="en-US" dirty="0"/>
          </a:p>
          <a:p>
            <a:pPr eaLnBrk="1" hangingPunct="1"/>
            <a:r>
              <a:rPr lang="en-US" dirty="0"/>
              <a:t>Pseudocode is like a programming language but its rules are less stringent.</a:t>
            </a:r>
          </a:p>
          <a:p>
            <a:pPr eaLnBrk="1" hangingPunct="1"/>
            <a:r>
              <a:rPr lang="en-US" dirty="0"/>
              <a:t>Written as a combination of English and programming constructs</a:t>
            </a:r>
          </a:p>
          <a:p>
            <a:pPr lvl="1" eaLnBrk="1" hangingPunct="1"/>
            <a:r>
              <a:rPr lang="en-US" dirty="0"/>
              <a:t>Based on selection (if, switch) and iteration (while, repeat) constructs in high-level programming languages</a:t>
            </a:r>
          </a:p>
          <a:p>
            <a:pPr eaLnBrk="1" hangingPunct="1"/>
            <a:r>
              <a:rPr lang="en-US" dirty="0"/>
              <a:t>Design using these high level primitives</a:t>
            </a:r>
          </a:p>
          <a:p>
            <a:pPr lvl="1" eaLnBrk="1" hangingPunct="1"/>
            <a:r>
              <a:rPr lang="en-US" dirty="0"/>
              <a:t>Independent of actual programming language</a:t>
            </a:r>
          </a:p>
        </p:txBody>
      </p:sp>
    </p:spTree>
    <p:extLst>
      <p:ext uri="{BB962C8B-B14F-4D97-AF65-F5344CB8AC3E}">
        <p14:creationId xmlns:p14="http://schemas.microsoft.com/office/powerpoint/2010/main" val="3873681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a:t>3. Algorithm Analysis</a:t>
            </a:r>
          </a:p>
        </p:txBody>
      </p:sp>
      <p:sp>
        <p:nvSpPr>
          <p:cNvPr id="151555" name="Rectangle 3"/>
          <p:cNvSpPr>
            <a:spLocks noGrp="1" noChangeArrowheads="1"/>
          </p:cNvSpPr>
          <p:nvPr>
            <p:ph idx="1"/>
          </p:nvPr>
        </p:nvSpPr>
        <p:spPr/>
        <p:txBody>
          <a:bodyPr/>
          <a:lstStyle/>
          <a:p>
            <a:r>
              <a:rPr lang="en-US" altLang="en-US" dirty="0"/>
              <a:t>Space complexity</a:t>
            </a:r>
          </a:p>
          <a:p>
            <a:pPr lvl="1"/>
            <a:r>
              <a:rPr lang="en-US" dirty="0"/>
              <a:t>How much space is required</a:t>
            </a:r>
          </a:p>
          <a:p>
            <a:r>
              <a:rPr lang="en-US" dirty="0"/>
              <a:t>Time complexity</a:t>
            </a:r>
          </a:p>
          <a:p>
            <a:pPr lvl="1"/>
            <a:r>
              <a:rPr lang="en-US" dirty="0"/>
              <a:t>How much time does it take to run the algorithm</a:t>
            </a:r>
          </a:p>
          <a:p>
            <a:endParaRPr lang="en-US" dirty="0"/>
          </a:p>
          <a:p>
            <a:r>
              <a:rPr lang="en-US" dirty="0"/>
              <a:t>Often, we deal with estimates!</a:t>
            </a:r>
          </a:p>
        </p:txBody>
      </p:sp>
    </p:spTree>
    <p:extLst>
      <p:ext uri="{BB962C8B-B14F-4D97-AF65-F5344CB8AC3E}">
        <p14:creationId xmlns:p14="http://schemas.microsoft.com/office/powerpoint/2010/main" val="82500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304800"/>
            <a:ext cx="8458200" cy="914400"/>
          </a:xfrm>
        </p:spPr>
        <p:txBody>
          <a:bodyPr/>
          <a:lstStyle/>
          <a:p>
            <a:pPr eaLnBrk="1" hangingPunct="1"/>
            <a:r>
              <a:rPr lang="en-US" dirty="0"/>
              <a:t>Algorithm analysis</a:t>
            </a:r>
          </a:p>
        </p:txBody>
      </p:sp>
      <p:sp>
        <p:nvSpPr>
          <p:cNvPr id="12292" name="Rectangle 3"/>
          <p:cNvSpPr>
            <a:spLocks noGrp="1" noChangeArrowheads="1"/>
          </p:cNvSpPr>
          <p:nvPr>
            <p:ph idx="1"/>
          </p:nvPr>
        </p:nvSpPr>
        <p:spPr>
          <a:xfrm>
            <a:off x="682625" y="1295400"/>
            <a:ext cx="7851775" cy="5105400"/>
          </a:xfrm>
        </p:spPr>
        <p:txBody>
          <a:bodyPr/>
          <a:lstStyle/>
          <a:p>
            <a:pPr eaLnBrk="1" hangingPunct="1">
              <a:lnSpc>
                <a:spcPct val="80000"/>
              </a:lnSpc>
            </a:pPr>
            <a:r>
              <a:rPr lang="en-US" sz="2400" dirty="0"/>
              <a:t>Basically, we want to solve any given problem using the fewest possible computer instructions.</a:t>
            </a:r>
          </a:p>
          <a:p>
            <a:pPr lvl="1" eaLnBrk="1" hangingPunct="1">
              <a:lnSpc>
                <a:spcPct val="90000"/>
              </a:lnSpc>
            </a:pPr>
            <a:r>
              <a:rPr lang="en-US" sz="2000" dirty="0"/>
              <a:t>Two algorithms may solve the same problem.  One may take a few seconds while the other takes a few years.  We will analyze our data structures to see why one works better than the other for a given set of data.</a:t>
            </a:r>
          </a:p>
          <a:p>
            <a:pPr eaLnBrk="1" hangingPunct="1">
              <a:lnSpc>
                <a:spcPct val="80000"/>
              </a:lnSpc>
            </a:pPr>
            <a:r>
              <a:rPr lang="en-US" sz="2400" dirty="0"/>
              <a:t>For example, we will learn several sort algorithms and analyze the efficiency of each.</a:t>
            </a:r>
          </a:p>
          <a:p>
            <a:pPr lvl="1" eaLnBrk="1" hangingPunct="1">
              <a:lnSpc>
                <a:spcPct val="90000"/>
              </a:lnSpc>
            </a:pPr>
            <a:r>
              <a:rPr lang="en-US" sz="2000" dirty="0"/>
              <a:t>Insertion sort</a:t>
            </a:r>
          </a:p>
          <a:p>
            <a:pPr lvl="1" eaLnBrk="1" hangingPunct="1">
              <a:lnSpc>
                <a:spcPct val="90000"/>
              </a:lnSpc>
            </a:pPr>
            <a:r>
              <a:rPr lang="en-US" sz="2000" dirty="0"/>
              <a:t>Merge sort</a:t>
            </a:r>
          </a:p>
          <a:p>
            <a:pPr lvl="1" eaLnBrk="1" hangingPunct="1">
              <a:lnSpc>
                <a:spcPct val="90000"/>
              </a:lnSpc>
            </a:pPr>
            <a:r>
              <a:rPr lang="en-US" sz="2000" dirty="0"/>
              <a:t>Quick Sort</a:t>
            </a:r>
          </a:p>
          <a:p>
            <a:pPr lvl="1" eaLnBrk="1" hangingPunct="1">
              <a:lnSpc>
                <a:spcPct val="90000"/>
              </a:lnSpc>
            </a:pPr>
            <a:r>
              <a:rPr lang="en-US" sz="2000" dirty="0"/>
              <a:t>Heap sort</a:t>
            </a:r>
          </a:p>
        </p:txBody>
      </p:sp>
      <p:sp>
        <p:nvSpPr>
          <p:cNvPr id="12290" name="Slide Number Placeholder 4"/>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fld id="{7B15B541-AEE2-493B-ADD5-8FCC57F918DF}" type="slidenum">
              <a:rPr lang="en-US" sz="1400">
                <a:ea typeface="MS PGothic" pitchFamily="34" charset="-128"/>
              </a:rPr>
              <a:pPr lvl="1" eaLnBrk="1" hangingPunct="1"/>
              <a:t>26</a:t>
            </a:fld>
            <a:endParaRPr lang="en-US" sz="1400">
              <a:ea typeface="MS PGothic" pitchFamily="34" charset="-128"/>
            </a:endParaRPr>
          </a:p>
        </p:txBody>
      </p:sp>
    </p:spTree>
    <p:extLst>
      <p:ext uri="{BB962C8B-B14F-4D97-AF65-F5344CB8AC3E}">
        <p14:creationId xmlns:p14="http://schemas.microsoft.com/office/powerpoint/2010/main" val="186387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r>
              <a:rPr lang="en-US" dirty="0"/>
              <a:t>4,5,6: Implementation, Testing, </a:t>
            </a:r>
            <a:r>
              <a:rPr lang="en-US" dirty="0" err="1"/>
              <a:t>Maintainance</a:t>
            </a:r>
            <a:endParaRPr lang="en-US" dirty="0"/>
          </a:p>
        </p:txBody>
      </p:sp>
      <p:sp>
        <p:nvSpPr>
          <p:cNvPr id="150531" name="Rectangle 3"/>
          <p:cNvSpPr>
            <a:spLocks noGrp="1" noChangeArrowheads="1"/>
          </p:cNvSpPr>
          <p:nvPr>
            <p:ph idx="1"/>
          </p:nvPr>
        </p:nvSpPr>
        <p:spPr/>
        <p:txBody>
          <a:bodyPr/>
          <a:lstStyle/>
          <a:p>
            <a:r>
              <a:rPr lang="en-US" sz="2400" u="sng" dirty="0"/>
              <a:t>Implementation</a:t>
            </a:r>
          </a:p>
          <a:p>
            <a:pPr lvl="1"/>
            <a:r>
              <a:rPr lang="en-US" sz="2000" dirty="0"/>
              <a:t>Decide on the programming language to use</a:t>
            </a:r>
          </a:p>
          <a:p>
            <a:pPr lvl="2"/>
            <a:r>
              <a:rPr lang="en-US" sz="1800" dirty="0"/>
              <a:t>C, C++, Lisp, Java, Perl, Prolog, assembly, etc. , etc.</a:t>
            </a:r>
          </a:p>
          <a:p>
            <a:pPr lvl="1"/>
            <a:r>
              <a:rPr lang="en-US" sz="2000" dirty="0"/>
              <a:t>Write clean, well documented code </a:t>
            </a:r>
          </a:p>
          <a:p>
            <a:endParaRPr lang="en-US" sz="2400" dirty="0"/>
          </a:p>
          <a:p>
            <a:r>
              <a:rPr lang="en-US" sz="2400" u="sng" dirty="0"/>
              <a:t>Test, test, test</a:t>
            </a:r>
          </a:p>
          <a:p>
            <a:endParaRPr lang="en-US" sz="2400" dirty="0"/>
          </a:p>
          <a:p>
            <a:r>
              <a:rPr lang="en-US" sz="2400" dirty="0"/>
              <a:t>Integrate feedback from users, fix bugs, ensure compatibility across different versions </a:t>
            </a:r>
            <a:r>
              <a:rPr lang="en-US" sz="2400" dirty="0">
                <a:sym typeface="Wingdings" pitchFamily="2" charset="2"/>
              </a:rPr>
              <a:t> </a:t>
            </a:r>
            <a:r>
              <a:rPr lang="en-US" sz="2400" u="sng" dirty="0">
                <a:sym typeface="Wingdings" pitchFamily="2" charset="2"/>
              </a:rPr>
              <a:t>Maintenance</a:t>
            </a:r>
            <a:endParaRPr lang="en-US" sz="2400" u="sng" dirty="0"/>
          </a:p>
          <a:p>
            <a:pPr lvl="1"/>
            <a:endParaRPr lang="en-US" sz="2000" dirty="0"/>
          </a:p>
        </p:txBody>
      </p:sp>
    </p:spTree>
    <p:extLst>
      <p:ext uri="{BB962C8B-B14F-4D97-AF65-F5344CB8AC3E}">
        <p14:creationId xmlns:p14="http://schemas.microsoft.com/office/powerpoint/2010/main" val="2779366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674688" y="1066800"/>
            <a:ext cx="77930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en-US" sz="4400" b="0">
              <a:solidFill>
                <a:schemeClr val="tx2"/>
              </a:solidFill>
              <a:ea typeface="SimSun" pitchFamily="2" charset="-122"/>
            </a:endParaRPr>
          </a:p>
        </p:txBody>
      </p:sp>
      <p:pic>
        <p:nvPicPr>
          <p:cNvPr id="468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9000" name="Rectangle 8"/>
          <p:cNvSpPr>
            <a:spLocks noChangeArrowheads="1"/>
          </p:cNvSpPr>
          <p:nvPr/>
        </p:nvSpPr>
        <p:spPr bwMode="auto">
          <a:xfrm>
            <a:off x="0" y="457200"/>
            <a:ext cx="77930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sz="2400">
              <a:solidFill>
                <a:schemeClr val="bg1"/>
              </a:solidFill>
              <a:effectLst>
                <a:outerShdw blurRad="38100" dist="38100" dir="2700000" algn="tl">
                  <a:srgbClr val="C0C0C0"/>
                </a:outerShdw>
              </a:effectLst>
              <a:ea typeface="SimSun" pitchFamily="2" charset="-122"/>
            </a:endParaRPr>
          </a:p>
        </p:txBody>
      </p:sp>
      <p:sp>
        <p:nvSpPr>
          <p:cNvPr id="469001" name="Rectangle 9"/>
          <p:cNvSpPr>
            <a:spLocks noChangeArrowheads="1"/>
          </p:cNvSpPr>
          <p:nvPr/>
        </p:nvSpPr>
        <p:spPr bwMode="auto">
          <a:xfrm>
            <a:off x="0" y="457200"/>
            <a:ext cx="77930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400" b="1" dirty="0">
                <a:ea typeface="SimSun" pitchFamily="2" charset="-122"/>
              </a:rPr>
              <a:t>Algorithms and Computers</a:t>
            </a:r>
          </a:p>
        </p:txBody>
      </p:sp>
    </p:spTree>
    <p:extLst>
      <p:ext uri="{BB962C8B-B14F-4D97-AF65-F5344CB8AC3E}">
        <p14:creationId xmlns:p14="http://schemas.microsoft.com/office/powerpoint/2010/main" val="335303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3" name="Rectangle 3"/>
          <p:cNvSpPr>
            <a:spLocks noChangeArrowheads="1"/>
          </p:cNvSpPr>
          <p:nvPr/>
        </p:nvSpPr>
        <p:spPr bwMode="auto">
          <a:xfrm>
            <a:off x="-76200" y="1143000"/>
            <a:ext cx="8534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solidFill>
                  <a:srgbClr val="FF0000"/>
                </a:solidFill>
                <a:effectLst>
                  <a:outerShdw blurRad="38100" dist="38100" dir="2700000" algn="tl">
                    <a:srgbClr val="C0C0C0"/>
                  </a:outerShdw>
                </a:effectLst>
                <a:ea typeface="SimSun" pitchFamily="2" charset="-122"/>
              </a:rPr>
              <a:t>       The study of algorithms have been recognized as the cornerstone of computer science.</a:t>
            </a:r>
          </a:p>
          <a:p>
            <a:pPr marL="342900" indent="-342900">
              <a:spcBef>
                <a:spcPct val="20000"/>
              </a:spcBef>
              <a:buFontTx/>
              <a:buChar char="•"/>
            </a:pPr>
            <a:endParaRPr lang="en-US" altLang="zh-CN" sz="3200" dirty="0">
              <a:solidFill>
                <a:srgbClr val="FF0000"/>
              </a:solidFill>
              <a:effectLst>
                <a:outerShdw blurRad="38100" dist="38100" dir="2700000" algn="tl">
                  <a:srgbClr val="C0C0C0"/>
                </a:outerShdw>
              </a:effectLst>
              <a:ea typeface="SimSun" pitchFamily="2" charset="-122"/>
            </a:endParaRPr>
          </a:p>
          <a:p>
            <a:pPr lvl="1">
              <a:spcBef>
                <a:spcPct val="20000"/>
              </a:spcBef>
            </a:pPr>
            <a:endParaRPr lang="en-US" altLang="zh-CN" sz="2800" dirty="0">
              <a:solidFill>
                <a:srgbClr val="FF0000"/>
              </a:solidFill>
              <a:effectLst>
                <a:outerShdw blurRad="38100" dist="38100" dir="2700000" algn="tl">
                  <a:srgbClr val="C0C0C0"/>
                </a:outerShdw>
              </a:effectLst>
              <a:ea typeface="SimSun" pitchFamily="2" charset="-122"/>
            </a:endParaRPr>
          </a:p>
          <a:p>
            <a:pPr marL="342900" indent="-342900">
              <a:spcBef>
                <a:spcPct val="20000"/>
              </a:spcBef>
            </a:pPr>
            <a:r>
              <a:rPr lang="en-US" altLang="zh-CN" sz="2000" i="1" dirty="0">
                <a:solidFill>
                  <a:srgbClr val="FF0000"/>
                </a:solidFill>
                <a:effectLst>
                  <a:outerShdw blurRad="38100" dist="38100" dir="2700000" algn="tl">
                    <a:srgbClr val="C0C0C0"/>
                  </a:outerShdw>
                </a:effectLst>
                <a:ea typeface="SimSun" pitchFamily="2" charset="-122"/>
              </a:rPr>
              <a:t>    </a:t>
            </a:r>
            <a:r>
              <a:rPr lang="en-US" altLang="zh-CN" sz="2400" i="1" dirty="0">
                <a:solidFill>
                  <a:srgbClr val="0000CC"/>
                </a:solidFill>
                <a:effectLst>
                  <a:outerShdw blurRad="38100" dist="38100" dir="2700000" algn="tl">
                    <a:srgbClr val="C0C0C0"/>
                  </a:outerShdw>
                </a:effectLst>
                <a:latin typeface="Tahoma"/>
                <a:ea typeface="SimSun" pitchFamily="2" charset="-122"/>
              </a:rPr>
              <a:t>“</a:t>
            </a:r>
            <a:r>
              <a:rPr lang="en-US" altLang="zh-CN" sz="2400" i="1" dirty="0" err="1">
                <a:solidFill>
                  <a:srgbClr val="0000CC"/>
                </a:solidFill>
                <a:effectLst>
                  <a:outerShdw blurRad="38100" dist="38100" dir="2700000" algn="tl">
                    <a:srgbClr val="C0C0C0"/>
                  </a:outerShdw>
                </a:effectLst>
                <a:ea typeface="SimSun" pitchFamily="2" charset="-122"/>
              </a:rPr>
              <a:t>Algorithmics</a:t>
            </a:r>
            <a:r>
              <a:rPr lang="en-US" altLang="zh-CN" sz="2400" i="1" dirty="0">
                <a:solidFill>
                  <a:srgbClr val="0000CC"/>
                </a:solidFill>
                <a:effectLst>
                  <a:outerShdw blurRad="38100" dist="38100" dir="2700000" algn="tl">
                    <a:srgbClr val="C0C0C0"/>
                  </a:outerShdw>
                </a:effectLst>
                <a:ea typeface="SimSun" pitchFamily="2" charset="-122"/>
              </a:rPr>
              <a:t> is more than a branch of computer science. It is the core of computer science, and, in all fairness, can be said to be relevant to most science, business, and technology</a:t>
            </a:r>
            <a:r>
              <a:rPr lang="en-US" altLang="zh-CN" sz="2400" i="1" dirty="0">
                <a:solidFill>
                  <a:srgbClr val="0000CC"/>
                </a:solidFill>
                <a:effectLst>
                  <a:outerShdw blurRad="38100" dist="38100" dir="2700000" algn="tl">
                    <a:srgbClr val="C0C0C0"/>
                  </a:outerShdw>
                </a:effectLst>
                <a:latin typeface="Tahoma"/>
                <a:ea typeface="SimSun" pitchFamily="2" charset="-122"/>
              </a:rPr>
              <a:t>”</a:t>
            </a:r>
            <a:r>
              <a:rPr lang="en-US" altLang="zh-CN" sz="2400" i="1" dirty="0">
                <a:solidFill>
                  <a:srgbClr val="0000CC"/>
                </a:solidFill>
                <a:effectLst>
                  <a:outerShdw blurRad="38100" dist="38100" dir="2700000" algn="tl">
                    <a:srgbClr val="C0C0C0"/>
                  </a:outerShdw>
                </a:effectLst>
                <a:ea typeface="SimSun" pitchFamily="2" charset="-122"/>
              </a:rPr>
              <a:t> </a:t>
            </a:r>
          </a:p>
          <a:p>
            <a:pPr marL="342900" indent="-342900">
              <a:spcBef>
                <a:spcPct val="20000"/>
              </a:spcBef>
              <a:buFontTx/>
              <a:buChar char="•"/>
            </a:pPr>
            <a:endParaRPr lang="en-US" altLang="zh-CN" sz="2000" dirty="0">
              <a:solidFill>
                <a:srgbClr val="FF0000"/>
              </a:solidFill>
              <a:effectLst>
                <a:outerShdw blurRad="38100" dist="38100" dir="2700000" algn="tl">
                  <a:srgbClr val="C0C0C0"/>
                </a:outerShdw>
              </a:effectLst>
              <a:ea typeface="SimSun" pitchFamily="2" charset="-122"/>
            </a:endParaRPr>
          </a:p>
        </p:txBody>
      </p:sp>
      <p:sp>
        <p:nvSpPr>
          <p:cNvPr id="465928" name="Rectangle 8"/>
          <p:cNvSpPr>
            <a:spLocks noChangeArrowheads="1"/>
          </p:cNvSpPr>
          <p:nvPr/>
        </p:nvSpPr>
        <p:spPr bwMode="auto">
          <a:xfrm>
            <a:off x="0" y="457200"/>
            <a:ext cx="77930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sz="2400">
              <a:solidFill>
                <a:schemeClr val="bg1"/>
              </a:solidFill>
              <a:effectLst>
                <a:outerShdw blurRad="38100" dist="38100" dir="2700000" algn="tl">
                  <a:srgbClr val="C0C0C0"/>
                </a:outerShdw>
              </a:effectLst>
              <a:ea typeface="SimSun" pitchFamily="2" charset="-122"/>
            </a:endParaRPr>
          </a:p>
        </p:txBody>
      </p:sp>
      <p:sp>
        <p:nvSpPr>
          <p:cNvPr id="465929" name="Rectangle 9"/>
          <p:cNvSpPr>
            <a:spLocks noChangeArrowheads="1"/>
          </p:cNvSpPr>
          <p:nvPr/>
        </p:nvSpPr>
        <p:spPr bwMode="auto">
          <a:xfrm>
            <a:off x="0" y="457200"/>
            <a:ext cx="77930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400" b="1" dirty="0">
                <a:ea typeface="SimSun" pitchFamily="2" charset="-122"/>
              </a:rPr>
              <a:t>Why study algorithms? </a:t>
            </a:r>
          </a:p>
        </p:txBody>
      </p:sp>
    </p:spTree>
    <p:extLst>
      <p:ext uri="{BB962C8B-B14F-4D97-AF65-F5344CB8AC3E}">
        <p14:creationId xmlns:p14="http://schemas.microsoft.com/office/powerpoint/2010/main" val="5741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7B2CB2-E528-45DA-813E-6211DAA4ACBE}"/>
              </a:ext>
            </a:extLst>
          </p:cNvPr>
          <p:cNvSpPr>
            <a:spLocks noGrp="1"/>
          </p:cNvSpPr>
          <p:nvPr>
            <p:ph type="title"/>
          </p:nvPr>
        </p:nvSpPr>
        <p:spPr/>
        <p:txBody>
          <a:bodyPr/>
          <a:lstStyle/>
          <a:p>
            <a:r>
              <a:rPr lang="en-US" dirty="0"/>
              <a:t>Application of Data Structures</a:t>
            </a:r>
          </a:p>
        </p:txBody>
      </p:sp>
      <p:sp>
        <p:nvSpPr>
          <p:cNvPr id="5" name="Content Placeholder 4">
            <a:extLst>
              <a:ext uri="{FF2B5EF4-FFF2-40B4-BE49-F238E27FC236}">
                <a16:creationId xmlns:a16="http://schemas.microsoft.com/office/drawing/2014/main" id="{4BD06141-13E8-4C2C-8BAF-ADAB8DC873B8}"/>
              </a:ext>
            </a:extLst>
          </p:cNvPr>
          <p:cNvSpPr>
            <a:spLocks noGrp="1"/>
          </p:cNvSpPr>
          <p:nvPr>
            <p:ph idx="1"/>
          </p:nvPr>
        </p:nvSpPr>
        <p:spPr/>
        <p:txBody>
          <a:bodyPr/>
          <a:lstStyle/>
          <a:p>
            <a:r>
              <a:rPr lang="en-US" dirty="0"/>
              <a:t>Develop a reservation system where Seats are reserved based on a first come first serve basis</a:t>
            </a:r>
          </a:p>
          <a:p>
            <a:r>
              <a:rPr lang="en-US" dirty="0"/>
              <a:t>Find the shortest path from node B to other possible destinations</a:t>
            </a:r>
          </a:p>
          <a:p>
            <a:endParaRPr lang="en-US" dirty="0"/>
          </a:p>
          <a:p>
            <a:endParaRPr lang="en-US" dirty="0"/>
          </a:p>
        </p:txBody>
      </p:sp>
      <p:pic>
        <p:nvPicPr>
          <p:cNvPr id="8" name="Picture 7">
            <a:extLst>
              <a:ext uri="{FF2B5EF4-FFF2-40B4-BE49-F238E27FC236}">
                <a16:creationId xmlns:a16="http://schemas.microsoft.com/office/drawing/2014/main" id="{F598388D-6863-473D-9D88-7DA8AA45DB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4613910" cy="2576830"/>
          </a:xfrm>
          <a:prstGeom prst="rect">
            <a:avLst/>
          </a:prstGeom>
          <a:noFill/>
          <a:ln>
            <a:noFill/>
          </a:ln>
        </p:spPr>
      </p:pic>
    </p:spTree>
    <p:extLst>
      <p:ext uri="{BB962C8B-B14F-4D97-AF65-F5344CB8AC3E}">
        <p14:creationId xmlns:p14="http://schemas.microsoft.com/office/powerpoint/2010/main" val="112911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ChangeArrowheads="1"/>
          </p:cNvSpPr>
          <p:nvPr/>
        </p:nvSpPr>
        <p:spPr bwMode="auto">
          <a:xfrm>
            <a:off x="381000" y="12192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FontTx/>
              <a:buChar char="•"/>
            </a:pPr>
            <a:r>
              <a:rPr lang="en-US" altLang="zh-CN" sz="3200" dirty="0">
                <a:effectLst>
                  <a:outerShdw blurRad="38100" dist="38100" dir="2700000" algn="tl">
                    <a:srgbClr val="C0C0C0"/>
                  </a:outerShdw>
                </a:effectLst>
                <a:ea typeface="SimSun" pitchFamily="2" charset="-122"/>
              </a:rPr>
              <a:t>Computer programs would not exist without algorithms. </a:t>
            </a:r>
          </a:p>
          <a:p>
            <a:pPr marL="342900" indent="-342900">
              <a:lnSpc>
                <a:spcPct val="110000"/>
              </a:lnSpc>
              <a:spcBef>
                <a:spcPct val="20000"/>
              </a:spcBef>
              <a:buFontTx/>
              <a:buChar char="•"/>
            </a:pPr>
            <a:r>
              <a:rPr lang="en-US" altLang="zh-CN" sz="3200" dirty="0">
                <a:effectLst>
                  <a:outerShdw blurRad="38100" dist="38100" dir="2700000" algn="tl">
                    <a:srgbClr val="C0C0C0"/>
                  </a:outerShdw>
                </a:effectLst>
                <a:ea typeface="SimSun" pitchFamily="2" charset="-122"/>
              </a:rPr>
              <a:t>Development of your analytical skills.</a:t>
            </a:r>
          </a:p>
          <a:p>
            <a:pPr marL="342900" indent="-342900">
              <a:lnSpc>
                <a:spcPct val="110000"/>
              </a:lnSpc>
              <a:spcBef>
                <a:spcPct val="20000"/>
              </a:spcBef>
              <a:buFontTx/>
              <a:buChar char="•"/>
            </a:pPr>
            <a:r>
              <a:rPr lang="en-US" altLang="zh-CN" sz="3200" dirty="0">
                <a:effectLst>
                  <a:outerShdw blurRad="38100" dist="38100" dir="2700000" algn="tl">
                    <a:srgbClr val="C0C0C0"/>
                  </a:outerShdw>
                </a:effectLst>
                <a:ea typeface="SimSun" pitchFamily="2" charset="-122"/>
              </a:rPr>
              <a:t>Improve the computer programs efficiency.</a:t>
            </a:r>
          </a:p>
        </p:txBody>
      </p:sp>
      <p:sp>
        <p:nvSpPr>
          <p:cNvPr id="466952" name="Rectangle 8"/>
          <p:cNvSpPr>
            <a:spLocks noChangeArrowheads="1"/>
          </p:cNvSpPr>
          <p:nvPr/>
        </p:nvSpPr>
        <p:spPr bwMode="auto">
          <a:xfrm>
            <a:off x="0" y="457200"/>
            <a:ext cx="77930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sz="2400">
              <a:solidFill>
                <a:schemeClr val="bg1"/>
              </a:solidFill>
              <a:effectLst>
                <a:outerShdw blurRad="38100" dist="38100" dir="2700000" algn="tl">
                  <a:srgbClr val="C0C0C0"/>
                </a:outerShdw>
              </a:effectLst>
              <a:ea typeface="SimSun" pitchFamily="2" charset="-122"/>
            </a:endParaRPr>
          </a:p>
        </p:txBody>
      </p:sp>
      <p:sp>
        <p:nvSpPr>
          <p:cNvPr id="466953" name="Rectangle 9"/>
          <p:cNvSpPr>
            <a:spLocks noChangeArrowheads="1"/>
          </p:cNvSpPr>
          <p:nvPr/>
        </p:nvSpPr>
        <p:spPr bwMode="auto">
          <a:xfrm>
            <a:off x="0" y="457200"/>
            <a:ext cx="77930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400" b="1" dirty="0">
                <a:ea typeface="SimSun" pitchFamily="2" charset="-122"/>
              </a:rPr>
              <a:t>Reasons to study algorithms</a:t>
            </a:r>
          </a:p>
        </p:txBody>
      </p:sp>
      <p:sp>
        <p:nvSpPr>
          <p:cNvPr id="466954" name="Rectangle 10"/>
          <p:cNvSpPr>
            <a:spLocks noChangeArrowheads="1"/>
          </p:cNvSpPr>
          <p:nvPr/>
        </p:nvSpPr>
        <p:spPr bwMode="auto">
          <a:xfrm>
            <a:off x="457200" y="6858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br>
              <a:rPr lang="en-US" altLang="zh-CN" sz="4400" b="0">
                <a:solidFill>
                  <a:schemeClr val="tx2"/>
                </a:solidFill>
                <a:ea typeface="SimSun" pitchFamily="2" charset="-122"/>
              </a:rPr>
            </a:br>
            <a:endParaRPr lang="en-US" altLang="zh-CN" sz="4400" b="0">
              <a:solidFill>
                <a:schemeClr val="tx2"/>
              </a:solidFill>
              <a:ea typeface="SimSun" pitchFamily="2" charset="-122"/>
            </a:endParaRPr>
          </a:p>
        </p:txBody>
      </p:sp>
    </p:spTree>
    <p:extLst>
      <p:ext uri="{BB962C8B-B14F-4D97-AF65-F5344CB8AC3E}">
        <p14:creationId xmlns:p14="http://schemas.microsoft.com/office/powerpoint/2010/main" val="969484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ChangeArrowheads="1"/>
          </p:cNvSpPr>
          <p:nvPr/>
        </p:nvSpPr>
        <p:spPr bwMode="auto">
          <a:xfrm>
            <a:off x="495300" y="13716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FontTx/>
              <a:buChar char="•"/>
            </a:pPr>
            <a:r>
              <a:rPr lang="en-US" altLang="zh-CN" sz="3200" dirty="0">
                <a:effectLst>
                  <a:outerShdw blurRad="38100" dist="38100" dir="2700000" algn="tl">
                    <a:srgbClr val="C0C0C0"/>
                  </a:outerShdw>
                </a:effectLst>
                <a:ea typeface="SimSun" pitchFamily="2" charset="-122"/>
              </a:rPr>
              <a:t>Algorithms are not answers but well defined steps for getting to answers.</a:t>
            </a:r>
          </a:p>
          <a:p>
            <a:pPr marL="342900" indent="-342900">
              <a:lnSpc>
                <a:spcPct val="120000"/>
              </a:lnSpc>
              <a:spcBef>
                <a:spcPct val="20000"/>
              </a:spcBef>
              <a:buFontTx/>
              <a:buChar char="•"/>
            </a:pPr>
            <a:r>
              <a:rPr lang="en-US" altLang="zh-CN" sz="3200" dirty="0">
                <a:effectLst>
                  <a:outerShdw blurRad="38100" dist="38100" dir="2700000" algn="tl">
                    <a:srgbClr val="C0C0C0"/>
                  </a:outerShdw>
                </a:effectLst>
                <a:ea typeface="SimSun" pitchFamily="2" charset="-122"/>
              </a:rPr>
              <a:t>Algorithms use DATA STRUCTURES.</a:t>
            </a:r>
          </a:p>
          <a:p>
            <a:pPr marL="342900" indent="-342900">
              <a:lnSpc>
                <a:spcPct val="120000"/>
              </a:lnSpc>
              <a:spcBef>
                <a:spcPct val="20000"/>
              </a:spcBef>
              <a:buFontTx/>
              <a:buChar char="•"/>
            </a:pPr>
            <a:r>
              <a:rPr lang="en-US" altLang="zh-CN" sz="3200" dirty="0">
                <a:effectLst>
                  <a:outerShdw blurRad="38100" dist="38100" dir="2700000" algn="tl">
                    <a:srgbClr val="C0C0C0"/>
                  </a:outerShdw>
                </a:effectLst>
                <a:ea typeface="SimSun" pitchFamily="2" charset="-122"/>
              </a:rPr>
              <a:t>Learning about algorithms and data structures will help you become better problem-solvers!</a:t>
            </a:r>
          </a:p>
        </p:txBody>
      </p:sp>
      <p:sp>
        <p:nvSpPr>
          <p:cNvPr id="470024" name="Rectangle 8"/>
          <p:cNvSpPr>
            <a:spLocks noChangeArrowheads="1"/>
          </p:cNvSpPr>
          <p:nvPr/>
        </p:nvSpPr>
        <p:spPr bwMode="auto">
          <a:xfrm>
            <a:off x="0" y="457200"/>
            <a:ext cx="77930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en-US" sz="2400">
              <a:solidFill>
                <a:schemeClr val="bg1"/>
              </a:solidFill>
              <a:effectLst>
                <a:outerShdw blurRad="38100" dist="38100" dir="2700000" algn="tl">
                  <a:srgbClr val="C0C0C0"/>
                </a:outerShdw>
              </a:effectLst>
              <a:ea typeface="SimSun" pitchFamily="2" charset="-122"/>
            </a:endParaRPr>
          </a:p>
        </p:txBody>
      </p:sp>
      <p:sp>
        <p:nvSpPr>
          <p:cNvPr id="470025" name="Rectangle 9"/>
          <p:cNvSpPr>
            <a:spLocks noChangeArrowheads="1"/>
          </p:cNvSpPr>
          <p:nvPr/>
        </p:nvSpPr>
        <p:spPr bwMode="auto">
          <a:xfrm>
            <a:off x="0" y="457200"/>
            <a:ext cx="77930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400" b="1" dirty="0">
                <a:ea typeface="SimSun" pitchFamily="2" charset="-122"/>
              </a:rPr>
              <a:t>Algorithms and Computers</a:t>
            </a:r>
          </a:p>
        </p:txBody>
      </p:sp>
    </p:spTree>
    <p:extLst>
      <p:ext uri="{BB962C8B-B14F-4D97-AF65-F5344CB8AC3E}">
        <p14:creationId xmlns:p14="http://schemas.microsoft.com/office/powerpoint/2010/main" val="2588125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26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228600"/>
            <a:ext cx="7772400" cy="1143000"/>
          </a:xfrm>
        </p:spPr>
        <p:txBody>
          <a:bodyPr/>
          <a:lstStyle/>
          <a:p>
            <a:r>
              <a:rPr lang="en-US" altLang="zh-TW">
                <a:ea typeface="新細明體" pitchFamily="18" charset="-120"/>
              </a:rPr>
              <a:t>Arrays</a:t>
            </a:r>
          </a:p>
        </p:txBody>
      </p:sp>
      <p:sp>
        <p:nvSpPr>
          <p:cNvPr id="4099"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4100" name="Text Box 4"/>
          <p:cNvSpPr txBox="1">
            <a:spLocks noChangeArrowheads="1"/>
          </p:cNvSpPr>
          <p:nvPr/>
        </p:nvSpPr>
        <p:spPr bwMode="auto">
          <a:xfrm>
            <a:off x="982663" y="1450975"/>
            <a:ext cx="7813675"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kumimoji="1" lang="en-US" altLang="zh-TW">
                <a:ea typeface="新細明體" pitchFamily="18" charset="-120"/>
              </a:rPr>
              <a:t> The simplest type of data structure is a linear array.</a:t>
            </a:r>
          </a:p>
          <a:p>
            <a:pPr>
              <a:buFont typeface="Arial" charset="0"/>
              <a:buChar char="•"/>
            </a:pPr>
            <a:endParaRPr kumimoji="1" lang="en-US" altLang="zh-TW">
              <a:ea typeface="新細明體" pitchFamily="18" charset="-120"/>
            </a:endParaRPr>
          </a:p>
          <a:p>
            <a:pPr>
              <a:buFont typeface="Arial" charset="0"/>
              <a:buChar char="•"/>
            </a:pPr>
            <a:r>
              <a:rPr kumimoji="1" lang="en-US" altLang="zh-TW">
                <a:ea typeface="新細明體" pitchFamily="18" charset="-120"/>
              </a:rPr>
              <a:t> Array is Linear Data Structure.</a:t>
            </a:r>
          </a:p>
          <a:p>
            <a:pPr>
              <a:buFont typeface="Arial" charset="0"/>
              <a:buChar char="•"/>
            </a:pPr>
            <a:r>
              <a:rPr kumimoji="1" lang="en-US" altLang="zh-TW">
                <a:ea typeface="新細明體" pitchFamily="18" charset="-120"/>
              </a:rPr>
              <a:t> A data structure is said to be linear if its elements form a sequence. </a:t>
            </a:r>
          </a:p>
          <a:p>
            <a:pPr>
              <a:buFont typeface="Arial" charset="0"/>
              <a:buChar char="•"/>
            </a:pPr>
            <a:r>
              <a:rPr kumimoji="1" lang="en-US" altLang="zh-TW">
                <a:ea typeface="新細明體" pitchFamily="18" charset="-120"/>
              </a:rPr>
              <a:t> An Array is fundamental of Abstract Data Type (ADT).</a:t>
            </a:r>
          </a:p>
          <a:p>
            <a:pPr>
              <a:buFont typeface="Arial" charset="0"/>
              <a:buChar char="•"/>
            </a:pPr>
            <a:r>
              <a:rPr kumimoji="1" lang="en-US" altLang="zh-TW">
                <a:ea typeface="新細明體" pitchFamily="18" charset="-120"/>
              </a:rPr>
              <a:t> Collection of homogenous element in the form of </a:t>
            </a:r>
            <a:r>
              <a:rPr kumimoji="1" lang="en-US" altLang="zh-TW" sz="2800" b="1">
                <a:ea typeface="新細明體" pitchFamily="18" charset="-120"/>
              </a:rPr>
              <a:t>Index/Value </a:t>
            </a:r>
            <a:r>
              <a:rPr kumimoji="1" lang="en-US" altLang="zh-TW">
                <a:ea typeface="新細明體" pitchFamily="18" charset="-120"/>
              </a:rPr>
              <a:t>pairs stored in connective memory location.</a:t>
            </a:r>
            <a:endParaRPr kumimoji="1" lang="en-US" altLang="zh-TW" sz="2800">
              <a:ea typeface="新細明體" pitchFamily="18" charset="-120"/>
            </a:endParaRPr>
          </a:p>
          <a:p>
            <a:endParaRPr kumimoji="1" lang="en-US" altLang="zh-TW" b="1">
              <a:ea typeface="新細明體" pitchFamily="18" charset="-120"/>
            </a:endParaRPr>
          </a:p>
          <a:p>
            <a:endParaRPr kumimoji="1" lang="en-US" altLang="zh-TW">
              <a:solidFill>
                <a:srgbClr val="009900"/>
              </a:solidFill>
              <a:ea typeface="新細明體" pitchFamily="18" charset="-120"/>
            </a:endParaRPr>
          </a:p>
        </p:txBody>
      </p:sp>
    </p:spTree>
    <p:extLst>
      <p:ext uri="{BB962C8B-B14F-4D97-AF65-F5344CB8AC3E}">
        <p14:creationId xmlns:p14="http://schemas.microsoft.com/office/powerpoint/2010/main" val="120882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7772400" cy="1143000"/>
          </a:xfrm>
        </p:spPr>
        <p:txBody>
          <a:bodyPr/>
          <a:lstStyle/>
          <a:p>
            <a:r>
              <a:rPr lang="en-US" altLang="zh-TW">
                <a:ea typeface="新細明體" pitchFamily="18" charset="-120"/>
              </a:rPr>
              <a:t>Arrays</a:t>
            </a:r>
          </a:p>
        </p:txBody>
      </p:sp>
      <p:sp>
        <p:nvSpPr>
          <p:cNvPr id="5123"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5124" name="Text Box 4"/>
          <p:cNvSpPr txBox="1">
            <a:spLocks noChangeArrowheads="1"/>
          </p:cNvSpPr>
          <p:nvPr/>
        </p:nvSpPr>
        <p:spPr bwMode="auto">
          <a:xfrm>
            <a:off x="1143000" y="1450975"/>
            <a:ext cx="68389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kumimoji="1" lang="en-US" altLang="zh-TW">
                <a:ea typeface="新細明體" pitchFamily="18" charset="-120"/>
              </a:rPr>
              <a:t>Array: a set of pairs (</a:t>
            </a:r>
            <a:r>
              <a:rPr kumimoji="1" lang="en-US" altLang="zh-TW">
                <a:solidFill>
                  <a:srgbClr val="009900"/>
                </a:solidFill>
                <a:ea typeface="新細明體" pitchFamily="18" charset="-120"/>
              </a:rPr>
              <a:t>index </a:t>
            </a:r>
            <a:r>
              <a:rPr kumimoji="1" lang="en-US" altLang="zh-TW">
                <a:ea typeface="新細明體" pitchFamily="18" charset="-120"/>
              </a:rPr>
              <a:t>and </a:t>
            </a:r>
            <a:r>
              <a:rPr kumimoji="1" lang="en-US" altLang="zh-TW">
                <a:solidFill>
                  <a:srgbClr val="009900"/>
                </a:solidFill>
                <a:ea typeface="新細明體" pitchFamily="18" charset="-120"/>
              </a:rPr>
              <a:t>value</a:t>
            </a:r>
            <a:r>
              <a:rPr kumimoji="1" lang="en-US" altLang="zh-TW">
                <a:ea typeface="新細明體" pitchFamily="18" charset="-120"/>
              </a:rPr>
              <a:t>)</a:t>
            </a:r>
            <a:endParaRPr kumimoji="1" lang="en-US" altLang="zh-TW">
              <a:solidFill>
                <a:srgbClr val="009900"/>
              </a:solidFill>
              <a:ea typeface="新細明體" pitchFamily="18" charset="-120"/>
            </a:endParaRPr>
          </a:p>
          <a:p>
            <a:endParaRPr kumimoji="1" lang="en-US" altLang="zh-TW">
              <a:ea typeface="新細明體" pitchFamily="18" charset="-120"/>
            </a:endParaRPr>
          </a:p>
          <a:p>
            <a:r>
              <a:rPr kumimoji="1" lang="en-US" altLang="zh-TW">
                <a:solidFill>
                  <a:srgbClr val="FF822D"/>
                </a:solidFill>
                <a:ea typeface="新細明體" pitchFamily="18" charset="-120"/>
              </a:rPr>
              <a:t>data structure</a:t>
            </a:r>
          </a:p>
          <a:p>
            <a:r>
              <a:rPr kumimoji="1" lang="en-US" altLang="zh-TW">
                <a:ea typeface="新細明體" pitchFamily="18" charset="-120"/>
              </a:rPr>
              <a:t>	For each index, there is a value associated with</a:t>
            </a:r>
          </a:p>
          <a:p>
            <a:r>
              <a:rPr kumimoji="1" lang="en-US" altLang="zh-TW">
                <a:ea typeface="新細明體" pitchFamily="18" charset="-120"/>
              </a:rPr>
              <a:t>            that index.</a:t>
            </a:r>
          </a:p>
          <a:p>
            <a:endParaRPr kumimoji="1" lang="en-US" altLang="zh-TW">
              <a:ea typeface="新細明體" pitchFamily="18" charset="-120"/>
            </a:endParaRPr>
          </a:p>
          <a:p>
            <a:r>
              <a:rPr kumimoji="1" lang="en-US" altLang="zh-TW">
                <a:solidFill>
                  <a:srgbClr val="FF822D"/>
                </a:solidFill>
                <a:ea typeface="新細明體" pitchFamily="18" charset="-120"/>
              </a:rPr>
              <a:t>representation (possible)</a:t>
            </a:r>
          </a:p>
          <a:p>
            <a:r>
              <a:rPr kumimoji="1" lang="en-US" altLang="zh-TW">
                <a:ea typeface="新細明體" pitchFamily="18" charset="-120"/>
              </a:rPr>
              <a:t>	implemented by using consecutive memory.</a:t>
            </a:r>
          </a:p>
        </p:txBody>
      </p:sp>
    </p:spTree>
    <p:extLst>
      <p:ext uri="{BB962C8B-B14F-4D97-AF65-F5344CB8AC3E}">
        <p14:creationId xmlns:p14="http://schemas.microsoft.com/office/powerpoint/2010/main" val="344668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a:xfrm>
            <a:off x="693738" y="203200"/>
            <a:ext cx="7772400" cy="652463"/>
          </a:xfrm>
        </p:spPr>
        <p:txBody>
          <a:bodyPr>
            <a:normAutofit fontScale="90000"/>
          </a:bodyPr>
          <a:lstStyle/>
          <a:p>
            <a:r>
              <a:rPr lang="en-US" sz="4000"/>
              <a:t>Introducing Arrays</a:t>
            </a:r>
          </a:p>
        </p:txBody>
      </p:sp>
      <p:sp>
        <p:nvSpPr>
          <p:cNvPr id="7" name="Slide Number Placeholder 4"/>
          <p:cNvSpPr>
            <a:spLocks noGrp="1"/>
          </p:cNvSpPr>
          <p:nvPr>
            <p:ph type="sldNum" sz="quarter" idx="12"/>
          </p:nvPr>
        </p:nvSpPr>
        <p:spPr/>
        <p:txBody>
          <a:bodyPr/>
          <a:lstStyle/>
          <a:p>
            <a:fld id="{E6D11DB8-000E-4D42-82D4-B03B8FE2558A}" type="slidenum">
              <a:rPr lang="en-US"/>
              <a:pPr/>
              <a:t>35</a:t>
            </a:fld>
            <a:endParaRPr lang="en-US"/>
          </a:p>
        </p:txBody>
      </p:sp>
      <p:sp>
        <p:nvSpPr>
          <p:cNvPr id="247817"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US" sz="2800"/>
              <a:t>Array is a data structure that represents a collection of the same types of data. </a:t>
            </a:r>
            <a:endParaRPr lang="en-US"/>
          </a:p>
        </p:txBody>
      </p:sp>
      <p:sp>
        <p:nvSpPr>
          <p:cNvPr id="24781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7824"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47823" name="Object 1039"/>
          <p:cNvGraphicFramePr>
            <a:graphicFrameLocks noChangeAspect="1"/>
          </p:cNvGraphicFramePr>
          <p:nvPr>
            <p:extLst>
              <p:ext uri="{D42A27DB-BD31-4B8C-83A1-F6EECF244321}">
                <p14:modId xmlns:p14="http://schemas.microsoft.com/office/powerpoint/2010/main" val="111319104"/>
              </p:ext>
            </p:extLst>
          </p:nvPr>
        </p:nvGraphicFramePr>
        <p:xfrm>
          <a:off x="1076325" y="1952625"/>
          <a:ext cx="7162800" cy="4524375"/>
        </p:xfrm>
        <a:graphic>
          <a:graphicData uri="http://schemas.openxmlformats.org/presentationml/2006/ole">
            <mc:AlternateContent xmlns:mc="http://schemas.openxmlformats.org/markup-compatibility/2006">
              <mc:Choice xmlns:v="urn:schemas-microsoft-com:vml" Requires="v">
                <p:oleObj spid="_x0000_s1027" r:id="rId3" imgW="4800600" imgH="3029712" progId="Word.Picture.8">
                  <p:embed/>
                </p:oleObj>
              </mc:Choice>
              <mc:Fallback>
                <p:oleObj r:id="rId3" imgW="4800600" imgH="30297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952625"/>
                        <a:ext cx="7162800" cy="4524375"/>
                      </a:xfrm>
                      <a:prstGeom prst="rect">
                        <a:avLst/>
                      </a:prstGeom>
                      <a:noFill/>
                    </p:spPr>
                  </p:pic>
                </p:oleObj>
              </mc:Fallback>
            </mc:AlternateContent>
          </a:graphicData>
        </a:graphic>
      </p:graphicFrame>
    </p:spTree>
    <p:extLst>
      <p:ext uri="{BB962C8B-B14F-4D97-AF65-F5344CB8AC3E}">
        <p14:creationId xmlns:p14="http://schemas.microsoft.com/office/powerpoint/2010/main" val="3747106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5613" y="365125"/>
            <a:ext cx="8226425" cy="914400"/>
          </a:xfrm>
        </p:spPr>
        <p:txBody>
          <a:bodyPr/>
          <a:lstStyle/>
          <a:p>
            <a:pPr eaLnBrk="1" hangingPunct="1"/>
            <a:r>
              <a:rPr lang="en-US">
                <a:latin typeface="Helvetica" pitchFamily="34" charset="0"/>
              </a:rPr>
              <a:t>Array Layout</a:t>
            </a:r>
          </a:p>
        </p:txBody>
      </p:sp>
      <p:sp>
        <p:nvSpPr>
          <p:cNvPr id="10243" name="Rectangle 4"/>
          <p:cNvSpPr>
            <a:spLocks noChangeArrowheads="1"/>
          </p:cNvSpPr>
          <p:nvPr/>
        </p:nvSpPr>
        <p:spPr bwMode="auto">
          <a:xfrm>
            <a:off x="5105400" y="1524000"/>
            <a:ext cx="1981200" cy="3733800"/>
          </a:xfrm>
          <a:prstGeom prst="rect">
            <a:avLst/>
          </a:prstGeom>
          <a:solidFill>
            <a:schemeClr val="tx1"/>
          </a:solidFill>
          <a:ln w="9525">
            <a:solidFill>
              <a:schemeClr val="tx1"/>
            </a:solidFill>
            <a:miter lim="800000"/>
            <a:headEnd/>
            <a:tailEnd/>
          </a:ln>
        </p:spPr>
        <p:txBody>
          <a:bodyPr wrap="none" anchor="ctr"/>
          <a:lstStyle/>
          <a:p>
            <a:endParaRPr lang="en-US" dirty="0"/>
          </a:p>
        </p:txBody>
      </p:sp>
      <p:sp>
        <p:nvSpPr>
          <p:cNvPr id="10244" name="Line 5"/>
          <p:cNvSpPr>
            <a:spLocks noChangeShapeType="1"/>
          </p:cNvSpPr>
          <p:nvPr/>
        </p:nvSpPr>
        <p:spPr bwMode="auto">
          <a:xfrm>
            <a:off x="5105400" y="3352800"/>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6"/>
          <p:cNvSpPr>
            <a:spLocks noChangeShapeType="1"/>
          </p:cNvSpPr>
          <p:nvPr/>
        </p:nvSpPr>
        <p:spPr bwMode="auto">
          <a:xfrm>
            <a:off x="5105400" y="2133600"/>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8"/>
          <p:cNvSpPr>
            <a:spLocks noChangeShapeType="1"/>
          </p:cNvSpPr>
          <p:nvPr/>
        </p:nvSpPr>
        <p:spPr bwMode="auto">
          <a:xfrm>
            <a:off x="5105400" y="2743200"/>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9"/>
          <p:cNvSpPr>
            <a:spLocks noChangeShapeType="1"/>
          </p:cNvSpPr>
          <p:nvPr/>
        </p:nvSpPr>
        <p:spPr bwMode="auto">
          <a:xfrm>
            <a:off x="5105400" y="4648200"/>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5105400" y="4038600"/>
            <a:ext cx="1981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Text Box 12"/>
          <p:cNvSpPr txBox="1">
            <a:spLocks noChangeArrowheads="1"/>
          </p:cNvSpPr>
          <p:nvPr/>
        </p:nvSpPr>
        <p:spPr bwMode="auto">
          <a:xfrm>
            <a:off x="7239000" y="22098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x[1]</a:t>
            </a:r>
          </a:p>
        </p:txBody>
      </p:sp>
      <p:sp>
        <p:nvSpPr>
          <p:cNvPr id="10250" name="Text Box 13"/>
          <p:cNvSpPr txBox="1">
            <a:spLocks noChangeArrowheads="1"/>
          </p:cNvSpPr>
          <p:nvPr/>
        </p:nvSpPr>
        <p:spPr bwMode="auto">
          <a:xfrm>
            <a:off x="7239000" y="28194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x[2]</a:t>
            </a:r>
          </a:p>
        </p:txBody>
      </p:sp>
      <p:sp>
        <p:nvSpPr>
          <p:cNvPr id="10251" name="Text Box 14"/>
          <p:cNvSpPr txBox="1">
            <a:spLocks noChangeArrowheads="1"/>
          </p:cNvSpPr>
          <p:nvPr/>
        </p:nvSpPr>
        <p:spPr bwMode="auto">
          <a:xfrm>
            <a:off x="7239000" y="35052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x[3]</a:t>
            </a:r>
          </a:p>
        </p:txBody>
      </p:sp>
      <p:sp>
        <p:nvSpPr>
          <p:cNvPr id="10252" name="Text Box 15"/>
          <p:cNvSpPr txBox="1">
            <a:spLocks noChangeArrowheads="1"/>
          </p:cNvSpPr>
          <p:nvPr/>
        </p:nvSpPr>
        <p:spPr bwMode="auto">
          <a:xfrm>
            <a:off x="7239000" y="41148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x[4]</a:t>
            </a:r>
          </a:p>
        </p:txBody>
      </p:sp>
      <p:sp>
        <p:nvSpPr>
          <p:cNvPr id="10253" name="Text Box 16"/>
          <p:cNvSpPr txBox="1">
            <a:spLocks noChangeArrowheads="1"/>
          </p:cNvSpPr>
          <p:nvPr/>
        </p:nvSpPr>
        <p:spPr bwMode="auto">
          <a:xfrm>
            <a:off x="7239000" y="48006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x[5]</a:t>
            </a:r>
          </a:p>
        </p:txBody>
      </p:sp>
      <p:sp>
        <p:nvSpPr>
          <p:cNvPr id="10254" name="Text Box 20"/>
          <p:cNvSpPr txBox="1">
            <a:spLocks noChangeArrowheads="1"/>
          </p:cNvSpPr>
          <p:nvPr/>
        </p:nvSpPr>
        <p:spPr bwMode="auto">
          <a:xfrm>
            <a:off x="7239000" y="16002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atin typeface="Helvetica" pitchFamily="34" charset="0"/>
              </a:rPr>
              <a:t>x[0]</a:t>
            </a:r>
          </a:p>
        </p:txBody>
      </p:sp>
      <p:sp>
        <p:nvSpPr>
          <p:cNvPr id="10255" name="Text Box 22"/>
          <p:cNvSpPr txBox="1">
            <a:spLocks noChangeArrowheads="1"/>
          </p:cNvSpPr>
          <p:nvPr/>
        </p:nvSpPr>
        <p:spPr bwMode="auto">
          <a:xfrm>
            <a:off x="838200" y="1905000"/>
            <a:ext cx="35814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a:latin typeface="Helvetica" pitchFamily="34" charset="0"/>
              </a:rPr>
              <a:t>Array cells are contiguous in computer memory</a:t>
            </a:r>
          </a:p>
          <a:p>
            <a:pPr>
              <a:spcBef>
                <a:spcPct val="50000"/>
              </a:spcBef>
            </a:pPr>
            <a:r>
              <a:rPr lang="en-US" sz="2800">
                <a:latin typeface="Helvetica" pitchFamily="34" charset="0"/>
              </a:rPr>
              <a:t>The memory can be thought of as an array</a:t>
            </a:r>
          </a:p>
        </p:txBody>
      </p:sp>
    </p:spTree>
    <p:extLst>
      <p:ext uri="{BB962C8B-B14F-4D97-AF65-F5344CB8AC3E}">
        <p14:creationId xmlns:p14="http://schemas.microsoft.com/office/powerpoint/2010/main" val="359398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6575" y="319088"/>
            <a:ext cx="8070850" cy="820737"/>
          </a:xfrm>
        </p:spPr>
        <p:txBody>
          <a:bodyPr>
            <a:normAutofit fontScale="90000"/>
          </a:bodyPr>
          <a:lstStyle/>
          <a:p>
            <a:r>
              <a:rPr lang="en-US" altLang="zh-TW">
                <a:ea typeface="新細明體" pitchFamily="18" charset="-120"/>
              </a:rPr>
              <a:t>Representing One-Dimensional Array in Memory</a:t>
            </a:r>
          </a:p>
        </p:txBody>
      </p:sp>
      <p:sp>
        <p:nvSpPr>
          <p:cNvPr id="11267"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6148" name="Text Box 4"/>
          <p:cNvSpPr txBox="1">
            <a:spLocks noChangeArrowheads="1"/>
          </p:cNvSpPr>
          <p:nvPr/>
        </p:nvSpPr>
        <p:spPr bwMode="auto">
          <a:xfrm>
            <a:off x="493713" y="1320800"/>
            <a:ext cx="81137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kumimoji="1" lang="en-US" altLang="zh-TW">
                <a:ea typeface="新細明體" pitchFamily="18" charset="-120"/>
              </a:rPr>
              <a:t> Let A be a one-dimensional array with n elements. As Arrays are stored in consecutive memory locations.</a:t>
            </a:r>
          </a:p>
          <a:p>
            <a:pPr>
              <a:buFont typeface="Arial" charset="0"/>
              <a:buChar char="•"/>
            </a:pPr>
            <a:r>
              <a:rPr kumimoji="1" lang="en-US" altLang="zh-TW">
                <a:ea typeface="新細明體" pitchFamily="18" charset="-120"/>
              </a:rPr>
              <a:t> Therefore there is no need to keep track of all addresses. However needs to keep track of first address.</a:t>
            </a:r>
          </a:p>
          <a:p>
            <a:pPr>
              <a:buFont typeface="Arial" charset="0"/>
              <a:buChar char="•"/>
            </a:pPr>
            <a:r>
              <a:rPr kumimoji="1" lang="en-US" altLang="zh-TW">
                <a:ea typeface="新細明體" pitchFamily="18" charset="-120"/>
              </a:rPr>
              <a:t> Denoted by </a:t>
            </a:r>
            <a:r>
              <a:rPr kumimoji="1" lang="en-US" altLang="zh-TW" b="1">
                <a:solidFill>
                  <a:srgbClr val="FF0000"/>
                </a:solidFill>
                <a:ea typeface="新細明體" pitchFamily="18" charset="-120"/>
              </a:rPr>
              <a:t>Base (A) </a:t>
            </a:r>
            <a:r>
              <a:rPr kumimoji="1" lang="en-US" altLang="zh-TW">
                <a:ea typeface="新細明體" pitchFamily="18" charset="-120"/>
              </a:rPr>
              <a:t>and called the base address of A.</a:t>
            </a:r>
          </a:p>
          <a:p>
            <a:pPr>
              <a:buFont typeface="Arial" charset="0"/>
              <a:buChar char="•"/>
            </a:pPr>
            <a:r>
              <a:rPr kumimoji="1" lang="en-US" altLang="zh-TW">
                <a:ea typeface="新細明體" pitchFamily="18" charset="-120"/>
              </a:rPr>
              <a:t> Using the Base address computer calculates of any element of Array A by using the </a:t>
            </a:r>
          </a:p>
          <a:p>
            <a:r>
              <a:rPr kumimoji="1" lang="en-US" altLang="zh-TW">
                <a:ea typeface="新細明體" pitchFamily="18" charset="-120"/>
              </a:rPr>
              <a:t>	</a:t>
            </a:r>
          </a:p>
          <a:p>
            <a:r>
              <a:rPr kumimoji="1" lang="en-US" altLang="zh-TW">
                <a:ea typeface="新細明體" pitchFamily="18" charset="-120"/>
              </a:rPr>
              <a:t>	 LOC (A[k]) = base(A) + w*k		</a:t>
            </a:r>
          </a:p>
          <a:p>
            <a:r>
              <a:rPr kumimoji="1" lang="en-US" altLang="zh-TW">
                <a:ea typeface="新細明體" pitchFamily="18" charset="-120"/>
              </a:rPr>
              <a:t>Where w is the number of bytes per storage location for one element of the memory</a:t>
            </a:r>
          </a:p>
          <a:p>
            <a:r>
              <a:rPr kumimoji="1" lang="en-US" altLang="zh-TW">
                <a:ea typeface="新細明體" pitchFamily="18" charset="-120"/>
              </a:rPr>
              <a:t> </a:t>
            </a:r>
          </a:p>
        </p:txBody>
      </p:sp>
    </p:spTree>
    <p:extLst>
      <p:ext uri="{BB962C8B-B14F-4D97-AF65-F5344CB8AC3E}">
        <p14:creationId xmlns:p14="http://schemas.microsoft.com/office/powerpoint/2010/main" val="1789768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2000"/>
                                        <p:tgtEl>
                                          <p:spTgt spid="614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fade">
                                      <p:cBhvr>
                                        <p:cTn id="10" dur="2000"/>
                                        <p:tgtEl>
                                          <p:spTgt spid="614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animEffect transition="in" filter="fade">
                                      <p:cBhvr>
                                        <p:cTn id="13" dur="2000"/>
                                        <p:tgtEl>
                                          <p:spTgt spid="614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8">
                                            <p:txEl>
                                              <p:pRg st="3" end="3"/>
                                            </p:txEl>
                                          </p:spTgt>
                                        </p:tgtEl>
                                        <p:attrNameLst>
                                          <p:attrName>style.visibility</p:attrName>
                                        </p:attrNameLst>
                                      </p:cBhvr>
                                      <p:to>
                                        <p:strVal val="visible"/>
                                      </p:to>
                                    </p:set>
                                    <p:animEffect transition="in" filter="fade">
                                      <p:cBhvr>
                                        <p:cTn id="16" dur="2000"/>
                                        <p:tgtEl>
                                          <p:spTgt spid="614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animEffect transition="in" filter="fade">
                                      <p:cBhvr>
                                        <p:cTn id="19" dur="2000"/>
                                        <p:tgtEl>
                                          <p:spTgt spid="614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8">
                                            <p:txEl>
                                              <p:pRg st="5" end="5"/>
                                            </p:txEl>
                                          </p:spTgt>
                                        </p:tgtEl>
                                        <p:attrNameLst>
                                          <p:attrName>style.visibility</p:attrName>
                                        </p:attrNameLst>
                                      </p:cBhvr>
                                      <p:to>
                                        <p:strVal val="visible"/>
                                      </p:to>
                                    </p:set>
                                    <p:animEffect transition="in" filter="fade">
                                      <p:cBhvr>
                                        <p:cTn id="22" dur="2000"/>
                                        <p:tgtEl>
                                          <p:spTgt spid="614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48">
                                            <p:txEl>
                                              <p:pRg st="6" end="6"/>
                                            </p:txEl>
                                          </p:spTgt>
                                        </p:tgtEl>
                                        <p:attrNameLst>
                                          <p:attrName>style.visibility</p:attrName>
                                        </p:attrNameLst>
                                      </p:cBhvr>
                                      <p:to>
                                        <p:strVal val="visible"/>
                                      </p:to>
                                    </p:set>
                                    <p:animEffect transition="in" filter="fade">
                                      <p:cBhvr>
                                        <p:cTn id="25" dur="2000"/>
                                        <p:tgtEl>
                                          <p:spTgt spid="614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8">
                                            <p:txEl>
                                              <p:pRg st="7" end="7"/>
                                            </p:txEl>
                                          </p:spTgt>
                                        </p:tgtEl>
                                        <p:attrNameLst>
                                          <p:attrName>style.visibility</p:attrName>
                                        </p:attrNameLst>
                                      </p:cBhvr>
                                      <p:to>
                                        <p:strVal val="visible"/>
                                      </p:to>
                                    </p:set>
                                    <p:animEffect transition="in" filter="fade">
                                      <p:cBhvr>
                                        <p:cTn id="28" dur="2000"/>
                                        <p:tgtEl>
                                          <p:spTgt spid="6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6575" y="319088"/>
            <a:ext cx="8070850" cy="820737"/>
          </a:xfrm>
        </p:spPr>
        <p:txBody>
          <a:bodyPr/>
          <a:lstStyle/>
          <a:p>
            <a:r>
              <a:rPr lang="en-US" altLang="zh-TW">
                <a:ea typeface="新細明體" pitchFamily="18" charset="-120"/>
              </a:rPr>
              <a:t>Examples</a:t>
            </a:r>
          </a:p>
        </p:txBody>
      </p:sp>
      <p:sp>
        <p:nvSpPr>
          <p:cNvPr id="12291"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6148" name="Text Box 4"/>
          <p:cNvSpPr txBox="1">
            <a:spLocks noChangeArrowheads="1"/>
          </p:cNvSpPr>
          <p:nvPr/>
        </p:nvSpPr>
        <p:spPr bwMode="auto">
          <a:xfrm>
            <a:off x="493713" y="1320800"/>
            <a:ext cx="8113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kumimoji="1" lang="en-US" altLang="zh-TW">
                <a:ea typeface="新細明體" pitchFamily="18" charset="-120"/>
              </a:rPr>
              <a:t> Let the base address of the first element of the array is 400 and each element of the array occupy 2 bytes in the memory, then address of 4</a:t>
            </a:r>
            <a:r>
              <a:rPr kumimoji="1" lang="en-US" altLang="zh-TW" baseline="30000">
                <a:ea typeface="新細明體" pitchFamily="18" charset="-120"/>
              </a:rPr>
              <a:t>th</a:t>
            </a:r>
            <a:r>
              <a:rPr kumimoji="1" lang="en-US" altLang="zh-TW">
                <a:ea typeface="新細明體" pitchFamily="18" charset="-120"/>
              </a:rPr>
              <a:t> element of array A[10] will be given as</a:t>
            </a:r>
          </a:p>
          <a:p>
            <a:pPr>
              <a:buFont typeface="Arial" charset="0"/>
              <a:buChar char="•"/>
            </a:pPr>
            <a:endParaRPr kumimoji="1" lang="en-US" altLang="zh-TW">
              <a:ea typeface="新細明體" pitchFamily="18" charset="-120"/>
            </a:endParaRPr>
          </a:p>
          <a:p>
            <a:endParaRPr kumimoji="1" lang="en-US" altLang="zh-TW">
              <a:ea typeface="新細明體" pitchFamily="18" charset="-120"/>
            </a:endParaRPr>
          </a:p>
          <a:p>
            <a:r>
              <a:rPr kumimoji="1" lang="en-US" altLang="zh-TW">
                <a:ea typeface="新細明體" pitchFamily="18" charset="-120"/>
              </a:rPr>
              <a:t> </a:t>
            </a:r>
          </a:p>
        </p:txBody>
      </p:sp>
      <p:sp>
        <p:nvSpPr>
          <p:cNvPr id="5" name="Text Box 4"/>
          <p:cNvSpPr txBox="1">
            <a:spLocks noChangeArrowheads="1"/>
          </p:cNvSpPr>
          <p:nvPr/>
        </p:nvSpPr>
        <p:spPr bwMode="auto">
          <a:xfrm>
            <a:off x="646113" y="2720975"/>
            <a:ext cx="81137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kumimoji="1" lang="en-US" altLang="zh-TW">
                <a:ea typeface="新細明體" pitchFamily="18" charset="-120"/>
              </a:rPr>
              <a:t> Solution </a:t>
            </a:r>
          </a:p>
          <a:p>
            <a:r>
              <a:rPr kumimoji="1" lang="en-US" altLang="zh-TW">
                <a:ea typeface="新細明體" pitchFamily="18" charset="-120"/>
              </a:rPr>
              <a:t>	Address of 4</a:t>
            </a:r>
            <a:r>
              <a:rPr kumimoji="1" lang="en-US" altLang="zh-TW" baseline="30000">
                <a:ea typeface="新細明體" pitchFamily="18" charset="-120"/>
              </a:rPr>
              <a:t>th</a:t>
            </a:r>
            <a:r>
              <a:rPr kumimoji="1" lang="en-US" altLang="zh-TW">
                <a:ea typeface="新細明體" pitchFamily="18" charset="-120"/>
              </a:rPr>
              <a:t> element = 400 + 2*4</a:t>
            </a:r>
          </a:p>
          <a:p>
            <a:r>
              <a:rPr kumimoji="1" lang="en-US" altLang="zh-TW">
                <a:ea typeface="新細明體" pitchFamily="18" charset="-120"/>
              </a:rPr>
              <a:t>				 = 400 + 8</a:t>
            </a:r>
          </a:p>
          <a:p>
            <a:r>
              <a:rPr kumimoji="1" lang="en-US" altLang="zh-TW">
                <a:ea typeface="新細明體" pitchFamily="18" charset="-120"/>
              </a:rPr>
              <a:t>				 = 408</a:t>
            </a:r>
          </a:p>
          <a:p>
            <a:endParaRPr kumimoji="1" lang="en-US" altLang="zh-TW">
              <a:ea typeface="新細明體" pitchFamily="18" charset="-120"/>
            </a:endParaRPr>
          </a:p>
          <a:p>
            <a:r>
              <a:rPr kumimoji="1" lang="en-US" altLang="zh-TW">
                <a:ea typeface="新細明體" pitchFamily="18" charset="-120"/>
              </a:rPr>
              <a:t>Here k is 4</a:t>
            </a:r>
            <a:r>
              <a:rPr kumimoji="1" lang="en-US" altLang="zh-TW" baseline="30000">
                <a:ea typeface="新細明體" pitchFamily="18" charset="-120"/>
              </a:rPr>
              <a:t>th</a:t>
            </a:r>
            <a:r>
              <a:rPr kumimoji="1" lang="en-US" altLang="zh-TW">
                <a:ea typeface="新細明體" pitchFamily="18" charset="-120"/>
              </a:rPr>
              <a:t> element</a:t>
            </a:r>
          </a:p>
          <a:p>
            <a:endParaRPr kumimoji="1" lang="en-US" altLang="zh-TW">
              <a:ea typeface="新細明體" pitchFamily="18" charset="-120"/>
            </a:endParaRPr>
          </a:p>
          <a:p>
            <a:r>
              <a:rPr kumimoji="1" lang="en-US" altLang="zh-TW">
                <a:ea typeface="新細明體" pitchFamily="18" charset="-120"/>
              </a:rPr>
              <a:t> </a:t>
            </a:r>
          </a:p>
        </p:txBody>
      </p:sp>
    </p:spTree>
    <p:extLst>
      <p:ext uri="{BB962C8B-B14F-4D97-AF65-F5344CB8AC3E}">
        <p14:creationId xmlns:p14="http://schemas.microsoft.com/office/powerpoint/2010/main" val="1637630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2000"/>
                                        <p:tgtEl>
                                          <p:spTgt spid="614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8">
                                            <p:txEl>
                                              <p:pRg st="3" end="3"/>
                                            </p:txEl>
                                          </p:spTgt>
                                        </p:tgtEl>
                                        <p:attrNameLst>
                                          <p:attrName>style.visibility</p:attrName>
                                        </p:attrNameLst>
                                      </p:cBhvr>
                                      <p:to>
                                        <p:strVal val="visible"/>
                                      </p:to>
                                    </p:set>
                                    <p:animEffect transition="in" filter="fade">
                                      <p:cBhvr>
                                        <p:cTn id="10" dur="2000"/>
                                        <p:tgtEl>
                                          <p:spTgt spid="6148">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000"/>
                                        <p:tgtEl>
                                          <p:spTgt spid="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2000"/>
                                        <p:tgtEl>
                                          <p:spTgt spid="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2000"/>
                                        <p:tgtEl>
                                          <p:spTgt spid="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2000"/>
                                        <p:tgtEl>
                                          <p:spTgt spid="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838200"/>
          </a:xfrm>
          <a:noFill/>
          <a:ln/>
        </p:spPr>
        <p:txBody>
          <a:bodyPr/>
          <a:lstStyle/>
          <a:p>
            <a:r>
              <a:rPr lang="en-US"/>
              <a:t>Declaring Array Variables</a:t>
            </a:r>
          </a:p>
        </p:txBody>
      </p:sp>
      <p:sp>
        <p:nvSpPr>
          <p:cNvPr id="10243" name="Rectangle 3"/>
          <p:cNvSpPr>
            <a:spLocks noGrp="1" noChangeArrowheads="1"/>
          </p:cNvSpPr>
          <p:nvPr>
            <p:ph idx="1"/>
          </p:nvPr>
        </p:nvSpPr>
        <p:spPr>
          <a:xfrm>
            <a:off x="609600" y="1371600"/>
            <a:ext cx="7696200" cy="4724400"/>
          </a:xfrm>
          <a:noFill/>
          <a:ln/>
        </p:spPr>
        <p:txBody>
          <a:bodyPr/>
          <a:lstStyle/>
          <a:p>
            <a:r>
              <a:rPr lang="en-US" sz="2600" dirty="0" err="1">
                <a:latin typeface="Courier New" pitchFamily="49" charset="0"/>
              </a:rPr>
              <a:t>datatype</a:t>
            </a:r>
            <a:r>
              <a:rPr lang="en-US" sz="2600" dirty="0">
                <a:latin typeface="Courier New" pitchFamily="49" charset="0"/>
              </a:rPr>
              <a:t>[] </a:t>
            </a:r>
            <a:r>
              <a:rPr lang="en-US" sz="2600" dirty="0" err="1">
                <a:latin typeface="Courier New" pitchFamily="49" charset="0"/>
              </a:rPr>
              <a:t>arrayRefVar</a:t>
            </a:r>
            <a:r>
              <a:rPr lang="en-US" sz="2600" dirty="0">
                <a:latin typeface="Courier New" pitchFamily="49" charset="0"/>
              </a:rPr>
              <a:t>;</a:t>
            </a:r>
            <a:endParaRPr lang="en-US" sz="2400" dirty="0">
              <a:latin typeface="Courier New" pitchFamily="49" charset="0"/>
            </a:endParaRPr>
          </a:p>
          <a:p>
            <a:pPr>
              <a:spcBef>
                <a:spcPct val="50000"/>
              </a:spcBef>
              <a:buFont typeface="Monotype Sorts" pitchFamily="2" charset="2"/>
              <a:buNone/>
            </a:pPr>
            <a:r>
              <a:rPr lang="en-US" sz="2800" dirty="0"/>
              <a:t>	</a:t>
            </a:r>
            <a:r>
              <a:rPr lang="en-US" sz="2600" dirty="0"/>
              <a:t>Example: </a:t>
            </a:r>
          </a:p>
          <a:p>
            <a:pPr>
              <a:spcBef>
                <a:spcPct val="50000"/>
              </a:spcBef>
              <a:buFont typeface="Monotype Sorts" pitchFamily="2" charset="2"/>
              <a:buNone/>
            </a:pPr>
            <a:r>
              <a:rPr lang="en-US" sz="2600" dirty="0"/>
              <a:t>    </a:t>
            </a:r>
            <a:r>
              <a:rPr lang="en-US" sz="2400" dirty="0">
                <a:latin typeface="Courier New" pitchFamily="49" charset="0"/>
              </a:rPr>
              <a:t>double[] </a:t>
            </a:r>
            <a:r>
              <a:rPr lang="en-US" sz="2400" dirty="0" err="1">
                <a:latin typeface="Courier New" pitchFamily="49" charset="0"/>
              </a:rPr>
              <a:t>myList</a:t>
            </a:r>
            <a:r>
              <a:rPr lang="en-US" sz="2400" dirty="0">
                <a:latin typeface="Courier New" pitchFamily="49" charset="0"/>
              </a:rPr>
              <a:t>;</a:t>
            </a:r>
            <a:endParaRPr lang="en-US" sz="2400" dirty="0"/>
          </a:p>
          <a:p>
            <a:pPr>
              <a:buFont typeface="Monotype Sorts" pitchFamily="2" charset="2"/>
              <a:buNone/>
            </a:pPr>
            <a:endParaRPr lang="en-US" sz="2800" dirty="0">
              <a:latin typeface="Courier New" pitchFamily="49" charset="0"/>
            </a:endParaRPr>
          </a:p>
          <a:p>
            <a:pPr algn="just">
              <a:spcBef>
                <a:spcPct val="50000"/>
              </a:spcBef>
              <a:buFont typeface="Monotype Sorts" pitchFamily="2" charset="2"/>
              <a:buNone/>
            </a:pPr>
            <a:r>
              <a:rPr lang="en-US" sz="2600" dirty="0"/>
              <a:t>Example: </a:t>
            </a:r>
          </a:p>
          <a:p>
            <a:pPr algn="just">
              <a:spcBef>
                <a:spcPct val="50000"/>
              </a:spcBef>
              <a:buFont typeface="Monotype Sorts" pitchFamily="2" charset="2"/>
              <a:buNone/>
            </a:pPr>
            <a:r>
              <a:rPr lang="en-US" sz="2600" dirty="0"/>
              <a:t>    </a:t>
            </a:r>
            <a:r>
              <a:rPr lang="en-US" sz="2400" dirty="0">
                <a:latin typeface="Courier New" pitchFamily="49" charset="0"/>
              </a:rPr>
              <a:t>double </a:t>
            </a:r>
            <a:r>
              <a:rPr lang="en-US" sz="2400" dirty="0" err="1">
                <a:latin typeface="Courier New" pitchFamily="49" charset="0"/>
              </a:rPr>
              <a:t>myList</a:t>
            </a:r>
            <a:r>
              <a:rPr lang="en-US" sz="2400" dirty="0">
                <a:latin typeface="Courier New" pitchFamily="49" charset="0"/>
              </a:rPr>
              <a:t>[];</a:t>
            </a:r>
          </a:p>
        </p:txBody>
      </p:sp>
      <p:sp>
        <p:nvSpPr>
          <p:cNvPr id="4" name="Slide Number Placeholder 4"/>
          <p:cNvSpPr>
            <a:spLocks noGrp="1"/>
          </p:cNvSpPr>
          <p:nvPr>
            <p:ph type="sldNum" sz="quarter" idx="12"/>
          </p:nvPr>
        </p:nvSpPr>
        <p:spPr/>
        <p:txBody>
          <a:bodyPr/>
          <a:lstStyle/>
          <a:p>
            <a:fld id="{067735B6-5EAE-410B-A712-AC463218A603}" type="slidenum">
              <a:rPr lang="en-US"/>
              <a:pPr/>
              <a:t>39</a:t>
            </a:fld>
            <a:endParaRPr lang="en-US"/>
          </a:p>
        </p:txBody>
      </p:sp>
    </p:spTree>
    <p:extLst>
      <p:ext uri="{BB962C8B-B14F-4D97-AF65-F5344CB8AC3E}">
        <p14:creationId xmlns:p14="http://schemas.microsoft.com/office/powerpoint/2010/main" val="34800165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Observation</a:t>
            </a:r>
          </a:p>
        </p:txBody>
      </p:sp>
      <p:sp>
        <p:nvSpPr>
          <p:cNvPr id="20483" name="Rectangle 3"/>
          <p:cNvSpPr>
            <a:spLocks noGrp="1" noChangeArrowheads="1"/>
          </p:cNvSpPr>
          <p:nvPr>
            <p:ph idx="1"/>
          </p:nvPr>
        </p:nvSpPr>
        <p:spPr/>
        <p:txBody>
          <a:bodyPr>
            <a:normAutofit/>
          </a:bodyPr>
          <a:lstStyle/>
          <a:p>
            <a:r>
              <a:rPr lang="en-US" sz="2800" dirty="0"/>
              <a:t>All programs manipulate data</a:t>
            </a:r>
          </a:p>
          <a:p>
            <a:pPr lvl="1"/>
            <a:r>
              <a:rPr lang="en-US" sz="2400" i="1" dirty="0"/>
              <a:t>process, store, display, gather</a:t>
            </a:r>
          </a:p>
          <a:p>
            <a:pPr lvl="1"/>
            <a:r>
              <a:rPr lang="en-US" sz="2400" dirty="0"/>
              <a:t>data can be </a:t>
            </a:r>
            <a:r>
              <a:rPr lang="en-US" sz="2400" i="1" dirty="0"/>
              <a:t>information, numbers, images, sound</a:t>
            </a:r>
          </a:p>
          <a:p>
            <a:r>
              <a:rPr lang="en-US" sz="2800" dirty="0"/>
              <a:t>Each program must decide how to store data</a:t>
            </a:r>
          </a:p>
          <a:p>
            <a:r>
              <a:rPr lang="en-US" sz="2800" dirty="0"/>
              <a:t>Choice influences program at every level</a:t>
            </a:r>
          </a:p>
          <a:p>
            <a:pPr lvl="1"/>
            <a:r>
              <a:rPr lang="en-US" sz="2400" dirty="0"/>
              <a:t>execution speed</a:t>
            </a:r>
          </a:p>
          <a:p>
            <a:pPr lvl="1"/>
            <a:r>
              <a:rPr lang="en-US" sz="2400" dirty="0"/>
              <a:t>memory requirements</a:t>
            </a:r>
          </a:p>
          <a:p>
            <a:pPr lvl="1"/>
            <a:r>
              <a:rPr lang="en-US" sz="2400" dirty="0"/>
              <a:t>maintenance (debugging, extending, etc.)</a:t>
            </a:r>
          </a:p>
        </p:txBody>
      </p:sp>
    </p:spTree>
    <p:extLst>
      <p:ext uri="{BB962C8B-B14F-4D97-AF65-F5344CB8AC3E}">
        <p14:creationId xmlns:p14="http://schemas.microsoft.com/office/powerpoint/2010/main" val="244386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990600"/>
          </a:xfrm>
          <a:noFill/>
          <a:ln/>
        </p:spPr>
        <p:txBody>
          <a:bodyPr/>
          <a:lstStyle/>
          <a:p>
            <a:r>
              <a:rPr lang="en-US"/>
              <a:t>Creating Arrays</a:t>
            </a:r>
          </a:p>
        </p:txBody>
      </p:sp>
      <p:sp>
        <p:nvSpPr>
          <p:cNvPr id="12291" name="Rectangle 3"/>
          <p:cNvSpPr>
            <a:spLocks noGrp="1" noChangeArrowheads="1"/>
          </p:cNvSpPr>
          <p:nvPr>
            <p:ph idx="1"/>
          </p:nvPr>
        </p:nvSpPr>
        <p:spPr>
          <a:xfrm>
            <a:off x="152400" y="1371600"/>
            <a:ext cx="8839200" cy="4114800"/>
          </a:xfrm>
          <a:noFill/>
          <a:ln/>
        </p:spPr>
        <p:txBody>
          <a:bodyPr/>
          <a:lstStyle/>
          <a:p>
            <a:pPr>
              <a:buFont typeface="Monotype Sorts" pitchFamily="2" charset="2"/>
              <a:buNone/>
            </a:pPr>
            <a:r>
              <a:rPr lang="en-US" sz="2800">
                <a:latin typeface="Courier New" pitchFamily="49" charset="0"/>
              </a:rPr>
              <a:t>arrayRefVar = new datatype[arraySize];</a:t>
            </a:r>
            <a:endParaRPr lang="en-US"/>
          </a:p>
          <a:p>
            <a:pPr>
              <a:buFont typeface="Monotype Sorts" pitchFamily="2" charset="2"/>
              <a:buNone/>
            </a:pPr>
            <a:endParaRPr lang="en-US"/>
          </a:p>
          <a:p>
            <a:pPr>
              <a:buFont typeface="Monotype Sorts" pitchFamily="2" charset="2"/>
              <a:buNone/>
            </a:pPr>
            <a:r>
              <a:rPr lang="en-US" sz="2800"/>
              <a:t>Example:</a:t>
            </a:r>
            <a:endParaRPr lang="en-US"/>
          </a:p>
          <a:p>
            <a:pPr>
              <a:buFont typeface="Monotype Sorts" pitchFamily="2" charset="2"/>
              <a:buNone/>
            </a:pPr>
            <a:r>
              <a:rPr lang="en-US" sz="2600">
                <a:latin typeface="Courier New" pitchFamily="49" charset="0"/>
              </a:rPr>
              <a:t>myList = new double[10];</a:t>
            </a:r>
            <a:endParaRPr lang="en-US"/>
          </a:p>
          <a:p>
            <a:pPr>
              <a:buFont typeface="Monotype Sorts" pitchFamily="2" charset="2"/>
              <a:buNone/>
            </a:pPr>
            <a:endParaRPr lang="en-US"/>
          </a:p>
          <a:p>
            <a:pPr>
              <a:buFont typeface="Monotype Sorts" pitchFamily="2" charset="2"/>
              <a:buNone/>
            </a:pPr>
            <a:r>
              <a:rPr lang="en-US" sz="2600">
                <a:latin typeface="Courier New" pitchFamily="49" charset="0"/>
              </a:rPr>
              <a:t>myList[0]</a:t>
            </a:r>
            <a:r>
              <a:rPr lang="en-US"/>
              <a:t> references the first element in the array.</a:t>
            </a:r>
          </a:p>
          <a:p>
            <a:pPr>
              <a:buFont typeface="Monotype Sorts" pitchFamily="2" charset="2"/>
              <a:buNone/>
            </a:pPr>
            <a:r>
              <a:rPr lang="en-US" sz="2600">
                <a:latin typeface="Courier New" pitchFamily="49" charset="0"/>
              </a:rPr>
              <a:t>myList[9]</a:t>
            </a:r>
            <a:r>
              <a:rPr lang="en-US"/>
              <a:t> references the last element in the array.</a:t>
            </a:r>
          </a:p>
        </p:txBody>
      </p:sp>
      <p:sp>
        <p:nvSpPr>
          <p:cNvPr id="4" name="Slide Number Placeholder 4"/>
          <p:cNvSpPr>
            <a:spLocks noGrp="1"/>
          </p:cNvSpPr>
          <p:nvPr>
            <p:ph type="sldNum" sz="quarter" idx="12"/>
          </p:nvPr>
        </p:nvSpPr>
        <p:spPr/>
        <p:txBody>
          <a:bodyPr/>
          <a:lstStyle/>
          <a:p>
            <a:fld id="{AE96DB1C-D856-4BEB-9E0A-ABDBA3D7CF59}" type="slidenum">
              <a:rPr lang="en-US"/>
              <a:pPr/>
              <a:t>40</a:t>
            </a:fld>
            <a:endParaRPr lang="en-US"/>
          </a:p>
        </p:txBody>
      </p:sp>
    </p:spTree>
    <p:extLst>
      <p:ext uri="{BB962C8B-B14F-4D97-AF65-F5344CB8AC3E}">
        <p14:creationId xmlns:p14="http://schemas.microsoft.com/office/powerpoint/2010/main" val="254066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1219200"/>
          </a:xfrm>
          <a:noFill/>
          <a:ln/>
        </p:spPr>
        <p:txBody>
          <a:bodyPr>
            <a:normAutofit fontScale="90000"/>
          </a:bodyPr>
          <a:lstStyle/>
          <a:p>
            <a:r>
              <a:rPr lang="en-US"/>
              <a:t>Declaring and Creating</a:t>
            </a:r>
            <a:br>
              <a:rPr lang="en-US"/>
            </a:br>
            <a:r>
              <a:rPr lang="en-US"/>
              <a:t>in One Step</a:t>
            </a:r>
            <a:endParaRPr lang="en-US" sz="4000"/>
          </a:p>
        </p:txBody>
      </p:sp>
      <p:sp>
        <p:nvSpPr>
          <p:cNvPr id="13315" name="Rectangle 3"/>
          <p:cNvSpPr>
            <a:spLocks noGrp="1" noChangeArrowheads="1"/>
          </p:cNvSpPr>
          <p:nvPr>
            <p:ph idx="1"/>
          </p:nvPr>
        </p:nvSpPr>
        <p:spPr>
          <a:xfrm>
            <a:off x="685800" y="2057400"/>
            <a:ext cx="7315200" cy="4114800"/>
          </a:xfrm>
          <a:noFill/>
          <a:ln/>
        </p:spPr>
        <p:txBody>
          <a:bodyPr/>
          <a:lstStyle/>
          <a:p>
            <a:r>
              <a:rPr lang="en-US" sz="2800">
                <a:latin typeface="Courier New" pitchFamily="49" charset="0"/>
              </a:rPr>
              <a:t>datatype[] arrayRefVar = new</a:t>
            </a:r>
          </a:p>
          <a:p>
            <a:pPr>
              <a:buFont typeface="Monotype Sorts" pitchFamily="2" charset="2"/>
              <a:buNone/>
            </a:pP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a:p>
            <a:pPr>
              <a:spcBef>
                <a:spcPct val="150000"/>
              </a:spcBef>
            </a:pPr>
            <a:r>
              <a:rPr lang="en-US" sz="2800">
                <a:latin typeface="Courier New" pitchFamily="49" charset="0"/>
              </a:rPr>
              <a:t>datatype arrayRefVar[] = new</a:t>
            </a:r>
            <a:br>
              <a:rPr lang="en-US" sz="2800">
                <a:latin typeface="Courier New" pitchFamily="49" charset="0"/>
              </a:rPr>
            </a:b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p:txBody>
      </p:sp>
      <p:sp>
        <p:nvSpPr>
          <p:cNvPr id="4" name="Slide Number Placeholder 4"/>
          <p:cNvSpPr>
            <a:spLocks noGrp="1"/>
          </p:cNvSpPr>
          <p:nvPr>
            <p:ph type="sldNum" sz="quarter" idx="12"/>
          </p:nvPr>
        </p:nvSpPr>
        <p:spPr/>
        <p:txBody>
          <a:bodyPr/>
          <a:lstStyle/>
          <a:p>
            <a:fld id="{350FC8F6-B8B0-4F9D-BB3F-62FDF9BDA431}" type="slidenum">
              <a:rPr lang="en-US"/>
              <a:pPr/>
              <a:t>41</a:t>
            </a:fld>
            <a:endParaRPr lang="en-US"/>
          </a:p>
        </p:txBody>
      </p:sp>
    </p:spTree>
    <p:extLst>
      <p:ext uri="{BB962C8B-B14F-4D97-AF65-F5344CB8AC3E}">
        <p14:creationId xmlns:p14="http://schemas.microsoft.com/office/powerpoint/2010/main" val="1682105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428750"/>
          </a:xfrm>
          <a:noFill/>
          <a:ln/>
        </p:spPr>
        <p:txBody>
          <a:bodyPr/>
          <a:lstStyle/>
          <a:p>
            <a:r>
              <a:rPr lang="en-US"/>
              <a:t>The Length of an Array</a:t>
            </a:r>
          </a:p>
        </p:txBody>
      </p:sp>
      <p:sp>
        <p:nvSpPr>
          <p:cNvPr id="14339" name="Rectangle 3"/>
          <p:cNvSpPr>
            <a:spLocks noGrp="1" noChangeArrowheads="1"/>
          </p:cNvSpPr>
          <p:nvPr>
            <p:ph idx="1"/>
          </p:nvPr>
        </p:nvSpPr>
        <p:spPr>
          <a:xfrm>
            <a:off x="228600" y="1447800"/>
            <a:ext cx="8686800" cy="4114800"/>
          </a:xfrm>
          <a:noFill/>
          <a:ln/>
        </p:spPr>
        <p:txBody>
          <a:bodyPr/>
          <a:lstStyle/>
          <a:p>
            <a:pPr marL="0" indent="0" algn="just">
              <a:buFont typeface="Monotype Sorts" pitchFamily="2" charset="2"/>
              <a:buNone/>
            </a:pPr>
            <a:r>
              <a:rPr lang="en-US" sz="3000"/>
              <a:t>Once an array is created, its size is fixed. It cannot be changed. You can find its size using</a:t>
            </a:r>
          </a:p>
          <a:p>
            <a:pPr marL="0" indent="0" algn="just">
              <a:buFont typeface="Monotype Sorts" pitchFamily="2" charset="2"/>
              <a:buNone/>
            </a:pPr>
            <a:endParaRPr lang="en-US"/>
          </a:p>
          <a:p>
            <a:pPr lvl="2" algn="just">
              <a:buFont typeface="Monotype Sorts" pitchFamily="2" charset="2"/>
              <a:buNone/>
            </a:pPr>
            <a:r>
              <a:rPr lang="en-US"/>
              <a:t>arrayRefVar.length</a:t>
            </a:r>
          </a:p>
          <a:p>
            <a:pPr lvl="2" algn="just">
              <a:buFont typeface="Monotype Sorts" pitchFamily="2" charset="2"/>
              <a:buNone/>
            </a:pPr>
            <a:endParaRPr lang="en-US"/>
          </a:p>
          <a:p>
            <a:pPr marL="0" indent="0" algn="just">
              <a:buFont typeface="Monotype Sorts" pitchFamily="2" charset="2"/>
              <a:buNone/>
            </a:pPr>
            <a:r>
              <a:rPr lang="en-US"/>
              <a:t>For example,</a:t>
            </a:r>
          </a:p>
          <a:p>
            <a:pPr marL="0" indent="0" algn="just">
              <a:buFont typeface="Monotype Sorts" pitchFamily="2" charset="2"/>
              <a:buNone/>
            </a:pPr>
            <a:endParaRPr lang="en-US"/>
          </a:p>
          <a:p>
            <a:pPr lvl="2" algn="just">
              <a:buFont typeface="Monotype Sorts" pitchFamily="2" charset="2"/>
              <a:buNone/>
            </a:pPr>
            <a:r>
              <a:rPr lang="en-US"/>
              <a:t>myList.length returns 10</a:t>
            </a:r>
          </a:p>
        </p:txBody>
      </p:sp>
      <p:sp>
        <p:nvSpPr>
          <p:cNvPr id="4" name="Slide Number Placeholder 4"/>
          <p:cNvSpPr>
            <a:spLocks noGrp="1"/>
          </p:cNvSpPr>
          <p:nvPr>
            <p:ph type="sldNum" sz="quarter" idx="12"/>
          </p:nvPr>
        </p:nvSpPr>
        <p:spPr/>
        <p:txBody>
          <a:bodyPr/>
          <a:lstStyle/>
          <a:p>
            <a:fld id="{A8894299-1848-4149-A82E-26161745B28C}" type="slidenum">
              <a:rPr lang="en-US"/>
              <a:pPr/>
              <a:t>42</a:t>
            </a:fld>
            <a:endParaRPr lang="en-US"/>
          </a:p>
        </p:txBody>
      </p:sp>
    </p:spTree>
    <p:extLst>
      <p:ext uri="{BB962C8B-B14F-4D97-AF65-F5344CB8AC3E}">
        <p14:creationId xmlns:p14="http://schemas.microsoft.com/office/powerpoint/2010/main" val="636809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152400"/>
            <a:ext cx="7772400" cy="590550"/>
          </a:xfrm>
          <a:noFill/>
          <a:ln/>
        </p:spPr>
        <p:txBody>
          <a:bodyPr>
            <a:normAutofit fontScale="90000"/>
          </a:bodyPr>
          <a:lstStyle/>
          <a:p>
            <a:r>
              <a:rPr lang="en-US"/>
              <a:t>Default Values</a:t>
            </a:r>
          </a:p>
        </p:txBody>
      </p:sp>
      <p:sp>
        <p:nvSpPr>
          <p:cNvPr id="308227" name="Rectangle 3"/>
          <p:cNvSpPr>
            <a:spLocks noGrp="1" noChangeArrowheads="1"/>
          </p:cNvSpPr>
          <p:nvPr>
            <p:ph idx="1"/>
          </p:nvPr>
        </p:nvSpPr>
        <p:spPr>
          <a:xfrm>
            <a:off x="228600" y="990600"/>
            <a:ext cx="8610600" cy="4572000"/>
          </a:xfrm>
          <a:noFill/>
          <a:ln/>
        </p:spPr>
        <p:txBody>
          <a:bodyPr/>
          <a:lstStyle/>
          <a:p>
            <a:pPr marL="0" indent="0" algn="just">
              <a:buFont typeface="Monotype Sorts" pitchFamily="2" charset="2"/>
              <a:buNone/>
            </a:pPr>
            <a:r>
              <a:rPr lang="en-US" sz="3400">
                <a:cs typeface="Courier New" pitchFamily="49" charset="0"/>
              </a:rPr>
              <a:t>When an array is created, its elements are assigned the default value of </a:t>
            </a:r>
          </a:p>
          <a:p>
            <a:pPr marL="0" indent="0" algn="just">
              <a:buFont typeface="Monotype Sorts" pitchFamily="2" charset="2"/>
              <a:buNone/>
            </a:pPr>
            <a:endParaRPr lang="en-US" sz="3400">
              <a:cs typeface="Courier New" pitchFamily="49" charset="0"/>
            </a:endParaRPr>
          </a:p>
          <a:p>
            <a:pPr lvl="1" algn="just">
              <a:buFontTx/>
              <a:buNone/>
            </a:pPr>
            <a:r>
              <a:rPr lang="en-US" sz="3000" u="sng">
                <a:cs typeface="Courier New" pitchFamily="49" charset="0"/>
              </a:rPr>
              <a:t>0</a:t>
            </a:r>
            <a:r>
              <a:rPr lang="en-US" sz="3000">
                <a:cs typeface="Courier New" pitchFamily="49" charset="0"/>
              </a:rPr>
              <a:t> for the numeric primitive data types, </a:t>
            </a:r>
          </a:p>
          <a:p>
            <a:pPr lvl="1" algn="just">
              <a:buFontTx/>
              <a:buNone/>
            </a:pPr>
            <a:r>
              <a:rPr lang="en-US" sz="3000" u="sng">
                <a:cs typeface="Courier New" pitchFamily="49" charset="0"/>
              </a:rPr>
              <a:t>'\u0000'</a:t>
            </a:r>
            <a:r>
              <a:rPr lang="en-US" sz="3000">
                <a:cs typeface="Courier New" pitchFamily="49" charset="0"/>
              </a:rPr>
              <a:t> for </a:t>
            </a:r>
            <a:r>
              <a:rPr lang="en-US" sz="3000" u="sng">
                <a:cs typeface="Courier New" pitchFamily="49" charset="0"/>
              </a:rPr>
              <a:t>char</a:t>
            </a:r>
            <a:r>
              <a:rPr lang="en-US" sz="3000">
                <a:cs typeface="Courier New" pitchFamily="49" charset="0"/>
              </a:rPr>
              <a:t> types, and </a:t>
            </a:r>
          </a:p>
          <a:p>
            <a:pPr lvl="1" algn="just">
              <a:buFontTx/>
              <a:buNone/>
            </a:pPr>
            <a:r>
              <a:rPr lang="en-US" sz="3000" u="sng">
                <a:cs typeface="Courier New" pitchFamily="49" charset="0"/>
              </a:rPr>
              <a:t>false</a:t>
            </a:r>
            <a:r>
              <a:rPr lang="en-US" sz="3000">
                <a:cs typeface="Courier New" pitchFamily="49" charset="0"/>
              </a:rPr>
              <a:t> for </a:t>
            </a:r>
            <a:r>
              <a:rPr lang="en-US" sz="3000" u="sng">
                <a:cs typeface="Courier New" pitchFamily="49" charset="0"/>
              </a:rPr>
              <a:t>boolean</a:t>
            </a:r>
            <a:r>
              <a:rPr lang="en-US" sz="3000">
                <a:cs typeface="Courier New" pitchFamily="49" charset="0"/>
              </a:rPr>
              <a:t> types. </a:t>
            </a:r>
            <a:endParaRPr lang="en-US" sz="3200"/>
          </a:p>
        </p:txBody>
      </p:sp>
      <p:sp>
        <p:nvSpPr>
          <p:cNvPr id="4" name="Slide Number Placeholder 4"/>
          <p:cNvSpPr>
            <a:spLocks noGrp="1"/>
          </p:cNvSpPr>
          <p:nvPr>
            <p:ph type="sldNum" sz="quarter" idx="12"/>
          </p:nvPr>
        </p:nvSpPr>
        <p:spPr/>
        <p:txBody>
          <a:bodyPr/>
          <a:lstStyle/>
          <a:p>
            <a:fld id="{BD5B9D44-70F4-4220-AE5C-E8B47A0B00AC}" type="slidenum">
              <a:rPr lang="en-US"/>
              <a:pPr/>
              <a:t>43</a:t>
            </a:fld>
            <a:endParaRPr lang="en-US"/>
          </a:p>
        </p:txBody>
      </p:sp>
    </p:spTree>
    <p:extLst>
      <p:ext uri="{BB962C8B-B14F-4D97-AF65-F5344CB8AC3E}">
        <p14:creationId xmlns:p14="http://schemas.microsoft.com/office/powerpoint/2010/main" val="1138613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152400"/>
            <a:ext cx="7772400" cy="609600"/>
          </a:xfrm>
          <a:noFill/>
          <a:ln/>
        </p:spPr>
        <p:txBody>
          <a:bodyPr>
            <a:normAutofit fontScale="90000"/>
          </a:bodyPr>
          <a:lstStyle/>
          <a:p>
            <a:r>
              <a:rPr lang="en-US"/>
              <a:t>Indexed Variables</a:t>
            </a:r>
          </a:p>
        </p:txBody>
      </p:sp>
      <p:sp>
        <p:nvSpPr>
          <p:cNvPr id="307203" name="Rectangle 3"/>
          <p:cNvSpPr>
            <a:spLocks noGrp="1" noChangeArrowheads="1"/>
          </p:cNvSpPr>
          <p:nvPr>
            <p:ph idx="1"/>
          </p:nvPr>
        </p:nvSpPr>
        <p:spPr>
          <a:xfrm>
            <a:off x="228600" y="914400"/>
            <a:ext cx="8001000" cy="5486400"/>
          </a:xfrm>
          <a:noFill/>
          <a:ln/>
        </p:spPr>
        <p:txBody>
          <a:bodyPr/>
          <a:lstStyle/>
          <a:p>
            <a:pPr marL="0" indent="0" algn="just">
              <a:buFont typeface="Monotype Sorts" pitchFamily="2" charset="2"/>
              <a:buNone/>
            </a:pPr>
            <a:r>
              <a:rPr lang="en-US" sz="3000" dirty="0">
                <a:cs typeface="Courier New" pitchFamily="49" charset="0"/>
              </a:rPr>
              <a:t>The array elements are accessed through the index. The array indices are </a:t>
            </a:r>
            <a:r>
              <a:rPr lang="en-US" sz="3000" i="1" dirty="0">
                <a:cs typeface="Courier New" pitchFamily="49" charset="0"/>
              </a:rPr>
              <a:t>0-based</a:t>
            </a:r>
            <a:r>
              <a:rPr lang="en-US" sz="3000" dirty="0">
                <a:cs typeface="Courier New" pitchFamily="49" charset="0"/>
              </a:rPr>
              <a:t>, i.e., it starts from 0 to arrayRefVar.length-1. </a:t>
            </a:r>
            <a:endParaRPr lang="en-US" sz="3000" dirty="0">
              <a:cs typeface="Times New Roman" pitchFamily="18" charset="0"/>
            </a:endParaRPr>
          </a:p>
          <a:p>
            <a:pPr marL="0" indent="0" algn="just">
              <a:buFont typeface="Monotype Sorts" pitchFamily="2" charset="2"/>
              <a:buNone/>
            </a:pPr>
            <a:r>
              <a:rPr lang="en-US" sz="3000" dirty="0">
                <a:cs typeface="Courier New" pitchFamily="49" charset="0"/>
              </a:rPr>
              <a:t>Each element in the array is represented using the following syntax, known as an </a:t>
            </a:r>
            <a:r>
              <a:rPr lang="en-US" sz="3000" i="1" dirty="0">
                <a:cs typeface="Courier New" pitchFamily="49" charset="0"/>
              </a:rPr>
              <a:t>indexed variable</a:t>
            </a:r>
            <a:r>
              <a:rPr lang="en-US" sz="3000" dirty="0">
                <a:cs typeface="Courier New" pitchFamily="49" charset="0"/>
              </a:rPr>
              <a:t>:</a:t>
            </a:r>
          </a:p>
          <a:p>
            <a:pPr marL="0" indent="0" algn="just">
              <a:buFont typeface="Monotype Sorts" pitchFamily="2" charset="2"/>
              <a:buNone/>
            </a:pPr>
            <a:endParaRPr lang="en-US" sz="3000" dirty="0">
              <a:cs typeface="Times New Roman" pitchFamily="18" charset="0"/>
            </a:endParaRPr>
          </a:p>
          <a:p>
            <a:pPr lvl="1" algn="just">
              <a:buFontTx/>
              <a:buNone/>
            </a:pPr>
            <a:r>
              <a:rPr lang="en-US" sz="2600" dirty="0" err="1">
                <a:cs typeface="Courier New" pitchFamily="49" charset="0"/>
              </a:rPr>
              <a:t>arrayRefVar</a:t>
            </a:r>
            <a:r>
              <a:rPr lang="en-US" sz="2600" dirty="0">
                <a:cs typeface="Courier New" pitchFamily="49" charset="0"/>
              </a:rPr>
              <a:t>[index];</a:t>
            </a:r>
            <a:endParaRPr lang="en-US" sz="2600" dirty="0">
              <a:cs typeface="Times New Roman" pitchFamily="18" charset="0"/>
            </a:endParaRPr>
          </a:p>
        </p:txBody>
      </p:sp>
      <p:sp>
        <p:nvSpPr>
          <p:cNvPr id="4" name="Slide Number Placeholder 4"/>
          <p:cNvSpPr>
            <a:spLocks noGrp="1"/>
          </p:cNvSpPr>
          <p:nvPr>
            <p:ph type="sldNum" sz="quarter" idx="12"/>
          </p:nvPr>
        </p:nvSpPr>
        <p:spPr/>
        <p:txBody>
          <a:bodyPr/>
          <a:lstStyle/>
          <a:p>
            <a:fld id="{FD2640D1-BD2F-4138-B745-14208A632EAE}" type="slidenum">
              <a:rPr lang="en-US"/>
              <a:pPr/>
              <a:t>44</a:t>
            </a:fld>
            <a:endParaRPr lang="en-US"/>
          </a:p>
        </p:txBody>
      </p:sp>
    </p:spTree>
    <p:extLst>
      <p:ext uri="{BB962C8B-B14F-4D97-AF65-F5344CB8AC3E}">
        <p14:creationId xmlns:p14="http://schemas.microsoft.com/office/powerpoint/2010/main" val="4039217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152400"/>
            <a:ext cx="7772400" cy="609600"/>
          </a:xfrm>
          <a:noFill/>
          <a:ln/>
        </p:spPr>
        <p:txBody>
          <a:bodyPr>
            <a:normAutofit fontScale="90000"/>
          </a:bodyPr>
          <a:lstStyle/>
          <a:p>
            <a:r>
              <a:rPr lang="en-US"/>
              <a:t>Using Indexed Variables</a:t>
            </a:r>
          </a:p>
        </p:txBody>
      </p:sp>
      <p:sp>
        <p:nvSpPr>
          <p:cNvPr id="309251" name="Rectangle 3"/>
          <p:cNvSpPr>
            <a:spLocks noGrp="1" noChangeArrowheads="1"/>
          </p:cNvSpPr>
          <p:nvPr>
            <p:ph idx="1"/>
          </p:nvPr>
        </p:nvSpPr>
        <p:spPr>
          <a:xfrm>
            <a:off x="228600" y="914400"/>
            <a:ext cx="8001000" cy="5486400"/>
          </a:xfrm>
          <a:noFill/>
          <a:ln/>
        </p:spPr>
        <p:txBody>
          <a:bodyPr/>
          <a:lstStyle/>
          <a:p>
            <a:pPr marL="0" indent="0" algn="just">
              <a:buFont typeface="Monotype Sorts" pitchFamily="2" charset="2"/>
              <a:buNone/>
            </a:pPr>
            <a:r>
              <a:rPr lang="en-US" sz="3400" dirty="0">
                <a:cs typeface="Courier New" pitchFamily="49" charset="0"/>
              </a:rPr>
              <a:t>After an array is created, an indexed variable can be used in the same way as a regular variable. For example, the following code adds the value in </a:t>
            </a:r>
            <a:r>
              <a:rPr lang="en-US" sz="3400" u="sng" dirty="0" err="1">
                <a:cs typeface="Courier New" pitchFamily="49" charset="0"/>
              </a:rPr>
              <a:t>myList</a:t>
            </a:r>
            <a:r>
              <a:rPr lang="en-US" sz="3400" u="sng" dirty="0">
                <a:cs typeface="Courier New" pitchFamily="49" charset="0"/>
              </a:rPr>
              <a:t>[0]</a:t>
            </a:r>
            <a:r>
              <a:rPr lang="en-US" sz="3400" dirty="0">
                <a:cs typeface="Courier New" pitchFamily="49" charset="0"/>
              </a:rPr>
              <a:t> and </a:t>
            </a:r>
            <a:r>
              <a:rPr lang="en-US" sz="3400" u="sng" dirty="0" err="1">
                <a:cs typeface="Courier New" pitchFamily="49" charset="0"/>
              </a:rPr>
              <a:t>myList</a:t>
            </a:r>
            <a:r>
              <a:rPr lang="en-US" sz="3400" u="sng" dirty="0">
                <a:cs typeface="Courier New" pitchFamily="49" charset="0"/>
              </a:rPr>
              <a:t>[1]</a:t>
            </a:r>
            <a:r>
              <a:rPr lang="en-US" sz="3400" dirty="0">
                <a:cs typeface="Courier New" pitchFamily="49" charset="0"/>
              </a:rPr>
              <a:t> to </a:t>
            </a:r>
            <a:r>
              <a:rPr lang="en-US" sz="3400" u="sng" dirty="0" err="1">
                <a:cs typeface="Courier New" pitchFamily="49" charset="0"/>
              </a:rPr>
              <a:t>myList</a:t>
            </a:r>
            <a:r>
              <a:rPr lang="en-US" sz="3400" u="sng" dirty="0">
                <a:cs typeface="Courier New" pitchFamily="49" charset="0"/>
              </a:rPr>
              <a:t>[2]</a:t>
            </a:r>
            <a:r>
              <a:rPr lang="en-US" sz="3400" dirty="0">
                <a:cs typeface="Courier New" pitchFamily="49" charset="0"/>
              </a:rPr>
              <a:t>.</a:t>
            </a:r>
          </a:p>
          <a:p>
            <a:pPr marL="0" indent="0" algn="just">
              <a:buFont typeface="Monotype Sorts" pitchFamily="2" charset="2"/>
              <a:buNone/>
            </a:pPr>
            <a:endParaRPr lang="en-US" sz="3400" dirty="0">
              <a:cs typeface="Courier New" pitchFamily="49" charset="0"/>
            </a:endParaRPr>
          </a:p>
          <a:p>
            <a:pPr lvl="1" algn="just">
              <a:buFontTx/>
              <a:buNone/>
            </a:pP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[2] = </a:t>
            </a: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[0] + </a:t>
            </a: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[1];</a:t>
            </a:r>
            <a:endParaRPr lang="en-US" sz="2600" dirty="0">
              <a:cs typeface="Courier New" pitchFamily="49" charset="0"/>
            </a:endParaRPr>
          </a:p>
        </p:txBody>
      </p:sp>
      <p:sp>
        <p:nvSpPr>
          <p:cNvPr id="4" name="Slide Number Placeholder 4"/>
          <p:cNvSpPr>
            <a:spLocks noGrp="1"/>
          </p:cNvSpPr>
          <p:nvPr>
            <p:ph type="sldNum" sz="quarter" idx="12"/>
          </p:nvPr>
        </p:nvSpPr>
        <p:spPr/>
        <p:txBody>
          <a:bodyPr/>
          <a:lstStyle/>
          <a:p>
            <a:fld id="{56D19B75-3700-4E39-9C4F-330A8BC92621}" type="slidenum">
              <a:rPr lang="en-US"/>
              <a:pPr/>
              <a:t>45</a:t>
            </a:fld>
            <a:endParaRPr lang="en-US"/>
          </a:p>
        </p:txBody>
      </p:sp>
    </p:spTree>
    <p:extLst>
      <p:ext uri="{BB962C8B-B14F-4D97-AF65-F5344CB8AC3E}">
        <p14:creationId xmlns:p14="http://schemas.microsoft.com/office/powerpoint/2010/main" val="3902094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304800"/>
            <a:ext cx="7772400" cy="666750"/>
          </a:xfrm>
          <a:noFill/>
          <a:ln/>
        </p:spPr>
        <p:txBody>
          <a:bodyPr>
            <a:normAutofit fontScale="90000"/>
          </a:bodyPr>
          <a:lstStyle/>
          <a:p>
            <a:r>
              <a:rPr lang="en-US"/>
              <a:t>Array Initializers</a:t>
            </a:r>
          </a:p>
        </p:txBody>
      </p:sp>
      <p:sp>
        <p:nvSpPr>
          <p:cNvPr id="291843" name="Rectangle 3"/>
          <p:cNvSpPr>
            <a:spLocks noGrp="1" noChangeArrowheads="1"/>
          </p:cNvSpPr>
          <p:nvPr>
            <p:ph idx="1"/>
          </p:nvPr>
        </p:nvSpPr>
        <p:spPr>
          <a:xfrm>
            <a:off x="228600" y="1447800"/>
            <a:ext cx="8915400" cy="4114800"/>
          </a:xfrm>
          <a:noFill/>
          <a:ln/>
        </p:spPr>
        <p:txBody>
          <a:bodyPr/>
          <a:lstStyle/>
          <a:p>
            <a:pPr>
              <a:spcBef>
                <a:spcPct val="100000"/>
              </a:spcBef>
            </a:pPr>
            <a:r>
              <a:rPr lang="en-US" sz="3400"/>
              <a:t>Declaring, creating, initializing in one step:</a:t>
            </a:r>
            <a:endParaRPr lang="en-US" sz="3600"/>
          </a:p>
          <a:p>
            <a:pPr>
              <a:spcBef>
                <a:spcPct val="50000"/>
              </a:spcBef>
              <a:buFont typeface="Monotype Sorts" pitchFamily="2" charset="2"/>
              <a:buNone/>
            </a:pPr>
            <a:r>
              <a:rPr lang="en-US" sz="2800">
                <a:latin typeface="Courier New" pitchFamily="49" charset="0"/>
              </a:rPr>
              <a:t>	double[] myList = {1.9, 2.9, 3.4, 3.5};</a:t>
            </a:r>
          </a:p>
          <a:p>
            <a:pPr>
              <a:spcBef>
                <a:spcPct val="50000"/>
              </a:spcBef>
              <a:buFont typeface="Monotype Sorts" pitchFamily="2" charset="2"/>
              <a:buNone/>
            </a:pPr>
            <a:r>
              <a:rPr lang="en-US" sz="3600"/>
              <a:t>This shorthand syntax must be in one statement.</a:t>
            </a:r>
          </a:p>
        </p:txBody>
      </p:sp>
      <p:sp>
        <p:nvSpPr>
          <p:cNvPr id="4" name="Slide Number Placeholder 4"/>
          <p:cNvSpPr>
            <a:spLocks noGrp="1"/>
          </p:cNvSpPr>
          <p:nvPr>
            <p:ph type="sldNum" sz="quarter" idx="12"/>
          </p:nvPr>
        </p:nvSpPr>
        <p:spPr/>
        <p:txBody>
          <a:bodyPr/>
          <a:lstStyle/>
          <a:p>
            <a:fld id="{E906F5D9-A83F-46C0-9C6D-598E370EB05A}" type="slidenum">
              <a:rPr lang="en-US"/>
              <a:pPr/>
              <a:t>46</a:t>
            </a:fld>
            <a:endParaRPr lang="en-US"/>
          </a:p>
        </p:txBody>
      </p:sp>
    </p:spTree>
    <p:extLst>
      <p:ext uri="{BB962C8B-B14F-4D97-AF65-F5344CB8AC3E}">
        <p14:creationId xmlns:p14="http://schemas.microsoft.com/office/powerpoint/2010/main" val="4280559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228600"/>
            <a:ext cx="7772400" cy="990600"/>
          </a:xfrm>
          <a:noFill/>
          <a:ln/>
        </p:spPr>
        <p:txBody>
          <a:bodyPr>
            <a:normAutofit fontScale="90000"/>
          </a:bodyPr>
          <a:lstStyle/>
          <a:p>
            <a:r>
              <a:rPr lang="en-US" sz="4000"/>
              <a:t>Declaring, creating, initializing Using the Shorthand Notation</a:t>
            </a:r>
          </a:p>
        </p:txBody>
      </p:sp>
      <p:sp>
        <p:nvSpPr>
          <p:cNvPr id="279555" name="Rectangle 3"/>
          <p:cNvSpPr>
            <a:spLocks noGrp="1" noChangeArrowheads="1"/>
          </p:cNvSpPr>
          <p:nvPr>
            <p:ph idx="1"/>
          </p:nvPr>
        </p:nvSpPr>
        <p:spPr>
          <a:xfrm>
            <a:off x="457200" y="1600200"/>
            <a:ext cx="8305800" cy="4419600"/>
          </a:xfrm>
          <a:noFill/>
          <a:ln/>
        </p:spPr>
        <p:txBody>
          <a:bodyPr/>
          <a:lstStyle/>
          <a:p>
            <a:pPr marL="0" indent="0">
              <a:spcBef>
                <a:spcPct val="50000"/>
              </a:spcBef>
              <a:buFont typeface="Monotype Sorts" pitchFamily="2" charset="2"/>
              <a:buNone/>
            </a:pPr>
            <a:r>
              <a:rPr lang="en-US" sz="2400">
                <a:latin typeface="Courier New" pitchFamily="49" charset="0"/>
              </a:rPr>
              <a:t>double[] myList = {1.9, 2.9, 3.4, 3.5};</a:t>
            </a:r>
          </a:p>
          <a:p>
            <a:pPr marL="0" indent="0">
              <a:spcBef>
                <a:spcPct val="50000"/>
              </a:spcBef>
              <a:buFont typeface="Monotype Sorts" pitchFamily="2" charset="2"/>
              <a:buNone/>
            </a:pPr>
            <a:r>
              <a:rPr lang="en-US">
                <a:cs typeface="Times New Roman" pitchFamily="18" charset="0"/>
              </a:rPr>
              <a:t>This shorthand notation is equivalent to the following statements:</a:t>
            </a:r>
          </a:p>
          <a:p>
            <a:pPr marL="0" indent="0">
              <a:spcBef>
                <a:spcPct val="50000"/>
              </a:spcBef>
              <a:buFont typeface="Monotype Sorts" pitchFamily="2" charset="2"/>
              <a:buNone/>
            </a:pPr>
            <a:r>
              <a:rPr lang="en-US" sz="2400">
                <a:latin typeface="Courier New" pitchFamily="49" charset="0"/>
              </a:rPr>
              <a:t>double[] myList = new double[4];</a:t>
            </a:r>
          </a:p>
          <a:p>
            <a:pPr marL="0" indent="0">
              <a:spcBef>
                <a:spcPct val="50000"/>
              </a:spcBef>
              <a:buFont typeface="Monotype Sorts" pitchFamily="2" charset="2"/>
              <a:buNone/>
            </a:pPr>
            <a:r>
              <a:rPr lang="en-US" sz="2400">
                <a:latin typeface="Courier New" pitchFamily="49" charset="0"/>
              </a:rPr>
              <a:t>myList[0] = 1.9;</a:t>
            </a:r>
          </a:p>
          <a:p>
            <a:pPr marL="0" indent="0">
              <a:spcBef>
                <a:spcPct val="50000"/>
              </a:spcBef>
              <a:buFont typeface="Monotype Sorts" pitchFamily="2" charset="2"/>
              <a:buNone/>
            </a:pPr>
            <a:r>
              <a:rPr lang="en-US" sz="2400">
                <a:latin typeface="Courier New" pitchFamily="49" charset="0"/>
              </a:rPr>
              <a:t>myList[1] = 2.9;</a:t>
            </a:r>
          </a:p>
          <a:p>
            <a:pPr marL="0" indent="0">
              <a:spcBef>
                <a:spcPct val="50000"/>
              </a:spcBef>
              <a:buFont typeface="Monotype Sorts" pitchFamily="2" charset="2"/>
              <a:buNone/>
            </a:pPr>
            <a:r>
              <a:rPr lang="en-US" sz="2400">
                <a:latin typeface="Courier New" pitchFamily="49" charset="0"/>
              </a:rPr>
              <a:t>myList[2] = 3.4;</a:t>
            </a:r>
          </a:p>
          <a:p>
            <a:pPr marL="0" indent="0">
              <a:spcBef>
                <a:spcPct val="50000"/>
              </a:spcBef>
              <a:buFont typeface="Monotype Sorts" pitchFamily="2" charset="2"/>
              <a:buNone/>
            </a:pPr>
            <a:r>
              <a:rPr lang="en-US" sz="2400">
                <a:latin typeface="Courier New" pitchFamily="49" charset="0"/>
              </a:rPr>
              <a:t>myList[3] = 3.5; </a:t>
            </a:r>
          </a:p>
        </p:txBody>
      </p:sp>
      <p:sp>
        <p:nvSpPr>
          <p:cNvPr id="4" name="Slide Number Placeholder 4"/>
          <p:cNvSpPr>
            <a:spLocks noGrp="1"/>
          </p:cNvSpPr>
          <p:nvPr>
            <p:ph type="sldNum" sz="quarter" idx="12"/>
          </p:nvPr>
        </p:nvSpPr>
        <p:spPr/>
        <p:txBody>
          <a:bodyPr/>
          <a:lstStyle/>
          <a:p>
            <a:fld id="{A72044CE-A555-4F2B-B538-BB316CE05686}" type="slidenum">
              <a:rPr lang="en-US"/>
              <a:pPr/>
              <a:t>47</a:t>
            </a:fld>
            <a:endParaRPr lang="en-US"/>
          </a:p>
        </p:txBody>
      </p:sp>
    </p:spTree>
    <p:extLst>
      <p:ext uri="{BB962C8B-B14F-4D97-AF65-F5344CB8AC3E}">
        <p14:creationId xmlns:p14="http://schemas.microsoft.com/office/powerpoint/2010/main" val="4135782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228600"/>
            <a:ext cx="7772400" cy="990600"/>
          </a:xfrm>
          <a:noFill/>
          <a:ln/>
        </p:spPr>
        <p:txBody>
          <a:bodyPr/>
          <a:lstStyle/>
          <a:p>
            <a:r>
              <a:rPr lang="en-US" sz="4800">
                <a:cs typeface="Times New Roman" pitchFamily="18" charset="0"/>
              </a:rPr>
              <a:t>CAUTION</a:t>
            </a:r>
            <a:endParaRPr lang="en-US" sz="4000"/>
          </a:p>
        </p:txBody>
      </p:sp>
      <p:sp>
        <p:nvSpPr>
          <p:cNvPr id="280579" name="Rectangle 3"/>
          <p:cNvSpPr>
            <a:spLocks noGrp="1" noChangeArrowheads="1"/>
          </p:cNvSpPr>
          <p:nvPr>
            <p:ph idx="1"/>
          </p:nvPr>
        </p:nvSpPr>
        <p:spPr>
          <a:xfrm>
            <a:off x="228600" y="1219200"/>
            <a:ext cx="8686800" cy="5257800"/>
          </a:xfrm>
          <a:noFill/>
          <a:ln/>
        </p:spPr>
        <p:txBody>
          <a:bodyPr/>
          <a:lstStyle/>
          <a:p>
            <a:pPr marL="0" indent="0">
              <a:lnSpc>
                <a:spcPct val="90000"/>
              </a:lnSpc>
              <a:spcBef>
                <a:spcPct val="50000"/>
              </a:spcBef>
              <a:buFont typeface="Monotype Sorts" pitchFamily="2" charset="2"/>
              <a:buNone/>
            </a:pPr>
            <a:r>
              <a:rPr 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t>double[] myList;</a:t>
            </a:r>
          </a:p>
          <a:p>
            <a:pPr lvl="1">
              <a:lnSpc>
                <a:spcPct val="90000"/>
              </a:lnSpc>
              <a:spcBef>
                <a:spcPct val="50000"/>
              </a:spcBef>
              <a:buFontTx/>
              <a:buNone/>
            </a:pPr>
            <a:r>
              <a:rPr lang="en-US"/>
              <a:t>myList = {1.9, 2.9, 3.4, 3.5};</a:t>
            </a:r>
            <a:r>
              <a:rPr lang="en-US" sz="4000"/>
              <a:t> </a:t>
            </a:r>
          </a:p>
        </p:txBody>
      </p:sp>
      <p:sp>
        <p:nvSpPr>
          <p:cNvPr id="4" name="Slide Number Placeholder 4"/>
          <p:cNvSpPr>
            <a:spLocks noGrp="1"/>
          </p:cNvSpPr>
          <p:nvPr>
            <p:ph type="sldNum" sz="quarter" idx="12"/>
          </p:nvPr>
        </p:nvSpPr>
        <p:spPr/>
        <p:txBody>
          <a:bodyPr/>
          <a:lstStyle/>
          <a:p>
            <a:fld id="{EFDD437C-340F-44B0-B744-5B275312AD60}" type="slidenum">
              <a:rPr lang="en-US"/>
              <a:pPr/>
              <a:t>48</a:t>
            </a:fld>
            <a:endParaRPr lang="en-US"/>
          </a:p>
        </p:txBody>
      </p:sp>
    </p:spTree>
    <p:extLst>
      <p:ext uri="{BB962C8B-B14F-4D97-AF65-F5344CB8AC3E}">
        <p14:creationId xmlns:p14="http://schemas.microsoft.com/office/powerpoint/2010/main" val="1600971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85800" y="228600"/>
            <a:ext cx="7772400" cy="533400"/>
          </a:xfrm>
          <a:noFill/>
          <a:ln/>
        </p:spPr>
        <p:txBody>
          <a:bodyPr>
            <a:normAutofit fontScale="90000"/>
          </a:bodyPr>
          <a:lstStyle/>
          <a:p>
            <a:r>
              <a:rPr lang="en-US" sz="4000"/>
              <a:t>Processing Arrays</a:t>
            </a:r>
          </a:p>
        </p:txBody>
      </p:sp>
      <p:sp>
        <p:nvSpPr>
          <p:cNvPr id="327683" name="Rectangle 3"/>
          <p:cNvSpPr>
            <a:spLocks noGrp="1" noChangeArrowheads="1"/>
          </p:cNvSpPr>
          <p:nvPr>
            <p:ph idx="1"/>
          </p:nvPr>
        </p:nvSpPr>
        <p:spPr>
          <a:xfrm>
            <a:off x="304800" y="1066800"/>
            <a:ext cx="8534400" cy="4953000"/>
          </a:xfrm>
          <a:noFill/>
          <a:ln/>
        </p:spPr>
        <p:txBody>
          <a:bodyPr/>
          <a:lstStyle/>
          <a:p>
            <a:pPr marL="609600" indent="-609600">
              <a:lnSpc>
                <a:spcPct val="90000"/>
              </a:lnSpc>
              <a:spcBef>
                <a:spcPct val="50000"/>
              </a:spcBef>
              <a:buFont typeface="Monotype Sorts" pitchFamily="2" charset="2"/>
              <a:buNone/>
            </a:pPr>
            <a:r>
              <a:rPr lang="en-US" sz="36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sz="3600">
                <a:cs typeface="Times New Roman" pitchFamily="18" charset="0"/>
              </a:rPr>
              <a:t>(Initializing arrays)</a:t>
            </a:r>
          </a:p>
          <a:p>
            <a:pPr marL="609600" indent="-609600">
              <a:lnSpc>
                <a:spcPct val="90000"/>
              </a:lnSpc>
              <a:spcBef>
                <a:spcPct val="50000"/>
              </a:spcBef>
              <a:buFont typeface="Monotype Sorts" pitchFamily="2" charset="2"/>
              <a:buAutoNum type="arabicPeriod"/>
            </a:pPr>
            <a:r>
              <a:rPr lang="en-US" sz="36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sz="36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sz="36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sz="3600">
                <a:cs typeface="Times New Roman" pitchFamily="18" charset="0"/>
              </a:rPr>
              <a:t>(Finding the smallest index of the largest element)</a:t>
            </a:r>
          </a:p>
        </p:txBody>
      </p:sp>
      <p:sp>
        <p:nvSpPr>
          <p:cNvPr id="4" name="Slide Number Placeholder 4"/>
          <p:cNvSpPr>
            <a:spLocks noGrp="1"/>
          </p:cNvSpPr>
          <p:nvPr>
            <p:ph type="sldNum" sz="quarter" idx="12"/>
          </p:nvPr>
        </p:nvSpPr>
        <p:spPr/>
        <p:txBody>
          <a:bodyPr/>
          <a:lstStyle/>
          <a:p>
            <a:fld id="{CE617FED-6634-4BCD-AB82-591921E7AED3}" type="slidenum">
              <a:rPr lang="en-US"/>
              <a:pPr/>
              <a:t>49</a:t>
            </a:fld>
            <a:endParaRPr lang="en-US"/>
          </a:p>
        </p:txBody>
      </p:sp>
    </p:spTree>
    <p:extLst>
      <p:ext uri="{BB962C8B-B14F-4D97-AF65-F5344CB8AC3E}">
        <p14:creationId xmlns:p14="http://schemas.microsoft.com/office/powerpoint/2010/main" val="251216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What this course is about ?</a:t>
            </a:r>
          </a:p>
        </p:txBody>
      </p:sp>
      <p:sp>
        <p:nvSpPr>
          <p:cNvPr id="29699" name="Rectangle 3"/>
          <p:cNvSpPr>
            <a:spLocks noGrp="1" noChangeArrowheads="1"/>
          </p:cNvSpPr>
          <p:nvPr>
            <p:ph idx="1"/>
          </p:nvPr>
        </p:nvSpPr>
        <p:spPr/>
        <p:txBody>
          <a:bodyPr/>
          <a:lstStyle/>
          <a:p>
            <a:endParaRPr lang="en-US" dirty="0"/>
          </a:p>
          <a:p>
            <a:r>
              <a:rPr lang="en-US" dirty="0"/>
              <a:t>Data structures: conceptual and concrete ways to organize data for </a:t>
            </a:r>
            <a:r>
              <a:rPr lang="en-US" u="sng" dirty="0"/>
              <a:t>efficient storage</a:t>
            </a:r>
            <a:r>
              <a:rPr lang="en-US" dirty="0"/>
              <a:t> and </a:t>
            </a:r>
            <a:r>
              <a:rPr lang="en-US" u="sng" dirty="0"/>
              <a:t>efficient manipulation</a:t>
            </a:r>
          </a:p>
          <a:p>
            <a:endParaRPr lang="en-US" dirty="0"/>
          </a:p>
          <a:p>
            <a:r>
              <a:rPr lang="en-US" dirty="0"/>
              <a:t>Employment of these data structures in the design of </a:t>
            </a:r>
            <a:r>
              <a:rPr lang="en-US" u="sng" dirty="0"/>
              <a:t>efficient algorithms</a:t>
            </a:r>
          </a:p>
          <a:p>
            <a:endParaRPr lang="en-US" u="sng" dirty="0"/>
          </a:p>
        </p:txBody>
      </p:sp>
    </p:spTree>
    <p:extLst>
      <p:ext uri="{BB962C8B-B14F-4D97-AF65-F5344CB8AC3E}">
        <p14:creationId xmlns:p14="http://schemas.microsoft.com/office/powerpoint/2010/main" val="2206170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219200" y="152400"/>
            <a:ext cx="7239000" cy="609600"/>
          </a:xfrm>
          <a:noFill/>
          <a:ln/>
        </p:spPr>
        <p:txBody>
          <a:bodyPr/>
          <a:lstStyle/>
          <a:p>
            <a:r>
              <a:rPr lang="en-US" sz="3200">
                <a:cs typeface="Times New Roman" pitchFamily="18" charset="0"/>
              </a:rPr>
              <a:t>Enhanced </a:t>
            </a:r>
            <a:r>
              <a:rPr lang="en-US" sz="3200" u="sng">
                <a:cs typeface="Times New Roman" pitchFamily="18" charset="0"/>
              </a:rPr>
              <a:t>for</a:t>
            </a:r>
            <a:r>
              <a:rPr lang="en-US" sz="3200">
                <a:cs typeface="Times New Roman" pitchFamily="18" charset="0"/>
              </a:rPr>
              <a:t> Loop</a:t>
            </a:r>
          </a:p>
        </p:txBody>
      </p:sp>
      <p:sp>
        <p:nvSpPr>
          <p:cNvPr id="313347" name="Rectangle 3"/>
          <p:cNvSpPr>
            <a:spLocks noGrp="1" noChangeArrowheads="1"/>
          </p:cNvSpPr>
          <p:nvPr>
            <p:ph idx="1"/>
          </p:nvPr>
        </p:nvSpPr>
        <p:spPr>
          <a:xfrm>
            <a:off x="228600" y="990600"/>
            <a:ext cx="8686800" cy="5410200"/>
          </a:xfrm>
          <a:noFill/>
          <a:ln/>
        </p:spPr>
        <p:txBody>
          <a:bodyPr/>
          <a:lstStyle/>
          <a:p>
            <a:pPr marL="0" indent="0">
              <a:spcBef>
                <a:spcPct val="0"/>
              </a:spcBef>
              <a:buClrTx/>
              <a:buSzTx/>
              <a:buFontTx/>
              <a:buNone/>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pPr>
            <a:r>
              <a:rPr lang="en-US" sz="2000" dirty="0">
                <a:solidFill>
                  <a:schemeClr val="tx2"/>
                </a:solidFill>
                <a:cs typeface="Courier New" pitchFamily="49" charset="0"/>
              </a:rPr>
              <a:t> </a:t>
            </a:r>
            <a:endParaRPr lang="en-US" sz="2000" dirty="0">
              <a:solidFill>
                <a:schemeClr val="tx2"/>
              </a:solidFill>
            </a:endParaRPr>
          </a:p>
          <a:p>
            <a:pPr lvl="1">
              <a:buFontTx/>
              <a:buNone/>
            </a:pPr>
            <a:r>
              <a:rPr lang="en-US" sz="1800" dirty="0">
                <a:latin typeface="Courier New" pitchFamily="49" charset="0"/>
                <a:cs typeface="Courier New" pitchFamily="49" charset="0"/>
              </a:rPr>
              <a:t>for (double value: </a:t>
            </a:r>
            <a:r>
              <a:rPr lang="en-US" sz="1800" dirty="0" err="1">
                <a:latin typeface="Courier New" pitchFamily="49" charset="0"/>
                <a:cs typeface="Courier New" pitchFamily="49" charset="0"/>
              </a:rPr>
              <a:t>myList</a:t>
            </a:r>
            <a:r>
              <a:rPr lang="en-US" sz="1800" dirty="0">
                <a:latin typeface="Courier New" pitchFamily="49" charset="0"/>
                <a:cs typeface="Courier New" pitchFamily="49" charset="0"/>
              </a:rPr>
              <a:t>) </a:t>
            </a:r>
            <a:endParaRPr lang="en-US" sz="1800" dirty="0">
              <a:latin typeface="Courier New" pitchFamily="49" charset="0"/>
              <a:cs typeface="Times New Roman" pitchFamily="18" charset="0"/>
            </a:endParaRPr>
          </a:p>
          <a:p>
            <a:pPr lvl="1">
              <a:buFontTx/>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(value);</a:t>
            </a:r>
            <a:endParaRPr lang="en-US" sz="1800" dirty="0">
              <a:latin typeface="Courier New" pitchFamily="49" charset="0"/>
              <a:cs typeface="Times New Roman" pitchFamily="18" charset="0"/>
            </a:endParaRPr>
          </a:p>
          <a:p>
            <a:pPr marL="0" indent="0">
              <a:buFont typeface="Monotype Sorts" pitchFamily="2" charset="2"/>
              <a:buNone/>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pPr>
            <a:r>
              <a:rPr lang="en-US" sz="2000" dirty="0">
                <a:cs typeface="Times New Roman" pitchFamily="18" charset="0"/>
              </a:rPr>
              <a:t>In general, the syntax is</a:t>
            </a:r>
          </a:p>
          <a:p>
            <a:pPr marL="0" indent="0">
              <a:spcBef>
                <a:spcPct val="0"/>
              </a:spcBef>
              <a:buClrTx/>
              <a:buSzTx/>
              <a:buFontTx/>
              <a:buNone/>
            </a:pPr>
            <a:r>
              <a:rPr lang="en-US" sz="2000" dirty="0">
                <a:solidFill>
                  <a:schemeClr val="tx2"/>
                </a:solidFill>
                <a:cs typeface="Courier New" pitchFamily="49" charset="0"/>
              </a:rPr>
              <a:t> </a:t>
            </a:r>
            <a:endParaRPr lang="en-US" sz="2000" dirty="0">
              <a:solidFill>
                <a:schemeClr val="tx2"/>
              </a:solidFill>
            </a:endParaRPr>
          </a:p>
          <a:p>
            <a:pPr lvl="1">
              <a:buFontTx/>
              <a:buNone/>
            </a:pPr>
            <a:r>
              <a:rPr lang="en-US" sz="1800" dirty="0">
                <a:latin typeface="Courier New" pitchFamily="49" charset="0"/>
                <a:cs typeface="Courier New" pitchFamily="49" charset="0"/>
              </a:rPr>
              <a:t>for (</a:t>
            </a:r>
            <a:r>
              <a:rPr lang="en-US" sz="1800" dirty="0" err="1">
                <a:latin typeface="Courier New" pitchFamily="49" charset="0"/>
                <a:cs typeface="Courier New" pitchFamily="49" charset="0"/>
              </a:rPr>
              <a:t>elementType</a:t>
            </a:r>
            <a:r>
              <a:rPr lang="en-US" sz="1800" dirty="0">
                <a:latin typeface="Courier New" pitchFamily="49" charset="0"/>
                <a:cs typeface="Courier New" pitchFamily="49" charset="0"/>
              </a:rPr>
              <a:t> value: </a:t>
            </a:r>
            <a:r>
              <a:rPr lang="en-US" sz="1800" dirty="0" err="1">
                <a:latin typeface="Courier New" pitchFamily="49" charset="0"/>
                <a:cs typeface="Courier New" pitchFamily="49" charset="0"/>
              </a:rPr>
              <a:t>arrayRefVar</a:t>
            </a:r>
            <a:r>
              <a:rPr lang="en-US" sz="1800">
                <a:latin typeface="Courier New" pitchFamily="49" charset="0"/>
                <a:cs typeface="Courier New" pitchFamily="49" charset="0"/>
              </a:rPr>
              <a:t>) {</a:t>
            </a:r>
            <a:endParaRPr lang="en-US" sz="1800">
              <a:latin typeface="Courier New" pitchFamily="49" charset="0"/>
              <a:cs typeface="Times New Roman" pitchFamily="18" charset="0"/>
            </a:endParaRPr>
          </a:p>
          <a:p>
            <a:pPr lvl="1">
              <a:buFontTx/>
              <a:buNone/>
            </a:pPr>
            <a:r>
              <a:rPr lang="en-US" sz="1800" dirty="0">
                <a:latin typeface="Courier New" pitchFamily="49" charset="0"/>
                <a:cs typeface="Courier New" pitchFamily="49" charset="0"/>
              </a:rPr>
              <a:t>  // Process the value</a:t>
            </a:r>
            <a:endParaRPr lang="en-US" sz="1800" dirty="0">
              <a:latin typeface="Courier New" pitchFamily="49" charset="0"/>
              <a:cs typeface="Times New Roman" pitchFamily="18" charset="0"/>
            </a:endParaRPr>
          </a:p>
          <a:p>
            <a:pPr lvl="1">
              <a:buFontTx/>
              <a:buNone/>
            </a:pPr>
            <a:r>
              <a:rPr lang="en-US" sz="1800" dirty="0">
                <a:latin typeface="Courier New" pitchFamily="49" charset="0"/>
                <a:cs typeface="Courier New" pitchFamily="49" charset="0"/>
              </a:rPr>
              <a:t>}</a:t>
            </a:r>
            <a:endParaRPr lang="en-US" sz="1800" dirty="0">
              <a:latin typeface="Courier New" pitchFamily="49" charset="0"/>
              <a:cs typeface="Times New Roman" pitchFamily="18" charset="0"/>
            </a:endParaRPr>
          </a:p>
          <a:p>
            <a:pPr marL="0" indent="0">
              <a:buFont typeface="Monotype Sorts" pitchFamily="2" charset="2"/>
              <a:buNone/>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pPr>
            <a:r>
              <a:rPr lang="en-US" sz="2000" dirty="0">
                <a:cs typeface="Courier New" pitchFamily="49" charset="0"/>
              </a:rPr>
              <a:t>You still have to use an index variable if you wish to traverse the array in a different order or change the elements in the array. </a:t>
            </a:r>
          </a:p>
        </p:txBody>
      </p:sp>
      <p:sp>
        <p:nvSpPr>
          <p:cNvPr id="5" name="Slide Number Placeholder 4"/>
          <p:cNvSpPr>
            <a:spLocks noGrp="1"/>
          </p:cNvSpPr>
          <p:nvPr>
            <p:ph type="sldNum" sz="quarter" idx="12"/>
          </p:nvPr>
        </p:nvSpPr>
        <p:spPr/>
        <p:txBody>
          <a:bodyPr/>
          <a:lstStyle/>
          <a:p>
            <a:fld id="{5A9E4B39-EC2F-4738-9CA3-0C89F590018A}" type="slidenum">
              <a:rPr lang="en-US"/>
              <a:pPr/>
              <a:t>50</a:t>
            </a:fld>
            <a:endParaRPr lang="en-US"/>
          </a:p>
        </p:txBody>
      </p:sp>
      <p:sp>
        <p:nvSpPr>
          <p:cNvPr id="313350" name="Rectangle 6"/>
          <p:cNvSpPr>
            <a:spLocks noChangeArrowheads="1"/>
          </p:cNvSpPr>
          <p:nvPr/>
        </p:nvSpPr>
        <p:spPr bwMode="auto">
          <a:xfrm>
            <a:off x="152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JDK 1.5 Feature</a:t>
            </a:r>
          </a:p>
        </p:txBody>
      </p:sp>
    </p:spTree>
    <p:extLst>
      <p:ext uri="{BB962C8B-B14F-4D97-AF65-F5344CB8AC3E}">
        <p14:creationId xmlns:p14="http://schemas.microsoft.com/office/powerpoint/2010/main" val="2297856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09600" y="381000"/>
            <a:ext cx="7772400" cy="1371600"/>
          </a:xfrm>
        </p:spPr>
        <p:txBody>
          <a:bodyPr/>
          <a:lstStyle/>
          <a:p>
            <a:r>
              <a:rPr lang="en-US"/>
              <a:t>Example: Testing Arrays</a:t>
            </a:r>
            <a:endParaRPr lang="en-US">
              <a:solidFill>
                <a:schemeClr val="tx1"/>
              </a:solidFill>
              <a:latin typeface="Book Antiqua" pitchFamily="18" charset="0"/>
              <a:hlinkClick r:id="rId2" action="ppaction://program"/>
            </a:endParaRPr>
          </a:p>
        </p:txBody>
      </p:sp>
      <p:sp>
        <p:nvSpPr>
          <p:cNvPr id="212995" name="Rectangle 3"/>
          <p:cNvSpPr>
            <a:spLocks noGrp="1" noChangeArrowheads="1"/>
          </p:cNvSpPr>
          <p:nvPr>
            <p:ph idx="1"/>
          </p:nvPr>
        </p:nvSpPr>
        <p:spPr>
          <a:xfrm>
            <a:off x="685800" y="1905000"/>
            <a:ext cx="7772400" cy="2895600"/>
          </a:xfrm>
        </p:spPr>
        <p:txBody>
          <a:bodyPr/>
          <a:lstStyle/>
          <a:p>
            <a:r>
              <a:rPr lang="en-US" sz="2800"/>
              <a:t>Objective: The program receives 6 numbers from the user, f</a:t>
            </a:r>
            <a:r>
              <a:rPr lang="en-US" sz="2800">
                <a:cs typeface="Times New Roman" pitchFamily="18" charset="0"/>
              </a:rPr>
              <a:t>inds the largest number and counts the occurrence of the largest number entered. </a:t>
            </a:r>
          </a:p>
          <a:p>
            <a:pPr>
              <a:buFont typeface="Monotype Sorts" pitchFamily="2" charset="2"/>
              <a:buNone/>
            </a:pPr>
            <a:r>
              <a:rPr lang="en-US" sz="2800">
                <a:cs typeface="Times New Roman" pitchFamily="18" charset="0"/>
              </a:rPr>
              <a:t>    Suppose you entered 3, 5, 2, 5, 5, and 5, the largest number is 5 and its occurrence count is 4.</a:t>
            </a:r>
          </a:p>
        </p:txBody>
      </p:sp>
      <p:sp>
        <p:nvSpPr>
          <p:cNvPr id="6" name="Slide Number Placeholder 4"/>
          <p:cNvSpPr>
            <a:spLocks noGrp="1"/>
          </p:cNvSpPr>
          <p:nvPr>
            <p:ph type="sldNum" sz="quarter" idx="12"/>
          </p:nvPr>
        </p:nvSpPr>
        <p:spPr/>
        <p:txBody>
          <a:bodyPr/>
          <a:lstStyle/>
          <a:p>
            <a:fld id="{7EF835F5-94FC-47FE-8A20-1A4C1ACAC653}" type="slidenum">
              <a:rPr lang="en-US"/>
              <a:pPr/>
              <a:t>51</a:t>
            </a:fld>
            <a:endParaRPr lang="en-US"/>
          </a:p>
        </p:txBody>
      </p:sp>
    </p:spTree>
    <p:extLst>
      <p:ext uri="{BB962C8B-B14F-4D97-AF65-F5344CB8AC3E}">
        <p14:creationId xmlns:p14="http://schemas.microsoft.com/office/powerpoint/2010/main" val="61647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600" y="381000"/>
            <a:ext cx="7772400" cy="1371600"/>
          </a:xfrm>
        </p:spPr>
        <p:txBody>
          <a:bodyPr/>
          <a:lstStyle/>
          <a:p>
            <a:r>
              <a:rPr lang="en-US"/>
              <a:t>Example: Assigning Grades</a:t>
            </a:r>
            <a:endParaRPr lang="en-US">
              <a:solidFill>
                <a:schemeClr val="tx1"/>
              </a:solidFill>
              <a:latin typeface="Book Antiqua" pitchFamily="18" charset="0"/>
              <a:hlinkClick r:id="rId2" action="ppaction://program"/>
            </a:endParaRPr>
          </a:p>
        </p:txBody>
      </p:sp>
      <p:sp>
        <p:nvSpPr>
          <p:cNvPr id="264195" name="Rectangle 3"/>
          <p:cNvSpPr>
            <a:spLocks noGrp="1" noChangeArrowheads="1"/>
          </p:cNvSpPr>
          <p:nvPr>
            <p:ph idx="1"/>
          </p:nvPr>
        </p:nvSpPr>
        <p:spPr>
          <a:xfrm>
            <a:off x="685800" y="1905000"/>
            <a:ext cx="7848600" cy="4038600"/>
          </a:xfrm>
        </p:spPr>
        <p:txBody>
          <a:bodyPr/>
          <a:lstStyle/>
          <a:p>
            <a:r>
              <a:rPr lang="en-US" sz="2800"/>
              <a:t>Objective: read student scores (int), get the best score, and then assign grades based on the following scheme:</a:t>
            </a:r>
          </a:p>
          <a:p>
            <a:pPr lvl="1">
              <a:lnSpc>
                <a:spcPct val="70000"/>
              </a:lnSpc>
              <a:spcAft>
                <a:spcPts val="1200"/>
              </a:spcAft>
            </a:pPr>
            <a:r>
              <a:rPr lang="en-US"/>
              <a:t>Grade is A if score is &gt;= best–10;</a:t>
            </a:r>
          </a:p>
          <a:p>
            <a:pPr lvl="1">
              <a:lnSpc>
                <a:spcPct val="70000"/>
              </a:lnSpc>
              <a:spcAft>
                <a:spcPts val="1200"/>
              </a:spcAft>
            </a:pPr>
            <a:r>
              <a:rPr lang="en-US"/>
              <a:t>Grade is B if score is &gt;= best–20;</a:t>
            </a:r>
          </a:p>
          <a:p>
            <a:pPr lvl="1">
              <a:lnSpc>
                <a:spcPct val="70000"/>
              </a:lnSpc>
              <a:spcAft>
                <a:spcPts val="1200"/>
              </a:spcAft>
            </a:pPr>
            <a:r>
              <a:rPr lang="en-US"/>
              <a:t>Grade is C if score is &gt;= best–30;</a:t>
            </a:r>
          </a:p>
          <a:p>
            <a:pPr lvl="1">
              <a:lnSpc>
                <a:spcPct val="70000"/>
              </a:lnSpc>
              <a:spcAft>
                <a:spcPts val="1200"/>
              </a:spcAft>
            </a:pPr>
            <a:r>
              <a:rPr lang="en-US"/>
              <a:t>Grade is D if score is &gt;= best–40;</a:t>
            </a:r>
          </a:p>
          <a:p>
            <a:pPr lvl="1">
              <a:lnSpc>
                <a:spcPct val="70000"/>
              </a:lnSpc>
              <a:spcAft>
                <a:spcPts val="1200"/>
              </a:spcAft>
            </a:pPr>
            <a:r>
              <a:rPr lang="en-US"/>
              <a:t>Grade is F otherwise.</a:t>
            </a:r>
            <a:endParaRPr lang="en-US" sz="2400"/>
          </a:p>
        </p:txBody>
      </p:sp>
      <p:sp>
        <p:nvSpPr>
          <p:cNvPr id="6" name="Slide Number Placeholder 4"/>
          <p:cNvSpPr>
            <a:spLocks noGrp="1"/>
          </p:cNvSpPr>
          <p:nvPr>
            <p:ph type="sldNum" sz="quarter" idx="12"/>
          </p:nvPr>
        </p:nvSpPr>
        <p:spPr/>
        <p:txBody>
          <a:bodyPr/>
          <a:lstStyle/>
          <a:p>
            <a:fld id="{AC610386-C68B-4732-9DDD-EA47153D2C5B}" type="slidenum">
              <a:rPr lang="en-US"/>
              <a:pPr/>
              <a:t>52</a:t>
            </a:fld>
            <a:endParaRPr lang="en-US"/>
          </a:p>
        </p:txBody>
      </p:sp>
    </p:spTree>
    <p:extLst>
      <p:ext uri="{BB962C8B-B14F-4D97-AF65-F5344CB8AC3E}">
        <p14:creationId xmlns:p14="http://schemas.microsoft.com/office/powerpoint/2010/main" val="1203640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09600" y="381000"/>
            <a:ext cx="7772400" cy="533400"/>
          </a:xfrm>
        </p:spPr>
        <p:txBody>
          <a:bodyPr>
            <a:normAutofit fontScale="90000"/>
          </a:bodyPr>
          <a:lstStyle/>
          <a:p>
            <a:r>
              <a:rPr lang="en-US" sz="4100"/>
              <a:t>Copying Arrays</a:t>
            </a:r>
            <a:endParaRPr lang="en-US" sz="4100">
              <a:solidFill>
                <a:schemeClr val="tx1"/>
              </a:solidFill>
              <a:latin typeface="Book Antiqua" pitchFamily="18" charset="0"/>
              <a:hlinkClick r:id="rId3" action="ppaction://program"/>
            </a:endParaRPr>
          </a:p>
        </p:txBody>
      </p:sp>
      <p:sp>
        <p:nvSpPr>
          <p:cNvPr id="285699" name="Rectangle 3"/>
          <p:cNvSpPr>
            <a:spLocks noGrp="1" noChangeArrowheads="1"/>
          </p:cNvSpPr>
          <p:nvPr>
            <p:ph idx="1"/>
          </p:nvPr>
        </p:nvSpPr>
        <p:spPr>
          <a:xfrm>
            <a:off x="381000" y="1143000"/>
            <a:ext cx="8534400" cy="2209800"/>
          </a:xfrm>
        </p:spPr>
        <p:txBody>
          <a:bodyPr/>
          <a:lstStyle/>
          <a:p>
            <a:pPr marL="0" indent="0">
              <a:lnSpc>
                <a:spcPct val="90000"/>
              </a:lnSpc>
              <a:buFont typeface="Monotype Sorts" pitchFamily="2" charset="2"/>
              <a:buNone/>
            </a:pPr>
            <a:r>
              <a:rPr lang="en-US" sz="2300">
                <a:cs typeface="Courier New" pitchFamily="49" charset="0"/>
              </a:rPr>
              <a:t>Often, in a program, you need to duplicate an array or a part of an array. In such cases you could attempt to use the assignment statement (=), as follows:</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 </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list2 = list1;</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 </a:t>
            </a:r>
            <a:endParaRPr lang="en-US" sz="2300">
              <a:cs typeface="Times New Roman" pitchFamily="18" charset="0"/>
            </a:endParaRPr>
          </a:p>
        </p:txBody>
      </p:sp>
      <p:sp>
        <p:nvSpPr>
          <p:cNvPr id="5" name="Slide Number Placeholder 4"/>
          <p:cNvSpPr>
            <a:spLocks noGrp="1"/>
          </p:cNvSpPr>
          <p:nvPr>
            <p:ph type="sldNum" sz="quarter" idx="12"/>
          </p:nvPr>
        </p:nvSpPr>
        <p:spPr/>
        <p:txBody>
          <a:bodyPr/>
          <a:lstStyle/>
          <a:p>
            <a:fld id="{0FB2B230-B401-4DBA-AF3A-6560A7078381}" type="slidenum">
              <a:rPr lang="en-US"/>
              <a:pPr/>
              <a:t>53</a:t>
            </a:fld>
            <a:endParaRPr lang="en-US"/>
          </a:p>
        </p:txBody>
      </p:sp>
      <p:graphicFrame>
        <p:nvGraphicFramePr>
          <p:cNvPr id="285702" name="Object 6"/>
          <p:cNvGraphicFramePr>
            <a:graphicFrameLocks noChangeAspect="1"/>
          </p:cNvGraphicFramePr>
          <p:nvPr>
            <p:extLst>
              <p:ext uri="{D42A27DB-BD31-4B8C-83A1-F6EECF244321}">
                <p14:modId xmlns:p14="http://schemas.microsoft.com/office/powerpoint/2010/main" val="2634518768"/>
              </p:ext>
            </p:extLst>
          </p:nvPr>
        </p:nvGraphicFramePr>
        <p:xfrm>
          <a:off x="1524000" y="2362200"/>
          <a:ext cx="7239000" cy="3805238"/>
        </p:xfrm>
        <a:graphic>
          <a:graphicData uri="http://schemas.openxmlformats.org/presentationml/2006/ole">
            <mc:AlternateContent xmlns:mc="http://schemas.openxmlformats.org/markup-compatibility/2006">
              <mc:Choice xmlns:v="urn:schemas-microsoft-com:vml" Requires="v">
                <p:oleObj spid="_x0000_s2051" name="Picture" r:id="rId4" imgW="5543640" imgH="2914560" progId="Word.Picture.8">
                  <p:embed/>
                </p:oleObj>
              </mc:Choice>
              <mc:Fallback>
                <p:oleObj name="Picture" r:id="rId4" imgW="5543640" imgH="2914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362200"/>
                        <a:ext cx="7239000" cy="3805238"/>
                      </a:xfrm>
                      <a:prstGeom prst="rect">
                        <a:avLst/>
                      </a:prstGeom>
                      <a:noFill/>
                    </p:spPr>
                  </p:pic>
                </p:oleObj>
              </mc:Fallback>
            </mc:AlternateContent>
          </a:graphicData>
        </a:graphic>
      </p:graphicFrame>
    </p:spTree>
    <p:extLst>
      <p:ext uri="{BB962C8B-B14F-4D97-AF65-F5344CB8AC3E}">
        <p14:creationId xmlns:p14="http://schemas.microsoft.com/office/powerpoint/2010/main" val="2402115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228600"/>
            <a:ext cx="7772400" cy="838200"/>
          </a:xfrm>
        </p:spPr>
        <p:txBody>
          <a:bodyPr/>
          <a:lstStyle/>
          <a:p>
            <a:r>
              <a:rPr lang="en-US"/>
              <a:t>Passing Arrays to Methods</a:t>
            </a:r>
            <a:endParaRPr lang="en-US">
              <a:solidFill>
                <a:schemeClr val="tx1"/>
              </a:solidFill>
              <a:latin typeface="Book Antiqua" pitchFamily="18" charset="0"/>
              <a:hlinkClick r:id="rId2" action="ppaction://program"/>
            </a:endParaRPr>
          </a:p>
        </p:txBody>
      </p:sp>
      <p:sp>
        <p:nvSpPr>
          <p:cNvPr id="257027" name="Rectangle 3"/>
          <p:cNvSpPr>
            <a:spLocks noGrp="1" noChangeArrowheads="1"/>
          </p:cNvSpPr>
          <p:nvPr>
            <p:ph idx="1"/>
          </p:nvPr>
        </p:nvSpPr>
        <p:spPr>
          <a:xfrm>
            <a:off x="304800" y="1143000"/>
            <a:ext cx="6400800" cy="1676400"/>
          </a:xfrm>
        </p:spPr>
        <p:txBody>
          <a:bodyPr/>
          <a:lstStyle/>
          <a:p>
            <a:pPr marL="0" indent="0">
              <a:lnSpc>
                <a:spcPct val="90000"/>
              </a:lnSpc>
              <a:buFont typeface="Monotype Sorts" pitchFamily="2" charset="2"/>
              <a:buNone/>
            </a:pPr>
            <a:r>
              <a:rPr lang="en-US" sz="1800">
                <a:latin typeface="Courier New" pitchFamily="49" charset="0"/>
                <a:cs typeface="Courier New" pitchFamily="49" charset="0"/>
              </a:rPr>
              <a:t>public static void printArray(int[] array) {</a:t>
            </a:r>
            <a:endParaRPr lang="en-US" sz="1800">
              <a:latin typeface="Courier" pitchFamily="49"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for (int i = 0; i &lt; array.length; i++) {</a:t>
            </a:r>
            <a:endParaRPr lang="en-US" sz="1800">
              <a:latin typeface="Courier" pitchFamily="49"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System.out.print(array[i] + " ");</a:t>
            </a:r>
            <a:endParaRPr lang="en-US" sz="1800">
              <a:latin typeface="Courier" pitchFamily="49"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a:t>
            </a:r>
            <a:endParaRPr lang="en-US" sz="1800">
              <a:latin typeface="Courier" pitchFamily="49"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a:t>
            </a:r>
            <a:r>
              <a:rPr lang="en-US" sz="1800"/>
              <a:t> </a:t>
            </a:r>
          </a:p>
        </p:txBody>
      </p:sp>
      <p:sp>
        <p:nvSpPr>
          <p:cNvPr id="11" name="Slide Number Placeholder 4"/>
          <p:cNvSpPr>
            <a:spLocks noGrp="1"/>
          </p:cNvSpPr>
          <p:nvPr>
            <p:ph type="sldNum" sz="quarter" idx="12"/>
          </p:nvPr>
        </p:nvSpPr>
        <p:spPr/>
        <p:txBody>
          <a:bodyPr/>
          <a:lstStyle/>
          <a:p>
            <a:fld id="{BD834385-9F65-47A8-9F72-AA6017A78F1F}" type="slidenum">
              <a:rPr lang="en-US"/>
              <a:pPr/>
              <a:t>54</a:t>
            </a:fld>
            <a:endParaRPr lang="en-US"/>
          </a:p>
        </p:txBody>
      </p:sp>
      <p:sp>
        <p:nvSpPr>
          <p:cNvPr id="257030"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sz="1800">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printArray(list);</a:t>
            </a:r>
          </a:p>
        </p:txBody>
      </p:sp>
      <p:sp>
        <p:nvSpPr>
          <p:cNvPr id="257031"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printArray(new int[]{3, 1, 2, 6, 4, 2});</a:t>
            </a:r>
          </a:p>
        </p:txBody>
      </p:sp>
      <p:sp>
        <p:nvSpPr>
          <p:cNvPr id="25703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8"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9"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40"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Anonymous array</a:t>
            </a:r>
          </a:p>
        </p:txBody>
      </p:sp>
    </p:spTree>
    <p:extLst>
      <p:ext uri="{BB962C8B-B14F-4D97-AF65-F5344CB8AC3E}">
        <p14:creationId xmlns:p14="http://schemas.microsoft.com/office/powerpoint/2010/main" val="481640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28600" y="228600"/>
            <a:ext cx="8915400" cy="762000"/>
          </a:xfrm>
          <a:noFill/>
          <a:ln/>
        </p:spPr>
        <p:txBody>
          <a:bodyPr>
            <a:normAutofit fontScale="90000"/>
          </a:bodyPr>
          <a:lstStyle/>
          <a:p>
            <a:r>
              <a:rPr lang="en-US" sz="4800">
                <a:cs typeface="Times New Roman" pitchFamily="18" charset="0"/>
              </a:rPr>
              <a:t>Anonymous Array</a:t>
            </a:r>
            <a:endParaRPr lang="en-US" sz="4000"/>
          </a:p>
        </p:txBody>
      </p:sp>
      <p:sp>
        <p:nvSpPr>
          <p:cNvPr id="322563" name="Rectangle 3"/>
          <p:cNvSpPr>
            <a:spLocks noGrp="1" noChangeArrowheads="1"/>
          </p:cNvSpPr>
          <p:nvPr>
            <p:ph idx="1"/>
          </p:nvPr>
        </p:nvSpPr>
        <p:spPr>
          <a:xfrm>
            <a:off x="228600" y="1219200"/>
            <a:ext cx="8763000" cy="4495800"/>
          </a:xfrm>
          <a:noFill/>
          <a:ln/>
        </p:spPr>
        <p:txBody>
          <a:bodyPr/>
          <a:lstStyle/>
          <a:p>
            <a:pPr marL="114300" lvl="1" indent="0">
              <a:spcBef>
                <a:spcPct val="50000"/>
              </a:spcBef>
              <a:buFontTx/>
              <a:buNone/>
            </a:pPr>
            <a:r>
              <a:rPr lang="en-US" sz="3200"/>
              <a:t>The statement </a:t>
            </a:r>
          </a:p>
          <a:p>
            <a:pPr lvl="2">
              <a:spcBef>
                <a:spcPct val="50000"/>
              </a:spcBef>
              <a:buFont typeface="Monotype Sorts" pitchFamily="2" charset="2"/>
              <a:buNone/>
            </a:pPr>
            <a:r>
              <a:rPr lang="en-US" sz="2800"/>
              <a:t>printArray(new int[]{3, 1, 2, 6, 4, 2}); </a:t>
            </a:r>
          </a:p>
          <a:p>
            <a:pPr marL="114300" lvl="1" indent="0">
              <a:spcBef>
                <a:spcPct val="50000"/>
              </a:spcBef>
              <a:buFontTx/>
              <a:buNone/>
            </a:pPr>
            <a:r>
              <a:rPr lang="en-US" sz="3200"/>
              <a:t>creates an array using the following syntax: </a:t>
            </a:r>
          </a:p>
          <a:p>
            <a:pPr lvl="2">
              <a:spcBef>
                <a:spcPct val="50000"/>
              </a:spcBef>
              <a:buFont typeface="Monotype Sorts" pitchFamily="2" charset="2"/>
              <a:buNone/>
            </a:pPr>
            <a:r>
              <a:rPr lang="en-US" sz="2800"/>
              <a:t>new dataType[]{literal0, literal1, ..., literalk};</a:t>
            </a:r>
          </a:p>
          <a:p>
            <a:pPr marL="114300" lvl="1" indent="0">
              <a:spcBef>
                <a:spcPct val="50000"/>
              </a:spcBef>
              <a:buFontTx/>
              <a:buNone/>
            </a:pPr>
            <a:r>
              <a:rPr lang="en-US" sz="3200"/>
              <a:t>There is no explicit reference variable for the array. Such array is called an </a:t>
            </a:r>
            <a:r>
              <a:rPr lang="en-US" sz="3200" i="1"/>
              <a:t>anonymous array</a:t>
            </a:r>
            <a:r>
              <a:rPr lang="en-US" sz="3200"/>
              <a:t>. </a:t>
            </a:r>
          </a:p>
        </p:txBody>
      </p:sp>
      <p:sp>
        <p:nvSpPr>
          <p:cNvPr id="4" name="Slide Number Placeholder 4"/>
          <p:cNvSpPr>
            <a:spLocks noGrp="1"/>
          </p:cNvSpPr>
          <p:nvPr>
            <p:ph type="sldNum" sz="quarter" idx="12"/>
          </p:nvPr>
        </p:nvSpPr>
        <p:spPr/>
        <p:txBody>
          <a:bodyPr/>
          <a:lstStyle/>
          <a:p>
            <a:fld id="{90826392-980F-4F44-B01F-342B687B3F4F}" type="slidenum">
              <a:rPr lang="en-US"/>
              <a:pPr/>
              <a:t>55</a:t>
            </a:fld>
            <a:endParaRPr lang="en-US"/>
          </a:p>
        </p:txBody>
      </p:sp>
    </p:spTree>
    <p:extLst>
      <p:ext uri="{BB962C8B-B14F-4D97-AF65-F5344CB8AC3E}">
        <p14:creationId xmlns:p14="http://schemas.microsoft.com/office/powerpoint/2010/main" val="2747661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09600" y="228600"/>
            <a:ext cx="7772400" cy="838200"/>
          </a:xfrm>
        </p:spPr>
        <p:txBody>
          <a:bodyPr/>
          <a:lstStyle/>
          <a:p>
            <a:r>
              <a:rPr lang="en-US"/>
              <a:t>Pass By Value</a:t>
            </a:r>
            <a:endParaRPr lang="en-US">
              <a:solidFill>
                <a:schemeClr val="tx1"/>
              </a:solidFill>
              <a:latin typeface="Book Antiqua" pitchFamily="18" charset="0"/>
              <a:hlinkClick r:id="rId2" action="ppaction://program"/>
            </a:endParaRPr>
          </a:p>
        </p:txBody>
      </p:sp>
      <p:sp>
        <p:nvSpPr>
          <p:cNvPr id="314371" name="Rectangle 3"/>
          <p:cNvSpPr>
            <a:spLocks noGrp="1" noChangeArrowheads="1"/>
          </p:cNvSpPr>
          <p:nvPr>
            <p:ph idx="1"/>
          </p:nvPr>
        </p:nvSpPr>
        <p:spPr>
          <a:xfrm>
            <a:off x="0" y="1143000"/>
            <a:ext cx="8686800" cy="5334000"/>
          </a:xfrm>
        </p:spPr>
        <p:txBody>
          <a:bodyPr>
            <a:normAutofit lnSpcReduction="10000"/>
          </a:bodyPr>
          <a:lstStyle/>
          <a:p>
            <a:pPr marL="0" indent="0">
              <a:lnSpc>
                <a:spcPct val="90000"/>
              </a:lnSpc>
              <a:buFont typeface="Monotype Sorts" pitchFamily="2" charset="2"/>
              <a:buNone/>
            </a:pPr>
            <a:r>
              <a:rPr lang="en-US" sz="2600" dirty="0">
                <a:cs typeface="Times New Roman" pitchFamily="18" charset="0"/>
              </a:rPr>
              <a:t>Java uses </a:t>
            </a:r>
            <a:r>
              <a:rPr lang="en-US" sz="2600" i="1" dirty="0">
                <a:cs typeface="Times New Roman" pitchFamily="18" charset="0"/>
              </a:rPr>
              <a:t>pass by value</a:t>
            </a:r>
            <a:r>
              <a:rPr lang="en-US" sz="2600" dirty="0">
                <a:cs typeface="Times New Roman" pitchFamily="18" charset="0"/>
              </a:rPr>
              <a:t> to pass parameters to a method. There are important differences between passing a value of variables of primitive data types and passing arrays.</a:t>
            </a:r>
          </a:p>
          <a:p>
            <a:pPr marL="0" indent="0">
              <a:lnSpc>
                <a:spcPct val="90000"/>
              </a:lnSpc>
              <a:buFont typeface="Monotype Sorts" pitchFamily="2" charset="2"/>
              <a:buNone/>
            </a:pPr>
            <a:endParaRPr lang="en-US" sz="2600" dirty="0">
              <a:cs typeface="Times New Roman" pitchFamily="18" charset="0"/>
            </a:endParaRPr>
          </a:p>
          <a:p>
            <a:pPr marL="0" indent="0">
              <a:lnSpc>
                <a:spcPct val="90000"/>
              </a:lnSpc>
            </a:pPr>
            <a:r>
              <a:rPr lang="en-US" sz="2600" dirty="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sz="2600" dirty="0">
              <a:cs typeface="Times New Roman" pitchFamily="18" charset="0"/>
            </a:endParaRPr>
          </a:p>
          <a:p>
            <a:pPr marL="0" indent="0">
              <a:lnSpc>
                <a:spcPct val="90000"/>
              </a:lnSpc>
            </a:pPr>
            <a:r>
              <a:rPr lang="en-US" sz="2600" dirty="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sz="2600" dirty="0"/>
          </a:p>
        </p:txBody>
      </p:sp>
      <p:sp>
        <p:nvSpPr>
          <p:cNvPr id="4" name="Slide Number Placeholder 4"/>
          <p:cNvSpPr>
            <a:spLocks noGrp="1"/>
          </p:cNvSpPr>
          <p:nvPr>
            <p:ph type="sldNum" sz="quarter" idx="12"/>
          </p:nvPr>
        </p:nvSpPr>
        <p:spPr/>
        <p:txBody>
          <a:bodyPr/>
          <a:lstStyle/>
          <a:p>
            <a:fld id="{96C497C3-594E-4480-A700-365C3BC782A9}" type="slidenum">
              <a:rPr lang="en-US"/>
              <a:pPr/>
              <a:t>56</a:t>
            </a:fld>
            <a:endParaRPr lang="en-US"/>
          </a:p>
        </p:txBody>
      </p:sp>
    </p:spTree>
    <p:extLst>
      <p:ext uri="{BB962C8B-B14F-4D97-AF65-F5344CB8AC3E}">
        <p14:creationId xmlns:p14="http://schemas.microsoft.com/office/powerpoint/2010/main" val="3424470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3" name="Rectangle 7"/>
          <p:cNvSpPr>
            <a:spLocks noGrp="1" noChangeArrowheads="1"/>
          </p:cNvSpPr>
          <p:nvPr>
            <p:ph type="title"/>
          </p:nvPr>
        </p:nvSpPr>
        <p:spPr>
          <a:xfrm>
            <a:off x="609600" y="152400"/>
            <a:ext cx="7772400" cy="533400"/>
          </a:xfrm>
          <a:noFill/>
          <a:ln/>
        </p:spPr>
        <p:txBody>
          <a:bodyPr>
            <a:normAutofit fontScale="90000"/>
          </a:bodyPr>
          <a:lstStyle/>
          <a:p>
            <a:r>
              <a:rPr lang="en-US"/>
              <a:t>Simple Example</a:t>
            </a:r>
            <a:endParaRPr lang="en-US">
              <a:solidFill>
                <a:schemeClr val="tx1"/>
              </a:solidFill>
              <a:latin typeface="Book Antiqua" pitchFamily="18" charset="0"/>
              <a:hlinkClick r:id="rId2" action="ppaction://program"/>
            </a:endParaRPr>
          </a:p>
        </p:txBody>
      </p:sp>
      <p:sp>
        <p:nvSpPr>
          <p:cNvPr id="265219" name="Rectangle 3"/>
          <p:cNvSpPr>
            <a:spLocks noGrp="1" noChangeArrowheads="1"/>
          </p:cNvSpPr>
          <p:nvPr>
            <p:ph idx="1"/>
          </p:nvPr>
        </p:nvSpPr>
        <p:spPr>
          <a:xfrm>
            <a:off x="0" y="1143000"/>
            <a:ext cx="9144000" cy="5410200"/>
          </a:xfrm>
          <a:noFill/>
          <a:ln>
            <a:solidFill>
              <a:srgbClr val="FFFFFF"/>
            </a:solidFill>
            <a:miter lim="800000"/>
            <a:headEnd/>
            <a:tailEnd/>
          </a:ln>
        </p:spPr>
        <p:txBody>
          <a:bodyPr>
            <a:normAutofit lnSpcReduction="10000"/>
          </a:bodyPr>
          <a:lstStyle/>
          <a:p>
            <a:pPr>
              <a:buFont typeface="Monotype Sorts" pitchFamily="2" charset="2"/>
              <a:buNone/>
            </a:pPr>
            <a:r>
              <a:rPr lang="en-US" sz="1800" dirty="0">
                <a:latin typeface="Courier New" pitchFamily="49" charset="0"/>
                <a:cs typeface="Times New Roman" pitchFamily="18" charset="0"/>
              </a:rPr>
              <a:t>public class Test {</a:t>
            </a:r>
          </a:p>
          <a:p>
            <a:pPr>
              <a:buFont typeface="Monotype Sorts" pitchFamily="2" charset="2"/>
              <a:buNone/>
            </a:pPr>
            <a:r>
              <a:rPr lang="en-US" sz="1800" dirty="0">
                <a:latin typeface="Courier New" pitchFamily="49" charset="0"/>
                <a:cs typeface="Times New Roman" pitchFamily="18" charset="0"/>
              </a:rPr>
              <a:t>  public static void main(String[] </a:t>
            </a:r>
            <a:r>
              <a:rPr lang="en-US" sz="1800" dirty="0" err="1">
                <a:latin typeface="Courier New" pitchFamily="49" charset="0"/>
                <a:cs typeface="Times New Roman" pitchFamily="18" charset="0"/>
              </a:rPr>
              <a:t>args</a:t>
            </a: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x = 1; // x represents an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value</a:t>
            </a:r>
          </a:p>
          <a:p>
            <a:pPr>
              <a:buFont typeface="Monotype Sort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y = new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[10]; // y represents an array of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values</a:t>
            </a:r>
          </a:p>
          <a:p>
            <a:pPr>
              <a:buFont typeface="Monotype Sorts" pitchFamily="2" charset="2"/>
              <a:buNone/>
            </a:pP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    m(x, y); // Invoke m with arguments x and y</a:t>
            </a:r>
          </a:p>
          <a:p>
            <a:pPr>
              <a:buFont typeface="Monotype Sorts" pitchFamily="2" charset="2"/>
              <a:buNone/>
            </a:pP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System.out.println</a:t>
            </a:r>
            <a:r>
              <a:rPr lang="en-US" sz="1800" dirty="0">
                <a:latin typeface="Courier New" pitchFamily="49" charset="0"/>
                <a:cs typeface="Times New Roman" pitchFamily="18" charset="0"/>
              </a:rPr>
              <a:t>("x is " + x);</a:t>
            </a:r>
          </a:p>
          <a:p>
            <a:pPr>
              <a:buFont typeface="Monotype Sort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System.out.println</a:t>
            </a:r>
            <a:r>
              <a:rPr lang="en-US" sz="1800" dirty="0">
                <a:latin typeface="Courier New" pitchFamily="49" charset="0"/>
                <a:cs typeface="Times New Roman" pitchFamily="18" charset="0"/>
              </a:rPr>
              <a:t>("y[0] is " + y[0]);</a:t>
            </a:r>
          </a:p>
          <a:p>
            <a:pPr>
              <a:buFont typeface="Monotype Sorts" pitchFamily="2" charset="2"/>
              <a:buNone/>
            </a:pP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  public static void m(</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number,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numbers) {</a:t>
            </a:r>
          </a:p>
          <a:p>
            <a:pPr>
              <a:buFont typeface="Monotype Sorts" pitchFamily="2" charset="2"/>
              <a:buNone/>
            </a:pPr>
            <a:r>
              <a:rPr lang="en-US" sz="1800" dirty="0">
                <a:latin typeface="Courier New" pitchFamily="49" charset="0"/>
                <a:cs typeface="Times New Roman" pitchFamily="18" charset="0"/>
              </a:rPr>
              <a:t>    number = 1001; // Assign a new value to number</a:t>
            </a:r>
          </a:p>
          <a:p>
            <a:pPr>
              <a:buFont typeface="Monotype Sorts" pitchFamily="2" charset="2"/>
              <a:buNone/>
            </a:pPr>
            <a:r>
              <a:rPr lang="en-US" sz="1800" dirty="0">
                <a:latin typeface="Courier New" pitchFamily="49" charset="0"/>
                <a:cs typeface="Times New Roman" pitchFamily="18" charset="0"/>
              </a:rPr>
              <a:t>    numbers[0] = 5555; // Assign a new value to numbers[0]</a:t>
            </a:r>
          </a:p>
          <a:p>
            <a:pPr>
              <a:buFont typeface="Monotype Sorts" pitchFamily="2" charset="2"/>
              <a:buNone/>
            </a:pPr>
            <a:r>
              <a:rPr lang="en-US" sz="1800" dirty="0">
                <a:latin typeface="Courier New" pitchFamily="49" charset="0"/>
                <a:cs typeface="Times New Roman" pitchFamily="18" charset="0"/>
              </a:rPr>
              <a:t>  }</a:t>
            </a:r>
          </a:p>
          <a:p>
            <a:pPr>
              <a:buFont typeface="Monotype Sorts" pitchFamily="2" charset="2"/>
              <a:buNone/>
            </a:pPr>
            <a:r>
              <a:rPr lang="en-US" sz="1800" dirty="0">
                <a:latin typeface="Courier New" pitchFamily="49" charset="0"/>
                <a:cs typeface="Times New Roman" pitchFamily="18" charset="0"/>
              </a:rPr>
              <a:t>}</a:t>
            </a:r>
          </a:p>
        </p:txBody>
      </p:sp>
      <p:sp>
        <p:nvSpPr>
          <p:cNvPr id="265224"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5"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7255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9600" y="304800"/>
            <a:ext cx="7772400" cy="533400"/>
          </a:xfrm>
        </p:spPr>
        <p:txBody>
          <a:bodyPr>
            <a:normAutofit fontScale="90000"/>
          </a:bodyPr>
          <a:lstStyle/>
          <a:p>
            <a:r>
              <a:rPr lang="en-US" sz="4000"/>
              <a:t>Returning an Array from a Method</a:t>
            </a:r>
            <a:endParaRPr lang="en-US" sz="3700">
              <a:solidFill>
                <a:schemeClr val="tx1"/>
              </a:solidFill>
              <a:latin typeface="Book Antiqua" pitchFamily="18" charset="0"/>
              <a:hlinkClick r:id="rId2" action="ppaction://program"/>
            </a:endParaRPr>
          </a:p>
        </p:txBody>
      </p:sp>
      <p:sp>
        <p:nvSpPr>
          <p:cNvPr id="278537" name="Rectangle 9"/>
          <p:cNvSpPr>
            <a:spLocks noGrp="1" noChangeArrowheads="1"/>
          </p:cNvSpPr>
          <p:nvPr>
            <p:ph idx="1"/>
          </p:nvPr>
        </p:nvSpPr>
        <p:spPr>
          <a:xfrm>
            <a:off x="2209800" y="4724400"/>
            <a:ext cx="6705600" cy="685800"/>
          </a:xfrm>
        </p:spPr>
        <p:txBody>
          <a:bodyPr/>
          <a:lstStyle/>
          <a:p>
            <a:pPr>
              <a:lnSpc>
                <a:spcPct val="90000"/>
              </a:lnSpc>
              <a:buFont typeface="Monotype Sorts" pitchFamily="2" charset="2"/>
              <a:buNone/>
            </a:pPr>
            <a:r>
              <a:rPr lang="en-US" sz="1800">
                <a:latin typeface="Courier New" pitchFamily="49" charset="0"/>
                <a:cs typeface="Courier New" pitchFamily="49" charset="0"/>
              </a:rPr>
              <a:t>int[] list1 = new int[]{1, 2, 3, 4, 5, 6};</a:t>
            </a:r>
            <a:endParaRPr lang="en-US" sz="1800">
              <a:latin typeface="Courier" pitchFamily="49" charset="0"/>
              <a:cs typeface="Times New Roman" pitchFamily="18" charset="0"/>
            </a:endParaRPr>
          </a:p>
          <a:p>
            <a:pPr>
              <a:lnSpc>
                <a:spcPct val="90000"/>
              </a:lnSpc>
              <a:buFont typeface="Monotype Sorts" pitchFamily="2" charset="2"/>
              <a:buNone/>
            </a:pPr>
            <a:r>
              <a:rPr lang="en-US" sz="1800">
                <a:latin typeface="Courier New" pitchFamily="49" charset="0"/>
                <a:cs typeface="Courier New" pitchFamily="49" charset="0"/>
              </a:rPr>
              <a:t>int[] list2 = reverse(list1);</a:t>
            </a:r>
            <a:endParaRPr lang="en-US" sz="1800"/>
          </a:p>
        </p:txBody>
      </p:sp>
      <p:sp>
        <p:nvSpPr>
          <p:cNvPr id="19" name="Slide Number Placeholder 4"/>
          <p:cNvSpPr>
            <a:spLocks noGrp="1"/>
          </p:cNvSpPr>
          <p:nvPr>
            <p:ph type="sldNum" sz="quarter" idx="12"/>
          </p:nvPr>
        </p:nvSpPr>
        <p:spPr/>
        <p:txBody>
          <a:bodyPr/>
          <a:lstStyle/>
          <a:p>
            <a:fld id="{0076C23E-59A1-484E-8A52-5D10053CF4DB}" type="slidenum">
              <a:rPr lang="en-US"/>
              <a:pPr/>
              <a:t>58</a:t>
            </a:fld>
            <a:endParaRPr lang="en-US"/>
          </a:p>
        </p:txBody>
      </p:sp>
      <p:sp>
        <p:nvSpPr>
          <p:cNvPr id="278534"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tx2"/>
              </a:buClr>
              <a:buSzPct val="75000"/>
              <a:buFont typeface="Monotype Sorts" pitchFamily="2" charset="2"/>
              <a:buNone/>
            </a:pPr>
            <a:r>
              <a:rPr lang="en-US" sz="2100">
                <a:latin typeface="Courier New" pitchFamily="49" charset="0"/>
                <a:cs typeface="Courier New" pitchFamily="49" charset="0"/>
              </a:rPr>
              <a:t>public static int[] reverse(int[] list)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int[] result = new int[list.length];</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for (int i = 0, j = result.length - 1;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i &lt; list.length; i++, j--)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result[j] = list[i];</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return result;</a:t>
            </a:r>
            <a:endParaRPr lang="en-US" sz="2100">
              <a:latin typeface="Courier" pitchFamily="49"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a:t>
            </a:r>
          </a:p>
        </p:txBody>
      </p:sp>
      <p:sp>
        <p:nvSpPr>
          <p:cNvPr id="278536"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38"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39"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40"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78541"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2"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3"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44"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45"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46"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47"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list</a:t>
            </a:r>
          </a:p>
        </p:txBody>
      </p:sp>
      <p:sp>
        <p:nvSpPr>
          <p:cNvPr id="278548"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
        <p:nvSpPr>
          <p:cNvPr id="278550"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51"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3510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42863"/>
            <a:ext cx="7772400" cy="885825"/>
          </a:xfrm>
        </p:spPr>
        <p:txBody>
          <a:bodyPr/>
          <a:lstStyle/>
          <a:p>
            <a:r>
              <a:rPr lang="en-US" altLang="zh-TW">
                <a:ea typeface="新細明體" pitchFamily="18" charset="-120"/>
              </a:rPr>
              <a:t>Operation on array</a:t>
            </a:r>
          </a:p>
        </p:txBody>
      </p:sp>
      <p:sp>
        <p:nvSpPr>
          <p:cNvPr id="13315"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6148" name="Text Box 4"/>
          <p:cNvSpPr txBox="1">
            <a:spLocks noChangeArrowheads="1"/>
          </p:cNvSpPr>
          <p:nvPr/>
        </p:nvSpPr>
        <p:spPr bwMode="auto">
          <a:xfrm>
            <a:off x="1012825" y="1465263"/>
            <a:ext cx="7594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kumimoji="1" lang="en-US" altLang="zh-TW">
                <a:ea typeface="新細明體" pitchFamily="18" charset="-120"/>
              </a:rPr>
              <a:t>All the operations such as traversing, insertion, deletion, sorting, and merging can be performed on linear array.</a:t>
            </a:r>
          </a:p>
        </p:txBody>
      </p:sp>
      <p:sp>
        <p:nvSpPr>
          <p:cNvPr id="6" name="Text Box 4"/>
          <p:cNvSpPr txBox="1">
            <a:spLocks noChangeArrowheads="1"/>
          </p:cNvSpPr>
          <p:nvPr/>
        </p:nvSpPr>
        <p:spPr bwMode="auto">
          <a:xfrm>
            <a:off x="1092200" y="2314575"/>
            <a:ext cx="7594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kumimoji="1" lang="en-US" altLang="zh-TW" sz="2800" b="1">
                <a:solidFill>
                  <a:srgbClr val="FF0000"/>
                </a:solidFill>
                <a:ea typeface="新細明體" pitchFamily="18" charset="-120"/>
              </a:rPr>
              <a:t>Traversing </a:t>
            </a:r>
            <a:r>
              <a:rPr kumimoji="1" lang="en-US" altLang="zh-TW" sz="2000">
                <a:solidFill>
                  <a:srgbClr val="FF0000"/>
                </a:solidFill>
                <a:ea typeface="新細明體" pitchFamily="18" charset="-120"/>
              </a:rPr>
              <a:t>(</a:t>
            </a:r>
            <a:r>
              <a:rPr lang="en-US" sz="2000"/>
              <a:t> print all the array elements one by one )</a:t>
            </a:r>
            <a:endParaRPr kumimoji="1" lang="en-US" altLang="zh-TW" sz="2000">
              <a:solidFill>
                <a:srgbClr val="FF0000"/>
              </a:solidFill>
              <a:ea typeface="新細明體" pitchFamily="18" charset="-120"/>
            </a:endParaRPr>
          </a:p>
          <a:p>
            <a:pPr>
              <a:buFont typeface="Arial" charset="0"/>
              <a:buChar char="•"/>
            </a:pPr>
            <a:r>
              <a:rPr kumimoji="1" lang="en-US" altLang="zh-TW">
                <a:ea typeface="新細明體" pitchFamily="18" charset="-120"/>
              </a:rPr>
              <a:t> Traversing is the process of visiting each element of the array exactly one, i.e., starting from first element up to the last element.</a:t>
            </a:r>
          </a:p>
          <a:p>
            <a:pPr>
              <a:buFont typeface="Arial" charset="0"/>
              <a:buChar char="•"/>
            </a:pPr>
            <a:r>
              <a:rPr kumimoji="1" lang="en-US" altLang="zh-TW">
                <a:ea typeface="新細明體" pitchFamily="18" charset="-120"/>
              </a:rPr>
              <a:t> </a:t>
            </a:r>
            <a:r>
              <a:rPr kumimoji="1" lang="en-US" altLang="zh-TW" b="1">
                <a:solidFill>
                  <a:srgbClr val="FF0000"/>
                </a:solidFill>
                <a:ea typeface="新細明體" pitchFamily="18" charset="-120"/>
              </a:rPr>
              <a:t>Insertion </a:t>
            </a:r>
            <a:r>
              <a:rPr kumimoji="1" lang="en-US" altLang="zh-TW">
                <a:solidFill>
                  <a:srgbClr val="FF0000"/>
                </a:solidFill>
                <a:ea typeface="新細明體" pitchFamily="18" charset="-120"/>
              </a:rPr>
              <a:t>(</a:t>
            </a:r>
            <a:r>
              <a:rPr lang="en-US"/>
              <a:t>add an element at given index)</a:t>
            </a:r>
            <a:endParaRPr kumimoji="1" lang="en-US" altLang="zh-TW" b="1">
              <a:solidFill>
                <a:srgbClr val="FF0000"/>
              </a:solidFill>
              <a:ea typeface="新細明體" pitchFamily="18" charset="-120"/>
            </a:endParaRPr>
          </a:p>
          <a:p>
            <a:pPr>
              <a:buFont typeface="Arial" charset="0"/>
              <a:buChar char="•"/>
            </a:pPr>
            <a:r>
              <a:rPr kumimoji="1" lang="en-US" altLang="zh-TW" b="1">
                <a:solidFill>
                  <a:srgbClr val="FF0000"/>
                </a:solidFill>
                <a:ea typeface="新細明體" pitchFamily="18" charset="-120"/>
              </a:rPr>
              <a:t> Deletion </a:t>
            </a:r>
            <a:r>
              <a:rPr kumimoji="1" lang="en-US" altLang="zh-TW">
                <a:solidFill>
                  <a:srgbClr val="FF0000"/>
                </a:solidFill>
                <a:ea typeface="新細明體" pitchFamily="18" charset="-120"/>
              </a:rPr>
              <a:t>(</a:t>
            </a:r>
            <a:r>
              <a:rPr lang="en-US"/>
              <a:t>delete an element at given index)</a:t>
            </a:r>
            <a:endParaRPr kumimoji="1" lang="en-US" altLang="zh-TW" b="1">
              <a:solidFill>
                <a:srgbClr val="FF0000"/>
              </a:solidFill>
              <a:ea typeface="新細明體" pitchFamily="18" charset="-120"/>
            </a:endParaRPr>
          </a:p>
          <a:p>
            <a:pPr>
              <a:buFont typeface="Arial" charset="0"/>
              <a:buChar char="•"/>
            </a:pPr>
            <a:r>
              <a:rPr kumimoji="1" lang="en-US" altLang="zh-TW" b="1">
                <a:solidFill>
                  <a:srgbClr val="FF0000"/>
                </a:solidFill>
                <a:ea typeface="新細明體" pitchFamily="18" charset="-120"/>
              </a:rPr>
              <a:t> Sorting </a:t>
            </a:r>
            <a:r>
              <a:rPr kumimoji="1" lang="en-US" altLang="zh-TW">
                <a:solidFill>
                  <a:srgbClr val="FF0000"/>
                </a:solidFill>
                <a:ea typeface="新細明體" pitchFamily="18" charset="-120"/>
              </a:rPr>
              <a:t>(</a:t>
            </a:r>
            <a:r>
              <a:rPr lang="en-US"/>
              <a:t>arrange the data items in some order)</a:t>
            </a:r>
          </a:p>
          <a:p>
            <a:pPr>
              <a:buFont typeface="Arial" charset="0"/>
              <a:buChar char="•"/>
            </a:pPr>
            <a:r>
              <a:rPr kumimoji="1" lang="en-US" altLang="zh-TW" b="1">
                <a:solidFill>
                  <a:srgbClr val="FF0000"/>
                </a:solidFill>
                <a:ea typeface="新細明體" pitchFamily="18" charset="-120"/>
              </a:rPr>
              <a:t> Searching </a:t>
            </a:r>
            <a:r>
              <a:rPr kumimoji="1" lang="en-US" altLang="zh-TW">
                <a:solidFill>
                  <a:srgbClr val="FF0000"/>
                </a:solidFill>
                <a:ea typeface="新細明體" pitchFamily="18" charset="-120"/>
              </a:rPr>
              <a:t>(</a:t>
            </a:r>
            <a:r>
              <a:rPr lang="en-US"/>
              <a:t>find out the location of the data item)</a:t>
            </a:r>
            <a:endParaRPr kumimoji="1" lang="en-US" altLang="zh-TW" b="1">
              <a:solidFill>
                <a:srgbClr val="FF0000"/>
              </a:solidFill>
              <a:ea typeface="新細明體" pitchFamily="18" charset="-120"/>
            </a:endParaRPr>
          </a:p>
          <a:p>
            <a:pPr>
              <a:buFont typeface="Arial" charset="0"/>
              <a:buChar char="•"/>
            </a:pPr>
            <a:r>
              <a:rPr kumimoji="1" lang="en-US" altLang="zh-TW" b="1">
                <a:solidFill>
                  <a:srgbClr val="FF0000"/>
                </a:solidFill>
                <a:ea typeface="新細明體" pitchFamily="18" charset="-120"/>
              </a:rPr>
              <a:t> Merging  (</a:t>
            </a:r>
            <a:r>
              <a:rPr lang="en-US"/>
              <a:t>combine the data items of two sorted arrays into single array</a:t>
            </a:r>
            <a:r>
              <a:rPr kumimoji="1" lang="en-US" altLang="zh-TW" b="1">
                <a:solidFill>
                  <a:srgbClr val="FF0000"/>
                </a:solidFill>
                <a:ea typeface="新細明體" pitchFamily="18" charset="-120"/>
              </a:rPr>
              <a:t>)</a:t>
            </a:r>
          </a:p>
          <a:p>
            <a:pPr>
              <a:buFont typeface="Arial" charset="0"/>
              <a:buChar char="•"/>
            </a:pPr>
            <a:endParaRPr kumimoji="1" lang="en-US" altLang="zh-TW">
              <a:ea typeface="新細明體" pitchFamily="18" charset="-120"/>
            </a:endParaRPr>
          </a:p>
        </p:txBody>
      </p:sp>
    </p:spTree>
    <p:extLst>
      <p:ext uri="{BB962C8B-B14F-4D97-AF65-F5344CB8AC3E}">
        <p14:creationId xmlns:p14="http://schemas.microsoft.com/office/powerpoint/2010/main" val="2257971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20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20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20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20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20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P spid="6"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5613" y="365125"/>
            <a:ext cx="8226425" cy="914400"/>
          </a:xfrm>
        </p:spPr>
        <p:txBody>
          <a:bodyPr/>
          <a:lstStyle/>
          <a:p>
            <a:pPr eaLnBrk="1" hangingPunct="1"/>
            <a:r>
              <a:rPr lang="en-US">
                <a:latin typeface="Helvetica" pitchFamily="34" charset="0"/>
              </a:rPr>
              <a:t>What is Efficiency?</a:t>
            </a:r>
          </a:p>
        </p:txBody>
      </p:sp>
      <p:sp>
        <p:nvSpPr>
          <p:cNvPr id="30723" name="Rectangle 3"/>
          <p:cNvSpPr>
            <a:spLocks noGrp="1" noChangeArrowheads="1"/>
          </p:cNvSpPr>
          <p:nvPr>
            <p:ph idx="1"/>
          </p:nvPr>
        </p:nvSpPr>
        <p:spPr>
          <a:xfrm>
            <a:off x="455613" y="1598613"/>
            <a:ext cx="8226425" cy="4570412"/>
          </a:xfrm>
        </p:spPr>
        <p:txBody>
          <a:bodyPr/>
          <a:lstStyle/>
          <a:p>
            <a:pPr eaLnBrk="1" hangingPunct="1">
              <a:buFont typeface="Wingdings" pitchFamily="2" charset="2"/>
              <a:buChar char="§"/>
            </a:pPr>
            <a:r>
              <a:rPr lang="en-US" dirty="0">
                <a:latin typeface="Helvetica" pitchFamily="34" charset="0"/>
              </a:rPr>
              <a:t>A solution is said to be </a:t>
            </a:r>
            <a:r>
              <a:rPr lang="en-US" i="1" dirty="0">
                <a:latin typeface="Helvetica" pitchFamily="34" charset="0"/>
              </a:rPr>
              <a:t>efficient</a:t>
            </a:r>
            <a:r>
              <a:rPr lang="en-US" dirty="0">
                <a:latin typeface="Helvetica" pitchFamily="34" charset="0"/>
              </a:rPr>
              <a:t> if it solves the problem within its </a:t>
            </a:r>
            <a:r>
              <a:rPr lang="en-US" i="1" dirty="0">
                <a:latin typeface="Helvetica" pitchFamily="34" charset="0"/>
              </a:rPr>
              <a:t>resource constraints</a:t>
            </a:r>
            <a:r>
              <a:rPr lang="en-US" dirty="0">
                <a:latin typeface="Helvetica" pitchFamily="34" charset="0"/>
              </a:rPr>
              <a:t>.</a:t>
            </a:r>
          </a:p>
          <a:p>
            <a:pPr lvl="1" eaLnBrk="1" hangingPunct="1"/>
            <a:r>
              <a:rPr lang="en-US" dirty="0">
                <a:latin typeface="Helvetica" pitchFamily="34" charset="0"/>
              </a:rPr>
              <a:t>Space</a:t>
            </a:r>
          </a:p>
          <a:p>
            <a:pPr lvl="1" eaLnBrk="1" hangingPunct="1"/>
            <a:r>
              <a:rPr lang="en-US" dirty="0">
                <a:latin typeface="Helvetica" pitchFamily="34" charset="0"/>
              </a:rPr>
              <a:t>Time</a:t>
            </a:r>
          </a:p>
          <a:p>
            <a:pPr lvl="1" eaLnBrk="1" hangingPunct="1"/>
            <a:endParaRPr lang="en-US" dirty="0">
              <a:latin typeface="Helvetica" pitchFamily="34" charset="0"/>
            </a:endParaRPr>
          </a:p>
          <a:p>
            <a:pPr eaLnBrk="1" hangingPunct="1">
              <a:buFontTx/>
              <a:buNone/>
            </a:pPr>
            <a:endParaRPr lang="en-US" dirty="0">
              <a:latin typeface="Helvetica" pitchFamily="34" charset="0"/>
            </a:endParaRPr>
          </a:p>
          <a:p>
            <a:pPr eaLnBrk="1" hangingPunct="1"/>
            <a:endParaRPr lang="en-US" dirty="0">
              <a:latin typeface="Helvetica" pitchFamily="34" charset="0"/>
            </a:endParaRPr>
          </a:p>
        </p:txBody>
      </p:sp>
    </p:spTree>
    <p:extLst>
      <p:ext uri="{BB962C8B-B14F-4D97-AF65-F5344CB8AC3E}">
        <p14:creationId xmlns:p14="http://schemas.microsoft.com/office/powerpoint/2010/main" val="24781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5583C4DA-5482-4E00-9EC6-F94C7C360F77}"/>
              </a:ext>
            </a:extLst>
          </p:cNvPr>
          <p:cNvSpPr>
            <a:spLocks noGrp="1"/>
          </p:cNvSpPr>
          <p:nvPr>
            <p:ph idx="1"/>
          </p:nvPr>
        </p:nvSpPr>
        <p:spPr/>
        <p:txBody>
          <a:bodyPr/>
          <a:lstStyle/>
          <a:p>
            <a:r>
              <a:rPr lang="en-US" altLang="en-US"/>
              <a:t>Traversing</a:t>
            </a:r>
          </a:p>
          <a:p>
            <a:r>
              <a:rPr lang="en-US" altLang="en-US"/>
              <a:t>Insertion</a:t>
            </a:r>
          </a:p>
          <a:p>
            <a:r>
              <a:rPr lang="en-US" altLang="en-US"/>
              <a:t>Searching </a:t>
            </a:r>
          </a:p>
          <a:p>
            <a:r>
              <a:rPr lang="en-US" altLang="en-US"/>
              <a:t>Deleting </a:t>
            </a:r>
          </a:p>
          <a:p>
            <a:endParaRPr lang="en-US" altLang="en-US"/>
          </a:p>
          <a:p>
            <a:endParaRPr lang="en-US" altLang="en-US"/>
          </a:p>
        </p:txBody>
      </p:sp>
      <p:sp>
        <p:nvSpPr>
          <p:cNvPr id="17411" name="Title 2">
            <a:extLst>
              <a:ext uri="{FF2B5EF4-FFF2-40B4-BE49-F238E27FC236}">
                <a16:creationId xmlns:a16="http://schemas.microsoft.com/office/drawing/2014/main" id="{120199F4-1832-423D-A2D9-C5351480B80A}"/>
              </a:ext>
            </a:extLst>
          </p:cNvPr>
          <p:cNvSpPr>
            <a:spLocks noGrp="1"/>
          </p:cNvSpPr>
          <p:nvPr>
            <p:ph type="title"/>
          </p:nvPr>
        </p:nvSpPr>
        <p:spPr>
          <a:xfrm>
            <a:off x="628650" y="365125"/>
            <a:ext cx="7886700" cy="1325563"/>
          </a:xfrm>
        </p:spPr>
        <p:txBody>
          <a:bodyPr/>
          <a:lstStyle/>
          <a:p>
            <a:r>
              <a:rPr lang="en-US" altLang="en-US"/>
              <a:t>Array operations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A54CBA7-B21F-4CD3-B9F3-49529A510365}"/>
              </a:ext>
            </a:extLst>
          </p:cNvPr>
          <p:cNvSpPr>
            <a:spLocks noGrp="1"/>
          </p:cNvSpPr>
          <p:nvPr>
            <p:ph type="title"/>
          </p:nvPr>
        </p:nvSpPr>
        <p:spPr>
          <a:xfrm>
            <a:off x="628650" y="365125"/>
            <a:ext cx="7886700" cy="1325563"/>
          </a:xfrm>
        </p:spPr>
        <p:txBody>
          <a:bodyPr/>
          <a:lstStyle/>
          <a:p>
            <a:r>
              <a:rPr lang="en-US" altLang="en-US"/>
              <a:t>Traversing a linear Array</a:t>
            </a:r>
          </a:p>
        </p:txBody>
      </p:sp>
      <p:sp>
        <p:nvSpPr>
          <p:cNvPr id="18435" name="Rectangle 3">
            <a:extLst>
              <a:ext uri="{FF2B5EF4-FFF2-40B4-BE49-F238E27FC236}">
                <a16:creationId xmlns:a16="http://schemas.microsoft.com/office/drawing/2014/main" id="{9360E81F-6D71-4536-88FB-7E10A9DA9945}"/>
              </a:ext>
            </a:extLst>
          </p:cNvPr>
          <p:cNvSpPr>
            <a:spLocks noGrp="1"/>
          </p:cNvSpPr>
          <p:nvPr>
            <p:ph type="body" idx="1"/>
          </p:nvPr>
        </p:nvSpPr>
        <p:spPr/>
        <p:txBody>
          <a:bodyPr/>
          <a:lstStyle/>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a:solidFill>
                  <a:srgbClr val="000000"/>
                </a:solidFill>
                <a:latin typeface="Arial" panose="020B0604020202020204" pitchFamily="34" charset="0"/>
                <a:cs typeface="Arial" panose="020B0604020202020204" pitchFamily="34" charset="0"/>
              </a:rPr>
              <a:t>Consider A be a collection of data elements stored in the memory of the computer.</a:t>
            </a:r>
          </a:p>
          <a:p>
            <a:pPr algn="just" eaLnBrk="1" hangingPunct="1">
              <a:lnSpc>
                <a:spcPct val="100000"/>
              </a:lnSpc>
              <a:spcBef>
                <a:spcPts val="400"/>
              </a:spcBef>
              <a:buClrTx/>
              <a:buFontTx/>
              <a:buNone/>
            </a:pPr>
            <a:endParaRPr lang="en-US" altLang="en-US" sz="2400">
              <a:solidFill>
                <a:srgbClr val="000000"/>
              </a:solidFill>
              <a:latin typeface="Arial" panose="020B0604020202020204" pitchFamily="34" charset="0"/>
              <a:cs typeface="Arial" panose="020B0604020202020204" pitchFamily="34" charset="0"/>
            </a:endParaRPr>
          </a:p>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a:solidFill>
                  <a:srgbClr val="000000"/>
                </a:solidFill>
                <a:latin typeface="Arial" panose="020B0604020202020204" pitchFamily="34" charset="0"/>
                <a:cs typeface="Arial" panose="020B0604020202020204" pitchFamily="34" charset="0"/>
              </a:rPr>
              <a:t>Suppose we want to either print the contents of each element of A or to count the number of elements of A with a given property. This can be accomplished by </a:t>
            </a:r>
            <a:r>
              <a:rPr lang="en-US" altLang="en-US" sz="2400" i="1">
                <a:solidFill>
                  <a:srgbClr val="000000"/>
                </a:solidFill>
                <a:latin typeface="Arial" panose="020B0604020202020204" pitchFamily="34" charset="0"/>
                <a:cs typeface="Arial" panose="020B0604020202020204" pitchFamily="34" charset="0"/>
              </a:rPr>
              <a:t>traversing A, that </a:t>
            </a:r>
            <a:r>
              <a:rPr lang="en-US" altLang="en-US" sz="2400">
                <a:solidFill>
                  <a:srgbClr val="000000"/>
                </a:solidFill>
                <a:latin typeface="Arial" panose="020B0604020202020204" pitchFamily="34" charset="0"/>
                <a:cs typeface="Arial" panose="020B0604020202020204" pitchFamily="34" charset="0"/>
              </a:rPr>
              <a:t>is, by accessing and processing (frequently called </a:t>
            </a:r>
            <a:r>
              <a:rPr lang="en-US" altLang="en-US" sz="2400" i="1">
                <a:solidFill>
                  <a:srgbClr val="000000"/>
                </a:solidFill>
                <a:latin typeface="Arial" panose="020B0604020202020204" pitchFamily="34" charset="0"/>
                <a:cs typeface="Arial" panose="020B0604020202020204" pitchFamily="34" charset="0"/>
              </a:rPr>
              <a:t>visiting) each element of A exactly </a:t>
            </a:r>
            <a:r>
              <a:rPr lang="en-US" altLang="en-US" sz="2400">
                <a:solidFill>
                  <a:srgbClr val="000000"/>
                </a:solidFill>
                <a:latin typeface="Arial" panose="020B0604020202020204" pitchFamily="34" charset="0"/>
                <a:cs typeface="Arial" panose="020B0604020202020204" pitchFamily="34" charset="0"/>
              </a:rPr>
              <a:t>once.</a:t>
            </a:r>
          </a:p>
          <a:p>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44216A4-4674-4619-9475-2A8A39A49CCE}"/>
              </a:ext>
            </a:extLst>
          </p:cNvPr>
          <p:cNvSpPr>
            <a:spLocks noGrp="1"/>
          </p:cNvSpPr>
          <p:nvPr>
            <p:ph type="title"/>
          </p:nvPr>
        </p:nvSpPr>
        <p:spPr>
          <a:xfrm>
            <a:off x="628650" y="365125"/>
            <a:ext cx="7886700" cy="1325563"/>
          </a:xfrm>
        </p:spPr>
        <p:txBody>
          <a:bodyPr/>
          <a:lstStyle/>
          <a:p>
            <a:r>
              <a:rPr lang="en-US" altLang="en-US"/>
              <a:t>Algorithm for Array Traversal</a:t>
            </a:r>
          </a:p>
        </p:txBody>
      </p:sp>
      <p:sp>
        <p:nvSpPr>
          <p:cNvPr id="19459" name="Rectangle 3">
            <a:extLst>
              <a:ext uri="{FF2B5EF4-FFF2-40B4-BE49-F238E27FC236}">
                <a16:creationId xmlns:a16="http://schemas.microsoft.com/office/drawing/2014/main" id="{9F4BC8E6-00E3-4977-B750-1E791E709058}"/>
              </a:ext>
            </a:extLst>
          </p:cNvPr>
          <p:cNvSpPr>
            <a:spLocks noGrp="1"/>
          </p:cNvSpPr>
          <p:nvPr>
            <p:ph type="body" idx="1"/>
          </p:nvPr>
        </p:nvSpPr>
        <p:spPr/>
        <p:txBody>
          <a:bodyPr/>
          <a:lstStyle/>
          <a:p>
            <a:pPr>
              <a:lnSpc>
                <a:spcPct val="80000"/>
              </a:lnSpc>
            </a:pPr>
            <a:r>
              <a:rPr lang="en-US" altLang="en-US" sz="2400" dirty="0"/>
              <a:t>Let A be a linear Array with Lower Bound LB and Upper Bound UB. </a:t>
            </a:r>
          </a:p>
          <a:p>
            <a:pPr>
              <a:lnSpc>
                <a:spcPct val="80000"/>
              </a:lnSpc>
            </a:pPr>
            <a:r>
              <a:rPr lang="en-US" altLang="en-US" sz="2400" dirty="0"/>
              <a:t>The following algorithm traverses A applying an operations PROCESS to each element of A</a:t>
            </a:r>
          </a:p>
          <a:p>
            <a:pPr lvl="1">
              <a:lnSpc>
                <a:spcPct val="80000"/>
              </a:lnSpc>
              <a:buFont typeface="Wingdings" panose="05000000000000000000" pitchFamily="2" charset="2"/>
              <a:buNone/>
            </a:pPr>
            <a:endParaRPr lang="en-US" altLang="en-US" sz="1600" b="1" dirty="0"/>
          </a:p>
          <a:p>
            <a:pPr lvl="1">
              <a:lnSpc>
                <a:spcPct val="80000"/>
              </a:lnSpc>
              <a:buFont typeface="Wingdings" panose="05000000000000000000" pitchFamily="2" charset="2"/>
              <a:buNone/>
            </a:pPr>
            <a:r>
              <a:rPr lang="en-US" altLang="en-US" sz="1600" b="1" dirty="0"/>
              <a:t>Step 1. </a:t>
            </a:r>
            <a:r>
              <a:rPr lang="en-US" altLang="en-US" sz="1600" dirty="0"/>
              <a:t>Initialize Counter</a:t>
            </a:r>
          </a:p>
          <a:p>
            <a:pPr lvl="1">
              <a:lnSpc>
                <a:spcPct val="80000"/>
              </a:lnSpc>
              <a:buFont typeface="Wingdings" panose="05000000000000000000" pitchFamily="2" charset="2"/>
              <a:buNone/>
            </a:pPr>
            <a:r>
              <a:rPr lang="en-US" altLang="en-US" sz="1600" dirty="0"/>
              <a:t>Set Counter = LB</a:t>
            </a:r>
          </a:p>
          <a:p>
            <a:pPr lvl="1">
              <a:lnSpc>
                <a:spcPct val="80000"/>
              </a:lnSpc>
              <a:buFont typeface="Wingdings" panose="05000000000000000000" pitchFamily="2" charset="2"/>
              <a:buNone/>
            </a:pPr>
            <a:r>
              <a:rPr lang="en-US" altLang="en-US" sz="1600" b="1" dirty="0"/>
              <a:t>Step 2. </a:t>
            </a:r>
            <a:r>
              <a:rPr lang="en-US" altLang="en-US" sz="1600" dirty="0"/>
              <a:t>Repeat steps 3 and 4 while counter &lt;= UB</a:t>
            </a:r>
          </a:p>
          <a:p>
            <a:pPr lvl="1">
              <a:lnSpc>
                <a:spcPct val="80000"/>
              </a:lnSpc>
              <a:buFont typeface="Wingdings" panose="05000000000000000000" pitchFamily="2" charset="2"/>
              <a:buNone/>
            </a:pPr>
            <a:r>
              <a:rPr lang="en-US" altLang="en-US" sz="1600" b="1" dirty="0"/>
              <a:t>Step 3. </a:t>
            </a:r>
            <a:r>
              <a:rPr lang="en-US" altLang="en-US" sz="1600" dirty="0"/>
              <a:t>Visit element</a:t>
            </a:r>
          </a:p>
          <a:p>
            <a:pPr lvl="1">
              <a:lnSpc>
                <a:spcPct val="80000"/>
              </a:lnSpc>
              <a:buFont typeface="Wingdings" panose="05000000000000000000" pitchFamily="2" charset="2"/>
              <a:buNone/>
            </a:pPr>
            <a:r>
              <a:rPr lang="en-US" altLang="en-US" sz="1600" dirty="0"/>
              <a:t>Apply PROCESS to A[counter]// You can do operations of data item</a:t>
            </a:r>
          </a:p>
          <a:p>
            <a:pPr lvl="1">
              <a:lnSpc>
                <a:spcPct val="80000"/>
              </a:lnSpc>
              <a:buFont typeface="Wingdings" panose="05000000000000000000" pitchFamily="2" charset="2"/>
              <a:buNone/>
            </a:pPr>
            <a:r>
              <a:rPr lang="en-US" altLang="en-US" sz="1600" b="1" dirty="0"/>
              <a:t>Step 4. </a:t>
            </a:r>
            <a:r>
              <a:rPr lang="en-US" altLang="en-US" sz="1600" dirty="0"/>
              <a:t>Increase Counter</a:t>
            </a:r>
          </a:p>
          <a:p>
            <a:pPr lvl="1">
              <a:lnSpc>
                <a:spcPct val="80000"/>
              </a:lnSpc>
              <a:buFont typeface="Wingdings" panose="05000000000000000000" pitchFamily="2" charset="2"/>
              <a:buNone/>
            </a:pPr>
            <a:r>
              <a:rPr lang="en-US" altLang="en-US" sz="1600" dirty="0"/>
              <a:t>Set counter = counter + 1</a:t>
            </a:r>
          </a:p>
          <a:p>
            <a:pPr lvl="1">
              <a:lnSpc>
                <a:spcPct val="80000"/>
              </a:lnSpc>
              <a:buFont typeface="Wingdings" panose="05000000000000000000" pitchFamily="2" charset="2"/>
              <a:buNone/>
            </a:pPr>
            <a:r>
              <a:rPr lang="en-US" altLang="en-US" sz="1600" b="1" dirty="0"/>
              <a:t>Step 5. </a:t>
            </a:r>
            <a:r>
              <a:rPr lang="en-US" altLang="en-US" sz="1600" dirty="0"/>
              <a:t>Exit</a:t>
            </a:r>
          </a:p>
        </p:txBody>
      </p:sp>
      <p:grpSp>
        <p:nvGrpSpPr>
          <p:cNvPr id="4" name="Group 19">
            <a:extLst>
              <a:ext uri="{FF2B5EF4-FFF2-40B4-BE49-F238E27FC236}">
                <a16:creationId xmlns:a16="http://schemas.microsoft.com/office/drawing/2014/main" id="{EC932939-8A7A-4046-AEB7-57EC6C77F2AC}"/>
              </a:ext>
            </a:extLst>
          </p:cNvPr>
          <p:cNvGrpSpPr>
            <a:grpSpLocks/>
          </p:cNvGrpSpPr>
          <p:nvPr/>
        </p:nvGrpSpPr>
        <p:grpSpPr bwMode="auto">
          <a:xfrm>
            <a:off x="6550025" y="2709453"/>
            <a:ext cx="1750859" cy="3733800"/>
            <a:chOff x="4632957" y="2843347"/>
            <a:chExt cx="1751226" cy="3733800"/>
          </a:xfrm>
        </p:grpSpPr>
        <p:sp>
          <p:nvSpPr>
            <p:cNvPr id="5" name="Rectangle 4">
              <a:extLst>
                <a:ext uri="{FF2B5EF4-FFF2-40B4-BE49-F238E27FC236}">
                  <a16:creationId xmlns:a16="http://schemas.microsoft.com/office/drawing/2014/main" id="{146BFD59-7289-42EC-9554-81D54091A8E1}"/>
                </a:ext>
              </a:extLst>
            </p:cNvPr>
            <p:cNvSpPr>
              <a:spLocks noChangeArrowheads="1"/>
            </p:cNvSpPr>
            <p:nvPr/>
          </p:nvSpPr>
          <p:spPr bwMode="auto">
            <a:xfrm>
              <a:off x="4650377" y="2843347"/>
              <a:ext cx="960120" cy="37338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2"/>
                </a:solidFill>
              </a:endParaRPr>
            </a:p>
          </p:txBody>
        </p:sp>
        <p:sp>
          <p:nvSpPr>
            <p:cNvPr id="6" name="Line 6">
              <a:extLst>
                <a:ext uri="{FF2B5EF4-FFF2-40B4-BE49-F238E27FC236}">
                  <a16:creationId xmlns:a16="http://schemas.microsoft.com/office/drawing/2014/main" id="{170AF8BC-D3DA-46FC-8C6E-C0785727562E}"/>
                </a:ext>
              </a:extLst>
            </p:cNvPr>
            <p:cNvSpPr>
              <a:spLocks noChangeShapeType="1"/>
            </p:cNvSpPr>
            <p:nvPr/>
          </p:nvSpPr>
          <p:spPr bwMode="auto">
            <a:xfrm>
              <a:off x="4663439" y="3474720"/>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Text Box 12">
              <a:extLst>
                <a:ext uri="{FF2B5EF4-FFF2-40B4-BE49-F238E27FC236}">
                  <a16:creationId xmlns:a16="http://schemas.microsoft.com/office/drawing/2014/main" id="{32ECCC98-5D6E-4C49-8C79-BAAA86C4D6F3}"/>
                </a:ext>
              </a:extLst>
            </p:cNvPr>
            <p:cNvSpPr txBox="1">
              <a:spLocks noChangeArrowheads="1"/>
            </p:cNvSpPr>
            <p:nvPr/>
          </p:nvSpPr>
          <p:spPr bwMode="auto">
            <a:xfrm>
              <a:off x="5789023" y="3555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A[1]</a:t>
              </a:r>
            </a:p>
          </p:txBody>
        </p:sp>
        <p:sp>
          <p:nvSpPr>
            <p:cNvPr id="8" name="Text Box 13">
              <a:extLst>
                <a:ext uri="{FF2B5EF4-FFF2-40B4-BE49-F238E27FC236}">
                  <a16:creationId xmlns:a16="http://schemas.microsoft.com/office/drawing/2014/main" id="{81631C74-9A2D-4279-82B5-7A804DFB39EF}"/>
                </a:ext>
              </a:extLst>
            </p:cNvPr>
            <p:cNvSpPr txBox="1">
              <a:spLocks noChangeArrowheads="1"/>
            </p:cNvSpPr>
            <p:nvPr/>
          </p:nvSpPr>
          <p:spPr bwMode="auto">
            <a:xfrm>
              <a:off x="5789023" y="41648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A[2]</a:t>
              </a:r>
            </a:p>
          </p:txBody>
        </p:sp>
        <p:sp>
          <p:nvSpPr>
            <p:cNvPr id="9" name="Text Box 14">
              <a:extLst>
                <a:ext uri="{FF2B5EF4-FFF2-40B4-BE49-F238E27FC236}">
                  <a16:creationId xmlns:a16="http://schemas.microsoft.com/office/drawing/2014/main" id="{A67FEA82-F91B-4AFF-8408-A99BD2DFE31F}"/>
                </a:ext>
              </a:extLst>
            </p:cNvPr>
            <p:cNvSpPr txBox="1">
              <a:spLocks noChangeArrowheads="1"/>
            </p:cNvSpPr>
            <p:nvPr/>
          </p:nvSpPr>
          <p:spPr bwMode="auto">
            <a:xfrm>
              <a:off x="5789023" y="4850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A[3]</a:t>
              </a:r>
            </a:p>
          </p:txBody>
        </p:sp>
        <p:sp>
          <p:nvSpPr>
            <p:cNvPr id="10" name="Text Box 15">
              <a:extLst>
                <a:ext uri="{FF2B5EF4-FFF2-40B4-BE49-F238E27FC236}">
                  <a16:creationId xmlns:a16="http://schemas.microsoft.com/office/drawing/2014/main" id="{E2F409F6-4DA9-44BA-9441-0DDA5A5A2048}"/>
                </a:ext>
              </a:extLst>
            </p:cNvPr>
            <p:cNvSpPr txBox="1">
              <a:spLocks noChangeArrowheads="1"/>
            </p:cNvSpPr>
            <p:nvPr/>
          </p:nvSpPr>
          <p:spPr bwMode="auto">
            <a:xfrm>
              <a:off x="5789023" y="5460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A[4]</a:t>
              </a:r>
            </a:p>
          </p:txBody>
        </p:sp>
        <p:sp>
          <p:nvSpPr>
            <p:cNvPr id="11" name="Text Box 16">
              <a:extLst>
                <a:ext uri="{FF2B5EF4-FFF2-40B4-BE49-F238E27FC236}">
                  <a16:creationId xmlns:a16="http://schemas.microsoft.com/office/drawing/2014/main" id="{5EF926E4-716F-4D1B-9337-5D56A807C1F8}"/>
                </a:ext>
              </a:extLst>
            </p:cNvPr>
            <p:cNvSpPr txBox="1">
              <a:spLocks noChangeArrowheads="1"/>
            </p:cNvSpPr>
            <p:nvPr/>
          </p:nvSpPr>
          <p:spPr bwMode="auto">
            <a:xfrm>
              <a:off x="5789023" y="61460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A[5]</a:t>
              </a:r>
            </a:p>
          </p:txBody>
        </p:sp>
        <p:sp>
          <p:nvSpPr>
            <p:cNvPr id="12" name="Text Box 20">
              <a:extLst>
                <a:ext uri="{FF2B5EF4-FFF2-40B4-BE49-F238E27FC236}">
                  <a16:creationId xmlns:a16="http://schemas.microsoft.com/office/drawing/2014/main" id="{04480C49-41C3-45B5-BB57-886DF774CDFC}"/>
                </a:ext>
              </a:extLst>
            </p:cNvPr>
            <p:cNvSpPr txBox="1">
              <a:spLocks noChangeArrowheads="1"/>
            </p:cNvSpPr>
            <p:nvPr/>
          </p:nvSpPr>
          <p:spPr bwMode="auto">
            <a:xfrm>
              <a:off x="5789023" y="2945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A[0]</a:t>
              </a:r>
            </a:p>
          </p:txBody>
        </p:sp>
        <p:sp>
          <p:nvSpPr>
            <p:cNvPr id="13" name="Line 6">
              <a:extLst>
                <a:ext uri="{FF2B5EF4-FFF2-40B4-BE49-F238E27FC236}">
                  <a16:creationId xmlns:a16="http://schemas.microsoft.com/office/drawing/2014/main" id="{07FE407F-0BC7-4221-BB3C-A6D124BF844E}"/>
                </a:ext>
              </a:extLst>
            </p:cNvPr>
            <p:cNvSpPr>
              <a:spLocks noChangeShapeType="1"/>
            </p:cNvSpPr>
            <p:nvPr/>
          </p:nvSpPr>
          <p:spPr bwMode="auto">
            <a:xfrm>
              <a:off x="4659083" y="3979821"/>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a:extLst>
                <a:ext uri="{FF2B5EF4-FFF2-40B4-BE49-F238E27FC236}">
                  <a16:creationId xmlns:a16="http://schemas.microsoft.com/office/drawing/2014/main" id="{3A8741A3-BD4F-42DB-BEFD-5AA34C99C344}"/>
                </a:ext>
              </a:extLst>
            </p:cNvPr>
            <p:cNvSpPr>
              <a:spLocks noChangeShapeType="1"/>
            </p:cNvSpPr>
            <p:nvPr/>
          </p:nvSpPr>
          <p:spPr bwMode="auto">
            <a:xfrm>
              <a:off x="4659083" y="4554593"/>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6">
              <a:extLst>
                <a:ext uri="{FF2B5EF4-FFF2-40B4-BE49-F238E27FC236}">
                  <a16:creationId xmlns:a16="http://schemas.microsoft.com/office/drawing/2014/main" id="{F8BCBAA6-78AA-46E4-85DC-3243142EB891}"/>
                </a:ext>
              </a:extLst>
            </p:cNvPr>
            <p:cNvSpPr>
              <a:spLocks noChangeShapeType="1"/>
            </p:cNvSpPr>
            <p:nvPr/>
          </p:nvSpPr>
          <p:spPr bwMode="auto">
            <a:xfrm>
              <a:off x="4632957" y="5233869"/>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6">
              <a:extLst>
                <a:ext uri="{FF2B5EF4-FFF2-40B4-BE49-F238E27FC236}">
                  <a16:creationId xmlns:a16="http://schemas.microsoft.com/office/drawing/2014/main" id="{9EDEFBCB-95F3-4E6F-96F7-A42D63DF5816}"/>
                </a:ext>
              </a:extLst>
            </p:cNvPr>
            <p:cNvSpPr>
              <a:spLocks noChangeShapeType="1"/>
            </p:cNvSpPr>
            <p:nvPr/>
          </p:nvSpPr>
          <p:spPr bwMode="auto">
            <a:xfrm>
              <a:off x="4646020" y="5965397"/>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D958D0A-B8A1-412B-BB31-8F714EF9F200}"/>
              </a:ext>
            </a:extLst>
          </p:cNvPr>
          <p:cNvSpPr>
            <a:spLocks noGrp="1"/>
          </p:cNvSpPr>
          <p:nvPr>
            <p:ph type="title"/>
          </p:nvPr>
        </p:nvSpPr>
        <p:spPr>
          <a:xfrm>
            <a:off x="628650" y="365125"/>
            <a:ext cx="7886700" cy="1325563"/>
          </a:xfrm>
        </p:spPr>
        <p:txBody>
          <a:bodyPr/>
          <a:lstStyle/>
          <a:p>
            <a:r>
              <a:rPr lang="en-US" altLang="en-US"/>
              <a:t>Insertion and deletion in a Linear Array</a:t>
            </a:r>
          </a:p>
        </p:txBody>
      </p:sp>
      <p:sp>
        <p:nvSpPr>
          <p:cNvPr id="20483" name="Rectangle 3">
            <a:extLst>
              <a:ext uri="{FF2B5EF4-FFF2-40B4-BE49-F238E27FC236}">
                <a16:creationId xmlns:a16="http://schemas.microsoft.com/office/drawing/2014/main" id="{9171F7EC-2460-45C6-BCC8-D7A78F0CF4FE}"/>
              </a:ext>
            </a:extLst>
          </p:cNvPr>
          <p:cNvSpPr>
            <a:spLocks noGrp="1"/>
          </p:cNvSpPr>
          <p:nvPr>
            <p:ph type="body" idx="1"/>
          </p:nvPr>
        </p:nvSpPr>
        <p:spPr/>
        <p:txBody>
          <a:bodyPr/>
          <a:lstStyle/>
          <a:p>
            <a:pPr algn="just" eaLnBrk="1" hangingPunct="1">
              <a:lnSpc>
                <a:spcPct val="100000"/>
              </a:lnSpc>
              <a:spcBef>
                <a:spcPts val="400"/>
              </a:spcBef>
              <a:buClr>
                <a:srgbClr val="2DA2BF"/>
              </a:buClr>
            </a:pPr>
            <a:r>
              <a:rPr lang="en-US" altLang="en-US" sz="2400">
                <a:solidFill>
                  <a:srgbClr val="000000"/>
                </a:solidFill>
                <a:cs typeface="Arial" panose="020B0604020202020204" pitchFamily="34" charset="0"/>
              </a:rPr>
              <a:t>Let A be a collection of data elements in the memory of the computer. </a:t>
            </a:r>
          </a:p>
          <a:p>
            <a:pPr algn="just" eaLnBrk="1" hangingPunct="1">
              <a:lnSpc>
                <a:spcPct val="100000"/>
              </a:lnSpc>
              <a:spcBef>
                <a:spcPts val="400"/>
              </a:spcBef>
              <a:buClr>
                <a:srgbClr val="2DA2BF"/>
              </a:buClr>
            </a:pPr>
            <a:endParaRPr lang="en-US" altLang="en-US" sz="2400">
              <a:solidFill>
                <a:srgbClr val="000000"/>
              </a:solidFill>
              <a:cs typeface="Arial" panose="020B0604020202020204" pitchFamily="34" charset="0"/>
            </a:endParaRPr>
          </a:p>
          <a:p>
            <a:pPr algn="just" eaLnBrk="1" hangingPunct="1">
              <a:lnSpc>
                <a:spcPct val="100000"/>
              </a:lnSpc>
              <a:spcBef>
                <a:spcPts val="400"/>
              </a:spcBef>
              <a:buClr>
                <a:srgbClr val="2DA2BF"/>
              </a:buClr>
            </a:pPr>
            <a:r>
              <a:rPr lang="en-US" altLang="en-US" sz="2400">
                <a:solidFill>
                  <a:srgbClr val="000000"/>
                </a:solidFill>
                <a:cs typeface="Arial" panose="020B0604020202020204" pitchFamily="34" charset="0"/>
              </a:rPr>
              <a:t>“Insertion” refers to the operation of adding another element to the collection A, and </a:t>
            </a:r>
          </a:p>
          <a:p>
            <a:pPr algn="just" eaLnBrk="1" hangingPunct="1">
              <a:lnSpc>
                <a:spcPct val="100000"/>
              </a:lnSpc>
              <a:spcBef>
                <a:spcPts val="400"/>
              </a:spcBef>
              <a:buClr>
                <a:srgbClr val="2DA2BF"/>
              </a:buClr>
            </a:pPr>
            <a:endParaRPr lang="en-US" altLang="en-US" sz="2400">
              <a:solidFill>
                <a:srgbClr val="000000"/>
              </a:solidFill>
              <a:cs typeface="Arial" panose="020B0604020202020204" pitchFamily="34" charset="0"/>
            </a:endParaRPr>
          </a:p>
          <a:p>
            <a:pPr algn="just" eaLnBrk="1" hangingPunct="1">
              <a:lnSpc>
                <a:spcPct val="100000"/>
              </a:lnSpc>
              <a:spcBef>
                <a:spcPts val="400"/>
              </a:spcBef>
              <a:buClr>
                <a:srgbClr val="2DA2BF"/>
              </a:buClr>
            </a:pPr>
            <a:r>
              <a:rPr lang="en-US" altLang="en-US" sz="2400">
                <a:solidFill>
                  <a:srgbClr val="000000"/>
                </a:solidFill>
                <a:cs typeface="Arial" panose="020B0604020202020204" pitchFamily="34" charset="0"/>
              </a:rPr>
              <a:t>“deletion” refers to the operation of removing one of the elements from A.</a:t>
            </a:r>
          </a:p>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F3CB8A0-A72D-40C5-B42C-1132BEBD1691}"/>
              </a:ext>
            </a:extLst>
          </p:cNvPr>
          <p:cNvSpPr>
            <a:spLocks noGrp="1"/>
          </p:cNvSpPr>
          <p:nvPr>
            <p:ph type="title"/>
          </p:nvPr>
        </p:nvSpPr>
        <p:spPr>
          <a:xfrm>
            <a:off x="628650" y="365125"/>
            <a:ext cx="7886700" cy="1325563"/>
          </a:xfrm>
        </p:spPr>
        <p:txBody>
          <a:bodyPr/>
          <a:lstStyle/>
          <a:p>
            <a:r>
              <a:rPr lang="en-US" altLang="en-US"/>
              <a:t>Insertion in an Array</a:t>
            </a:r>
          </a:p>
        </p:txBody>
      </p:sp>
      <p:sp>
        <p:nvSpPr>
          <p:cNvPr id="21507" name="Rectangle 3">
            <a:extLst>
              <a:ext uri="{FF2B5EF4-FFF2-40B4-BE49-F238E27FC236}">
                <a16:creationId xmlns:a16="http://schemas.microsoft.com/office/drawing/2014/main" id="{FD7EA89A-FE95-41BA-A085-5E9D07D4E8EE}"/>
              </a:ext>
            </a:extLst>
          </p:cNvPr>
          <p:cNvSpPr>
            <a:spLocks noGrp="1"/>
          </p:cNvSpPr>
          <p:nvPr>
            <p:ph type="body" idx="1"/>
          </p:nvPr>
        </p:nvSpPr>
        <p:spPr/>
        <p:txBody>
          <a:bodyPr/>
          <a:lstStyle/>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a:solidFill>
                  <a:srgbClr val="000000"/>
                </a:solidFill>
                <a:cs typeface="Arial" panose="020B0604020202020204" pitchFamily="34" charset="0"/>
              </a:rPr>
              <a:t>Inserting an element at the “end” of a linear array can be easily done provided the memory space allocated for the array is large enough to accommodate the additional element. </a:t>
            </a:r>
          </a:p>
          <a:p>
            <a:pPr algn="just" eaLnBrk="1" hangingPunct="1">
              <a:lnSpc>
                <a:spcPct val="100000"/>
              </a:lnSpc>
              <a:spcBef>
                <a:spcPts val="400"/>
              </a:spcBef>
              <a:buClr>
                <a:srgbClr val="2DA2BF"/>
              </a:buClr>
              <a:buSzPct val="68000"/>
              <a:buFont typeface="Wingdings 3" panose="05040102010807070707" pitchFamily="18" charset="2"/>
              <a:buChar char=""/>
            </a:pPr>
            <a:endParaRPr lang="en-US" altLang="en-US" sz="2400">
              <a:solidFill>
                <a:srgbClr val="000000"/>
              </a:solidFill>
              <a:cs typeface="Arial" panose="020B0604020202020204" pitchFamily="34" charset="0"/>
            </a:endParaRPr>
          </a:p>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a:solidFill>
                  <a:srgbClr val="000000"/>
                </a:solidFill>
                <a:cs typeface="Arial" panose="020B0604020202020204" pitchFamily="34" charset="0"/>
              </a:rPr>
              <a:t>On the other hand, suppose we need to insert an element in the middle of the array. Then, on the average, half of the elements must be moved downward to new locations to accommodate the new element and keep the order of the other elements.</a:t>
            </a:r>
          </a:p>
          <a:p>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2DB71E8-8DB8-417A-9960-A1BF47B05607}"/>
              </a:ext>
            </a:extLst>
          </p:cNvPr>
          <p:cNvSpPr>
            <a:spLocks noGrp="1"/>
          </p:cNvSpPr>
          <p:nvPr>
            <p:ph type="title"/>
          </p:nvPr>
        </p:nvSpPr>
        <p:spPr>
          <a:xfrm>
            <a:off x="628650" y="365125"/>
            <a:ext cx="7886700" cy="1325563"/>
          </a:xfrm>
        </p:spPr>
        <p:txBody>
          <a:bodyPr/>
          <a:lstStyle/>
          <a:p>
            <a:r>
              <a:rPr lang="en-US" altLang="en-US"/>
              <a:t>Cont . . . </a:t>
            </a:r>
          </a:p>
        </p:txBody>
      </p:sp>
      <p:sp>
        <p:nvSpPr>
          <p:cNvPr id="22531" name="Rectangle 3">
            <a:extLst>
              <a:ext uri="{FF2B5EF4-FFF2-40B4-BE49-F238E27FC236}">
                <a16:creationId xmlns:a16="http://schemas.microsoft.com/office/drawing/2014/main" id="{EA9C9683-78D7-41B1-BD44-AC9F01D9AFCD}"/>
              </a:ext>
            </a:extLst>
          </p:cNvPr>
          <p:cNvSpPr>
            <a:spLocks noGrp="1"/>
          </p:cNvSpPr>
          <p:nvPr>
            <p:ph type="body" idx="1"/>
          </p:nvPr>
        </p:nvSpPr>
        <p:spPr/>
        <p:txBody>
          <a:bodyPr/>
          <a:lstStyle/>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b="1" dirty="0">
                <a:solidFill>
                  <a:srgbClr val="000000"/>
                </a:solidFill>
                <a:cs typeface="Arial" panose="020B0604020202020204" pitchFamily="34" charset="0"/>
              </a:rPr>
              <a:t>Example</a:t>
            </a:r>
          </a:p>
          <a:p>
            <a:pPr algn="just" eaLnBrk="1" hangingPunct="1">
              <a:lnSpc>
                <a:spcPct val="100000"/>
              </a:lnSpc>
              <a:spcBef>
                <a:spcPts val="400"/>
              </a:spcBef>
              <a:buClrTx/>
              <a:buFontTx/>
              <a:buNone/>
            </a:pPr>
            <a:endParaRPr lang="en-US" altLang="en-US" sz="2400" b="1" dirty="0">
              <a:solidFill>
                <a:srgbClr val="000000"/>
              </a:solidFill>
              <a:cs typeface="Arial" panose="020B0604020202020204" pitchFamily="34" charset="0"/>
            </a:endParaRPr>
          </a:p>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dirty="0">
                <a:solidFill>
                  <a:srgbClr val="000000"/>
                </a:solidFill>
                <a:cs typeface="Arial" panose="020B0604020202020204" pitchFamily="34" charset="0"/>
              </a:rPr>
              <a:t>Consider TEST has been declared as a 5-element array but data have been recorded only for TEST [1]=10, TEST [2]=5, and TEST [3]=8.</a:t>
            </a:r>
          </a:p>
          <a:p>
            <a:pPr algn="just" eaLnBrk="1" hangingPunct="1">
              <a:lnSpc>
                <a:spcPct val="100000"/>
              </a:lnSpc>
              <a:spcBef>
                <a:spcPts val="400"/>
              </a:spcBef>
              <a:buClrTx/>
              <a:buFontTx/>
              <a:buNone/>
            </a:pPr>
            <a:endParaRPr lang="en-US" altLang="en-US" sz="2400" dirty="0">
              <a:solidFill>
                <a:srgbClr val="000000"/>
              </a:solidFill>
              <a:cs typeface="Arial" panose="020B0604020202020204" pitchFamily="34" charset="0"/>
            </a:endParaRPr>
          </a:p>
          <a:p>
            <a:pPr algn="just" eaLnBrk="1" hangingPunct="1">
              <a:lnSpc>
                <a:spcPct val="100000"/>
              </a:lnSpc>
              <a:spcBef>
                <a:spcPts val="400"/>
              </a:spcBef>
              <a:buClr>
                <a:srgbClr val="2DA2BF"/>
              </a:buClr>
              <a:buSzPct val="68000"/>
              <a:buFont typeface="Wingdings 3" panose="05040102010807070707" pitchFamily="18" charset="2"/>
              <a:buChar char=""/>
            </a:pPr>
            <a:r>
              <a:rPr lang="en-US" altLang="en-US" sz="2400" dirty="0">
                <a:solidFill>
                  <a:srgbClr val="000000"/>
                </a:solidFill>
                <a:cs typeface="Arial" panose="020B0604020202020204" pitchFamily="34" charset="0"/>
              </a:rPr>
              <a:t>If X is the value to the next element, then we may simply assign, TEST [4] = X to add X to the Linear Array. Similarly, if Y is the value of the subsequent element, then we may assign, TEST [5] = Y to add Y to the Linear Array.</a:t>
            </a:r>
          </a:p>
          <a:p>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a:extLst>
              <a:ext uri="{FF2B5EF4-FFF2-40B4-BE49-F238E27FC236}">
                <a16:creationId xmlns:a16="http://schemas.microsoft.com/office/drawing/2014/main" id="{8E3235C1-93DA-4F32-A2B5-19344806D105}"/>
              </a:ext>
            </a:extLst>
          </p:cNvPr>
          <p:cNvSpPr>
            <a:spLocks noGrp="1"/>
          </p:cNvSpPr>
          <p:nvPr>
            <p:ph type="title" idx="4294967295"/>
          </p:nvPr>
        </p:nvSpPr>
        <p:spPr/>
        <p:txBody>
          <a:bodyPr/>
          <a:lstStyle/>
          <a:p>
            <a:r>
              <a:rPr lang="en-US" altLang="en-US"/>
              <a:t>Example </a:t>
            </a:r>
          </a:p>
        </p:txBody>
      </p:sp>
      <p:pic>
        <p:nvPicPr>
          <p:cNvPr id="23555" name="Picture 2">
            <a:extLst>
              <a:ext uri="{FF2B5EF4-FFF2-40B4-BE49-F238E27FC236}">
                <a16:creationId xmlns:a16="http://schemas.microsoft.com/office/drawing/2014/main" id="{DCE68EB7-1DC3-44EC-A06E-EFAFC2ABD9D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97025" y="1741488"/>
            <a:ext cx="5588000" cy="2938462"/>
          </a:xfrm>
        </p:spPr>
      </p:pic>
      <p:sp>
        <p:nvSpPr>
          <p:cNvPr id="5" name="TextBox 4">
            <a:extLst>
              <a:ext uri="{FF2B5EF4-FFF2-40B4-BE49-F238E27FC236}">
                <a16:creationId xmlns:a16="http://schemas.microsoft.com/office/drawing/2014/main" id="{4CC731DE-0596-44B0-8579-A57A29A9A72D}"/>
              </a:ext>
            </a:extLst>
          </p:cNvPr>
          <p:cNvSpPr txBox="1"/>
          <p:nvPr/>
        </p:nvSpPr>
        <p:spPr>
          <a:xfrm>
            <a:off x="2755900" y="4632325"/>
            <a:ext cx="1752600" cy="596900"/>
          </a:xfrm>
          <a:prstGeom prst="rect">
            <a:avLst/>
          </a:prstGeom>
          <a:noFill/>
        </p:spPr>
        <p:txBody>
          <a:bodyPr>
            <a:spAutoFit/>
          </a:bodyPr>
          <a:lstStyle/>
          <a:p>
            <a:pPr algn="ctr">
              <a:defRPr/>
            </a:pPr>
            <a:r>
              <a:rPr lang="en-US" sz="1100" b="1" dirty="0">
                <a:latin typeface="+mn-lt"/>
              </a:rPr>
              <a:t>Insertion in Middle of an Array (Insert “Ford” at 3</a:t>
            </a:r>
            <a:r>
              <a:rPr lang="en-US" sz="1100" b="1" baseline="30000" dirty="0">
                <a:latin typeface="+mn-lt"/>
              </a:rPr>
              <a:t>rd</a:t>
            </a:r>
            <a:r>
              <a:rPr lang="en-US" sz="1100" b="1" dirty="0">
                <a:latin typeface="+mn-lt"/>
              </a:rPr>
              <a:t> location)</a:t>
            </a:r>
          </a:p>
        </p:txBody>
      </p:sp>
      <p:sp>
        <p:nvSpPr>
          <p:cNvPr id="6" name="TextBox 5">
            <a:extLst>
              <a:ext uri="{FF2B5EF4-FFF2-40B4-BE49-F238E27FC236}">
                <a16:creationId xmlns:a16="http://schemas.microsoft.com/office/drawing/2014/main" id="{CDDA5C21-D9A1-4E7D-BB10-834540E6972F}"/>
              </a:ext>
            </a:extLst>
          </p:cNvPr>
          <p:cNvSpPr txBox="1"/>
          <p:nvPr/>
        </p:nvSpPr>
        <p:spPr>
          <a:xfrm>
            <a:off x="4302125" y="4632325"/>
            <a:ext cx="1828800" cy="596900"/>
          </a:xfrm>
          <a:prstGeom prst="rect">
            <a:avLst/>
          </a:prstGeom>
          <a:noFill/>
        </p:spPr>
        <p:txBody>
          <a:bodyPr>
            <a:spAutoFit/>
          </a:bodyPr>
          <a:lstStyle/>
          <a:p>
            <a:pPr algn="ctr">
              <a:defRPr/>
            </a:pPr>
            <a:r>
              <a:rPr lang="en-US" sz="1100" b="1" dirty="0">
                <a:latin typeface="+mn-lt"/>
              </a:rPr>
              <a:t>Insertion of an Array</a:t>
            </a:r>
          </a:p>
          <a:p>
            <a:pPr algn="ctr">
              <a:defRPr/>
            </a:pPr>
            <a:r>
              <a:rPr lang="en-US" sz="1100" b="1" dirty="0">
                <a:latin typeface="+mn-lt"/>
              </a:rPr>
              <a:t>(Insert “Taylor” at 6</a:t>
            </a:r>
            <a:r>
              <a:rPr lang="en-US" sz="1100" b="1" baseline="30000" dirty="0">
                <a:latin typeface="+mn-lt"/>
              </a:rPr>
              <a:t>th</a:t>
            </a:r>
            <a:r>
              <a:rPr lang="en-US" sz="1100" b="1" dirty="0">
                <a:latin typeface="+mn-lt"/>
              </a:rPr>
              <a:t> location)</a:t>
            </a:r>
          </a:p>
        </p:txBody>
      </p:sp>
      <p:sp>
        <p:nvSpPr>
          <p:cNvPr id="7" name="TextBox 6">
            <a:extLst>
              <a:ext uri="{FF2B5EF4-FFF2-40B4-BE49-F238E27FC236}">
                <a16:creationId xmlns:a16="http://schemas.microsoft.com/office/drawing/2014/main" id="{7B0502DC-C16F-4794-ADB1-BA98E8D1BAB6}"/>
              </a:ext>
            </a:extLst>
          </p:cNvPr>
          <p:cNvSpPr txBox="1"/>
          <p:nvPr/>
        </p:nvSpPr>
        <p:spPr>
          <a:xfrm>
            <a:off x="5919788" y="4608513"/>
            <a:ext cx="1752600" cy="765175"/>
          </a:xfrm>
          <a:prstGeom prst="rect">
            <a:avLst/>
          </a:prstGeom>
          <a:noFill/>
        </p:spPr>
        <p:txBody>
          <a:bodyPr>
            <a:spAutoFit/>
          </a:bodyPr>
          <a:lstStyle/>
          <a:p>
            <a:pPr algn="ctr">
              <a:defRPr/>
            </a:pPr>
            <a:r>
              <a:rPr lang="en-US" sz="1100" b="1" dirty="0">
                <a:latin typeface="+mn-lt"/>
              </a:rPr>
              <a:t>Deletion of element  from an Array (Delete “Davis” from 2</a:t>
            </a:r>
            <a:r>
              <a:rPr lang="en-US" sz="1100" b="1" baseline="30000" dirty="0">
                <a:latin typeface="+mn-lt"/>
              </a:rPr>
              <a:t>nd</a:t>
            </a:r>
            <a:r>
              <a:rPr lang="en-US" sz="1100" b="1" dirty="0">
                <a:latin typeface="+mn-lt"/>
              </a:rPr>
              <a:t> location)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2769970-B469-489E-BEFD-859C8A17F80A}"/>
              </a:ext>
            </a:extLst>
          </p:cNvPr>
          <p:cNvSpPr>
            <a:spLocks noGrp="1"/>
          </p:cNvSpPr>
          <p:nvPr>
            <p:ph type="title"/>
          </p:nvPr>
        </p:nvSpPr>
        <p:spPr>
          <a:xfrm>
            <a:off x="628650" y="365125"/>
            <a:ext cx="7886700" cy="1325563"/>
          </a:xfrm>
        </p:spPr>
        <p:txBody>
          <a:bodyPr/>
          <a:lstStyle/>
          <a:p>
            <a:r>
              <a:rPr lang="en-US" altLang="en-US"/>
              <a:t>Algorithm for insertion</a:t>
            </a:r>
          </a:p>
        </p:txBody>
      </p:sp>
      <p:sp>
        <p:nvSpPr>
          <p:cNvPr id="24579" name="Rectangle 3">
            <a:extLst>
              <a:ext uri="{FF2B5EF4-FFF2-40B4-BE49-F238E27FC236}">
                <a16:creationId xmlns:a16="http://schemas.microsoft.com/office/drawing/2014/main" id="{D4B44C44-7297-44BF-9A82-70D75201E812}"/>
              </a:ext>
            </a:extLst>
          </p:cNvPr>
          <p:cNvSpPr>
            <a:spLocks noGrp="1"/>
          </p:cNvSpPr>
          <p:nvPr>
            <p:ph type="body" idx="1"/>
          </p:nvPr>
        </p:nvSpPr>
        <p:spPr/>
        <p:txBody>
          <a:bodyPr/>
          <a:lstStyle/>
          <a:p>
            <a:pPr>
              <a:lnSpc>
                <a:spcPct val="80000"/>
              </a:lnSpc>
            </a:pPr>
            <a:r>
              <a:rPr lang="en-US" altLang="en-US" sz="1800" dirty="0"/>
              <a:t>Let A be a Linear Array, N is number of elements, k is the positive integer such that k&lt;=N, VAL to insert element at kth Position in an Array A</a:t>
            </a:r>
          </a:p>
          <a:p>
            <a:pPr lvl="1">
              <a:lnSpc>
                <a:spcPct val="80000"/>
              </a:lnSpc>
              <a:buFont typeface="Wingdings" panose="05000000000000000000" pitchFamily="2" charset="2"/>
              <a:buNone/>
            </a:pPr>
            <a:endParaRPr lang="en-US" altLang="en-US" sz="1800" b="1" dirty="0"/>
          </a:p>
          <a:p>
            <a:pPr lvl="1">
              <a:lnSpc>
                <a:spcPct val="80000"/>
              </a:lnSpc>
              <a:buFont typeface="Wingdings" panose="05000000000000000000" pitchFamily="2" charset="2"/>
              <a:buNone/>
            </a:pPr>
            <a:r>
              <a:rPr lang="en-US" altLang="en-US" sz="1400" b="1" dirty="0"/>
              <a:t>Step 1. </a:t>
            </a:r>
            <a:r>
              <a:rPr lang="en-US" altLang="en-US" sz="1400" dirty="0"/>
              <a:t>Start</a:t>
            </a:r>
          </a:p>
          <a:p>
            <a:pPr lvl="1">
              <a:lnSpc>
                <a:spcPct val="80000"/>
              </a:lnSpc>
              <a:buFont typeface="Wingdings" panose="05000000000000000000" pitchFamily="2" charset="2"/>
              <a:buNone/>
            </a:pPr>
            <a:r>
              <a:rPr lang="en-US" altLang="en-US" sz="1400" b="1" dirty="0"/>
              <a:t>Step 2. </a:t>
            </a:r>
            <a:r>
              <a:rPr lang="en-US" altLang="en-US" sz="1400" dirty="0"/>
              <a:t>Initialize Counter</a:t>
            </a:r>
          </a:p>
          <a:p>
            <a:pPr lvl="1">
              <a:lnSpc>
                <a:spcPct val="80000"/>
              </a:lnSpc>
              <a:buFont typeface="Wingdings" panose="05000000000000000000" pitchFamily="2" charset="2"/>
              <a:buNone/>
            </a:pPr>
            <a:r>
              <a:rPr lang="en-US" altLang="en-US" sz="1400" dirty="0"/>
              <a:t>Set J = N</a:t>
            </a:r>
          </a:p>
          <a:p>
            <a:pPr lvl="1">
              <a:lnSpc>
                <a:spcPct val="80000"/>
              </a:lnSpc>
              <a:buFont typeface="Wingdings" panose="05000000000000000000" pitchFamily="2" charset="2"/>
              <a:buNone/>
            </a:pPr>
            <a:r>
              <a:rPr lang="en-US" altLang="en-US" sz="1400" b="1" dirty="0"/>
              <a:t>Step 3. </a:t>
            </a:r>
            <a:r>
              <a:rPr lang="en-US" altLang="en-US" sz="1400" dirty="0"/>
              <a:t>Repeat Steps 3 and 4 while J&gt;=k </a:t>
            </a:r>
          </a:p>
          <a:p>
            <a:pPr lvl="1">
              <a:lnSpc>
                <a:spcPct val="80000"/>
              </a:lnSpc>
              <a:buFont typeface="Wingdings" panose="05000000000000000000" pitchFamily="2" charset="2"/>
              <a:buNone/>
            </a:pPr>
            <a:r>
              <a:rPr lang="en-US" altLang="en-US" sz="1400" b="1" dirty="0"/>
              <a:t>Step 4. </a:t>
            </a:r>
            <a:r>
              <a:rPr lang="en-US" altLang="en-US" sz="1400" dirty="0"/>
              <a:t>Move </a:t>
            </a:r>
            <a:r>
              <a:rPr lang="en-US" altLang="en-US" sz="1400" dirty="0" err="1"/>
              <a:t>Jth</a:t>
            </a:r>
            <a:r>
              <a:rPr lang="en-US" altLang="en-US" sz="1400" dirty="0"/>
              <a:t> element downward</a:t>
            </a:r>
          </a:p>
          <a:p>
            <a:pPr lvl="1">
              <a:lnSpc>
                <a:spcPct val="80000"/>
              </a:lnSpc>
              <a:buFont typeface="Wingdings" panose="05000000000000000000" pitchFamily="2" charset="2"/>
              <a:buNone/>
            </a:pPr>
            <a:r>
              <a:rPr lang="en-US" altLang="en-US" sz="1400" dirty="0"/>
              <a:t>Set A[J+1] = A[J]</a:t>
            </a:r>
          </a:p>
          <a:p>
            <a:pPr lvl="1">
              <a:lnSpc>
                <a:spcPct val="80000"/>
              </a:lnSpc>
              <a:buFont typeface="Wingdings" panose="05000000000000000000" pitchFamily="2" charset="2"/>
              <a:buNone/>
            </a:pPr>
            <a:r>
              <a:rPr lang="en-US" altLang="en-US" sz="1400" b="1" dirty="0"/>
              <a:t>Step 5. </a:t>
            </a:r>
            <a:r>
              <a:rPr lang="en-US" altLang="en-US" sz="1400" dirty="0"/>
              <a:t>Decrease Counter</a:t>
            </a:r>
          </a:p>
          <a:p>
            <a:pPr lvl="1">
              <a:lnSpc>
                <a:spcPct val="80000"/>
              </a:lnSpc>
              <a:buFont typeface="Wingdings" panose="05000000000000000000" pitchFamily="2" charset="2"/>
              <a:buNone/>
            </a:pPr>
            <a:r>
              <a:rPr lang="en-US" altLang="en-US" sz="1400" dirty="0"/>
              <a:t>Set J = J - 1</a:t>
            </a:r>
          </a:p>
          <a:p>
            <a:pPr lvl="1">
              <a:lnSpc>
                <a:spcPct val="80000"/>
              </a:lnSpc>
              <a:buFont typeface="Wingdings" panose="05000000000000000000" pitchFamily="2" charset="2"/>
              <a:buNone/>
            </a:pPr>
            <a:r>
              <a:rPr lang="en-US" altLang="en-US" sz="1400" dirty="0"/>
              <a:t>End of step 2 loop</a:t>
            </a:r>
          </a:p>
          <a:p>
            <a:pPr lvl="1">
              <a:lnSpc>
                <a:spcPct val="80000"/>
              </a:lnSpc>
              <a:buFont typeface="Wingdings" panose="05000000000000000000" pitchFamily="2" charset="2"/>
              <a:buNone/>
            </a:pPr>
            <a:r>
              <a:rPr lang="en-US" altLang="en-US" sz="1400" b="1" dirty="0"/>
              <a:t>Step 6. </a:t>
            </a:r>
            <a:r>
              <a:rPr lang="en-US" altLang="en-US" sz="1400" dirty="0"/>
              <a:t>Insert element</a:t>
            </a:r>
          </a:p>
          <a:p>
            <a:pPr lvl="1">
              <a:lnSpc>
                <a:spcPct val="80000"/>
              </a:lnSpc>
              <a:buFont typeface="Wingdings" panose="05000000000000000000" pitchFamily="2" charset="2"/>
              <a:buNone/>
            </a:pPr>
            <a:r>
              <a:rPr lang="en-US" altLang="en-US" sz="1400" dirty="0"/>
              <a:t>Set A[k] = ITEM</a:t>
            </a:r>
          </a:p>
          <a:p>
            <a:pPr lvl="1">
              <a:lnSpc>
                <a:spcPct val="80000"/>
              </a:lnSpc>
              <a:buFont typeface="Wingdings" panose="05000000000000000000" pitchFamily="2" charset="2"/>
              <a:buNone/>
            </a:pPr>
            <a:r>
              <a:rPr lang="en-US" altLang="en-US" sz="1400" b="1" dirty="0"/>
              <a:t>Step 7. </a:t>
            </a:r>
            <a:r>
              <a:rPr lang="en-US" altLang="en-US" sz="1400" dirty="0"/>
              <a:t>Reset N</a:t>
            </a:r>
          </a:p>
          <a:p>
            <a:pPr lvl="1">
              <a:lnSpc>
                <a:spcPct val="80000"/>
              </a:lnSpc>
              <a:buFont typeface="Wingdings" panose="05000000000000000000" pitchFamily="2" charset="2"/>
              <a:buNone/>
            </a:pPr>
            <a:r>
              <a:rPr lang="en-US" altLang="en-US" sz="1400" dirty="0"/>
              <a:t>Set N = N + 1</a:t>
            </a:r>
          </a:p>
          <a:p>
            <a:pPr lvl="1">
              <a:lnSpc>
                <a:spcPct val="80000"/>
              </a:lnSpc>
              <a:buFont typeface="Wingdings" panose="05000000000000000000" pitchFamily="2" charset="2"/>
              <a:buNone/>
            </a:pPr>
            <a:r>
              <a:rPr lang="en-US" altLang="en-US" sz="1400" b="1" dirty="0">
                <a:latin typeface="Arial-BoldMT" charset="0"/>
              </a:rPr>
              <a:t>Step 8. </a:t>
            </a:r>
            <a:r>
              <a:rPr lang="en-US" altLang="en-US" sz="1400" dirty="0">
                <a:latin typeface="ArialMT" charset="0"/>
              </a:rPr>
              <a:t>Exit</a:t>
            </a:r>
          </a:p>
        </p:txBody>
      </p:sp>
      <p:grpSp>
        <p:nvGrpSpPr>
          <p:cNvPr id="4" name="Group 19">
            <a:extLst>
              <a:ext uri="{FF2B5EF4-FFF2-40B4-BE49-F238E27FC236}">
                <a16:creationId xmlns:a16="http://schemas.microsoft.com/office/drawing/2014/main" id="{18459EB0-D112-4B16-ABAE-B06523F65002}"/>
              </a:ext>
            </a:extLst>
          </p:cNvPr>
          <p:cNvGrpSpPr>
            <a:grpSpLocks/>
          </p:cNvGrpSpPr>
          <p:nvPr/>
        </p:nvGrpSpPr>
        <p:grpSpPr bwMode="auto">
          <a:xfrm>
            <a:off x="6289470" y="2286000"/>
            <a:ext cx="1750859" cy="3733800"/>
            <a:chOff x="4632957" y="2843347"/>
            <a:chExt cx="1751226" cy="3733800"/>
          </a:xfrm>
        </p:grpSpPr>
        <p:sp>
          <p:nvSpPr>
            <p:cNvPr id="5" name="Rectangle 4">
              <a:extLst>
                <a:ext uri="{FF2B5EF4-FFF2-40B4-BE49-F238E27FC236}">
                  <a16:creationId xmlns:a16="http://schemas.microsoft.com/office/drawing/2014/main" id="{E2D8E2B9-741B-4159-B2D3-3CED96BAC64B}"/>
                </a:ext>
              </a:extLst>
            </p:cNvPr>
            <p:cNvSpPr>
              <a:spLocks noChangeArrowheads="1"/>
            </p:cNvSpPr>
            <p:nvPr/>
          </p:nvSpPr>
          <p:spPr bwMode="auto">
            <a:xfrm>
              <a:off x="4650377" y="2843347"/>
              <a:ext cx="960120" cy="37338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2"/>
                </a:solidFill>
              </a:endParaRPr>
            </a:p>
          </p:txBody>
        </p:sp>
        <p:sp>
          <p:nvSpPr>
            <p:cNvPr id="6" name="Line 6">
              <a:extLst>
                <a:ext uri="{FF2B5EF4-FFF2-40B4-BE49-F238E27FC236}">
                  <a16:creationId xmlns:a16="http://schemas.microsoft.com/office/drawing/2014/main" id="{B1EADAB9-CED3-48DA-A8F7-A7CCEF9D2BA3}"/>
                </a:ext>
              </a:extLst>
            </p:cNvPr>
            <p:cNvSpPr>
              <a:spLocks noChangeShapeType="1"/>
            </p:cNvSpPr>
            <p:nvPr/>
          </p:nvSpPr>
          <p:spPr bwMode="auto">
            <a:xfrm>
              <a:off x="4663439" y="3474720"/>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Text Box 12">
              <a:extLst>
                <a:ext uri="{FF2B5EF4-FFF2-40B4-BE49-F238E27FC236}">
                  <a16:creationId xmlns:a16="http://schemas.microsoft.com/office/drawing/2014/main" id="{2D0D660A-C0E7-4A29-882E-D114B875FD9E}"/>
                </a:ext>
              </a:extLst>
            </p:cNvPr>
            <p:cNvSpPr txBox="1">
              <a:spLocks noChangeArrowheads="1"/>
            </p:cNvSpPr>
            <p:nvPr/>
          </p:nvSpPr>
          <p:spPr bwMode="auto">
            <a:xfrm>
              <a:off x="5789023" y="3555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A[1]</a:t>
              </a:r>
            </a:p>
          </p:txBody>
        </p:sp>
        <p:sp>
          <p:nvSpPr>
            <p:cNvPr id="8" name="Text Box 13">
              <a:extLst>
                <a:ext uri="{FF2B5EF4-FFF2-40B4-BE49-F238E27FC236}">
                  <a16:creationId xmlns:a16="http://schemas.microsoft.com/office/drawing/2014/main" id="{3A3B7CA8-5833-4A1F-9243-A6202F2E41F8}"/>
                </a:ext>
              </a:extLst>
            </p:cNvPr>
            <p:cNvSpPr txBox="1">
              <a:spLocks noChangeArrowheads="1"/>
            </p:cNvSpPr>
            <p:nvPr/>
          </p:nvSpPr>
          <p:spPr bwMode="auto">
            <a:xfrm>
              <a:off x="5789023" y="41648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A[2]</a:t>
              </a:r>
            </a:p>
          </p:txBody>
        </p:sp>
        <p:sp>
          <p:nvSpPr>
            <p:cNvPr id="9" name="Text Box 14">
              <a:extLst>
                <a:ext uri="{FF2B5EF4-FFF2-40B4-BE49-F238E27FC236}">
                  <a16:creationId xmlns:a16="http://schemas.microsoft.com/office/drawing/2014/main" id="{3ECADDCF-C4C5-4C84-87A6-8DD217D59A52}"/>
                </a:ext>
              </a:extLst>
            </p:cNvPr>
            <p:cNvSpPr txBox="1">
              <a:spLocks noChangeArrowheads="1"/>
            </p:cNvSpPr>
            <p:nvPr/>
          </p:nvSpPr>
          <p:spPr bwMode="auto">
            <a:xfrm>
              <a:off x="5789023" y="4850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A[3]</a:t>
              </a:r>
            </a:p>
          </p:txBody>
        </p:sp>
        <p:sp>
          <p:nvSpPr>
            <p:cNvPr id="10" name="Text Box 15">
              <a:extLst>
                <a:ext uri="{FF2B5EF4-FFF2-40B4-BE49-F238E27FC236}">
                  <a16:creationId xmlns:a16="http://schemas.microsoft.com/office/drawing/2014/main" id="{0E86C3BD-D660-49B3-95FC-BB76B05FBCAA}"/>
                </a:ext>
              </a:extLst>
            </p:cNvPr>
            <p:cNvSpPr txBox="1">
              <a:spLocks noChangeArrowheads="1"/>
            </p:cNvSpPr>
            <p:nvPr/>
          </p:nvSpPr>
          <p:spPr bwMode="auto">
            <a:xfrm>
              <a:off x="5789023" y="5460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A[4]</a:t>
              </a:r>
            </a:p>
          </p:txBody>
        </p:sp>
        <p:sp>
          <p:nvSpPr>
            <p:cNvPr id="11" name="Text Box 16">
              <a:extLst>
                <a:ext uri="{FF2B5EF4-FFF2-40B4-BE49-F238E27FC236}">
                  <a16:creationId xmlns:a16="http://schemas.microsoft.com/office/drawing/2014/main" id="{4C65CA89-A480-45A5-9EAF-80CEB3770859}"/>
                </a:ext>
              </a:extLst>
            </p:cNvPr>
            <p:cNvSpPr txBox="1">
              <a:spLocks noChangeArrowheads="1"/>
            </p:cNvSpPr>
            <p:nvPr/>
          </p:nvSpPr>
          <p:spPr bwMode="auto">
            <a:xfrm>
              <a:off x="5789023" y="61460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A[5]</a:t>
              </a:r>
            </a:p>
          </p:txBody>
        </p:sp>
        <p:sp>
          <p:nvSpPr>
            <p:cNvPr id="12" name="Text Box 20">
              <a:extLst>
                <a:ext uri="{FF2B5EF4-FFF2-40B4-BE49-F238E27FC236}">
                  <a16:creationId xmlns:a16="http://schemas.microsoft.com/office/drawing/2014/main" id="{610DE4ED-CD0D-4A63-AB57-1CEDAB33169C}"/>
                </a:ext>
              </a:extLst>
            </p:cNvPr>
            <p:cNvSpPr txBox="1">
              <a:spLocks noChangeArrowheads="1"/>
            </p:cNvSpPr>
            <p:nvPr/>
          </p:nvSpPr>
          <p:spPr bwMode="auto">
            <a:xfrm>
              <a:off x="5789023" y="2945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A[0]</a:t>
              </a:r>
            </a:p>
          </p:txBody>
        </p:sp>
        <p:sp>
          <p:nvSpPr>
            <p:cNvPr id="13" name="Line 6">
              <a:extLst>
                <a:ext uri="{FF2B5EF4-FFF2-40B4-BE49-F238E27FC236}">
                  <a16:creationId xmlns:a16="http://schemas.microsoft.com/office/drawing/2014/main" id="{B692F932-553F-4AC7-A412-C0A04E9669CF}"/>
                </a:ext>
              </a:extLst>
            </p:cNvPr>
            <p:cNvSpPr>
              <a:spLocks noChangeShapeType="1"/>
            </p:cNvSpPr>
            <p:nvPr/>
          </p:nvSpPr>
          <p:spPr bwMode="auto">
            <a:xfrm>
              <a:off x="4659083" y="3979821"/>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a:extLst>
                <a:ext uri="{FF2B5EF4-FFF2-40B4-BE49-F238E27FC236}">
                  <a16:creationId xmlns:a16="http://schemas.microsoft.com/office/drawing/2014/main" id="{2C182487-8CE1-42C6-9174-9F5C1D3A778C}"/>
                </a:ext>
              </a:extLst>
            </p:cNvPr>
            <p:cNvSpPr>
              <a:spLocks noChangeShapeType="1"/>
            </p:cNvSpPr>
            <p:nvPr/>
          </p:nvSpPr>
          <p:spPr bwMode="auto">
            <a:xfrm>
              <a:off x="4659083" y="4554593"/>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6">
              <a:extLst>
                <a:ext uri="{FF2B5EF4-FFF2-40B4-BE49-F238E27FC236}">
                  <a16:creationId xmlns:a16="http://schemas.microsoft.com/office/drawing/2014/main" id="{05396ED1-46DA-4350-BBCE-4BADE29739D8}"/>
                </a:ext>
              </a:extLst>
            </p:cNvPr>
            <p:cNvSpPr>
              <a:spLocks noChangeShapeType="1"/>
            </p:cNvSpPr>
            <p:nvPr/>
          </p:nvSpPr>
          <p:spPr bwMode="auto">
            <a:xfrm>
              <a:off x="4632957" y="5233869"/>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6">
              <a:extLst>
                <a:ext uri="{FF2B5EF4-FFF2-40B4-BE49-F238E27FC236}">
                  <a16:creationId xmlns:a16="http://schemas.microsoft.com/office/drawing/2014/main" id="{5B1FDA06-8F17-4E2D-9D38-BF8F799E2754}"/>
                </a:ext>
              </a:extLst>
            </p:cNvPr>
            <p:cNvSpPr>
              <a:spLocks noChangeShapeType="1"/>
            </p:cNvSpPr>
            <p:nvPr/>
          </p:nvSpPr>
          <p:spPr bwMode="auto">
            <a:xfrm>
              <a:off x="4646020" y="5965397"/>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0AAF994-F919-4E90-BFB2-E0CDDD6B056A}"/>
              </a:ext>
            </a:extLst>
          </p:cNvPr>
          <p:cNvSpPr>
            <a:spLocks noGrp="1"/>
          </p:cNvSpPr>
          <p:nvPr>
            <p:ph type="title"/>
          </p:nvPr>
        </p:nvSpPr>
        <p:spPr>
          <a:xfrm>
            <a:off x="628650" y="365125"/>
            <a:ext cx="7886700" cy="1325563"/>
          </a:xfrm>
        </p:spPr>
        <p:txBody>
          <a:bodyPr/>
          <a:lstStyle/>
          <a:p>
            <a:r>
              <a:rPr lang="en-US" altLang="en-US"/>
              <a:t>Deletion Algorithm</a:t>
            </a:r>
          </a:p>
        </p:txBody>
      </p:sp>
      <p:sp>
        <p:nvSpPr>
          <p:cNvPr id="25603" name="Rectangle 3">
            <a:extLst>
              <a:ext uri="{FF2B5EF4-FFF2-40B4-BE49-F238E27FC236}">
                <a16:creationId xmlns:a16="http://schemas.microsoft.com/office/drawing/2014/main" id="{F46033BB-4783-4495-9980-F352CC028826}"/>
              </a:ext>
            </a:extLst>
          </p:cNvPr>
          <p:cNvSpPr>
            <a:spLocks noGrp="1"/>
          </p:cNvSpPr>
          <p:nvPr>
            <p:ph type="body" idx="1"/>
          </p:nvPr>
        </p:nvSpPr>
        <p:spPr/>
        <p:txBody>
          <a:bodyPr/>
          <a:lstStyle/>
          <a:p>
            <a:pPr eaLnBrk="1" hangingPunct="1">
              <a:lnSpc>
                <a:spcPct val="100000"/>
              </a:lnSpc>
              <a:spcBef>
                <a:spcPts val="400"/>
              </a:spcBef>
              <a:buClr>
                <a:srgbClr val="2DA2BF"/>
              </a:buClr>
              <a:buSzPct val="68000"/>
              <a:buFont typeface="Wingdings 3" panose="05040102010807070707" pitchFamily="18" charset="2"/>
              <a:buChar char=""/>
            </a:pPr>
            <a:r>
              <a:rPr lang="en-US" altLang="en-US" sz="1800">
                <a:cs typeface="Arial" panose="020B0604020202020204" pitchFamily="34" charset="0"/>
              </a:rPr>
              <a:t>Let A be an linear Array. N is the number of elements, k is the positive integer such that k&lt;=N. The algorithm deletes kth element from the Array.</a:t>
            </a:r>
          </a:p>
          <a:p>
            <a:pPr lvl="1" eaLnBrk="1" hangingPunct="1">
              <a:lnSpc>
                <a:spcPct val="100000"/>
              </a:lnSpc>
              <a:spcBef>
                <a:spcPts val="400"/>
              </a:spcBef>
              <a:buClr>
                <a:srgbClr val="2DA2BF"/>
              </a:buClr>
              <a:buSzPct val="68000"/>
              <a:buFont typeface="Wingdings 3" panose="05040102010807070707" pitchFamily="18" charset="2"/>
              <a:buNone/>
            </a:pPr>
            <a:endParaRPr lang="en-US" altLang="en-US" sz="1600">
              <a:cs typeface="Arial" panose="020B0604020202020204" pitchFamily="34" charset="0"/>
            </a:endParaRP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b="1">
                <a:cs typeface="Arial" panose="020B0604020202020204" pitchFamily="34" charset="0"/>
              </a:rPr>
              <a:t>Step 1.</a:t>
            </a:r>
            <a:r>
              <a:rPr lang="en-US" altLang="en-US" sz="1800">
                <a:cs typeface="Arial" panose="020B0604020202020204" pitchFamily="34" charset="0"/>
              </a:rPr>
              <a:t> Start</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b="1">
                <a:cs typeface="Arial" panose="020B0604020202020204" pitchFamily="34" charset="0"/>
              </a:rPr>
              <a:t>Step 2.</a:t>
            </a:r>
            <a:r>
              <a:rPr lang="en-US" altLang="en-US" sz="1800">
                <a:cs typeface="Arial" panose="020B0604020202020204" pitchFamily="34" charset="0"/>
              </a:rPr>
              <a:t> Set VAL = A[k]</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b="1">
                <a:cs typeface="Arial" panose="020B0604020202020204" pitchFamily="34" charset="0"/>
              </a:rPr>
              <a:t>Step 3.</a:t>
            </a:r>
            <a:r>
              <a:rPr lang="en-US" altLang="en-US" sz="1800">
                <a:cs typeface="Arial" panose="020B0604020202020204" pitchFamily="34" charset="0"/>
              </a:rPr>
              <a:t> Repeat for J = k to N-1</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a:cs typeface="Arial" panose="020B0604020202020204" pitchFamily="34" charset="0"/>
              </a:rPr>
              <a:t>[Move J+1 element Upward]</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a:cs typeface="Arial" panose="020B0604020202020204" pitchFamily="34" charset="0"/>
              </a:rPr>
              <a:t>Set A[J] = A[J+1)</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a:cs typeface="Arial" panose="020B0604020202020204" pitchFamily="34" charset="0"/>
              </a:rPr>
              <a:t>End of Loop</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b="1">
                <a:cs typeface="Arial" panose="020B0604020202020204" pitchFamily="34" charset="0"/>
              </a:rPr>
              <a:t>Step 4.</a:t>
            </a:r>
            <a:r>
              <a:rPr lang="en-US" altLang="en-US" sz="1800">
                <a:cs typeface="Arial" panose="020B0604020202020204" pitchFamily="34" charset="0"/>
              </a:rPr>
              <a:t> Reset the number N of elements in A</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a:cs typeface="Arial" panose="020B0604020202020204" pitchFamily="34" charset="0"/>
              </a:rPr>
              <a:t>Set N = N– 1</a:t>
            </a:r>
          </a:p>
          <a:p>
            <a:pPr lvl="1" eaLnBrk="1" hangingPunct="1">
              <a:lnSpc>
                <a:spcPct val="100000"/>
              </a:lnSpc>
              <a:spcBef>
                <a:spcPts val="400"/>
              </a:spcBef>
              <a:buClr>
                <a:srgbClr val="2DA2BF"/>
              </a:buClr>
              <a:buSzPct val="68000"/>
              <a:buFont typeface="Wingdings 3" panose="05040102010807070707" pitchFamily="18" charset="2"/>
              <a:buNone/>
            </a:pPr>
            <a:r>
              <a:rPr lang="en-US" altLang="en-US" sz="1800" b="1">
                <a:cs typeface="Arial" panose="020B0604020202020204" pitchFamily="34" charset="0"/>
              </a:rPr>
              <a:t>Step 5.</a:t>
            </a:r>
            <a:r>
              <a:rPr lang="en-US" altLang="en-US" sz="1800">
                <a:cs typeface="Arial" panose="020B0604020202020204" pitchFamily="34" charset="0"/>
              </a:rPr>
              <a:t> Exit</a:t>
            </a:r>
          </a:p>
          <a:p>
            <a:pPr lvl="1">
              <a:buFont typeface="Wingdings" panose="05000000000000000000" pitchFamily="2" charset="2"/>
              <a:buNone/>
            </a:pPr>
            <a:endParaRPr lang="en-US" altLang="en-US" sz="1800"/>
          </a:p>
        </p:txBody>
      </p:sp>
      <p:grpSp>
        <p:nvGrpSpPr>
          <p:cNvPr id="4" name="Group 19">
            <a:extLst>
              <a:ext uri="{FF2B5EF4-FFF2-40B4-BE49-F238E27FC236}">
                <a16:creationId xmlns:a16="http://schemas.microsoft.com/office/drawing/2014/main" id="{DC9EE9F1-C40E-4D54-A2A0-0B8E6493894E}"/>
              </a:ext>
            </a:extLst>
          </p:cNvPr>
          <p:cNvGrpSpPr>
            <a:grpSpLocks/>
          </p:cNvGrpSpPr>
          <p:nvPr/>
        </p:nvGrpSpPr>
        <p:grpSpPr bwMode="auto">
          <a:xfrm>
            <a:off x="6550025" y="2709453"/>
            <a:ext cx="1750859" cy="3733800"/>
            <a:chOff x="4632957" y="2843347"/>
            <a:chExt cx="1751226" cy="3733800"/>
          </a:xfrm>
        </p:grpSpPr>
        <p:sp>
          <p:nvSpPr>
            <p:cNvPr id="5" name="Rectangle 4">
              <a:extLst>
                <a:ext uri="{FF2B5EF4-FFF2-40B4-BE49-F238E27FC236}">
                  <a16:creationId xmlns:a16="http://schemas.microsoft.com/office/drawing/2014/main" id="{58908AA1-4860-4F91-ADE3-636F77443B8B}"/>
                </a:ext>
              </a:extLst>
            </p:cNvPr>
            <p:cNvSpPr>
              <a:spLocks noChangeArrowheads="1"/>
            </p:cNvSpPr>
            <p:nvPr/>
          </p:nvSpPr>
          <p:spPr bwMode="auto">
            <a:xfrm>
              <a:off x="4650377" y="2843347"/>
              <a:ext cx="960120" cy="37338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2"/>
                </a:solidFill>
              </a:endParaRPr>
            </a:p>
          </p:txBody>
        </p:sp>
        <p:sp>
          <p:nvSpPr>
            <p:cNvPr id="6" name="Line 6">
              <a:extLst>
                <a:ext uri="{FF2B5EF4-FFF2-40B4-BE49-F238E27FC236}">
                  <a16:creationId xmlns:a16="http://schemas.microsoft.com/office/drawing/2014/main" id="{A14E1F3A-6456-4FE4-9ED8-B5BDA93DF567}"/>
                </a:ext>
              </a:extLst>
            </p:cNvPr>
            <p:cNvSpPr>
              <a:spLocks noChangeShapeType="1"/>
            </p:cNvSpPr>
            <p:nvPr/>
          </p:nvSpPr>
          <p:spPr bwMode="auto">
            <a:xfrm>
              <a:off x="4663439" y="3474720"/>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Text Box 12">
              <a:extLst>
                <a:ext uri="{FF2B5EF4-FFF2-40B4-BE49-F238E27FC236}">
                  <a16:creationId xmlns:a16="http://schemas.microsoft.com/office/drawing/2014/main" id="{A4E59F9D-34E7-45C3-BBF5-773630831433}"/>
                </a:ext>
              </a:extLst>
            </p:cNvPr>
            <p:cNvSpPr txBox="1">
              <a:spLocks noChangeArrowheads="1"/>
            </p:cNvSpPr>
            <p:nvPr/>
          </p:nvSpPr>
          <p:spPr bwMode="auto">
            <a:xfrm>
              <a:off x="5789023" y="3555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A[1]</a:t>
              </a:r>
            </a:p>
          </p:txBody>
        </p:sp>
        <p:sp>
          <p:nvSpPr>
            <p:cNvPr id="8" name="Text Box 13">
              <a:extLst>
                <a:ext uri="{FF2B5EF4-FFF2-40B4-BE49-F238E27FC236}">
                  <a16:creationId xmlns:a16="http://schemas.microsoft.com/office/drawing/2014/main" id="{584ADCAE-1A63-41D2-B66C-0318948EE047}"/>
                </a:ext>
              </a:extLst>
            </p:cNvPr>
            <p:cNvSpPr txBox="1">
              <a:spLocks noChangeArrowheads="1"/>
            </p:cNvSpPr>
            <p:nvPr/>
          </p:nvSpPr>
          <p:spPr bwMode="auto">
            <a:xfrm>
              <a:off x="5789023" y="41648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A[2]</a:t>
              </a:r>
            </a:p>
          </p:txBody>
        </p:sp>
        <p:sp>
          <p:nvSpPr>
            <p:cNvPr id="9" name="Text Box 14">
              <a:extLst>
                <a:ext uri="{FF2B5EF4-FFF2-40B4-BE49-F238E27FC236}">
                  <a16:creationId xmlns:a16="http://schemas.microsoft.com/office/drawing/2014/main" id="{56C0B240-5CEC-498C-9D46-C842CE775D77}"/>
                </a:ext>
              </a:extLst>
            </p:cNvPr>
            <p:cNvSpPr txBox="1">
              <a:spLocks noChangeArrowheads="1"/>
            </p:cNvSpPr>
            <p:nvPr/>
          </p:nvSpPr>
          <p:spPr bwMode="auto">
            <a:xfrm>
              <a:off x="5789023" y="4850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A[3]</a:t>
              </a:r>
            </a:p>
          </p:txBody>
        </p:sp>
        <p:sp>
          <p:nvSpPr>
            <p:cNvPr id="10" name="Text Box 15">
              <a:extLst>
                <a:ext uri="{FF2B5EF4-FFF2-40B4-BE49-F238E27FC236}">
                  <a16:creationId xmlns:a16="http://schemas.microsoft.com/office/drawing/2014/main" id="{0C4C9639-3B4C-4B60-B406-E46526D04847}"/>
                </a:ext>
              </a:extLst>
            </p:cNvPr>
            <p:cNvSpPr txBox="1">
              <a:spLocks noChangeArrowheads="1"/>
            </p:cNvSpPr>
            <p:nvPr/>
          </p:nvSpPr>
          <p:spPr bwMode="auto">
            <a:xfrm>
              <a:off x="5789023" y="5460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A[4]</a:t>
              </a:r>
            </a:p>
          </p:txBody>
        </p:sp>
        <p:sp>
          <p:nvSpPr>
            <p:cNvPr id="11" name="Text Box 16">
              <a:extLst>
                <a:ext uri="{FF2B5EF4-FFF2-40B4-BE49-F238E27FC236}">
                  <a16:creationId xmlns:a16="http://schemas.microsoft.com/office/drawing/2014/main" id="{24BA3CE4-F50D-4ED8-A682-63CB20127931}"/>
                </a:ext>
              </a:extLst>
            </p:cNvPr>
            <p:cNvSpPr txBox="1">
              <a:spLocks noChangeArrowheads="1"/>
            </p:cNvSpPr>
            <p:nvPr/>
          </p:nvSpPr>
          <p:spPr bwMode="auto">
            <a:xfrm>
              <a:off x="5789023" y="61460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A[5]</a:t>
              </a:r>
            </a:p>
          </p:txBody>
        </p:sp>
        <p:sp>
          <p:nvSpPr>
            <p:cNvPr id="12" name="Text Box 20">
              <a:extLst>
                <a:ext uri="{FF2B5EF4-FFF2-40B4-BE49-F238E27FC236}">
                  <a16:creationId xmlns:a16="http://schemas.microsoft.com/office/drawing/2014/main" id="{32614E0A-40B5-449D-8BEF-BC6EBFA46085}"/>
                </a:ext>
              </a:extLst>
            </p:cNvPr>
            <p:cNvSpPr txBox="1">
              <a:spLocks noChangeArrowheads="1"/>
            </p:cNvSpPr>
            <p:nvPr/>
          </p:nvSpPr>
          <p:spPr bwMode="auto">
            <a:xfrm>
              <a:off x="5789023" y="2945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A[0]</a:t>
              </a:r>
            </a:p>
          </p:txBody>
        </p:sp>
        <p:sp>
          <p:nvSpPr>
            <p:cNvPr id="13" name="Line 6">
              <a:extLst>
                <a:ext uri="{FF2B5EF4-FFF2-40B4-BE49-F238E27FC236}">
                  <a16:creationId xmlns:a16="http://schemas.microsoft.com/office/drawing/2014/main" id="{6C5AB10D-12C4-4F36-9745-F22073D76585}"/>
                </a:ext>
              </a:extLst>
            </p:cNvPr>
            <p:cNvSpPr>
              <a:spLocks noChangeShapeType="1"/>
            </p:cNvSpPr>
            <p:nvPr/>
          </p:nvSpPr>
          <p:spPr bwMode="auto">
            <a:xfrm>
              <a:off x="4659083" y="3979821"/>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a:extLst>
                <a:ext uri="{FF2B5EF4-FFF2-40B4-BE49-F238E27FC236}">
                  <a16:creationId xmlns:a16="http://schemas.microsoft.com/office/drawing/2014/main" id="{89B73AA7-9F1C-4214-966D-3423EF88A4E0}"/>
                </a:ext>
              </a:extLst>
            </p:cNvPr>
            <p:cNvSpPr>
              <a:spLocks noChangeShapeType="1"/>
            </p:cNvSpPr>
            <p:nvPr/>
          </p:nvSpPr>
          <p:spPr bwMode="auto">
            <a:xfrm>
              <a:off x="4659083" y="4554593"/>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6">
              <a:extLst>
                <a:ext uri="{FF2B5EF4-FFF2-40B4-BE49-F238E27FC236}">
                  <a16:creationId xmlns:a16="http://schemas.microsoft.com/office/drawing/2014/main" id="{7DEE44DA-5CAA-4DA7-B4AF-248C4A875511}"/>
                </a:ext>
              </a:extLst>
            </p:cNvPr>
            <p:cNvSpPr>
              <a:spLocks noChangeShapeType="1"/>
            </p:cNvSpPr>
            <p:nvPr/>
          </p:nvSpPr>
          <p:spPr bwMode="auto">
            <a:xfrm>
              <a:off x="4632957" y="5233869"/>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6">
              <a:extLst>
                <a:ext uri="{FF2B5EF4-FFF2-40B4-BE49-F238E27FC236}">
                  <a16:creationId xmlns:a16="http://schemas.microsoft.com/office/drawing/2014/main" id="{BB6E2ED7-F79B-4677-852B-5078650F2439}"/>
                </a:ext>
              </a:extLst>
            </p:cNvPr>
            <p:cNvSpPr>
              <a:spLocks noChangeShapeType="1"/>
            </p:cNvSpPr>
            <p:nvPr/>
          </p:nvSpPr>
          <p:spPr bwMode="auto">
            <a:xfrm>
              <a:off x="4646020" y="5965397"/>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6647F7E-DA9E-4F63-95F6-18F8B786470A}"/>
              </a:ext>
            </a:extLst>
          </p:cNvPr>
          <p:cNvSpPr>
            <a:spLocks noGrp="1"/>
          </p:cNvSpPr>
          <p:nvPr>
            <p:ph type="title"/>
          </p:nvPr>
        </p:nvSpPr>
        <p:spPr>
          <a:xfrm>
            <a:off x="628650" y="365125"/>
            <a:ext cx="7886700" cy="1325563"/>
          </a:xfrm>
        </p:spPr>
        <p:txBody>
          <a:bodyPr/>
          <a:lstStyle/>
          <a:p>
            <a:r>
              <a:rPr lang="en-US" altLang="en-US"/>
              <a:t>Searching in Linear Array</a:t>
            </a:r>
          </a:p>
        </p:txBody>
      </p:sp>
      <p:sp>
        <p:nvSpPr>
          <p:cNvPr id="26627" name="Rectangle 3">
            <a:extLst>
              <a:ext uri="{FF2B5EF4-FFF2-40B4-BE49-F238E27FC236}">
                <a16:creationId xmlns:a16="http://schemas.microsoft.com/office/drawing/2014/main" id="{5B02DC2D-9946-4869-9254-4F362A421F54}"/>
              </a:ext>
            </a:extLst>
          </p:cNvPr>
          <p:cNvSpPr>
            <a:spLocks noGrp="1"/>
          </p:cNvSpPr>
          <p:nvPr>
            <p:ph type="body" idx="1"/>
          </p:nvPr>
        </p:nvSpPr>
        <p:spPr/>
        <p:txBody>
          <a:bodyPr/>
          <a:lstStyle/>
          <a:p>
            <a:pPr>
              <a:lnSpc>
                <a:spcPct val="80000"/>
              </a:lnSpc>
            </a:pPr>
            <a:r>
              <a:rPr lang="en-US" altLang="en-US" sz="2000" dirty="0"/>
              <a:t>Suppose A is linear Array with N elements, and VAL is the given item of information. This algorithm finds the location LOC of item in A or sets LOC=0 if search is unsuccessful</a:t>
            </a:r>
          </a:p>
          <a:p>
            <a:pPr lvl="1">
              <a:lnSpc>
                <a:spcPct val="80000"/>
              </a:lnSpc>
              <a:buFont typeface="Wingdings" panose="05000000000000000000" pitchFamily="2" charset="2"/>
              <a:buNone/>
            </a:pPr>
            <a:endParaRPr lang="en-US" altLang="en-US" sz="1600" b="1" dirty="0"/>
          </a:p>
          <a:p>
            <a:pPr lvl="1">
              <a:lnSpc>
                <a:spcPct val="80000"/>
              </a:lnSpc>
              <a:buFont typeface="Wingdings" panose="05000000000000000000" pitchFamily="2" charset="2"/>
              <a:buNone/>
            </a:pPr>
            <a:r>
              <a:rPr lang="en-US" altLang="en-US" sz="1600" b="1" dirty="0"/>
              <a:t>Step 1.</a:t>
            </a:r>
            <a:r>
              <a:rPr lang="en-US" altLang="en-US" sz="1600" dirty="0"/>
              <a:t> Start</a:t>
            </a:r>
          </a:p>
          <a:p>
            <a:pPr lvl="1">
              <a:lnSpc>
                <a:spcPct val="80000"/>
              </a:lnSpc>
              <a:buFont typeface="Wingdings" panose="05000000000000000000" pitchFamily="2" charset="2"/>
              <a:buNone/>
            </a:pPr>
            <a:r>
              <a:rPr lang="en-US" altLang="en-US" sz="1600" b="1" dirty="0"/>
              <a:t>Step 2.</a:t>
            </a:r>
            <a:r>
              <a:rPr lang="en-US" altLang="en-US" sz="1600" dirty="0"/>
              <a:t> [Initialize counter and VAL]</a:t>
            </a:r>
          </a:p>
          <a:p>
            <a:pPr lvl="1">
              <a:lnSpc>
                <a:spcPct val="80000"/>
              </a:lnSpc>
              <a:buFont typeface="Wingdings" panose="05000000000000000000" pitchFamily="2" charset="2"/>
              <a:buNone/>
            </a:pPr>
            <a:r>
              <a:rPr lang="en-US" altLang="en-US" sz="1600" dirty="0"/>
              <a:t>SET LOC = 0</a:t>
            </a:r>
          </a:p>
          <a:p>
            <a:pPr lvl="1">
              <a:lnSpc>
                <a:spcPct val="80000"/>
              </a:lnSpc>
              <a:buFont typeface="Wingdings" panose="05000000000000000000" pitchFamily="2" charset="2"/>
              <a:buNone/>
            </a:pPr>
            <a:r>
              <a:rPr lang="en-US" altLang="en-US" sz="1600" dirty="0"/>
              <a:t>VAL=item to search</a:t>
            </a:r>
          </a:p>
          <a:p>
            <a:pPr lvl="1">
              <a:lnSpc>
                <a:spcPct val="80000"/>
              </a:lnSpc>
              <a:buFont typeface="Wingdings" panose="05000000000000000000" pitchFamily="2" charset="2"/>
              <a:buNone/>
            </a:pPr>
            <a:r>
              <a:rPr lang="en-US" altLang="en-US" sz="1600" b="1" dirty="0"/>
              <a:t>Step 3.</a:t>
            </a:r>
            <a:r>
              <a:rPr lang="en-US" altLang="en-US" sz="1600" dirty="0"/>
              <a:t>  [Search for VAL]</a:t>
            </a:r>
          </a:p>
          <a:p>
            <a:pPr lvl="1">
              <a:lnSpc>
                <a:spcPct val="80000"/>
              </a:lnSpc>
              <a:buFont typeface="Wingdings" panose="05000000000000000000" pitchFamily="2" charset="2"/>
              <a:buNone/>
            </a:pPr>
            <a:r>
              <a:rPr lang="en-US" altLang="en-US" sz="1600" dirty="0"/>
              <a:t>Repeat while LOC&lt;N</a:t>
            </a:r>
          </a:p>
          <a:p>
            <a:pPr lvl="1">
              <a:lnSpc>
                <a:spcPct val="80000"/>
              </a:lnSpc>
              <a:buFont typeface="Wingdings" panose="05000000000000000000" pitchFamily="2" charset="2"/>
              <a:buNone/>
            </a:pPr>
            <a:r>
              <a:rPr lang="en-US" altLang="en-US" sz="1600" dirty="0"/>
              <a:t>If A[LOC] = VAL</a:t>
            </a:r>
          </a:p>
          <a:p>
            <a:pPr lvl="1">
              <a:lnSpc>
                <a:spcPct val="80000"/>
              </a:lnSpc>
              <a:buNone/>
            </a:pPr>
            <a:r>
              <a:rPr lang="en-US" altLang="en-US" sz="1600" dirty="0"/>
              <a:t>[print LOC]</a:t>
            </a:r>
          </a:p>
          <a:p>
            <a:pPr lvl="1">
              <a:lnSpc>
                <a:spcPct val="80000"/>
              </a:lnSpc>
              <a:buFont typeface="Wingdings" panose="05000000000000000000" pitchFamily="2" charset="2"/>
              <a:buNone/>
            </a:pPr>
            <a:r>
              <a:rPr lang="en-US" altLang="en-US" sz="1600" dirty="0"/>
              <a:t>Break</a:t>
            </a:r>
          </a:p>
          <a:p>
            <a:pPr lvl="1">
              <a:lnSpc>
                <a:spcPct val="80000"/>
              </a:lnSpc>
              <a:buFont typeface="Wingdings" panose="05000000000000000000" pitchFamily="2" charset="2"/>
              <a:buNone/>
            </a:pPr>
            <a:r>
              <a:rPr lang="en-US" altLang="en-US" sz="1600" dirty="0"/>
              <a:t>Else </a:t>
            </a:r>
          </a:p>
          <a:p>
            <a:pPr lvl="1">
              <a:lnSpc>
                <a:spcPct val="80000"/>
              </a:lnSpc>
              <a:buFont typeface="Wingdings" panose="05000000000000000000" pitchFamily="2" charset="2"/>
              <a:buNone/>
            </a:pPr>
            <a:r>
              <a:rPr lang="en-US" altLang="en-US" sz="1600" dirty="0"/>
              <a:t>Print [not found]</a:t>
            </a:r>
          </a:p>
          <a:p>
            <a:pPr lvl="1">
              <a:lnSpc>
                <a:spcPct val="80000"/>
              </a:lnSpc>
              <a:buNone/>
            </a:pPr>
            <a:r>
              <a:rPr lang="en-US" altLang="en-US" sz="1600" dirty="0"/>
              <a:t>End if</a:t>
            </a:r>
          </a:p>
          <a:p>
            <a:pPr lvl="1">
              <a:lnSpc>
                <a:spcPct val="80000"/>
              </a:lnSpc>
              <a:buFont typeface="Wingdings" panose="05000000000000000000" pitchFamily="2" charset="2"/>
              <a:buNone/>
            </a:pPr>
            <a:r>
              <a:rPr lang="en-US" altLang="en-US" sz="1600" dirty="0"/>
              <a:t>End of loop</a:t>
            </a:r>
          </a:p>
          <a:p>
            <a:pPr lvl="1">
              <a:lnSpc>
                <a:spcPct val="80000"/>
              </a:lnSpc>
              <a:buFont typeface="Wingdings" panose="05000000000000000000" pitchFamily="2" charset="2"/>
              <a:buNone/>
            </a:pPr>
            <a:r>
              <a:rPr lang="en-US" altLang="en-US" sz="1600" b="1" dirty="0"/>
              <a:t>Step 6.</a:t>
            </a:r>
            <a:r>
              <a:rPr lang="en-US" altLang="en-US" sz="1600" dirty="0"/>
              <a:t> Exit</a:t>
            </a:r>
          </a:p>
        </p:txBody>
      </p:sp>
      <p:grpSp>
        <p:nvGrpSpPr>
          <p:cNvPr id="4" name="Group 19">
            <a:extLst>
              <a:ext uri="{FF2B5EF4-FFF2-40B4-BE49-F238E27FC236}">
                <a16:creationId xmlns:a16="http://schemas.microsoft.com/office/drawing/2014/main" id="{BEDC9BC6-8696-43E2-95E8-1CDEBD7FE20C}"/>
              </a:ext>
            </a:extLst>
          </p:cNvPr>
          <p:cNvGrpSpPr>
            <a:grpSpLocks/>
          </p:cNvGrpSpPr>
          <p:nvPr/>
        </p:nvGrpSpPr>
        <p:grpSpPr bwMode="auto">
          <a:xfrm>
            <a:off x="6550025" y="2709453"/>
            <a:ext cx="1750859" cy="3733800"/>
            <a:chOff x="4632957" y="2843347"/>
            <a:chExt cx="1751226" cy="3733800"/>
          </a:xfrm>
        </p:grpSpPr>
        <p:sp>
          <p:nvSpPr>
            <p:cNvPr id="5" name="Rectangle 4">
              <a:extLst>
                <a:ext uri="{FF2B5EF4-FFF2-40B4-BE49-F238E27FC236}">
                  <a16:creationId xmlns:a16="http://schemas.microsoft.com/office/drawing/2014/main" id="{66181006-B847-4AFE-96DE-73DF1F6E16A8}"/>
                </a:ext>
              </a:extLst>
            </p:cNvPr>
            <p:cNvSpPr>
              <a:spLocks noChangeArrowheads="1"/>
            </p:cNvSpPr>
            <p:nvPr/>
          </p:nvSpPr>
          <p:spPr bwMode="auto">
            <a:xfrm>
              <a:off x="4650377" y="2843347"/>
              <a:ext cx="960120" cy="37338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2"/>
                </a:solidFill>
              </a:endParaRPr>
            </a:p>
          </p:txBody>
        </p:sp>
        <p:sp>
          <p:nvSpPr>
            <p:cNvPr id="6" name="Line 6">
              <a:extLst>
                <a:ext uri="{FF2B5EF4-FFF2-40B4-BE49-F238E27FC236}">
                  <a16:creationId xmlns:a16="http://schemas.microsoft.com/office/drawing/2014/main" id="{52C0B36C-AB0B-4E5A-853A-239231F3FF70}"/>
                </a:ext>
              </a:extLst>
            </p:cNvPr>
            <p:cNvSpPr>
              <a:spLocks noChangeShapeType="1"/>
            </p:cNvSpPr>
            <p:nvPr/>
          </p:nvSpPr>
          <p:spPr bwMode="auto">
            <a:xfrm>
              <a:off x="4663439" y="3474720"/>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Text Box 12">
              <a:extLst>
                <a:ext uri="{FF2B5EF4-FFF2-40B4-BE49-F238E27FC236}">
                  <a16:creationId xmlns:a16="http://schemas.microsoft.com/office/drawing/2014/main" id="{CB0C6230-814D-4FF3-9490-F6CCAA751827}"/>
                </a:ext>
              </a:extLst>
            </p:cNvPr>
            <p:cNvSpPr txBox="1">
              <a:spLocks noChangeArrowheads="1"/>
            </p:cNvSpPr>
            <p:nvPr/>
          </p:nvSpPr>
          <p:spPr bwMode="auto">
            <a:xfrm>
              <a:off x="5789023" y="3555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A[1]</a:t>
              </a:r>
            </a:p>
          </p:txBody>
        </p:sp>
        <p:sp>
          <p:nvSpPr>
            <p:cNvPr id="8" name="Text Box 13">
              <a:extLst>
                <a:ext uri="{FF2B5EF4-FFF2-40B4-BE49-F238E27FC236}">
                  <a16:creationId xmlns:a16="http://schemas.microsoft.com/office/drawing/2014/main" id="{0C845577-B40E-4D6E-8A69-08EC3FDEA5E1}"/>
                </a:ext>
              </a:extLst>
            </p:cNvPr>
            <p:cNvSpPr txBox="1">
              <a:spLocks noChangeArrowheads="1"/>
            </p:cNvSpPr>
            <p:nvPr/>
          </p:nvSpPr>
          <p:spPr bwMode="auto">
            <a:xfrm>
              <a:off x="5789023" y="41648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A[2]</a:t>
              </a:r>
            </a:p>
          </p:txBody>
        </p:sp>
        <p:sp>
          <p:nvSpPr>
            <p:cNvPr id="9" name="Text Box 14">
              <a:extLst>
                <a:ext uri="{FF2B5EF4-FFF2-40B4-BE49-F238E27FC236}">
                  <a16:creationId xmlns:a16="http://schemas.microsoft.com/office/drawing/2014/main" id="{D101415A-7F1B-4918-983A-D7CD27FC1737}"/>
                </a:ext>
              </a:extLst>
            </p:cNvPr>
            <p:cNvSpPr txBox="1">
              <a:spLocks noChangeArrowheads="1"/>
            </p:cNvSpPr>
            <p:nvPr/>
          </p:nvSpPr>
          <p:spPr bwMode="auto">
            <a:xfrm>
              <a:off x="5789023" y="4850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A[3]</a:t>
              </a:r>
            </a:p>
          </p:txBody>
        </p:sp>
        <p:sp>
          <p:nvSpPr>
            <p:cNvPr id="10" name="Text Box 15">
              <a:extLst>
                <a:ext uri="{FF2B5EF4-FFF2-40B4-BE49-F238E27FC236}">
                  <a16:creationId xmlns:a16="http://schemas.microsoft.com/office/drawing/2014/main" id="{377155A3-76F4-4C9C-A2E7-E6750BE5888A}"/>
                </a:ext>
              </a:extLst>
            </p:cNvPr>
            <p:cNvSpPr txBox="1">
              <a:spLocks noChangeArrowheads="1"/>
            </p:cNvSpPr>
            <p:nvPr/>
          </p:nvSpPr>
          <p:spPr bwMode="auto">
            <a:xfrm>
              <a:off x="5789023" y="54602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A[4]</a:t>
              </a:r>
            </a:p>
          </p:txBody>
        </p:sp>
        <p:sp>
          <p:nvSpPr>
            <p:cNvPr id="11" name="Text Box 16">
              <a:extLst>
                <a:ext uri="{FF2B5EF4-FFF2-40B4-BE49-F238E27FC236}">
                  <a16:creationId xmlns:a16="http://schemas.microsoft.com/office/drawing/2014/main" id="{22161BB6-0552-4C65-B59A-3D40C04D4108}"/>
                </a:ext>
              </a:extLst>
            </p:cNvPr>
            <p:cNvSpPr txBox="1">
              <a:spLocks noChangeArrowheads="1"/>
            </p:cNvSpPr>
            <p:nvPr/>
          </p:nvSpPr>
          <p:spPr bwMode="auto">
            <a:xfrm>
              <a:off x="5789023" y="61460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A[5]</a:t>
              </a:r>
            </a:p>
          </p:txBody>
        </p:sp>
        <p:sp>
          <p:nvSpPr>
            <p:cNvPr id="12" name="Text Box 20">
              <a:extLst>
                <a:ext uri="{FF2B5EF4-FFF2-40B4-BE49-F238E27FC236}">
                  <a16:creationId xmlns:a16="http://schemas.microsoft.com/office/drawing/2014/main" id="{72DD34BC-88F1-480D-A551-0D46458047DD}"/>
                </a:ext>
              </a:extLst>
            </p:cNvPr>
            <p:cNvSpPr txBox="1">
              <a:spLocks noChangeArrowheads="1"/>
            </p:cNvSpPr>
            <p:nvPr/>
          </p:nvSpPr>
          <p:spPr bwMode="auto">
            <a:xfrm>
              <a:off x="5789023" y="2945673"/>
              <a:ext cx="595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Helvetica" panose="020B0604020202020204" pitchFamily="34" charset="0"/>
                </a:rPr>
                <a:t>A[0]</a:t>
              </a:r>
            </a:p>
          </p:txBody>
        </p:sp>
        <p:sp>
          <p:nvSpPr>
            <p:cNvPr id="13" name="Line 6">
              <a:extLst>
                <a:ext uri="{FF2B5EF4-FFF2-40B4-BE49-F238E27FC236}">
                  <a16:creationId xmlns:a16="http://schemas.microsoft.com/office/drawing/2014/main" id="{798F03FE-7543-4232-ACD1-620732EDBC26}"/>
                </a:ext>
              </a:extLst>
            </p:cNvPr>
            <p:cNvSpPr>
              <a:spLocks noChangeShapeType="1"/>
            </p:cNvSpPr>
            <p:nvPr/>
          </p:nvSpPr>
          <p:spPr bwMode="auto">
            <a:xfrm>
              <a:off x="4659083" y="3979821"/>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a:extLst>
                <a:ext uri="{FF2B5EF4-FFF2-40B4-BE49-F238E27FC236}">
                  <a16:creationId xmlns:a16="http://schemas.microsoft.com/office/drawing/2014/main" id="{1CA8BBF8-305E-45D7-8D54-004C9B40571C}"/>
                </a:ext>
              </a:extLst>
            </p:cNvPr>
            <p:cNvSpPr>
              <a:spLocks noChangeShapeType="1"/>
            </p:cNvSpPr>
            <p:nvPr/>
          </p:nvSpPr>
          <p:spPr bwMode="auto">
            <a:xfrm>
              <a:off x="4659083" y="4554593"/>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6">
              <a:extLst>
                <a:ext uri="{FF2B5EF4-FFF2-40B4-BE49-F238E27FC236}">
                  <a16:creationId xmlns:a16="http://schemas.microsoft.com/office/drawing/2014/main" id="{D7EF2624-5936-42ED-B059-7607F8EA34FC}"/>
                </a:ext>
              </a:extLst>
            </p:cNvPr>
            <p:cNvSpPr>
              <a:spLocks noChangeShapeType="1"/>
            </p:cNvSpPr>
            <p:nvPr/>
          </p:nvSpPr>
          <p:spPr bwMode="auto">
            <a:xfrm>
              <a:off x="4632957" y="5233869"/>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6">
              <a:extLst>
                <a:ext uri="{FF2B5EF4-FFF2-40B4-BE49-F238E27FC236}">
                  <a16:creationId xmlns:a16="http://schemas.microsoft.com/office/drawing/2014/main" id="{BBFE1447-A3A7-4E04-93C0-1B60E7E89437}"/>
                </a:ext>
              </a:extLst>
            </p:cNvPr>
            <p:cNvSpPr>
              <a:spLocks noChangeShapeType="1"/>
            </p:cNvSpPr>
            <p:nvPr/>
          </p:nvSpPr>
          <p:spPr bwMode="auto">
            <a:xfrm>
              <a:off x="4646020" y="5965397"/>
              <a:ext cx="973183" cy="435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Example</a:t>
            </a:r>
          </a:p>
        </p:txBody>
      </p:sp>
      <p:sp>
        <p:nvSpPr>
          <p:cNvPr id="28675" name="Rectangle 3"/>
          <p:cNvSpPr>
            <a:spLocks noGrp="1" noChangeArrowheads="1"/>
          </p:cNvSpPr>
          <p:nvPr>
            <p:ph idx="1"/>
          </p:nvPr>
        </p:nvSpPr>
        <p:spPr/>
        <p:txBody>
          <a:bodyPr/>
          <a:lstStyle/>
          <a:p>
            <a:r>
              <a:rPr lang="en-US"/>
              <a:t>A collection of 3,000 texts with avg. of 20 lines each, with avg. 10 words / line</a:t>
            </a:r>
          </a:p>
          <a:p>
            <a:pPr lvl="1"/>
            <a:r>
              <a:rPr lang="en-US">
                <a:sym typeface="Symbol" pitchFamily="18" charset="2"/>
              </a:rPr>
              <a:t> 600,000 words</a:t>
            </a:r>
          </a:p>
          <a:p>
            <a:r>
              <a:rPr lang="en-US"/>
              <a:t>Find all occurrences of the word “</a:t>
            </a:r>
            <a:r>
              <a:rPr lang="en-US" i="1"/>
              <a:t>happy</a:t>
            </a:r>
            <a:r>
              <a:rPr lang="en-US"/>
              <a:t>”</a:t>
            </a:r>
          </a:p>
          <a:p>
            <a:r>
              <a:rPr lang="en-US"/>
              <a:t>Suppose it takes 1 sec. to check a word for correct matching</a:t>
            </a:r>
          </a:p>
          <a:p>
            <a:r>
              <a:rPr lang="en-US"/>
              <a:t>What to do?</a:t>
            </a:r>
          </a:p>
        </p:txBody>
      </p:sp>
    </p:spTree>
    <p:extLst>
      <p:ext uri="{BB962C8B-B14F-4D97-AF65-F5344CB8AC3E}">
        <p14:creationId xmlns:p14="http://schemas.microsoft.com/office/powerpoint/2010/main" val="168716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3175"/>
            <a:ext cx="7772400" cy="1143000"/>
          </a:xfrm>
        </p:spPr>
        <p:txBody>
          <a:bodyPr/>
          <a:lstStyle/>
          <a:p>
            <a:r>
              <a:rPr lang="en-US" altLang="zh-TW">
                <a:ea typeface="新細明體" pitchFamily="18" charset="-120"/>
              </a:rPr>
              <a:t>Advantages and Limitations</a:t>
            </a:r>
          </a:p>
        </p:txBody>
      </p:sp>
      <p:sp>
        <p:nvSpPr>
          <p:cNvPr id="14339" name="Text Box 3"/>
          <p:cNvSpPr txBox="1">
            <a:spLocks noChangeArrowheads="1"/>
          </p:cNvSpPr>
          <p:nvPr/>
        </p:nvSpPr>
        <p:spPr bwMode="auto">
          <a:xfrm>
            <a:off x="1431925" y="179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kumimoji="1" lang="en-US">
              <a:ea typeface="新細明體" pitchFamily="18" charset="-120"/>
            </a:endParaRPr>
          </a:p>
        </p:txBody>
      </p:sp>
      <p:sp>
        <p:nvSpPr>
          <p:cNvPr id="6148" name="Text Box 4"/>
          <p:cNvSpPr txBox="1">
            <a:spLocks noChangeArrowheads="1"/>
          </p:cNvSpPr>
          <p:nvPr/>
        </p:nvSpPr>
        <p:spPr bwMode="auto">
          <a:xfrm>
            <a:off x="1012825" y="914400"/>
            <a:ext cx="75946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kumimoji="1" lang="en-US" altLang="zh-TW" sz="2800" b="1">
                <a:solidFill>
                  <a:srgbClr val="FF0000"/>
                </a:solidFill>
                <a:ea typeface="新細明體" pitchFamily="18" charset="-120"/>
              </a:rPr>
              <a:t>Advantages</a:t>
            </a:r>
          </a:p>
          <a:p>
            <a:pPr>
              <a:buFont typeface="Arial" charset="0"/>
              <a:buChar char="•"/>
            </a:pPr>
            <a:r>
              <a:rPr kumimoji="1" lang="en-US" altLang="zh-TW">
                <a:ea typeface="新細明體" pitchFamily="18" charset="-120"/>
              </a:rPr>
              <a:t> Searching is faster as elements are in continuous memory locations.</a:t>
            </a:r>
          </a:p>
          <a:p>
            <a:pPr>
              <a:buFont typeface="Arial" charset="0"/>
              <a:buChar char="•"/>
            </a:pPr>
            <a:r>
              <a:rPr kumimoji="1" lang="en-US" altLang="zh-TW">
                <a:ea typeface="新細明體" pitchFamily="18" charset="-120"/>
              </a:rPr>
              <a:t> Memory Management is taken care of by the compiler itself.</a:t>
            </a:r>
          </a:p>
          <a:p>
            <a:pPr>
              <a:buFont typeface="Arial" charset="0"/>
              <a:buChar char="•"/>
            </a:pPr>
            <a:r>
              <a:rPr kumimoji="1" lang="en-US" altLang="zh-TW">
                <a:ea typeface="新細明體" pitchFamily="18" charset="-120"/>
              </a:rPr>
              <a:t> no need to keep track of all addresses. But need to keep track of first address which is called Base address.</a:t>
            </a:r>
          </a:p>
        </p:txBody>
      </p:sp>
      <p:sp>
        <p:nvSpPr>
          <p:cNvPr id="5" name="Text Box 4"/>
          <p:cNvSpPr txBox="1">
            <a:spLocks noChangeArrowheads="1"/>
          </p:cNvSpPr>
          <p:nvPr/>
        </p:nvSpPr>
        <p:spPr bwMode="auto">
          <a:xfrm>
            <a:off x="1092200" y="3708400"/>
            <a:ext cx="7594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kumimoji="1" lang="en-US" altLang="zh-TW" sz="2800" b="1">
                <a:solidFill>
                  <a:srgbClr val="FF0000"/>
                </a:solidFill>
                <a:ea typeface="新細明體" pitchFamily="18" charset="-120"/>
              </a:rPr>
              <a:t>Limitations</a:t>
            </a:r>
          </a:p>
          <a:p>
            <a:pPr>
              <a:buFont typeface="Arial" charset="0"/>
              <a:buChar char="•"/>
            </a:pPr>
            <a:r>
              <a:rPr kumimoji="1" lang="en-US" altLang="zh-TW">
                <a:ea typeface="新細明體" pitchFamily="18" charset="-120"/>
              </a:rPr>
              <a:t> Number of elements must be known in advance.</a:t>
            </a:r>
          </a:p>
          <a:p>
            <a:pPr>
              <a:buFont typeface="Arial" charset="0"/>
              <a:buChar char="•"/>
            </a:pPr>
            <a:r>
              <a:rPr kumimoji="1" lang="en-US" altLang="zh-TW">
                <a:ea typeface="新細明體" pitchFamily="18" charset="-120"/>
              </a:rPr>
              <a:t> Inserting and Deleting are costly as it involves shifting the rest of the elements.</a:t>
            </a:r>
          </a:p>
        </p:txBody>
      </p:sp>
    </p:spTree>
    <p:extLst>
      <p:ext uri="{BB962C8B-B14F-4D97-AF65-F5344CB8AC3E}">
        <p14:creationId xmlns:p14="http://schemas.microsoft.com/office/powerpoint/2010/main" val="3745240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2000"/>
                                        <p:tgtEl>
                                          <p:spTgt spid="614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fade">
                                      <p:cBhvr>
                                        <p:cTn id="10" dur="2000"/>
                                        <p:tgtEl>
                                          <p:spTgt spid="614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animEffect transition="in" filter="fade">
                                      <p:cBhvr>
                                        <p:cTn id="13" dur="2000"/>
                                        <p:tgtEl>
                                          <p:spTgt spid="614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8">
                                            <p:txEl>
                                              <p:pRg st="3" end="3"/>
                                            </p:txEl>
                                          </p:spTgt>
                                        </p:tgtEl>
                                        <p:attrNameLst>
                                          <p:attrName>style.visibility</p:attrName>
                                        </p:attrNameLst>
                                      </p:cBhvr>
                                      <p:to>
                                        <p:strVal val="visible"/>
                                      </p:to>
                                    </p:set>
                                    <p:animEffect transition="in" filter="fade">
                                      <p:cBhvr>
                                        <p:cTn id="16" dur="2000"/>
                                        <p:tgtEl>
                                          <p:spTgt spid="614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20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2000"/>
                                        <p:tgtEl>
                                          <p:spTgt spid="5">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P spid="5" grpId="0"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447800"/>
            <a:ext cx="787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18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Example (cont’d)</a:t>
            </a:r>
          </a:p>
        </p:txBody>
      </p:sp>
      <p:sp>
        <p:nvSpPr>
          <p:cNvPr id="32771" name="Rectangle 3"/>
          <p:cNvSpPr>
            <a:spLocks noGrp="1" noChangeArrowheads="1"/>
          </p:cNvSpPr>
          <p:nvPr>
            <p:ph idx="1"/>
          </p:nvPr>
        </p:nvSpPr>
        <p:spPr/>
        <p:txBody>
          <a:bodyPr>
            <a:normAutofit/>
          </a:bodyPr>
          <a:lstStyle/>
          <a:p>
            <a:r>
              <a:rPr lang="en-US" sz="2400"/>
              <a:t>What to do?</a:t>
            </a:r>
          </a:p>
          <a:p>
            <a:pPr lvl="1">
              <a:buFontTx/>
              <a:buNone/>
            </a:pPr>
            <a:r>
              <a:rPr lang="en-US" sz="2000" u="sng"/>
              <a:t>Sol. 1</a:t>
            </a:r>
            <a:r>
              <a:rPr lang="en-US" sz="2000"/>
              <a:t>  Sequential matching: 1 sec. x 600,000 words = 166 hours</a:t>
            </a:r>
          </a:p>
          <a:p>
            <a:pPr lvl="1">
              <a:buFontTx/>
              <a:buNone/>
            </a:pPr>
            <a:r>
              <a:rPr lang="en-US" sz="2000" u="sng"/>
              <a:t>Sol. 2</a:t>
            </a:r>
            <a:r>
              <a:rPr lang="en-US" sz="2000"/>
              <a:t>  Binary searching:</a:t>
            </a:r>
          </a:p>
          <a:p>
            <a:pPr lvl="1">
              <a:buFontTx/>
              <a:buNone/>
            </a:pPr>
            <a:r>
              <a:rPr lang="en-US" sz="2000"/>
              <a:t>			- order the words</a:t>
            </a:r>
          </a:p>
          <a:p>
            <a:pPr lvl="1">
              <a:buFontTx/>
              <a:buNone/>
            </a:pPr>
            <a:r>
              <a:rPr lang="en-US" sz="2000"/>
              <a:t>			- search only half at a time</a:t>
            </a:r>
          </a:p>
          <a:p>
            <a:pPr lvl="1">
              <a:buFontTx/>
              <a:buNone/>
            </a:pPr>
            <a:r>
              <a:rPr lang="en-US" sz="2000"/>
              <a:t>	Ex.  Search 25  in   5  8   12   15  15  17  23   25   27</a:t>
            </a:r>
          </a:p>
          <a:p>
            <a:pPr lvl="1">
              <a:buFontTx/>
              <a:buNone/>
            </a:pPr>
            <a:r>
              <a:rPr lang="en-US" sz="2000"/>
              <a:t>	         25  ?  15        15  17  23  25  27</a:t>
            </a:r>
          </a:p>
          <a:p>
            <a:pPr lvl="1">
              <a:buFontTx/>
              <a:buNone/>
            </a:pPr>
            <a:r>
              <a:rPr lang="en-US" sz="2000"/>
              <a:t>             25  ?  23        23  25  27</a:t>
            </a:r>
          </a:p>
          <a:p>
            <a:pPr lvl="1">
              <a:buFontTx/>
              <a:buNone/>
            </a:pPr>
            <a:r>
              <a:rPr lang="en-US" sz="2000"/>
              <a:t>             25  ?  25</a:t>
            </a:r>
          </a:p>
          <a:p>
            <a:pPr lvl="1">
              <a:buFontTx/>
              <a:buNone/>
            </a:pPr>
            <a:r>
              <a:rPr lang="en-US" sz="2000"/>
              <a:t>		    How many steps? 	</a:t>
            </a:r>
          </a:p>
          <a:p>
            <a:pPr lvl="1"/>
            <a:endParaRPr lang="en-US" sz="2000"/>
          </a:p>
        </p:txBody>
      </p:sp>
    </p:spTree>
    <p:extLst>
      <p:ext uri="{BB962C8B-B14F-4D97-AF65-F5344CB8AC3E}">
        <p14:creationId xmlns:p14="http://schemas.microsoft.com/office/powerpoint/2010/main" val="120913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t>Some example data structures</a:t>
            </a:r>
          </a:p>
        </p:txBody>
      </p:sp>
      <p:sp>
        <p:nvSpPr>
          <p:cNvPr id="33795" name="Rectangle 3"/>
          <p:cNvSpPr>
            <a:spLocks noGrp="1" noChangeArrowheads="1"/>
          </p:cNvSpPr>
          <p:nvPr>
            <p:ph idx="1"/>
          </p:nvPr>
        </p:nvSpPr>
        <p:spPr/>
        <p:txBody>
          <a:bodyPr/>
          <a:lstStyle/>
          <a:p>
            <a:r>
              <a:rPr lang="en-US" dirty="0"/>
              <a:t>log </a:t>
            </a:r>
            <a:r>
              <a:rPr lang="en-US" baseline="-25000" dirty="0"/>
              <a:t>2</a:t>
            </a:r>
            <a:r>
              <a:rPr lang="en-US" dirty="0"/>
              <a:t> 600000 = 19 sec. </a:t>
            </a:r>
            <a:r>
              <a:rPr lang="en-US" dirty="0" err="1">
                <a:solidFill>
                  <a:srgbClr val="00CC00"/>
                </a:solidFill>
              </a:rPr>
              <a:t>vs</a:t>
            </a:r>
            <a:r>
              <a:rPr lang="en-US" dirty="0">
                <a:solidFill>
                  <a:srgbClr val="00CC00"/>
                </a:solidFill>
              </a:rPr>
              <a:t> </a:t>
            </a:r>
            <a:r>
              <a:rPr lang="en-US" dirty="0"/>
              <a:t>166 hours!</a:t>
            </a:r>
          </a:p>
          <a:p>
            <a:pPr>
              <a:buFontTx/>
              <a:buNone/>
            </a:pPr>
            <a:endParaRPr lang="en-US" dirty="0"/>
          </a:p>
          <a:p>
            <a:endParaRPr lang="en-US" dirty="0"/>
          </a:p>
        </p:txBody>
      </p:sp>
      <p:sp>
        <p:nvSpPr>
          <p:cNvPr id="33796" name="Oval 4"/>
          <p:cNvSpPr>
            <a:spLocks noChangeArrowheads="1"/>
          </p:cNvSpPr>
          <p:nvPr/>
        </p:nvSpPr>
        <p:spPr bwMode="auto">
          <a:xfrm>
            <a:off x="1371600" y="3124200"/>
            <a:ext cx="2057400" cy="2057400"/>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AutoShape 5"/>
          <p:cNvSpPr>
            <a:spLocks noChangeArrowheads="1"/>
          </p:cNvSpPr>
          <p:nvPr/>
        </p:nvSpPr>
        <p:spPr bwMode="auto">
          <a:xfrm>
            <a:off x="1828800" y="3352800"/>
            <a:ext cx="457200" cy="381000"/>
          </a:xfrm>
          <a:prstGeom prst="plus">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utoShape 6"/>
          <p:cNvSpPr>
            <a:spLocks noChangeArrowheads="1"/>
          </p:cNvSpPr>
          <p:nvPr/>
        </p:nvSpPr>
        <p:spPr bwMode="auto">
          <a:xfrm>
            <a:off x="1752600" y="4114800"/>
            <a:ext cx="457200" cy="457200"/>
          </a:xfrm>
          <a:prstGeom prst="hexagon">
            <a:avLst>
              <a:gd name="adj" fmla="val 25000"/>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AutoShape 7"/>
          <p:cNvSpPr>
            <a:spLocks noChangeArrowheads="1"/>
          </p:cNvSpPr>
          <p:nvPr/>
        </p:nvSpPr>
        <p:spPr bwMode="auto">
          <a:xfrm>
            <a:off x="2514600" y="3657600"/>
            <a:ext cx="533400" cy="5334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AutoShape 8"/>
          <p:cNvSpPr>
            <a:spLocks noChangeArrowheads="1"/>
          </p:cNvSpPr>
          <p:nvPr/>
        </p:nvSpPr>
        <p:spPr bwMode="auto">
          <a:xfrm>
            <a:off x="2286000" y="4343400"/>
            <a:ext cx="609600" cy="609600"/>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Rectangle 9"/>
          <p:cNvSpPr>
            <a:spLocks noChangeArrowheads="1"/>
          </p:cNvSpPr>
          <p:nvPr/>
        </p:nvSpPr>
        <p:spPr bwMode="auto">
          <a:xfrm>
            <a:off x="3886200" y="4572000"/>
            <a:ext cx="1752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Rectangle 10"/>
          <p:cNvSpPr>
            <a:spLocks noChangeArrowheads="1"/>
          </p:cNvSpPr>
          <p:nvPr/>
        </p:nvSpPr>
        <p:spPr bwMode="auto">
          <a:xfrm>
            <a:off x="4191000" y="4343400"/>
            <a:ext cx="1219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3" name="Rectangle 11"/>
          <p:cNvSpPr>
            <a:spLocks noChangeArrowheads="1"/>
          </p:cNvSpPr>
          <p:nvPr/>
        </p:nvSpPr>
        <p:spPr bwMode="auto">
          <a:xfrm>
            <a:off x="4191000" y="4114800"/>
            <a:ext cx="1219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4" name="Rectangle 12"/>
          <p:cNvSpPr>
            <a:spLocks noChangeArrowheads="1"/>
          </p:cNvSpPr>
          <p:nvPr/>
        </p:nvSpPr>
        <p:spPr bwMode="auto">
          <a:xfrm>
            <a:off x="4191000" y="3886200"/>
            <a:ext cx="1219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p:cNvSpPr>
            <a:spLocks noChangeArrowheads="1"/>
          </p:cNvSpPr>
          <p:nvPr/>
        </p:nvSpPr>
        <p:spPr bwMode="auto">
          <a:xfrm>
            <a:off x="4191000" y="3657600"/>
            <a:ext cx="1219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Rectangle 14"/>
          <p:cNvSpPr>
            <a:spLocks noChangeArrowheads="1"/>
          </p:cNvSpPr>
          <p:nvPr/>
        </p:nvSpPr>
        <p:spPr bwMode="auto">
          <a:xfrm>
            <a:off x="4191000" y="3429000"/>
            <a:ext cx="1219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Oval 16"/>
          <p:cNvSpPr>
            <a:spLocks noChangeArrowheads="1"/>
          </p:cNvSpPr>
          <p:nvPr/>
        </p:nvSpPr>
        <p:spPr bwMode="auto">
          <a:xfrm>
            <a:off x="7239000" y="29718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Oval 17"/>
          <p:cNvSpPr>
            <a:spLocks noChangeArrowheads="1"/>
          </p:cNvSpPr>
          <p:nvPr/>
        </p:nvSpPr>
        <p:spPr bwMode="auto">
          <a:xfrm>
            <a:off x="6705600" y="3429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Oval 18"/>
          <p:cNvSpPr>
            <a:spLocks noChangeArrowheads="1"/>
          </p:cNvSpPr>
          <p:nvPr/>
        </p:nvSpPr>
        <p:spPr bwMode="auto">
          <a:xfrm>
            <a:off x="7772400" y="3429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Oval 19"/>
          <p:cNvSpPr>
            <a:spLocks noChangeArrowheads="1"/>
          </p:cNvSpPr>
          <p:nvPr/>
        </p:nvSpPr>
        <p:spPr bwMode="auto">
          <a:xfrm>
            <a:off x="6248400" y="3962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Oval 20"/>
          <p:cNvSpPr>
            <a:spLocks noChangeArrowheads="1"/>
          </p:cNvSpPr>
          <p:nvPr/>
        </p:nvSpPr>
        <p:spPr bwMode="auto">
          <a:xfrm>
            <a:off x="7086600" y="3962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Oval 21"/>
          <p:cNvSpPr>
            <a:spLocks noChangeArrowheads="1"/>
          </p:cNvSpPr>
          <p:nvPr/>
        </p:nvSpPr>
        <p:spPr bwMode="auto">
          <a:xfrm>
            <a:off x="7467600" y="4572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Line 23"/>
          <p:cNvSpPr>
            <a:spLocks noChangeShapeType="1"/>
          </p:cNvSpPr>
          <p:nvPr/>
        </p:nvSpPr>
        <p:spPr bwMode="auto">
          <a:xfrm flipH="1">
            <a:off x="7010400" y="32766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7" name="Line 25"/>
          <p:cNvSpPr>
            <a:spLocks noChangeShapeType="1"/>
          </p:cNvSpPr>
          <p:nvPr/>
        </p:nvSpPr>
        <p:spPr bwMode="auto">
          <a:xfrm flipH="1">
            <a:off x="6553200" y="37338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8" name="Line 26"/>
          <p:cNvSpPr>
            <a:spLocks noChangeShapeType="1"/>
          </p:cNvSpPr>
          <p:nvPr/>
        </p:nvSpPr>
        <p:spPr bwMode="auto">
          <a:xfrm>
            <a:off x="7010400" y="38100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9" name="Line 27"/>
          <p:cNvSpPr>
            <a:spLocks noChangeShapeType="1"/>
          </p:cNvSpPr>
          <p:nvPr/>
        </p:nvSpPr>
        <p:spPr bwMode="auto">
          <a:xfrm>
            <a:off x="7620000" y="32766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0" name="Line 28"/>
          <p:cNvSpPr>
            <a:spLocks noChangeShapeType="1"/>
          </p:cNvSpPr>
          <p:nvPr/>
        </p:nvSpPr>
        <p:spPr bwMode="auto">
          <a:xfrm>
            <a:off x="7391400" y="43434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1" name="Text Box 29"/>
          <p:cNvSpPr txBox="1">
            <a:spLocks noChangeArrowheads="1"/>
          </p:cNvSpPr>
          <p:nvPr/>
        </p:nvSpPr>
        <p:spPr bwMode="auto">
          <a:xfrm>
            <a:off x="1660525" y="5375275"/>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Set</a:t>
            </a:r>
          </a:p>
        </p:txBody>
      </p:sp>
      <p:sp>
        <p:nvSpPr>
          <p:cNvPr id="33822" name="Text Box 30"/>
          <p:cNvSpPr txBox="1">
            <a:spLocks noChangeArrowheads="1"/>
          </p:cNvSpPr>
          <p:nvPr/>
        </p:nvSpPr>
        <p:spPr bwMode="auto">
          <a:xfrm>
            <a:off x="4191000" y="53340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Stack</a:t>
            </a:r>
          </a:p>
        </p:txBody>
      </p:sp>
      <p:sp>
        <p:nvSpPr>
          <p:cNvPr id="33823" name="Text Box 31"/>
          <p:cNvSpPr txBox="1">
            <a:spLocks noChangeArrowheads="1"/>
          </p:cNvSpPr>
          <p:nvPr/>
        </p:nvSpPr>
        <p:spPr bwMode="auto">
          <a:xfrm>
            <a:off x="6781800" y="52578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Tree</a:t>
            </a:r>
          </a:p>
        </p:txBody>
      </p:sp>
      <p:sp>
        <p:nvSpPr>
          <p:cNvPr id="33824" name="Text Box 32"/>
          <p:cNvSpPr txBox="1">
            <a:spLocks noChangeArrowheads="1"/>
          </p:cNvSpPr>
          <p:nvPr/>
        </p:nvSpPr>
        <p:spPr bwMode="auto">
          <a:xfrm>
            <a:off x="1371600" y="5908675"/>
            <a:ext cx="6202363"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Data structure = representation and operations associated with a data type</a:t>
            </a:r>
          </a:p>
        </p:txBody>
      </p:sp>
    </p:spTree>
    <p:extLst>
      <p:ext uri="{BB962C8B-B14F-4D97-AF65-F5344CB8AC3E}">
        <p14:creationId xmlns:p14="http://schemas.microsoft.com/office/powerpoint/2010/main" val="54985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DA3D709AEA29468D61BD2FE4CFC2E7" ma:contentTypeVersion="4" ma:contentTypeDescription="Create a new document." ma:contentTypeScope="" ma:versionID="85bbdb2dcc32b4b4b0e5df0e237d63f6">
  <xsd:schema xmlns:xsd="http://www.w3.org/2001/XMLSchema" xmlns:xs="http://www.w3.org/2001/XMLSchema" xmlns:p="http://schemas.microsoft.com/office/2006/metadata/properties" xmlns:ns2="d88c37d7-aa3f-4589-9ecb-c66a15adcdc5" targetNamespace="http://schemas.microsoft.com/office/2006/metadata/properties" ma:root="true" ma:fieldsID="607526f99af0684bbac03258934cfe57" ns2:_="">
    <xsd:import namespace="d88c37d7-aa3f-4589-9ecb-c66a15adcd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8c37d7-aa3f-4589-9ecb-c66a15adcd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C46DAD-791B-43B3-93BF-F58C74637116}">
  <ds:schemaRefs>
    <ds:schemaRef ds:uri="http://schemas.microsoft.com/sharepoint/v3/contenttype/forms"/>
  </ds:schemaRefs>
</ds:datastoreItem>
</file>

<file path=customXml/itemProps2.xml><?xml version="1.0" encoding="utf-8"?>
<ds:datastoreItem xmlns:ds="http://schemas.openxmlformats.org/officeDocument/2006/customXml" ds:itemID="{29B5747F-DE8F-4C4B-8C8E-EEA1A27DD8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5A41AB-612A-41C4-B45B-172ED8CBD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8c37d7-aa3f-4589-9ecb-c66a15adcd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Adjacency</Template>
  <TotalTime>1398</TotalTime>
  <Words>4111</Words>
  <Application>Microsoft Office PowerPoint</Application>
  <PresentationFormat>On-screen Show (4:3)</PresentationFormat>
  <Paragraphs>541</Paragraphs>
  <Slides>71</Slides>
  <Notes>14</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90" baseType="lpstr">
      <vt:lpstr>Arial</vt:lpstr>
      <vt:lpstr>Arial-BoldMT</vt:lpstr>
      <vt:lpstr>ArialMT</vt:lpstr>
      <vt:lpstr>Book Antiqua</vt:lpstr>
      <vt:lpstr>Calibri</vt:lpstr>
      <vt:lpstr>Cambria</vt:lpstr>
      <vt:lpstr>Courier</vt:lpstr>
      <vt:lpstr>Courier New</vt:lpstr>
      <vt:lpstr>Helvetica</vt:lpstr>
      <vt:lpstr>Monotype Sorts</vt:lpstr>
      <vt:lpstr>Montserrat</vt:lpstr>
      <vt:lpstr>Tahoma</vt:lpstr>
      <vt:lpstr>Times New Roman</vt:lpstr>
      <vt:lpstr>Verdana</vt:lpstr>
      <vt:lpstr>Wingdings</vt:lpstr>
      <vt:lpstr>Wingdings 3</vt:lpstr>
      <vt:lpstr>Adjacency</vt:lpstr>
      <vt:lpstr>Microsoft Word Picture</vt:lpstr>
      <vt:lpstr>Picture</vt:lpstr>
      <vt:lpstr>Data Structures &amp; Algorithms</vt:lpstr>
      <vt:lpstr>Learning about algorithms and data structures will help you become better problem-solvers! </vt:lpstr>
      <vt:lpstr>Application of Data Structures</vt:lpstr>
      <vt:lpstr>Observation</vt:lpstr>
      <vt:lpstr>What this course is about ?</vt:lpstr>
      <vt:lpstr>What is Efficiency?</vt:lpstr>
      <vt:lpstr>Example</vt:lpstr>
      <vt:lpstr>Example (cont’d)</vt:lpstr>
      <vt:lpstr>Some example data structures</vt:lpstr>
      <vt:lpstr>PowerPoint Presentation</vt:lpstr>
      <vt:lpstr>PowerPoint Presentation</vt:lpstr>
      <vt:lpstr>Foundations of Abstract Data Types</vt:lpstr>
      <vt:lpstr>What is a Data Structure?</vt:lpstr>
      <vt:lpstr>Need for Data Structures</vt:lpstr>
      <vt:lpstr>PowerPoint Presentation</vt:lpstr>
      <vt:lpstr>How to solve a Problem?</vt:lpstr>
      <vt:lpstr> Problem Solving</vt:lpstr>
      <vt:lpstr>Problem Solving: Main Steps</vt:lpstr>
      <vt:lpstr>1. Problem Definition</vt:lpstr>
      <vt:lpstr>2. Algorithm Design / Specifications</vt:lpstr>
      <vt:lpstr>PowerPoint Presentation</vt:lpstr>
      <vt:lpstr>PowerPoint Presentation</vt:lpstr>
      <vt:lpstr>Expressing Algorithms</vt:lpstr>
      <vt:lpstr>Pseudocode</vt:lpstr>
      <vt:lpstr>3. Algorithm Analysis</vt:lpstr>
      <vt:lpstr>Algorithm analysis</vt:lpstr>
      <vt:lpstr>4,5,6: Implementation, Testing, Maintainance</vt:lpstr>
      <vt:lpstr>PowerPoint Presentation</vt:lpstr>
      <vt:lpstr>PowerPoint Presentation</vt:lpstr>
      <vt:lpstr>PowerPoint Presentation</vt:lpstr>
      <vt:lpstr>PowerPoint Presentation</vt:lpstr>
      <vt:lpstr>PowerPoint Presentation</vt:lpstr>
      <vt:lpstr>Arrays</vt:lpstr>
      <vt:lpstr>Arrays</vt:lpstr>
      <vt:lpstr>Introducing Arrays</vt:lpstr>
      <vt:lpstr>Array Layout</vt:lpstr>
      <vt:lpstr>Representing One-Dimensional Array in Memory</vt:lpstr>
      <vt:lpstr>Examples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Processing Arrays</vt:lpstr>
      <vt:lpstr>Enhanced for Loop</vt:lpstr>
      <vt:lpstr>Example: Testing Arrays</vt:lpstr>
      <vt:lpstr>Example: Assigning Grades</vt:lpstr>
      <vt:lpstr>Copying Arrays</vt:lpstr>
      <vt:lpstr>Passing Arrays to Methods</vt:lpstr>
      <vt:lpstr>Anonymous Array</vt:lpstr>
      <vt:lpstr>Pass By Value</vt:lpstr>
      <vt:lpstr>Simple Example</vt:lpstr>
      <vt:lpstr>Returning an Array from a Method</vt:lpstr>
      <vt:lpstr>Operation on array</vt:lpstr>
      <vt:lpstr>Array operations</vt:lpstr>
      <vt:lpstr>Traversing a linear Array</vt:lpstr>
      <vt:lpstr>Algorithm for Array Traversal</vt:lpstr>
      <vt:lpstr>Insertion and deletion in a Linear Array</vt:lpstr>
      <vt:lpstr>Insertion in an Array</vt:lpstr>
      <vt:lpstr>Cont . . . </vt:lpstr>
      <vt:lpstr>Example </vt:lpstr>
      <vt:lpstr>Algorithm for insertion</vt:lpstr>
      <vt:lpstr>Deletion Algorithm</vt:lpstr>
      <vt:lpstr>Searching in Linear Array</vt:lpstr>
      <vt:lpstr>Advantages and Limitations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Muhammad Ahsan Siddiqui</cp:lastModifiedBy>
  <cp:revision>82</cp:revision>
  <dcterms:created xsi:type="dcterms:W3CDTF">2020-02-11T19:08:07Z</dcterms:created>
  <dcterms:modified xsi:type="dcterms:W3CDTF">2022-01-07T13:59:02Z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0x01010022DA3D709AEA29468D61BD2FE4CFC2E7</vt:lpwstr>
  </property>
</Properties>
</file>