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sldIdLst>
    <p:sldId id="267" r:id="rId2"/>
    <p:sldId id="258" r:id="rId3"/>
    <p:sldId id="286" r:id="rId4"/>
    <p:sldId id="260" r:id="rId5"/>
    <p:sldId id="287" r:id="rId6"/>
    <p:sldId id="288" r:id="rId7"/>
    <p:sldId id="303" r:id="rId8"/>
    <p:sldId id="256" r:id="rId9"/>
    <p:sldId id="312" r:id="rId10"/>
    <p:sldId id="313" r:id="rId11"/>
    <p:sldId id="314" r:id="rId12"/>
    <p:sldId id="315" r:id="rId13"/>
    <p:sldId id="268" r:id="rId14"/>
    <p:sldId id="317" r:id="rId15"/>
    <p:sldId id="318" r:id="rId16"/>
    <p:sldId id="319" r:id="rId17"/>
    <p:sldId id="320" r:id="rId18"/>
    <p:sldId id="321" r:id="rId19"/>
    <p:sldId id="257" r:id="rId20"/>
    <p:sldId id="269" r:id="rId21"/>
    <p:sldId id="259" r:id="rId22"/>
    <p:sldId id="261" r:id="rId23"/>
    <p:sldId id="262" r:id="rId24"/>
    <p:sldId id="263" r:id="rId25"/>
    <p:sldId id="264" r:id="rId26"/>
    <p:sldId id="265" r:id="rId27"/>
    <p:sldId id="266" r:id="rId28"/>
    <p:sldId id="270" r:id="rId29"/>
    <p:sldId id="271" r:id="rId30"/>
    <p:sldId id="272" r:id="rId31"/>
    <p:sldId id="273" r:id="rId32"/>
    <p:sldId id="274" r:id="rId33"/>
    <p:sldId id="275" r:id="rId34"/>
    <p:sldId id="276" r:id="rId35"/>
    <p:sldId id="277" r:id="rId36"/>
    <p:sldId id="278" r:id="rId37"/>
    <p:sldId id="311" r:id="rId38"/>
    <p:sldId id="304" r:id="rId39"/>
    <p:sldId id="305" r:id="rId40"/>
    <p:sldId id="306" r:id="rId41"/>
    <p:sldId id="307" r:id="rId42"/>
    <p:sldId id="322" r:id="rId43"/>
    <p:sldId id="309" r:id="rId44"/>
    <p:sldId id="310" r:id="rId45"/>
    <p:sldId id="27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A65DC-2D29-4125-BD4B-A6A3995E09C2}"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32F82-5769-4BA8-922B-F7211CF1440F}" type="slidenum">
              <a:rPr lang="en-US" smtClean="0"/>
              <a:t>‹#›</a:t>
            </a:fld>
            <a:endParaRPr lang="en-US"/>
          </a:p>
        </p:txBody>
      </p:sp>
    </p:spTree>
    <p:extLst>
      <p:ext uri="{BB962C8B-B14F-4D97-AF65-F5344CB8AC3E}">
        <p14:creationId xmlns:p14="http://schemas.microsoft.com/office/powerpoint/2010/main" val="1686178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E32F82-5769-4BA8-922B-F7211CF1440F}" type="slidenum">
              <a:rPr lang="en-US" smtClean="0"/>
              <a:t>25</a:t>
            </a:fld>
            <a:endParaRPr lang="en-US"/>
          </a:p>
        </p:txBody>
      </p:sp>
    </p:spTree>
    <p:extLst>
      <p:ext uri="{BB962C8B-B14F-4D97-AF65-F5344CB8AC3E}">
        <p14:creationId xmlns:p14="http://schemas.microsoft.com/office/powerpoint/2010/main" val="147567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1950FD1-B606-400A-8D88-2A8D5B860A87}" type="datetimeFigureOut">
              <a:rPr lang="en-US" smtClean="0"/>
              <a:t>9/24/2021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1428844-2ED5-4EAD-B8F2-40B90CDFFA8F}" type="slidenum">
              <a:rPr lang="en-US" smtClean="0"/>
              <a:t>‹#›</a:t>
            </a:fld>
            <a:endParaRPr lang="en-US"/>
          </a:p>
        </p:txBody>
      </p:sp>
    </p:spTree>
    <p:extLst>
      <p:ext uri="{BB962C8B-B14F-4D97-AF65-F5344CB8AC3E}">
        <p14:creationId xmlns:p14="http://schemas.microsoft.com/office/powerpoint/2010/main" val="367766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50FD1-B606-400A-8D88-2A8D5B860A8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28844-2ED5-4EAD-B8F2-40B90CDFFA8F}" type="slidenum">
              <a:rPr lang="en-US" smtClean="0"/>
              <a:t>‹#›</a:t>
            </a:fld>
            <a:endParaRPr lang="en-US"/>
          </a:p>
        </p:txBody>
      </p:sp>
    </p:spTree>
    <p:extLst>
      <p:ext uri="{BB962C8B-B14F-4D97-AF65-F5344CB8AC3E}">
        <p14:creationId xmlns:p14="http://schemas.microsoft.com/office/powerpoint/2010/main" val="361668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50FD1-B606-400A-8D88-2A8D5B860A8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28844-2ED5-4EAD-B8F2-40B90CDFFA8F}" type="slidenum">
              <a:rPr lang="en-US" smtClean="0"/>
              <a:t>‹#›</a:t>
            </a:fld>
            <a:endParaRPr lang="en-US"/>
          </a:p>
        </p:txBody>
      </p:sp>
    </p:spTree>
    <p:extLst>
      <p:ext uri="{BB962C8B-B14F-4D97-AF65-F5344CB8AC3E}">
        <p14:creationId xmlns:p14="http://schemas.microsoft.com/office/powerpoint/2010/main" val="21950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50FD1-B606-400A-8D88-2A8D5B860A8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28844-2ED5-4EAD-B8F2-40B90CDFFA8F}" type="slidenum">
              <a:rPr lang="en-US" smtClean="0"/>
              <a:t>‹#›</a:t>
            </a:fld>
            <a:endParaRPr lang="en-US"/>
          </a:p>
        </p:txBody>
      </p:sp>
    </p:spTree>
    <p:extLst>
      <p:ext uri="{BB962C8B-B14F-4D97-AF65-F5344CB8AC3E}">
        <p14:creationId xmlns:p14="http://schemas.microsoft.com/office/powerpoint/2010/main" val="140457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50FD1-B606-400A-8D88-2A8D5B860A8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28844-2ED5-4EAD-B8F2-40B90CDFFA8F}" type="slidenum">
              <a:rPr lang="en-US" smtClean="0"/>
              <a:t>‹#›</a:t>
            </a:fld>
            <a:endParaRPr lang="en-US"/>
          </a:p>
        </p:txBody>
      </p:sp>
    </p:spTree>
    <p:extLst>
      <p:ext uri="{BB962C8B-B14F-4D97-AF65-F5344CB8AC3E}">
        <p14:creationId xmlns:p14="http://schemas.microsoft.com/office/powerpoint/2010/main" val="354320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50FD1-B606-400A-8D88-2A8D5B860A8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28844-2ED5-4EAD-B8F2-40B90CDFFA8F}" type="slidenum">
              <a:rPr lang="en-US" smtClean="0"/>
              <a:t>‹#›</a:t>
            </a:fld>
            <a:endParaRPr lang="en-US"/>
          </a:p>
        </p:txBody>
      </p:sp>
    </p:spTree>
    <p:extLst>
      <p:ext uri="{BB962C8B-B14F-4D97-AF65-F5344CB8AC3E}">
        <p14:creationId xmlns:p14="http://schemas.microsoft.com/office/powerpoint/2010/main" val="342810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950FD1-B606-400A-8D88-2A8D5B860A87}"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28844-2ED5-4EAD-B8F2-40B90CDFFA8F}" type="slidenum">
              <a:rPr lang="en-US" smtClean="0"/>
              <a:t>‹#›</a:t>
            </a:fld>
            <a:endParaRPr lang="en-US"/>
          </a:p>
        </p:txBody>
      </p:sp>
    </p:spTree>
    <p:extLst>
      <p:ext uri="{BB962C8B-B14F-4D97-AF65-F5344CB8AC3E}">
        <p14:creationId xmlns:p14="http://schemas.microsoft.com/office/powerpoint/2010/main" val="33167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950FD1-B606-400A-8D88-2A8D5B860A87}"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28844-2ED5-4EAD-B8F2-40B90CDFFA8F}" type="slidenum">
              <a:rPr lang="en-US" smtClean="0"/>
              <a:t>‹#›</a:t>
            </a:fld>
            <a:endParaRPr lang="en-US"/>
          </a:p>
        </p:txBody>
      </p:sp>
    </p:spTree>
    <p:extLst>
      <p:ext uri="{BB962C8B-B14F-4D97-AF65-F5344CB8AC3E}">
        <p14:creationId xmlns:p14="http://schemas.microsoft.com/office/powerpoint/2010/main" val="363376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50FD1-B606-400A-8D88-2A8D5B860A87}"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28844-2ED5-4EAD-B8F2-40B90CDFFA8F}" type="slidenum">
              <a:rPr lang="en-US" smtClean="0"/>
              <a:t>‹#›</a:t>
            </a:fld>
            <a:endParaRPr lang="en-US"/>
          </a:p>
        </p:txBody>
      </p:sp>
    </p:spTree>
    <p:extLst>
      <p:ext uri="{BB962C8B-B14F-4D97-AF65-F5344CB8AC3E}">
        <p14:creationId xmlns:p14="http://schemas.microsoft.com/office/powerpoint/2010/main" val="31636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1950FD1-B606-400A-8D88-2A8D5B860A8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1428844-2ED5-4EAD-B8F2-40B90CDFFA8F}" type="slidenum">
              <a:rPr lang="en-US" smtClean="0"/>
              <a:t>‹#›</a:t>
            </a:fld>
            <a:endParaRPr lang="en-US"/>
          </a:p>
        </p:txBody>
      </p:sp>
    </p:spTree>
    <p:extLst>
      <p:ext uri="{BB962C8B-B14F-4D97-AF65-F5344CB8AC3E}">
        <p14:creationId xmlns:p14="http://schemas.microsoft.com/office/powerpoint/2010/main" val="25344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1950FD1-B606-400A-8D88-2A8D5B860A87}" type="datetimeFigureOut">
              <a:rPr lang="en-US" smtClean="0"/>
              <a:t>9/24/2021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1428844-2ED5-4EAD-B8F2-40B90CDFFA8F}" type="slidenum">
              <a:rPr lang="en-US" smtClean="0"/>
              <a:t>‹#›</a:t>
            </a:fld>
            <a:endParaRPr lang="en-US"/>
          </a:p>
        </p:txBody>
      </p:sp>
    </p:spTree>
    <p:extLst>
      <p:ext uri="{BB962C8B-B14F-4D97-AF65-F5344CB8AC3E}">
        <p14:creationId xmlns:p14="http://schemas.microsoft.com/office/powerpoint/2010/main" val="227760106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1950FD1-B606-400A-8D88-2A8D5B860A87}" type="datetimeFigureOut">
              <a:rPr lang="en-US" smtClean="0"/>
              <a:t>9/24/2021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1428844-2ED5-4EAD-B8F2-40B90CDFFA8F}" type="slidenum">
              <a:rPr lang="en-US" smtClean="0"/>
              <a:t>‹#›</a:t>
            </a:fld>
            <a:endParaRPr lang="en-US"/>
          </a:p>
        </p:txBody>
      </p:sp>
    </p:spTree>
    <p:extLst>
      <p:ext uri="{BB962C8B-B14F-4D97-AF65-F5344CB8AC3E}">
        <p14:creationId xmlns:p14="http://schemas.microsoft.com/office/powerpoint/2010/main" val="22770135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90"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39C1-3D66-4E1C-9EA4-B7B262836D59}"/>
              </a:ext>
            </a:extLst>
          </p:cNvPr>
          <p:cNvSpPr>
            <a:spLocks noGrp="1"/>
          </p:cNvSpPr>
          <p:nvPr>
            <p:ph type="ctrTitle"/>
          </p:nvPr>
        </p:nvSpPr>
        <p:spPr/>
        <p:txBody>
          <a:bodyPr/>
          <a:lstStyle/>
          <a:p>
            <a:r>
              <a:rPr lang="en-US" dirty="0"/>
              <a:t>Linked List</a:t>
            </a:r>
          </a:p>
        </p:txBody>
      </p:sp>
      <p:sp>
        <p:nvSpPr>
          <p:cNvPr id="3" name="Subtitle 2">
            <a:extLst>
              <a:ext uri="{FF2B5EF4-FFF2-40B4-BE49-F238E27FC236}">
                <a16:creationId xmlns:a16="http://schemas.microsoft.com/office/drawing/2014/main" id="{AFE71694-CA31-4D61-A69F-DB01B07C03A0}"/>
              </a:ext>
            </a:extLst>
          </p:cNvPr>
          <p:cNvSpPr>
            <a:spLocks noGrp="1"/>
          </p:cNvSpPr>
          <p:nvPr>
            <p:ph type="subTitle" idx="1"/>
          </p:nvPr>
        </p:nvSpPr>
        <p:spPr/>
        <p:txBody>
          <a:bodyPr>
            <a:normAutofit/>
          </a:bodyPr>
          <a:lstStyle/>
          <a:p>
            <a:r>
              <a:rPr lang="en-US" dirty="0">
                <a:solidFill>
                  <a:schemeClr val="bg1"/>
                </a:solidFill>
              </a:rPr>
              <a:t>Data Structures &amp; Algorithms</a:t>
            </a:r>
          </a:p>
          <a:p>
            <a:endParaRPr lang="en-US" dirty="0"/>
          </a:p>
          <a:p>
            <a:endParaRPr lang="en-US" dirty="0"/>
          </a:p>
        </p:txBody>
      </p:sp>
    </p:spTree>
    <p:extLst>
      <p:ext uri="{BB962C8B-B14F-4D97-AF65-F5344CB8AC3E}">
        <p14:creationId xmlns:p14="http://schemas.microsoft.com/office/powerpoint/2010/main" val="315548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69175224-0862-4571-A3BD-537B7121A9D7}"/>
              </a:ext>
            </a:extLst>
          </p:cNvPr>
          <p:cNvSpPr>
            <a:spLocks noGrp="1"/>
          </p:cNvSpPr>
          <p:nvPr>
            <p:ph idx="1"/>
          </p:nvPr>
        </p:nvSpPr>
        <p:spPr/>
        <p:txBody>
          <a:bodyPr>
            <a:normAutofit lnSpcReduction="10000"/>
          </a:bodyPr>
          <a:lstStyle/>
          <a:p>
            <a:pPr eaLnBrk="1" hangingPunct="1"/>
            <a:r>
              <a:rPr lang="en-US" altLang="en-PK" dirty="0">
                <a:cs typeface="Times New Roman" panose="02020603050405020304" pitchFamily="18" charset="0"/>
              </a:rPr>
              <a:t>A linked list is called "linked" because each node in the series has a pointer that points to the next node in the list. </a:t>
            </a:r>
          </a:p>
          <a:p>
            <a:pPr eaLnBrk="1" hangingPunct="1"/>
            <a:endParaRPr lang="en-US" altLang="en-PK" dirty="0"/>
          </a:p>
          <a:p>
            <a:pPr eaLnBrk="1" hangingPunct="1"/>
            <a:endParaRPr lang="en-US" altLang="en-PK" dirty="0"/>
          </a:p>
          <a:p>
            <a:pPr eaLnBrk="1" hangingPunct="1"/>
            <a:endParaRPr lang="en-US" altLang="en-PK" dirty="0"/>
          </a:p>
          <a:p>
            <a:pPr eaLnBrk="1" hangingPunct="1"/>
            <a:endParaRPr lang="en-US" altLang="en-PK" dirty="0"/>
          </a:p>
          <a:p>
            <a:pPr eaLnBrk="1" hangingPunct="1"/>
            <a:r>
              <a:rPr lang="en-US" altLang="en-PK" dirty="0"/>
              <a:t>List head contains the address of the first node</a:t>
            </a:r>
          </a:p>
          <a:p>
            <a:pPr eaLnBrk="1" hangingPunct="1"/>
            <a:endParaRPr lang="en-US" altLang="en-PK" dirty="0"/>
          </a:p>
          <a:p>
            <a:pPr eaLnBrk="1" hangingPunct="1"/>
            <a:r>
              <a:rPr lang="en-US" altLang="en-PK" dirty="0"/>
              <a:t>By convention NULL indicates the end of the linked list</a:t>
            </a:r>
          </a:p>
        </p:txBody>
      </p:sp>
      <p:sp>
        <p:nvSpPr>
          <p:cNvPr id="12291" name="Title 2">
            <a:extLst>
              <a:ext uri="{FF2B5EF4-FFF2-40B4-BE49-F238E27FC236}">
                <a16:creationId xmlns:a16="http://schemas.microsoft.com/office/drawing/2014/main" id="{F4D702E5-1863-44CD-A95B-452058D6BA4A}"/>
              </a:ext>
            </a:extLst>
          </p:cNvPr>
          <p:cNvSpPr>
            <a:spLocks noGrp="1"/>
          </p:cNvSpPr>
          <p:nvPr>
            <p:ph type="title"/>
          </p:nvPr>
        </p:nvSpPr>
        <p:spPr>
          <a:xfrm>
            <a:off x="2152650" y="365126"/>
            <a:ext cx="7886700" cy="1325563"/>
          </a:xfrm>
        </p:spPr>
        <p:txBody>
          <a:bodyPr/>
          <a:lstStyle/>
          <a:p>
            <a:pPr eaLnBrk="1" hangingPunct="1"/>
            <a:r>
              <a:rPr lang="en-US" altLang="en-PK"/>
              <a:t>Composition of Linked List</a:t>
            </a:r>
          </a:p>
        </p:txBody>
      </p:sp>
      <p:pic>
        <p:nvPicPr>
          <p:cNvPr id="12292" name="Picture 4" descr="Figure 17-2">
            <a:extLst>
              <a:ext uri="{FF2B5EF4-FFF2-40B4-BE49-F238E27FC236}">
                <a16:creationId xmlns:a16="http://schemas.microsoft.com/office/drawing/2014/main" id="{6588296F-A804-42ED-8528-F3860B341DD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02653" y="3085879"/>
            <a:ext cx="5905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a:extLst>
              <a:ext uri="{FF2B5EF4-FFF2-40B4-BE49-F238E27FC236}">
                <a16:creationId xmlns:a16="http://schemas.microsoft.com/office/drawing/2014/main" id="{D390366E-FAD7-410B-8E16-593F2478A99B}"/>
              </a:ext>
            </a:extLst>
          </p:cNvPr>
          <p:cNvSpPr>
            <a:spLocks noGrp="1"/>
          </p:cNvSpPr>
          <p:nvPr>
            <p:ph type="title"/>
          </p:nvPr>
        </p:nvSpPr>
        <p:spPr>
          <a:xfrm>
            <a:off x="2152650" y="365126"/>
            <a:ext cx="7886700" cy="1325563"/>
          </a:xfrm>
        </p:spPr>
        <p:txBody>
          <a:bodyPr/>
          <a:lstStyle/>
          <a:p>
            <a:pPr eaLnBrk="1" hangingPunct="1"/>
            <a:r>
              <a:rPr lang="en-US" altLang="en-PK"/>
              <a:t>Example </a:t>
            </a:r>
          </a:p>
        </p:txBody>
      </p:sp>
      <p:sp>
        <p:nvSpPr>
          <p:cNvPr id="13315" name="Content Placeholder 4">
            <a:extLst>
              <a:ext uri="{FF2B5EF4-FFF2-40B4-BE49-F238E27FC236}">
                <a16:creationId xmlns:a16="http://schemas.microsoft.com/office/drawing/2014/main" id="{F2C35C63-3F8C-41E8-9448-9479DECBC42D}"/>
              </a:ext>
            </a:extLst>
          </p:cNvPr>
          <p:cNvSpPr>
            <a:spLocks noGrp="1"/>
          </p:cNvSpPr>
          <p:nvPr>
            <p:ph idx="1"/>
          </p:nvPr>
        </p:nvSpPr>
        <p:spPr/>
        <p:txBody>
          <a:bodyPr/>
          <a:lstStyle/>
          <a:p>
            <a:pPr eaLnBrk="1" hangingPunct="1"/>
            <a:r>
              <a:rPr lang="en-US" altLang="en-PK"/>
              <a:t>Each node is divided into two parts</a:t>
            </a:r>
          </a:p>
          <a:p>
            <a:pPr lvl="1" eaLnBrk="1" hangingPunct="1"/>
            <a:r>
              <a:rPr lang="en-US" altLang="en-PK"/>
              <a:t>First part contains the information of element </a:t>
            </a:r>
          </a:p>
          <a:p>
            <a:pPr lvl="1" eaLnBrk="1" hangingPunct="1"/>
            <a:r>
              <a:rPr lang="en-US" altLang="en-PK"/>
              <a:t>Second part contains the address of next node in the linked list </a:t>
            </a:r>
          </a:p>
        </p:txBody>
      </p:sp>
      <p:pic>
        <p:nvPicPr>
          <p:cNvPr id="13316" name="Picture 4">
            <a:extLst>
              <a:ext uri="{FF2B5EF4-FFF2-40B4-BE49-F238E27FC236}">
                <a16:creationId xmlns:a16="http://schemas.microsoft.com/office/drawing/2014/main" id="{5117E6FC-5C62-4C47-BA62-2BFC06161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3859214"/>
            <a:ext cx="56467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a:extLst>
              <a:ext uri="{FF2B5EF4-FFF2-40B4-BE49-F238E27FC236}">
                <a16:creationId xmlns:a16="http://schemas.microsoft.com/office/drawing/2014/main" id="{8E88ABEC-3EFD-44D3-AB19-9CEDA51FF8D0}"/>
              </a:ext>
            </a:extLst>
          </p:cNvPr>
          <p:cNvSpPr>
            <a:spLocks noGrp="1"/>
          </p:cNvSpPr>
          <p:nvPr>
            <p:ph idx="1"/>
          </p:nvPr>
        </p:nvSpPr>
        <p:spPr/>
        <p:txBody>
          <a:bodyPr/>
          <a:lstStyle/>
          <a:p>
            <a:pPr eaLnBrk="1" hangingPunct="1"/>
            <a:r>
              <a:rPr lang="en-US" altLang="en-PK"/>
              <a:t>Linked list is a dynamic data-structure,</a:t>
            </a:r>
          </a:p>
          <a:p>
            <a:pPr lvl="1" eaLnBrk="1" hangingPunct="1"/>
            <a:r>
              <a:rPr lang="en-US" altLang="en-PK"/>
              <a:t> it can grow and shrink during execution of the program</a:t>
            </a:r>
          </a:p>
          <a:p>
            <a:pPr eaLnBrk="1" hangingPunct="1"/>
            <a:r>
              <a:rPr lang="en-US" altLang="en-PK"/>
              <a:t>Efficient memory utilization</a:t>
            </a:r>
          </a:p>
          <a:p>
            <a:pPr lvl="1" eaLnBrk="1" hangingPunct="1"/>
            <a:r>
              <a:rPr lang="en-US" altLang="en-PK"/>
              <a:t>Memory is not pre-allocated.</a:t>
            </a:r>
          </a:p>
          <a:p>
            <a:pPr eaLnBrk="1" hangingPunct="1"/>
            <a:r>
              <a:rPr lang="en-US" altLang="en-PK"/>
              <a:t>Insertion and deletion of an element (at arbitrary position) is easier</a:t>
            </a:r>
          </a:p>
          <a:p>
            <a:pPr eaLnBrk="1" hangingPunct="1"/>
            <a:r>
              <a:rPr lang="en-US" altLang="en-PK"/>
              <a:t>But</a:t>
            </a:r>
          </a:p>
          <a:p>
            <a:pPr lvl="1" eaLnBrk="1" hangingPunct="1"/>
            <a:r>
              <a:rPr lang="en-US" altLang="en-PK"/>
              <a:t>Searching for an element is a bit time consuming</a:t>
            </a:r>
          </a:p>
          <a:p>
            <a:pPr eaLnBrk="1" hangingPunct="1"/>
            <a:endParaRPr lang="en-US" altLang="en-PK"/>
          </a:p>
        </p:txBody>
      </p:sp>
      <p:sp>
        <p:nvSpPr>
          <p:cNvPr id="15363" name="Title 2">
            <a:extLst>
              <a:ext uri="{FF2B5EF4-FFF2-40B4-BE49-F238E27FC236}">
                <a16:creationId xmlns:a16="http://schemas.microsoft.com/office/drawing/2014/main" id="{FDC1F5B4-8692-4866-A713-0C72F7E67A0F}"/>
              </a:ext>
            </a:extLst>
          </p:cNvPr>
          <p:cNvSpPr>
            <a:spLocks noGrp="1"/>
          </p:cNvSpPr>
          <p:nvPr>
            <p:ph type="title"/>
          </p:nvPr>
        </p:nvSpPr>
        <p:spPr>
          <a:xfrm>
            <a:off x="2152650" y="365126"/>
            <a:ext cx="7886700" cy="1325563"/>
          </a:xfrm>
        </p:spPr>
        <p:txBody>
          <a:bodyPr/>
          <a:lstStyle/>
          <a:p>
            <a:pPr eaLnBrk="1" hangingPunct="1"/>
            <a:r>
              <a:rPr lang="en-US" altLang="en-PK"/>
              <a:t>Advantages of Linked List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a:extLst>
              <a:ext uri="{FF2B5EF4-FFF2-40B4-BE49-F238E27FC236}">
                <a16:creationId xmlns:a16="http://schemas.microsoft.com/office/drawing/2014/main" id="{8FE8C14A-04AB-4D9C-AE4B-E685E4FF706D}"/>
              </a:ext>
            </a:extLst>
          </p:cNvPr>
          <p:cNvSpPr>
            <a:spLocks noGrp="1"/>
          </p:cNvSpPr>
          <p:nvPr>
            <p:ph idx="1"/>
          </p:nvPr>
        </p:nvSpPr>
        <p:spPr>
          <a:xfrm>
            <a:off x="2127250" y="1825625"/>
            <a:ext cx="8358188" cy="4351338"/>
          </a:xfrm>
        </p:spPr>
        <p:txBody>
          <a:bodyPr/>
          <a:lstStyle/>
          <a:p>
            <a:pPr eaLnBrk="1" hangingPunct="1"/>
            <a:r>
              <a:rPr lang="en-US" altLang="en-PK"/>
              <a:t>The primitive operations on linked list are:</a:t>
            </a:r>
          </a:p>
          <a:p>
            <a:pPr eaLnBrk="1" hangingPunct="1"/>
            <a:endParaRPr lang="en-US" altLang="en-PK"/>
          </a:p>
          <a:p>
            <a:pPr eaLnBrk="1" hangingPunct="1"/>
            <a:r>
              <a:rPr lang="en-US" altLang="en-PK"/>
              <a:t>Creation- </a:t>
            </a:r>
            <a:r>
              <a:rPr lang="en-US" altLang="en-PK" sz="2000"/>
              <a:t>is used to create linked list</a:t>
            </a:r>
          </a:p>
          <a:p>
            <a:pPr eaLnBrk="1" hangingPunct="1"/>
            <a:r>
              <a:rPr lang="en-US" altLang="en-PK"/>
              <a:t>Insertion-</a:t>
            </a:r>
            <a:r>
              <a:rPr lang="en-US" altLang="en-PK" sz="2000"/>
              <a:t>inset node at (beginning, specified position, end)</a:t>
            </a:r>
          </a:p>
          <a:p>
            <a:pPr eaLnBrk="1" hangingPunct="1"/>
            <a:r>
              <a:rPr lang="en-US" altLang="en-PK"/>
              <a:t>Deletion-</a:t>
            </a:r>
            <a:r>
              <a:rPr lang="en-US" altLang="en-PK" sz="2000"/>
              <a:t>delete node at (beginning, specified position, end)</a:t>
            </a:r>
          </a:p>
          <a:p>
            <a:pPr eaLnBrk="1" hangingPunct="1"/>
            <a:r>
              <a:rPr lang="en-US" altLang="en-PK"/>
              <a:t>Traversing-</a:t>
            </a:r>
            <a:r>
              <a:rPr lang="en-US" altLang="en-PK" sz="2000"/>
              <a:t>visiting each node from one end to another </a:t>
            </a:r>
          </a:p>
        </p:txBody>
      </p:sp>
      <p:sp>
        <p:nvSpPr>
          <p:cNvPr id="16387" name="Title 2">
            <a:extLst>
              <a:ext uri="{FF2B5EF4-FFF2-40B4-BE49-F238E27FC236}">
                <a16:creationId xmlns:a16="http://schemas.microsoft.com/office/drawing/2014/main" id="{3E1198E6-DE46-43BA-9989-2B00DBA1E9FF}"/>
              </a:ext>
            </a:extLst>
          </p:cNvPr>
          <p:cNvSpPr>
            <a:spLocks noGrp="1"/>
          </p:cNvSpPr>
          <p:nvPr>
            <p:ph type="title"/>
          </p:nvPr>
        </p:nvSpPr>
        <p:spPr>
          <a:xfrm>
            <a:off x="2152650" y="365126"/>
            <a:ext cx="7886700" cy="1325563"/>
          </a:xfrm>
        </p:spPr>
        <p:txBody>
          <a:bodyPr/>
          <a:lstStyle/>
          <a:p>
            <a:pPr eaLnBrk="1" hangingPunct="1"/>
            <a:r>
              <a:rPr lang="en-US" altLang="en-PK"/>
              <a:t>Operations in Linked List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a:extLst>
              <a:ext uri="{FF2B5EF4-FFF2-40B4-BE49-F238E27FC236}">
                <a16:creationId xmlns:a16="http://schemas.microsoft.com/office/drawing/2014/main" id="{F4D3CDA3-33CB-4B9F-9547-02862A3B459B}"/>
              </a:ext>
            </a:extLst>
          </p:cNvPr>
          <p:cNvSpPr>
            <a:spLocks noGrp="1"/>
          </p:cNvSpPr>
          <p:nvPr>
            <p:ph type="title"/>
          </p:nvPr>
        </p:nvSpPr>
        <p:spPr>
          <a:xfrm>
            <a:off x="2152650" y="365125"/>
            <a:ext cx="7886700" cy="666750"/>
          </a:xfrm>
        </p:spPr>
        <p:txBody>
          <a:bodyPr>
            <a:normAutofit fontScale="90000"/>
          </a:bodyPr>
          <a:lstStyle/>
          <a:p>
            <a:pPr eaLnBrk="1" hangingPunct="1"/>
            <a:r>
              <a:rPr lang="en-US" altLang="en-PK"/>
              <a:t>Example </a:t>
            </a:r>
          </a:p>
        </p:txBody>
      </p:sp>
      <p:pic>
        <p:nvPicPr>
          <p:cNvPr id="18435" name="Picture 4" descr="Untitled.jpg">
            <a:extLst>
              <a:ext uri="{FF2B5EF4-FFF2-40B4-BE49-F238E27FC236}">
                <a16:creationId xmlns:a16="http://schemas.microsoft.com/office/drawing/2014/main" id="{267E6267-71F4-4FF5-839B-DE5AA05296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764" y="992189"/>
            <a:ext cx="7864475" cy="552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a:extLst>
              <a:ext uri="{FF2B5EF4-FFF2-40B4-BE49-F238E27FC236}">
                <a16:creationId xmlns:a16="http://schemas.microsoft.com/office/drawing/2014/main" id="{5F496FA1-5B9C-4303-B920-8CAF105E891A}"/>
              </a:ext>
            </a:extLst>
          </p:cNvPr>
          <p:cNvSpPr>
            <a:spLocks noGrp="1"/>
          </p:cNvSpPr>
          <p:nvPr>
            <p:ph idx="1"/>
          </p:nvPr>
        </p:nvSpPr>
        <p:spPr>
          <a:xfrm>
            <a:off x="2152650" y="1825625"/>
            <a:ext cx="7886700" cy="4770438"/>
          </a:xfrm>
        </p:spPr>
        <p:txBody>
          <a:bodyPr/>
          <a:lstStyle/>
          <a:p>
            <a:pPr eaLnBrk="1" hangingPunct="1"/>
            <a:r>
              <a:rPr lang="en-US" altLang="en-PK"/>
              <a:t>It is easier to make arbitrary insertions and deletions using linked lists</a:t>
            </a:r>
          </a:p>
          <a:p>
            <a:pPr eaLnBrk="1" hangingPunct="1"/>
            <a:r>
              <a:rPr lang="en-US" altLang="en-PK"/>
              <a:t>To insert the data item GAT between FAT and HAT, </a:t>
            </a:r>
          </a:p>
          <a:p>
            <a:pPr eaLnBrk="1" hangingPunct="1"/>
            <a:endParaRPr lang="en-US" altLang="en-PK"/>
          </a:p>
          <a:p>
            <a:pPr eaLnBrk="1" hangingPunct="1"/>
            <a:r>
              <a:rPr lang="en-US" altLang="en-PK"/>
              <a:t>Following steps are required.</a:t>
            </a:r>
          </a:p>
          <a:p>
            <a:pPr lvl="1" eaLnBrk="1" hangingPunct="1"/>
            <a:r>
              <a:rPr lang="en-US" altLang="en-PK"/>
              <a:t>Get a node that is currently unused; let its address be x.</a:t>
            </a:r>
          </a:p>
          <a:p>
            <a:pPr lvl="1" eaLnBrk="1" hangingPunct="1"/>
            <a:r>
              <a:rPr lang="en-US" altLang="en-PK"/>
              <a:t>Set the data field of this node to GAT.</a:t>
            </a:r>
          </a:p>
          <a:p>
            <a:pPr lvl="1" eaLnBrk="1" hangingPunct="1"/>
            <a:r>
              <a:rPr lang="en-US" altLang="en-PK"/>
              <a:t>Set the link field of x to point to the node after FAT, which contains HAT.</a:t>
            </a:r>
          </a:p>
          <a:p>
            <a:pPr lvl="1" eaLnBrk="1" hangingPunct="1"/>
            <a:r>
              <a:rPr lang="en-US" altLang="en-PK"/>
              <a:t>Set the link field of the node containing FAT to x</a:t>
            </a:r>
            <a:r>
              <a:rPr lang="en-US" altLang="en-PK" sz="2000"/>
              <a:t>.</a:t>
            </a:r>
          </a:p>
        </p:txBody>
      </p:sp>
      <p:sp>
        <p:nvSpPr>
          <p:cNvPr id="19459" name="Title 2">
            <a:extLst>
              <a:ext uri="{FF2B5EF4-FFF2-40B4-BE49-F238E27FC236}">
                <a16:creationId xmlns:a16="http://schemas.microsoft.com/office/drawing/2014/main" id="{B36C0438-A887-4D3C-809A-ADB418E06A22}"/>
              </a:ext>
            </a:extLst>
          </p:cNvPr>
          <p:cNvSpPr>
            <a:spLocks noGrp="1"/>
          </p:cNvSpPr>
          <p:nvPr>
            <p:ph type="title"/>
          </p:nvPr>
        </p:nvSpPr>
        <p:spPr>
          <a:xfrm>
            <a:off x="2152650" y="365126"/>
            <a:ext cx="7886700" cy="1325563"/>
          </a:xfrm>
        </p:spPr>
        <p:txBody>
          <a:bodyPr/>
          <a:lstStyle/>
          <a:p>
            <a:pPr eaLnBrk="1" hangingPunct="1"/>
            <a:r>
              <a:rPr lang="en-US" altLang="en-PK"/>
              <a:t>Cont . .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5142613F-5057-4CE4-B021-E1E33147CA1A}"/>
              </a:ext>
            </a:extLst>
          </p:cNvPr>
          <p:cNvSpPr>
            <a:spLocks noGrp="1"/>
          </p:cNvSpPr>
          <p:nvPr>
            <p:ph idx="1"/>
          </p:nvPr>
        </p:nvSpPr>
        <p:spPr>
          <a:xfrm>
            <a:off x="2205038" y="1825625"/>
            <a:ext cx="7886700" cy="4351338"/>
          </a:xfrm>
        </p:spPr>
        <p:txBody>
          <a:bodyPr/>
          <a:lstStyle/>
          <a:p>
            <a:pPr eaLnBrk="1" hangingPunct="1">
              <a:buFont typeface="Wingdings" panose="05000000000000000000" pitchFamily="2" charset="2"/>
              <a:buNone/>
            </a:pPr>
            <a:r>
              <a:rPr lang="en-US" altLang="en-PK"/>
              <a:t>   </a:t>
            </a:r>
            <a:r>
              <a:rPr lang="en-US" altLang="en-PK" sz="2000"/>
              <a:t> First </a:t>
            </a:r>
          </a:p>
          <a:p>
            <a:pPr eaLnBrk="1" hangingPunct="1"/>
            <a:endParaRPr lang="en-US" altLang="en-PK"/>
          </a:p>
          <a:p>
            <a:pPr eaLnBrk="1" hangingPunct="1"/>
            <a:endParaRPr lang="en-US" altLang="en-PK"/>
          </a:p>
          <a:p>
            <a:pPr eaLnBrk="1" hangingPunct="1"/>
            <a:endParaRPr lang="en-US" altLang="en-PK"/>
          </a:p>
          <a:p>
            <a:pPr eaLnBrk="1" hangingPunct="1"/>
            <a:endParaRPr lang="en-US" altLang="en-PK"/>
          </a:p>
          <a:p>
            <a:pPr eaLnBrk="1" hangingPunct="1"/>
            <a:r>
              <a:rPr lang="en-US" altLang="en-PK" sz="1800"/>
              <a:t>Since the list starts at data[8] = BAT, let us set a variable first =8, link[8] has the value 3, which means it points to data[3] which contains CAT</a:t>
            </a:r>
          </a:p>
        </p:txBody>
      </p:sp>
      <p:sp>
        <p:nvSpPr>
          <p:cNvPr id="20483" name="Title 2">
            <a:extLst>
              <a:ext uri="{FF2B5EF4-FFF2-40B4-BE49-F238E27FC236}">
                <a16:creationId xmlns:a16="http://schemas.microsoft.com/office/drawing/2014/main" id="{019FB3D6-F2B9-4A4D-AD81-8A1FB5A8F9F4}"/>
              </a:ext>
            </a:extLst>
          </p:cNvPr>
          <p:cNvSpPr>
            <a:spLocks noGrp="1"/>
          </p:cNvSpPr>
          <p:nvPr>
            <p:ph type="title"/>
          </p:nvPr>
        </p:nvSpPr>
        <p:spPr>
          <a:xfrm>
            <a:off x="2152650" y="365126"/>
            <a:ext cx="7886700" cy="1325563"/>
          </a:xfrm>
        </p:spPr>
        <p:txBody>
          <a:bodyPr/>
          <a:lstStyle/>
          <a:p>
            <a:pPr eaLnBrk="1" hangingPunct="1"/>
            <a:r>
              <a:rPr lang="en-US" altLang="en-PK"/>
              <a:t>Cont . . . . </a:t>
            </a:r>
          </a:p>
        </p:txBody>
      </p:sp>
      <p:pic>
        <p:nvPicPr>
          <p:cNvPr id="20484" name="Picture 3">
            <a:extLst>
              <a:ext uri="{FF2B5EF4-FFF2-40B4-BE49-F238E27FC236}">
                <a16:creationId xmlns:a16="http://schemas.microsoft.com/office/drawing/2014/main" id="{CF362C1E-F372-44FE-B1A2-DAEC7EF73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2301876"/>
            <a:ext cx="7646988"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a:extLst>
              <a:ext uri="{FF2B5EF4-FFF2-40B4-BE49-F238E27FC236}">
                <a16:creationId xmlns:a16="http://schemas.microsoft.com/office/drawing/2014/main" id="{9771B3B9-0760-4CEB-951E-F5EB7406D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8" y="5341938"/>
            <a:ext cx="756126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454CA410-76EE-4ABF-A1C8-31EC1FEADFDB}"/>
              </a:ext>
            </a:extLst>
          </p:cNvPr>
          <p:cNvSpPr txBox="1"/>
          <p:nvPr/>
        </p:nvSpPr>
        <p:spPr>
          <a:xfrm>
            <a:off x="3313616" y="5564777"/>
            <a:ext cx="992777" cy="338554"/>
          </a:xfrm>
          <a:prstGeom prst="rect">
            <a:avLst/>
          </a:prstGeom>
          <a:noFill/>
          <a:ln>
            <a:noFill/>
          </a:ln>
        </p:spPr>
        <p:txBody>
          <a:bodyPr>
            <a:spAutoFit/>
          </a:bodyPr>
          <a:lstStyle/>
          <a:p>
            <a:pPr>
              <a:defRPr/>
            </a:pPr>
            <a:r>
              <a:rPr lang="en-US" sz="1600" b="1" dirty="0">
                <a:ln>
                  <a:solidFill>
                    <a:schemeClr val="accent1">
                      <a:lumMod val="20000"/>
                      <a:lumOff val="80000"/>
                    </a:schemeClr>
                  </a:solidFill>
                </a:ln>
                <a:latin typeface="Arial" charset="0"/>
                <a:cs typeface="Arial" charset="0"/>
              </a:rPr>
              <a:t>Link[3]</a:t>
            </a:r>
          </a:p>
        </p:txBody>
      </p:sp>
      <p:sp>
        <p:nvSpPr>
          <p:cNvPr id="10" name="TextBox 9">
            <a:extLst>
              <a:ext uri="{FF2B5EF4-FFF2-40B4-BE49-F238E27FC236}">
                <a16:creationId xmlns:a16="http://schemas.microsoft.com/office/drawing/2014/main" id="{FFDEBABE-D3EC-4209-91A5-B8FD03DEBA1B}"/>
              </a:ext>
            </a:extLst>
          </p:cNvPr>
          <p:cNvSpPr txBox="1"/>
          <p:nvPr/>
        </p:nvSpPr>
        <p:spPr>
          <a:xfrm>
            <a:off x="4772298" y="5560423"/>
            <a:ext cx="940526" cy="338554"/>
          </a:xfrm>
          <a:prstGeom prst="rect">
            <a:avLst/>
          </a:prstGeom>
          <a:noFill/>
          <a:ln>
            <a:noFill/>
          </a:ln>
        </p:spPr>
        <p:txBody>
          <a:bodyPr>
            <a:spAutoFit/>
          </a:bodyPr>
          <a:lstStyle/>
          <a:p>
            <a:pPr>
              <a:defRPr/>
            </a:pPr>
            <a:r>
              <a:rPr lang="en-US" sz="1600" b="1" dirty="0">
                <a:ln>
                  <a:solidFill>
                    <a:schemeClr val="accent1">
                      <a:lumMod val="20000"/>
                      <a:lumOff val="80000"/>
                    </a:schemeClr>
                  </a:solidFill>
                </a:ln>
                <a:latin typeface="Arial" charset="0"/>
                <a:cs typeface="Arial" charset="0"/>
              </a:rPr>
              <a:t>Link[4]</a:t>
            </a:r>
          </a:p>
        </p:txBody>
      </p:sp>
      <p:sp>
        <p:nvSpPr>
          <p:cNvPr id="11" name="TextBox 10">
            <a:extLst>
              <a:ext uri="{FF2B5EF4-FFF2-40B4-BE49-F238E27FC236}">
                <a16:creationId xmlns:a16="http://schemas.microsoft.com/office/drawing/2014/main" id="{FD71EE2D-D810-42E2-AA9A-C5436C3CE8BC}"/>
              </a:ext>
            </a:extLst>
          </p:cNvPr>
          <p:cNvSpPr txBox="1"/>
          <p:nvPr/>
        </p:nvSpPr>
        <p:spPr>
          <a:xfrm>
            <a:off x="6300650" y="5599610"/>
            <a:ext cx="940526" cy="338554"/>
          </a:xfrm>
          <a:prstGeom prst="rect">
            <a:avLst/>
          </a:prstGeom>
          <a:noFill/>
          <a:ln>
            <a:noFill/>
          </a:ln>
        </p:spPr>
        <p:txBody>
          <a:bodyPr>
            <a:spAutoFit/>
          </a:bodyPr>
          <a:lstStyle/>
          <a:p>
            <a:pPr>
              <a:defRPr/>
            </a:pPr>
            <a:r>
              <a:rPr lang="en-US" sz="1600" b="1" dirty="0">
                <a:ln>
                  <a:solidFill>
                    <a:schemeClr val="accent1">
                      <a:lumMod val="20000"/>
                      <a:lumOff val="80000"/>
                    </a:schemeClr>
                  </a:solidFill>
                </a:ln>
                <a:latin typeface="Arial" charset="0"/>
                <a:cs typeface="Arial" charset="0"/>
              </a:rPr>
              <a:t>Link[9]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01A21550-2EEB-402D-8329-3665F667B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144463"/>
            <a:ext cx="8047037" cy="658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B3BFD23C-C7BE-45AA-9ED4-BEBD0048F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58750"/>
            <a:ext cx="8447088"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2A77-156D-45C1-A03A-7210CDFBF472}"/>
              </a:ext>
            </a:extLst>
          </p:cNvPr>
          <p:cNvSpPr>
            <a:spLocks noGrp="1"/>
          </p:cNvSpPr>
          <p:nvPr>
            <p:ph type="title"/>
          </p:nvPr>
        </p:nvSpPr>
        <p:spPr/>
        <p:txBody>
          <a:bodyPr/>
          <a:lstStyle/>
          <a:p>
            <a:r>
              <a:rPr lang="en-US" dirty="0"/>
              <a:t>Linked List</a:t>
            </a:r>
          </a:p>
        </p:txBody>
      </p:sp>
      <p:sp>
        <p:nvSpPr>
          <p:cNvPr id="3" name="Content Placeholder 2">
            <a:extLst>
              <a:ext uri="{FF2B5EF4-FFF2-40B4-BE49-F238E27FC236}">
                <a16:creationId xmlns:a16="http://schemas.microsoft.com/office/drawing/2014/main" id="{EE1EC564-0D65-4BE4-AC0D-5A2ED3FD52FF}"/>
              </a:ext>
            </a:extLst>
          </p:cNvPr>
          <p:cNvSpPr>
            <a:spLocks noGrp="1"/>
          </p:cNvSpPr>
          <p:nvPr>
            <p:ph idx="1"/>
          </p:nvPr>
        </p:nvSpPr>
        <p:spPr/>
        <p:txBody>
          <a:bodyPr/>
          <a:lstStyle/>
          <a:p>
            <a:pPr algn="l"/>
            <a:r>
              <a:rPr lang="en-US" b="0" i="0" dirty="0">
                <a:solidFill>
                  <a:srgbClr val="3D3D4E"/>
                </a:solidFill>
                <a:effectLst/>
                <a:latin typeface="Droid Serif"/>
              </a:rPr>
              <a:t>Linked lists can dynamically increase in size. It is easy to insert and delete from a linked list because unlike arrays, as we only need to change the pointers of the previous element and the next element to insert or delete an element.</a:t>
            </a:r>
          </a:p>
          <a:p>
            <a:pPr algn="l"/>
            <a:r>
              <a:rPr lang="en-US" b="0" i="0" dirty="0">
                <a:solidFill>
                  <a:srgbClr val="3D3D4E"/>
                </a:solidFill>
                <a:effectLst/>
                <a:latin typeface="Droid Serif"/>
              </a:rPr>
              <a:t>Some important applications of Linked Lists include:</a:t>
            </a:r>
          </a:p>
          <a:p>
            <a:pPr lvl="1">
              <a:buFont typeface="Arial" panose="020B0604020202020204" pitchFamily="34" charset="0"/>
              <a:buChar char="•"/>
            </a:pPr>
            <a:r>
              <a:rPr lang="en-US" b="0" i="0" dirty="0">
                <a:solidFill>
                  <a:srgbClr val="3D3D4E"/>
                </a:solidFill>
                <a:effectLst/>
                <a:latin typeface="Droid Serif"/>
              </a:rPr>
              <a:t>Implementing </a:t>
            </a:r>
            <a:r>
              <a:rPr lang="en-US" b="0" i="0" dirty="0" err="1">
                <a:solidFill>
                  <a:srgbClr val="3D3D4E"/>
                </a:solidFill>
                <a:effectLst/>
                <a:latin typeface="Droid Serif"/>
              </a:rPr>
              <a:t>HashMaps</a:t>
            </a:r>
            <a:r>
              <a:rPr lang="en-US" b="0" i="0" dirty="0">
                <a:solidFill>
                  <a:srgbClr val="3D3D4E"/>
                </a:solidFill>
                <a:effectLst/>
                <a:latin typeface="Droid Serif"/>
              </a:rPr>
              <a:t>, File System and Adjacency Lists</a:t>
            </a:r>
          </a:p>
          <a:p>
            <a:pPr lvl="1">
              <a:buFont typeface="Arial" panose="020B0604020202020204" pitchFamily="34" charset="0"/>
              <a:buChar char="•"/>
            </a:pPr>
            <a:r>
              <a:rPr lang="en-US" b="0" i="0" dirty="0">
                <a:solidFill>
                  <a:srgbClr val="3D3D4E"/>
                </a:solidFill>
                <a:effectLst/>
                <a:latin typeface="Droid Serif"/>
              </a:rPr>
              <a:t>Dynamic memory allocation: use linked lists of free blocks</a:t>
            </a:r>
          </a:p>
          <a:p>
            <a:pPr lvl="1">
              <a:buFont typeface="Arial" panose="020B0604020202020204" pitchFamily="34" charset="0"/>
              <a:buChar char="•"/>
            </a:pPr>
            <a:r>
              <a:rPr lang="en-US" b="0" i="0" dirty="0">
                <a:solidFill>
                  <a:srgbClr val="3D3D4E"/>
                </a:solidFill>
                <a:effectLst/>
                <a:latin typeface="Droid Serif"/>
              </a:rPr>
              <a:t>Performing arithmetic operations on long integers</a:t>
            </a:r>
          </a:p>
          <a:p>
            <a:pPr lvl="1">
              <a:buFont typeface="Arial" panose="020B0604020202020204" pitchFamily="34" charset="0"/>
              <a:buChar char="•"/>
            </a:pPr>
            <a:r>
              <a:rPr lang="en-US" b="0" i="0" dirty="0">
                <a:solidFill>
                  <a:srgbClr val="3D3D4E"/>
                </a:solidFill>
                <a:effectLst/>
                <a:latin typeface="Droid Serif"/>
              </a:rPr>
              <a:t>Maintaining a directory of names</a:t>
            </a:r>
          </a:p>
          <a:p>
            <a:endParaRPr lang="en-US" dirty="0"/>
          </a:p>
        </p:txBody>
      </p:sp>
    </p:spTree>
    <p:extLst>
      <p:ext uri="{BB962C8B-B14F-4D97-AF65-F5344CB8AC3E}">
        <p14:creationId xmlns:p14="http://schemas.microsoft.com/office/powerpoint/2010/main" val="22340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3">
            <a:extLst>
              <a:ext uri="{FF2B5EF4-FFF2-40B4-BE49-F238E27FC236}">
                <a16:creationId xmlns:a16="http://schemas.microsoft.com/office/drawing/2014/main" id="{BEBD7DC4-1E60-409D-95DD-DFE9665E103D}"/>
              </a:ext>
            </a:extLst>
          </p:cNvPr>
          <p:cNvSpPr>
            <a:spLocks noGrp="1"/>
          </p:cNvSpPr>
          <p:nvPr>
            <p:ph idx="1"/>
          </p:nvPr>
        </p:nvSpPr>
        <p:spPr>
          <a:xfrm>
            <a:off x="2060575" y="1720850"/>
            <a:ext cx="7886700" cy="4351338"/>
          </a:xfrm>
        </p:spPr>
        <p:txBody>
          <a:bodyPr/>
          <a:lstStyle/>
          <a:p>
            <a:pPr eaLnBrk="1" hangingPunct="1"/>
            <a:r>
              <a:rPr lang="en-US" altLang="en-US"/>
              <a:t> Suppose we have a long list of integers</a:t>
            </a:r>
          </a:p>
          <a:p>
            <a:pPr eaLnBrk="1" hangingPunct="1"/>
            <a:endParaRPr lang="en-US" altLang="en-US"/>
          </a:p>
          <a:p>
            <a:pPr eaLnBrk="1" hangingPunct="1">
              <a:buFont typeface="Wingdings" panose="05000000000000000000" pitchFamily="2" charset="2"/>
              <a:buNone/>
            </a:pPr>
            <a:endParaRPr lang="en-US" altLang="en-US"/>
          </a:p>
        </p:txBody>
      </p:sp>
      <p:sp>
        <p:nvSpPr>
          <p:cNvPr id="4099" name="Title 12">
            <a:extLst>
              <a:ext uri="{FF2B5EF4-FFF2-40B4-BE49-F238E27FC236}">
                <a16:creationId xmlns:a16="http://schemas.microsoft.com/office/drawing/2014/main" id="{D90DBE45-800A-4AE4-9D67-FD00E50741F1}"/>
              </a:ext>
            </a:extLst>
          </p:cNvPr>
          <p:cNvSpPr>
            <a:spLocks noGrp="1"/>
          </p:cNvSpPr>
          <p:nvPr>
            <p:ph type="title"/>
          </p:nvPr>
        </p:nvSpPr>
        <p:spPr>
          <a:xfrm>
            <a:off x="2152650" y="365126"/>
            <a:ext cx="7886700" cy="1325563"/>
          </a:xfrm>
        </p:spPr>
        <p:txBody>
          <a:bodyPr/>
          <a:lstStyle/>
          <a:p>
            <a:pPr eaLnBrk="1" hangingPunct="1"/>
            <a:r>
              <a:rPr lang="en-US" altLang="en-US"/>
              <a:t>A Quick Revision . . . .</a:t>
            </a:r>
          </a:p>
        </p:txBody>
      </p:sp>
      <p:graphicFrame>
        <p:nvGraphicFramePr>
          <p:cNvPr id="6" name="Table 5">
            <a:extLst>
              <a:ext uri="{FF2B5EF4-FFF2-40B4-BE49-F238E27FC236}">
                <a16:creationId xmlns:a16="http://schemas.microsoft.com/office/drawing/2014/main" id="{7726BA7A-7D06-47D6-93BF-E988095A8A5E}"/>
              </a:ext>
            </a:extLst>
          </p:cNvPr>
          <p:cNvGraphicFramePr>
            <a:graphicFrameLocks noGrp="1"/>
          </p:cNvGraphicFramePr>
          <p:nvPr/>
        </p:nvGraphicFramePr>
        <p:xfrm>
          <a:off x="7497763" y="2730501"/>
          <a:ext cx="2578100" cy="3779837"/>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gridCol w="1289050">
                  <a:extLst>
                    <a:ext uri="{9D8B030D-6E8A-4147-A177-3AD203B41FA5}">
                      <a16:colId xmlns:a16="http://schemas.microsoft.com/office/drawing/2014/main" val="20001"/>
                    </a:ext>
                  </a:extLst>
                </a:gridCol>
              </a:tblGrid>
              <a:tr h="640134">
                <a:tc>
                  <a:txBody>
                    <a:bodyPr/>
                    <a:lstStyle/>
                    <a:p>
                      <a:r>
                        <a:rPr lang="en-US" sz="1800" dirty="0">
                          <a:solidFill>
                            <a:schemeClr val="tx1"/>
                          </a:solidFill>
                        </a:rPr>
                        <a:t>Array index</a:t>
                      </a:r>
                    </a:p>
                  </a:txBody>
                  <a:tcPr marL="91453" marR="91453" marT="45724" marB="4572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Array Elements</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71">
                <a:tc>
                  <a:txBody>
                    <a:bodyPr/>
                    <a:lstStyle/>
                    <a:p>
                      <a:r>
                        <a:rPr lang="en-US" sz="1800" dirty="0">
                          <a:solidFill>
                            <a:schemeClr val="tx1"/>
                          </a:solidFill>
                        </a:rPr>
                        <a:t>0</a:t>
                      </a:r>
                    </a:p>
                  </a:txBody>
                  <a:tcPr marL="91453" marR="91453" marT="45724" marB="4572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3</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71">
                <a:tc>
                  <a:txBody>
                    <a:bodyPr/>
                    <a:lstStyle/>
                    <a:p>
                      <a:r>
                        <a:rPr lang="en-US" sz="1800" dirty="0">
                          <a:solidFill>
                            <a:schemeClr val="tx1"/>
                          </a:solidFill>
                        </a:rPr>
                        <a:t>1</a:t>
                      </a:r>
                    </a:p>
                  </a:txBody>
                  <a:tcPr marL="91453" marR="91453" marT="45724" marB="4572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14</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71">
                <a:tc>
                  <a:txBody>
                    <a:bodyPr/>
                    <a:lstStyle/>
                    <a:p>
                      <a:r>
                        <a:rPr lang="en-US" sz="1800" dirty="0">
                          <a:solidFill>
                            <a:schemeClr val="tx1"/>
                          </a:solidFill>
                        </a:rPr>
                        <a:t>2</a:t>
                      </a:r>
                    </a:p>
                  </a:txBody>
                  <a:tcPr marL="91453" marR="91453" marT="45724" marB="4572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7</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71">
                <a:tc>
                  <a:txBody>
                    <a:bodyPr/>
                    <a:lstStyle/>
                    <a:p>
                      <a:r>
                        <a:rPr lang="en-US" sz="1800" dirty="0">
                          <a:solidFill>
                            <a:schemeClr val="tx1"/>
                          </a:solidFill>
                        </a:rPr>
                        <a:t>3</a:t>
                      </a:r>
                    </a:p>
                  </a:txBody>
                  <a:tcPr marL="91453" marR="91453" marT="45724" marB="4572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8</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71">
                <a:tc>
                  <a:txBody>
                    <a:bodyPr/>
                    <a:lstStyle/>
                    <a:p>
                      <a:r>
                        <a:rPr lang="en-US" sz="1800" dirty="0">
                          <a:solidFill>
                            <a:schemeClr val="tx1"/>
                          </a:solidFill>
                        </a:rPr>
                        <a:t>4</a:t>
                      </a:r>
                    </a:p>
                  </a:txBody>
                  <a:tcPr marL="91453" marR="91453" marT="45724" marB="4572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23</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71">
                <a:tc>
                  <a:txBody>
                    <a:bodyPr/>
                    <a:lstStyle/>
                    <a:p>
                      <a:r>
                        <a:rPr lang="en-US" sz="1800" dirty="0">
                          <a:solidFill>
                            <a:schemeClr val="tx1"/>
                          </a:solidFill>
                        </a:rPr>
                        <a:t>5</a:t>
                      </a:r>
                    </a:p>
                  </a:txBody>
                  <a:tcPr marL="91453" marR="91453" marT="45724" marB="4572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5</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914477">
                <a:tc>
                  <a:txBody>
                    <a:bodyPr/>
                    <a:lstStyle/>
                    <a:p>
                      <a:r>
                        <a:rPr lang="en-US" sz="1800" dirty="0">
                          <a:solidFill>
                            <a:schemeClr val="tx1"/>
                          </a:solidFill>
                        </a:rPr>
                        <a:t>.</a:t>
                      </a:r>
                    </a:p>
                    <a:p>
                      <a:r>
                        <a:rPr lang="en-US" sz="1800" dirty="0">
                          <a:solidFill>
                            <a:schemeClr val="tx1"/>
                          </a:solidFill>
                        </a:rPr>
                        <a:t>.</a:t>
                      </a:r>
                    </a:p>
                    <a:p>
                      <a:r>
                        <a:rPr lang="en-US" sz="1800" dirty="0">
                          <a:solidFill>
                            <a:schemeClr val="tx1"/>
                          </a:solidFill>
                        </a:rPr>
                        <a:t>.</a:t>
                      </a:r>
                    </a:p>
                  </a:txBody>
                  <a:tcPr marL="91453" marR="91453" marT="45724" marB="4572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a:t>
                      </a:r>
                    </a:p>
                    <a:p>
                      <a:r>
                        <a:rPr lang="en-US" sz="1800" dirty="0">
                          <a:solidFill>
                            <a:schemeClr val="tx1"/>
                          </a:solidFill>
                        </a:rPr>
                        <a:t>.</a:t>
                      </a:r>
                    </a:p>
                    <a:p>
                      <a:r>
                        <a:rPr lang="en-US" sz="1800" dirty="0">
                          <a:solidFill>
                            <a:schemeClr val="tx1"/>
                          </a:solidFill>
                        </a:rPr>
                        <a:t>.</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cxnSp>
        <p:nvCxnSpPr>
          <p:cNvPr id="10" name="Straight Arrow Connector 9">
            <a:extLst>
              <a:ext uri="{FF2B5EF4-FFF2-40B4-BE49-F238E27FC236}">
                <a16:creationId xmlns:a16="http://schemas.microsoft.com/office/drawing/2014/main" id="{30EFC42D-C85C-4C5F-AB26-7B0520FFA1DE}"/>
              </a:ext>
            </a:extLst>
          </p:cNvPr>
          <p:cNvCxnSpPr/>
          <p:nvPr/>
        </p:nvCxnSpPr>
        <p:spPr>
          <a:xfrm flipV="1">
            <a:off x="5221289" y="4271963"/>
            <a:ext cx="1736725"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94869720-0B98-4B10-B4E4-49831A10C0FB}"/>
              </a:ext>
            </a:extLst>
          </p:cNvPr>
          <p:cNvGraphicFramePr>
            <a:graphicFrameLocks noGrp="1"/>
          </p:cNvGraphicFramePr>
          <p:nvPr/>
        </p:nvGraphicFramePr>
        <p:xfrm>
          <a:off x="2303463" y="2676526"/>
          <a:ext cx="2578100" cy="3510041"/>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gridCol w="1289050">
                  <a:extLst>
                    <a:ext uri="{9D8B030D-6E8A-4147-A177-3AD203B41FA5}">
                      <a16:colId xmlns:a16="http://schemas.microsoft.com/office/drawing/2014/main" val="20001"/>
                    </a:ext>
                  </a:extLst>
                </a:gridCol>
              </a:tblGrid>
              <a:tr h="370807">
                <a:tc>
                  <a:txBody>
                    <a:bodyPr/>
                    <a:lstStyle/>
                    <a:p>
                      <a:r>
                        <a:rPr lang="en-US" sz="1800" dirty="0">
                          <a:solidFill>
                            <a:schemeClr val="tx1"/>
                          </a:solidFill>
                        </a:rPr>
                        <a:t>position</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List</a:t>
                      </a:r>
                      <a:r>
                        <a:rPr lang="en-US" sz="1800" baseline="0" dirty="0">
                          <a:solidFill>
                            <a:schemeClr val="tx1"/>
                          </a:solidFill>
                        </a:rPr>
                        <a:t> Items</a:t>
                      </a:r>
                      <a:endParaRPr lang="en-US" sz="1800" dirty="0">
                        <a:solidFill>
                          <a:schemeClr val="tx1"/>
                        </a:solidFill>
                      </a:endParaRP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07">
                <a:tc>
                  <a:txBody>
                    <a:bodyPr/>
                    <a:lstStyle/>
                    <a:p>
                      <a:r>
                        <a:rPr lang="en-US" sz="1800" dirty="0">
                          <a:solidFill>
                            <a:schemeClr val="tx1"/>
                          </a:solidFill>
                        </a:rPr>
                        <a:t>1</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3</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07">
                <a:tc>
                  <a:txBody>
                    <a:bodyPr/>
                    <a:lstStyle/>
                    <a:p>
                      <a:r>
                        <a:rPr lang="en-US" sz="1800" dirty="0">
                          <a:solidFill>
                            <a:schemeClr val="tx1"/>
                          </a:solidFill>
                        </a:rPr>
                        <a:t>2</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14</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07">
                <a:tc>
                  <a:txBody>
                    <a:bodyPr/>
                    <a:lstStyle/>
                    <a:p>
                      <a:r>
                        <a:rPr lang="en-US" sz="1800" dirty="0">
                          <a:solidFill>
                            <a:schemeClr val="tx1"/>
                          </a:solidFill>
                        </a:rPr>
                        <a:t>3</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7</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07">
                <a:tc>
                  <a:txBody>
                    <a:bodyPr/>
                    <a:lstStyle/>
                    <a:p>
                      <a:r>
                        <a:rPr lang="en-US" sz="1800" dirty="0">
                          <a:solidFill>
                            <a:schemeClr val="tx1"/>
                          </a:solidFill>
                        </a:rPr>
                        <a:t>4</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8</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07">
                <a:tc>
                  <a:txBody>
                    <a:bodyPr/>
                    <a:lstStyle/>
                    <a:p>
                      <a:r>
                        <a:rPr lang="en-US" sz="1800" dirty="0">
                          <a:solidFill>
                            <a:schemeClr val="tx1"/>
                          </a:solidFill>
                        </a:rPr>
                        <a:t>5</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23</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07">
                <a:tc>
                  <a:txBody>
                    <a:bodyPr/>
                    <a:lstStyle/>
                    <a:p>
                      <a:r>
                        <a:rPr lang="en-US" sz="1800" dirty="0">
                          <a:solidFill>
                            <a:schemeClr val="tx1"/>
                          </a:solidFill>
                        </a:rPr>
                        <a:t>6</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5</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914317">
                <a:tc>
                  <a:txBody>
                    <a:bodyPr/>
                    <a:lstStyle/>
                    <a:p>
                      <a:r>
                        <a:rPr lang="en-US" sz="1800" dirty="0">
                          <a:solidFill>
                            <a:schemeClr val="tx1"/>
                          </a:solidFill>
                        </a:rPr>
                        <a:t>.</a:t>
                      </a:r>
                    </a:p>
                    <a:p>
                      <a:r>
                        <a:rPr lang="en-US" sz="1800" dirty="0">
                          <a:solidFill>
                            <a:schemeClr val="tx1"/>
                          </a:solidFill>
                        </a:rPr>
                        <a:t>.</a:t>
                      </a:r>
                    </a:p>
                    <a:p>
                      <a:r>
                        <a:rPr lang="en-US" sz="1800" dirty="0">
                          <a:solidFill>
                            <a:schemeClr val="tx1"/>
                          </a:solidFill>
                        </a:rPr>
                        <a:t>.</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a:t>
                      </a:r>
                    </a:p>
                    <a:p>
                      <a:pPr algn="ctr"/>
                      <a:r>
                        <a:rPr lang="en-US" sz="1800" dirty="0">
                          <a:solidFill>
                            <a:schemeClr val="tx1"/>
                          </a:solidFill>
                        </a:rPr>
                        <a:t>.</a:t>
                      </a:r>
                    </a:p>
                    <a:p>
                      <a:pPr algn="ctr"/>
                      <a:r>
                        <a:rPr lang="en-US" sz="1800" dirty="0">
                          <a:solidFill>
                            <a:schemeClr val="tx1"/>
                          </a:solidFill>
                        </a:rPr>
                        <a:t>.</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9742-C088-46BA-B711-648201B61448}"/>
              </a:ext>
            </a:extLst>
          </p:cNvPr>
          <p:cNvSpPr>
            <a:spLocks noGrp="1"/>
          </p:cNvSpPr>
          <p:nvPr>
            <p:ph type="title"/>
          </p:nvPr>
        </p:nvSpPr>
        <p:spPr/>
        <p:txBody>
          <a:bodyPr/>
          <a:lstStyle/>
          <a:p>
            <a:r>
              <a:rPr lang="en-US"/>
              <a:t>Types of linked lists</a:t>
            </a:r>
            <a:endParaRPr lang="en-US" dirty="0"/>
          </a:p>
        </p:txBody>
      </p:sp>
      <p:sp>
        <p:nvSpPr>
          <p:cNvPr id="3" name="Content Placeholder 2">
            <a:extLst>
              <a:ext uri="{FF2B5EF4-FFF2-40B4-BE49-F238E27FC236}">
                <a16:creationId xmlns:a16="http://schemas.microsoft.com/office/drawing/2014/main" id="{7E063748-5D12-43A0-A19A-E34DAE085CDA}"/>
              </a:ext>
            </a:extLst>
          </p:cNvPr>
          <p:cNvSpPr>
            <a:spLocks noGrp="1"/>
          </p:cNvSpPr>
          <p:nvPr>
            <p:ph idx="1"/>
          </p:nvPr>
        </p:nvSpPr>
        <p:spPr/>
        <p:txBody>
          <a:bodyPr/>
          <a:lstStyle/>
          <a:p>
            <a:r>
              <a:rPr lang="en-US" dirty="0"/>
              <a:t>Since a linked list is a linear data structure, meaning that the elements are not stored at contiguous locations, it’s necessary to have different types of linked lists to access and modify our elements accordingly.</a:t>
            </a:r>
          </a:p>
          <a:p>
            <a:r>
              <a:rPr lang="en-US" dirty="0"/>
              <a:t>There are a three different types of linked lists that serve different purposes for organizing our code.</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A48E17F9-91CB-473F-8D6E-05A9601209C9}"/>
              </a:ext>
            </a:extLst>
          </p:cNvPr>
          <p:cNvPicPr>
            <a:picLocks noChangeAspect="1"/>
          </p:cNvPicPr>
          <p:nvPr/>
        </p:nvPicPr>
        <p:blipFill>
          <a:blip r:embed="rId2"/>
          <a:stretch>
            <a:fillRect/>
          </a:stretch>
        </p:blipFill>
        <p:spPr>
          <a:xfrm>
            <a:off x="3200400" y="3588232"/>
            <a:ext cx="8071945" cy="3082159"/>
          </a:xfrm>
          <a:prstGeom prst="rect">
            <a:avLst/>
          </a:prstGeom>
        </p:spPr>
      </p:pic>
    </p:spTree>
    <p:extLst>
      <p:ext uri="{BB962C8B-B14F-4D97-AF65-F5344CB8AC3E}">
        <p14:creationId xmlns:p14="http://schemas.microsoft.com/office/powerpoint/2010/main" val="4280084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2EBB-99B3-4AA2-B3B8-6A7DC73AFAE5}"/>
              </a:ext>
            </a:extLst>
          </p:cNvPr>
          <p:cNvSpPr>
            <a:spLocks noGrp="1"/>
          </p:cNvSpPr>
          <p:nvPr>
            <p:ph type="title"/>
          </p:nvPr>
        </p:nvSpPr>
        <p:spPr/>
        <p:txBody>
          <a:bodyPr>
            <a:normAutofit/>
          </a:bodyPr>
          <a:lstStyle/>
          <a:p>
            <a:r>
              <a:rPr lang="en-US" dirty="0"/>
              <a:t>Singly linked list (Uni-directional)</a:t>
            </a:r>
            <a:br>
              <a:rPr lang="en-US" dirty="0"/>
            </a:br>
            <a:endParaRPr lang="en-US" dirty="0"/>
          </a:p>
        </p:txBody>
      </p:sp>
      <p:sp>
        <p:nvSpPr>
          <p:cNvPr id="3" name="Content Placeholder 2">
            <a:extLst>
              <a:ext uri="{FF2B5EF4-FFF2-40B4-BE49-F238E27FC236}">
                <a16:creationId xmlns:a16="http://schemas.microsoft.com/office/drawing/2014/main" id="{C13BF198-F6FF-4F56-8273-D4B84B4C308B}"/>
              </a:ext>
            </a:extLst>
          </p:cNvPr>
          <p:cNvSpPr>
            <a:spLocks noGrp="1"/>
          </p:cNvSpPr>
          <p:nvPr>
            <p:ph idx="1"/>
          </p:nvPr>
        </p:nvSpPr>
        <p:spPr/>
        <p:txBody>
          <a:bodyPr/>
          <a:lstStyle/>
          <a:p>
            <a:r>
              <a:rPr lang="en-US" b="0" i="0" dirty="0">
                <a:solidFill>
                  <a:srgbClr val="3D3D4E"/>
                </a:solidFill>
                <a:effectLst/>
                <a:latin typeface="Droid Serif"/>
              </a:rPr>
              <a:t>A singly linked list is unidirectional, meaning that it can be traversed in only one direction from head to the last node (tail). </a:t>
            </a:r>
          </a:p>
          <a:p>
            <a:endParaRPr lang="en-US" dirty="0">
              <a:solidFill>
                <a:srgbClr val="3D3D4E"/>
              </a:solidFill>
              <a:latin typeface="Droid Serif"/>
            </a:endParaRPr>
          </a:p>
          <a:p>
            <a:endParaRPr lang="en-US" dirty="0"/>
          </a:p>
        </p:txBody>
      </p:sp>
      <p:pic>
        <p:nvPicPr>
          <p:cNvPr id="6" name="Picture 5">
            <a:extLst>
              <a:ext uri="{FF2B5EF4-FFF2-40B4-BE49-F238E27FC236}">
                <a16:creationId xmlns:a16="http://schemas.microsoft.com/office/drawing/2014/main" id="{619723FD-B94C-48E4-9276-41FE60CB23E0}"/>
              </a:ext>
            </a:extLst>
          </p:cNvPr>
          <p:cNvPicPr>
            <a:picLocks noChangeAspect="1"/>
          </p:cNvPicPr>
          <p:nvPr/>
        </p:nvPicPr>
        <p:blipFill>
          <a:blip r:embed="rId2"/>
          <a:stretch>
            <a:fillRect/>
          </a:stretch>
        </p:blipFill>
        <p:spPr>
          <a:xfrm>
            <a:off x="761619" y="2824948"/>
            <a:ext cx="9188669" cy="2285699"/>
          </a:xfrm>
          <a:prstGeom prst="rect">
            <a:avLst/>
          </a:prstGeom>
        </p:spPr>
      </p:pic>
      <p:pic>
        <p:nvPicPr>
          <p:cNvPr id="8" name="Picture 7">
            <a:extLst>
              <a:ext uri="{FF2B5EF4-FFF2-40B4-BE49-F238E27FC236}">
                <a16:creationId xmlns:a16="http://schemas.microsoft.com/office/drawing/2014/main" id="{0EEFC08E-F7F5-438F-841D-EB84BB23218B}"/>
              </a:ext>
            </a:extLst>
          </p:cNvPr>
          <p:cNvPicPr>
            <a:picLocks noChangeAspect="1"/>
          </p:cNvPicPr>
          <p:nvPr/>
        </p:nvPicPr>
        <p:blipFill>
          <a:blip r:embed="rId3"/>
          <a:stretch>
            <a:fillRect/>
          </a:stretch>
        </p:blipFill>
        <p:spPr>
          <a:xfrm>
            <a:off x="966571" y="5110648"/>
            <a:ext cx="9188668" cy="1247819"/>
          </a:xfrm>
          <a:prstGeom prst="rect">
            <a:avLst/>
          </a:prstGeom>
        </p:spPr>
      </p:pic>
    </p:spTree>
    <p:extLst>
      <p:ext uri="{BB962C8B-B14F-4D97-AF65-F5344CB8AC3E}">
        <p14:creationId xmlns:p14="http://schemas.microsoft.com/office/powerpoint/2010/main" val="3258010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E6E0-5BF4-43D6-930D-496C004491DD}"/>
              </a:ext>
            </a:extLst>
          </p:cNvPr>
          <p:cNvSpPr>
            <a:spLocks noGrp="1"/>
          </p:cNvSpPr>
          <p:nvPr>
            <p:ph type="title"/>
          </p:nvPr>
        </p:nvSpPr>
        <p:spPr/>
        <p:txBody>
          <a:bodyPr>
            <a:normAutofit/>
          </a:bodyPr>
          <a:lstStyle/>
          <a:p>
            <a:r>
              <a:rPr lang="en-US" dirty="0"/>
              <a:t>Doubly linked list (Bi-directional)</a:t>
            </a:r>
            <a:br>
              <a:rPr lang="en-US" dirty="0"/>
            </a:br>
            <a:endParaRPr lang="en-US" dirty="0"/>
          </a:p>
        </p:txBody>
      </p:sp>
      <p:sp>
        <p:nvSpPr>
          <p:cNvPr id="3" name="Content Placeholder 2">
            <a:extLst>
              <a:ext uri="{FF2B5EF4-FFF2-40B4-BE49-F238E27FC236}">
                <a16:creationId xmlns:a16="http://schemas.microsoft.com/office/drawing/2014/main" id="{2BB70D6B-C030-4DBE-B1A3-B09F19D74B30}"/>
              </a:ext>
            </a:extLst>
          </p:cNvPr>
          <p:cNvSpPr>
            <a:spLocks noGrp="1"/>
          </p:cNvSpPr>
          <p:nvPr>
            <p:ph idx="1"/>
          </p:nvPr>
        </p:nvSpPr>
        <p:spPr/>
        <p:txBody>
          <a:bodyPr/>
          <a:lstStyle/>
          <a:p>
            <a:pPr algn="l"/>
            <a:r>
              <a:rPr lang="en-US" b="0" i="0" dirty="0">
                <a:solidFill>
                  <a:srgbClr val="3D3D4E"/>
                </a:solidFill>
                <a:effectLst/>
                <a:latin typeface="Droid Serif"/>
              </a:rPr>
              <a:t>Doubly linked lists (DLLs) are an extension of basic linked lists, but they contain a pointer to the next node as well as the previous node. This ensures that the list can be traversed in both directions. A DLL node has three fundamental members:</a:t>
            </a:r>
          </a:p>
          <a:p>
            <a:pPr algn="l">
              <a:buFont typeface="Arial" panose="020B0604020202020204" pitchFamily="34" charset="0"/>
              <a:buChar char="•"/>
            </a:pPr>
            <a:r>
              <a:rPr lang="en-US" b="0" i="0" dirty="0">
                <a:solidFill>
                  <a:srgbClr val="3D3D4E"/>
                </a:solidFill>
                <a:effectLst/>
                <a:latin typeface="Droid Serif"/>
              </a:rPr>
              <a:t>The data</a:t>
            </a:r>
          </a:p>
          <a:p>
            <a:pPr algn="l">
              <a:buFont typeface="Arial" panose="020B0604020202020204" pitchFamily="34" charset="0"/>
              <a:buChar char="•"/>
            </a:pPr>
            <a:r>
              <a:rPr lang="en-US" b="0" i="0" dirty="0">
                <a:solidFill>
                  <a:srgbClr val="3D3D4E"/>
                </a:solidFill>
                <a:effectLst/>
                <a:latin typeface="Droid Serif"/>
              </a:rPr>
              <a:t>Pointer to the next node</a:t>
            </a:r>
          </a:p>
          <a:p>
            <a:pPr algn="l">
              <a:buFont typeface="Arial" panose="020B0604020202020204" pitchFamily="34" charset="0"/>
              <a:buChar char="•"/>
            </a:pPr>
            <a:r>
              <a:rPr lang="en-US" b="0" i="0" dirty="0">
                <a:solidFill>
                  <a:srgbClr val="3D3D4E"/>
                </a:solidFill>
                <a:effectLst/>
                <a:latin typeface="Droid Serif"/>
              </a:rPr>
              <a:t>Pointer to the previous node</a:t>
            </a:r>
          </a:p>
          <a:p>
            <a:pPr algn="l">
              <a:buFont typeface="Arial" panose="020B0604020202020204" pitchFamily="34" charset="0"/>
              <a:buChar char="•"/>
            </a:pPr>
            <a:endParaRPr lang="en-US" b="0" i="0" dirty="0">
              <a:solidFill>
                <a:srgbClr val="3D3D4E"/>
              </a:solidFill>
              <a:effectLst/>
              <a:latin typeface="Droid Serif"/>
            </a:endParaRPr>
          </a:p>
          <a:p>
            <a:endParaRPr lang="en-US" dirty="0"/>
          </a:p>
        </p:txBody>
      </p:sp>
      <p:pic>
        <p:nvPicPr>
          <p:cNvPr id="4" name="Picture 3">
            <a:extLst>
              <a:ext uri="{FF2B5EF4-FFF2-40B4-BE49-F238E27FC236}">
                <a16:creationId xmlns:a16="http://schemas.microsoft.com/office/drawing/2014/main" id="{A8BC06AF-7CDC-47EB-B12D-8804AFF94C7C}"/>
              </a:ext>
            </a:extLst>
          </p:cNvPr>
          <p:cNvPicPr>
            <a:picLocks noChangeAspect="1"/>
          </p:cNvPicPr>
          <p:nvPr/>
        </p:nvPicPr>
        <p:blipFill>
          <a:blip r:embed="rId2"/>
          <a:stretch>
            <a:fillRect/>
          </a:stretch>
        </p:blipFill>
        <p:spPr>
          <a:xfrm>
            <a:off x="657224" y="4497277"/>
            <a:ext cx="10100822" cy="1982350"/>
          </a:xfrm>
          <a:prstGeom prst="rect">
            <a:avLst/>
          </a:prstGeom>
        </p:spPr>
      </p:pic>
    </p:spTree>
    <p:extLst>
      <p:ext uri="{BB962C8B-B14F-4D97-AF65-F5344CB8AC3E}">
        <p14:creationId xmlns:p14="http://schemas.microsoft.com/office/powerpoint/2010/main" val="543247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0252-0177-404B-B5DE-AD9A7C7847FE}"/>
              </a:ext>
            </a:extLst>
          </p:cNvPr>
          <p:cNvSpPr>
            <a:spLocks noGrp="1"/>
          </p:cNvSpPr>
          <p:nvPr>
            <p:ph type="title"/>
          </p:nvPr>
        </p:nvSpPr>
        <p:spPr/>
        <p:txBody>
          <a:bodyPr>
            <a:normAutofit/>
          </a:bodyPr>
          <a:lstStyle/>
          <a:p>
            <a:r>
              <a:rPr lang="en-US" dirty="0"/>
              <a:t>Circular linked list</a:t>
            </a:r>
            <a:br>
              <a:rPr lang="en-US" dirty="0"/>
            </a:br>
            <a:endParaRPr lang="en-US" dirty="0"/>
          </a:p>
        </p:txBody>
      </p:sp>
      <p:sp>
        <p:nvSpPr>
          <p:cNvPr id="3" name="Content Placeholder 2">
            <a:extLst>
              <a:ext uri="{FF2B5EF4-FFF2-40B4-BE49-F238E27FC236}">
                <a16:creationId xmlns:a16="http://schemas.microsoft.com/office/drawing/2014/main" id="{54B6BEE4-A59D-42F4-A324-812D7030B4F1}"/>
              </a:ext>
            </a:extLst>
          </p:cNvPr>
          <p:cNvSpPr>
            <a:spLocks noGrp="1"/>
          </p:cNvSpPr>
          <p:nvPr>
            <p:ph idx="1"/>
          </p:nvPr>
        </p:nvSpPr>
        <p:spPr/>
        <p:txBody>
          <a:bodyPr/>
          <a:lstStyle/>
          <a:p>
            <a:pPr algn="l"/>
            <a:r>
              <a:rPr lang="en-US" b="0" i="0" dirty="0">
                <a:solidFill>
                  <a:srgbClr val="3D3D4E"/>
                </a:solidFill>
                <a:effectLst/>
                <a:latin typeface="Droid Serif"/>
              </a:rPr>
              <a:t>Circular linked lists function circularly: the first element points to the last element, and the last element points to the first. A single linked list and double linked list can be made into a circular linked list. The most important operations for a circular linked list are:</a:t>
            </a:r>
          </a:p>
          <a:p>
            <a:pPr algn="l">
              <a:buFont typeface="Arial" panose="020B0604020202020204" pitchFamily="34" charset="0"/>
              <a:buChar char="•"/>
            </a:pPr>
            <a:r>
              <a:rPr lang="en-US" b="0" i="0" dirty="0">
                <a:solidFill>
                  <a:srgbClr val="3D3D4E"/>
                </a:solidFill>
                <a:effectLst/>
                <a:latin typeface="Droid Serif"/>
              </a:rPr>
              <a:t>insert − insert elements at the start of the list</a:t>
            </a:r>
          </a:p>
          <a:p>
            <a:pPr algn="l">
              <a:buFont typeface="Arial" panose="020B0604020202020204" pitchFamily="34" charset="0"/>
              <a:buChar char="•"/>
            </a:pPr>
            <a:r>
              <a:rPr lang="en-US" b="0" i="0" dirty="0">
                <a:solidFill>
                  <a:srgbClr val="3D3D4E"/>
                </a:solidFill>
                <a:effectLst/>
                <a:latin typeface="Droid Serif"/>
              </a:rPr>
              <a:t>display − display the list</a:t>
            </a:r>
          </a:p>
          <a:p>
            <a:pPr algn="l">
              <a:buFont typeface="Arial" panose="020B0604020202020204" pitchFamily="34" charset="0"/>
              <a:buChar char="•"/>
            </a:pPr>
            <a:r>
              <a:rPr lang="en-US" b="0" i="0" dirty="0">
                <a:solidFill>
                  <a:srgbClr val="3D3D4E"/>
                </a:solidFill>
                <a:effectLst/>
                <a:latin typeface="Droid Serif"/>
              </a:rPr>
              <a:t>delete − delete elements from the start of the list</a:t>
            </a:r>
          </a:p>
          <a:p>
            <a:pPr algn="l">
              <a:buFont typeface="Arial" panose="020B0604020202020204" pitchFamily="34" charset="0"/>
              <a:buChar char="•"/>
            </a:pPr>
            <a:endParaRPr lang="en-US" b="0" i="0" dirty="0">
              <a:solidFill>
                <a:srgbClr val="3D3D4E"/>
              </a:solidFill>
              <a:effectLst/>
              <a:latin typeface="Droid Serif"/>
            </a:endParaRPr>
          </a:p>
          <a:p>
            <a:endParaRPr lang="en-US" dirty="0"/>
          </a:p>
        </p:txBody>
      </p:sp>
      <p:pic>
        <p:nvPicPr>
          <p:cNvPr id="5" name="Picture 4">
            <a:extLst>
              <a:ext uri="{FF2B5EF4-FFF2-40B4-BE49-F238E27FC236}">
                <a16:creationId xmlns:a16="http://schemas.microsoft.com/office/drawing/2014/main" id="{63E7C2CB-2D79-4302-8977-5571B87A3F27}"/>
              </a:ext>
            </a:extLst>
          </p:cNvPr>
          <p:cNvPicPr>
            <a:picLocks noChangeAspect="1"/>
          </p:cNvPicPr>
          <p:nvPr/>
        </p:nvPicPr>
        <p:blipFill>
          <a:blip r:embed="rId2"/>
          <a:stretch>
            <a:fillRect/>
          </a:stretch>
        </p:blipFill>
        <p:spPr>
          <a:xfrm>
            <a:off x="6999890" y="3669878"/>
            <a:ext cx="4887310" cy="2688589"/>
          </a:xfrm>
          <a:prstGeom prst="rect">
            <a:avLst/>
          </a:prstGeom>
        </p:spPr>
      </p:pic>
    </p:spTree>
    <p:extLst>
      <p:ext uri="{BB962C8B-B14F-4D97-AF65-F5344CB8AC3E}">
        <p14:creationId xmlns:p14="http://schemas.microsoft.com/office/powerpoint/2010/main" val="3722238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777C-620A-49B3-9769-B2F9A3BD75F9}"/>
              </a:ext>
            </a:extLst>
          </p:cNvPr>
          <p:cNvSpPr>
            <a:spLocks noGrp="1"/>
          </p:cNvSpPr>
          <p:nvPr>
            <p:ph type="title"/>
          </p:nvPr>
        </p:nvSpPr>
        <p:spPr/>
        <p:txBody>
          <a:bodyPr anchor="ctr">
            <a:normAutofit/>
          </a:bodyPr>
          <a:lstStyle/>
          <a:p>
            <a:r>
              <a:rPr lang="en-US" sz="3700" dirty="0"/>
              <a:t>Structure of a Singly Linked List</a:t>
            </a:r>
            <a:br>
              <a:rPr lang="en-US" sz="3700" dirty="0"/>
            </a:br>
            <a:endParaRPr lang="en-US" sz="3700" dirty="0"/>
          </a:p>
        </p:txBody>
      </p:sp>
      <p:sp>
        <p:nvSpPr>
          <p:cNvPr id="3" name="Content Placeholder 2">
            <a:extLst>
              <a:ext uri="{FF2B5EF4-FFF2-40B4-BE49-F238E27FC236}">
                <a16:creationId xmlns:a16="http://schemas.microsoft.com/office/drawing/2014/main" id="{6841118F-196D-4F9D-A4C2-F3B57B690B47}"/>
              </a:ext>
            </a:extLst>
          </p:cNvPr>
          <p:cNvSpPr>
            <a:spLocks noGrp="1"/>
          </p:cNvSpPr>
          <p:nvPr>
            <p:ph idx="1"/>
          </p:nvPr>
        </p:nvSpPr>
        <p:spPr>
          <a:xfrm>
            <a:off x="719137" y="1367757"/>
            <a:ext cx="10753725" cy="4122486"/>
          </a:xfrm>
        </p:spPr>
        <p:txBody>
          <a:bodyPr anchor="ctr">
            <a:normAutofit/>
          </a:bodyPr>
          <a:lstStyle/>
          <a:p>
            <a:pPr marL="0" indent="0">
              <a:buNone/>
            </a:pPr>
            <a:r>
              <a:rPr lang="en-US" b="0" i="0" dirty="0">
                <a:effectLst/>
                <a:latin typeface="Droid Serif"/>
              </a:rPr>
              <a:t>In Java, the linked list class is an ordered collection that contains many objects of the same type. Data in a Linked List is stored in a sequence of </a:t>
            </a:r>
            <a:r>
              <a:rPr lang="en-US" b="0" i="1" dirty="0">
                <a:effectLst/>
                <a:latin typeface="Droid Serif"/>
              </a:rPr>
              <a:t>containers</a:t>
            </a:r>
            <a:r>
              <a:rPr lang="en-US" b="0" i="0" dirty="0">
                <a:effectLst/>
                <a:latin typeface="Droid Serif"/>
              </a:rPr>
              <a:t>. The list holds a reference to the first container and each container has a link to the next one in the sequence.</a:t>
            </a:r>
          </a:p>
          <a:p>
            <a:r>
              <a:rPr lang="en-US" b="0" i="0" dirty="0">
                <a:effectLst/>
                <a:latin typeface="Droid Serif"/>
              </a:rPr>
              <a:t>Linked lists in Java implement the abstract list interface and inherit various constructors and methods from it. This sequential data structure can be used as a list, stack or queue.</a:t>
            </a:r>
          </a:p>
          <a:p>
            <a:endParaRPr lang="en-US" sz="1000" dirty="0"/>
          </a:p>
        </p:txBody>
      </p:sp>
      <p:pic>
        <p:nvPicPr>
          <p:cNvPr id="3074" name="Picture 2">
            <a:extLst>
              <a:ext uri="{FF2B5EF4-FFF2-40B4-BE49-F238E27FC236}">
                <a16:creationId xmlns:a16="http://schemas.microsoft.com/office/drawing/2014/main" id="{B7426086-526C-4077-B9D5-29D45103F4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44" t="6278" r="13243" b="13011"/>
          <a:stretch/>
        </p:blipFill>
        <p:spPr bwMode="auto">
          <a:xfrm>
            <a:off x="3515710" y="4184972"/>
            <a:ext cx="7740869" cy="185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55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0A90-8B9A-4526-AB17-9FCDE3438CF3}"/>
              </a:ext>
            </a:extLst>
          </p:cNvPr>
          <p:cNvSpPr>
            <a:spLocks noGrp="1"/>
          </p:cNvSpPr>
          <p:nvPr>
            <p:ph type="title"/>
          </p:nvPr>
        </p:nvSpPr>
        <p:spPr/>
        <p:txBody>
          <a:bodyPr anchor="ctr">
            <a:normAutofit/>
          </a:bodyPr>
          <a:lstStyle/>
          <a:p>
            <a:r>
              <a:rPr lang="en-US" sz="4000" dirty="0"/>
              <a:t>Class Node</a:t>
            </a:r>
          </a:p>
        </p:txBody>
      </p:sp>
      <p:sp>
        <p:nvSpPr>
          <p:cNvPr id="3" name="Content Placeholder 2">
            <a:extLst>
              <a:ext uri="{FF2B5EF4-FFF2-40B4-BE49-F238E27FC236}">
                <a16:creationId xmlns:a16="http://schemas.microsoft.com/office/drawing/2014/main" id="{22D18A57-367F-4CF8-9521-69703E14572F}"/>
              </a:ext>
            </a:extLst>
          </p:cNvPr>
          <p:cNvSpPr>
            <a:spLocks noGrp="1"/>
          </p:cNvSpPr>
          <p:nvPr>
            <p:ph idx="1"/>
          </p:nvPr>
        </p:nvSpPr>
        <p:spPr>
          <a:xfrm>
            <a:off x="676274" y="1634264"/>
            <a:ext cx="10753725" cy="3766185"/>
          </a:xfrm>
        </p:spPr>
        <p:txBody>
          <a:bodyPr anchor="ctr">
            <a:normAutofit/>
          </a:bodyPr>
          <a:lstStyle/>
          <a:p>
            <a:r>
              <a:rPr lang="en-US" sz="1900" b="0" i="0" dirty="0">
                <a:effectLst/>
                <a:latin typeface="Droid Serif"/>
              </a:rPr>
              <a:t>To implement a linked list, we need the following two classes:</a:t>
            </a:r>
          </a:p>
          <a:p>
            <a:r>
              <a:rPr lang="en-US" sz="1900" b="1" i="0" dirty="0">
                <a:effectLst/>
                <a:latin typeface="Droid Serif"/>
              </a:rPr>
              <a:t>Class Node</a:t>
            </a:r>
            <a:endParaRPr lang="en-US" sz="1900" b="0" i="0" dirty="0">
              <a:effectLst/>
              <a:latin typeface="Droid Serif"/>
            </a:endParaRPr>
          </a:p>
          <a:p>
            <a:r>
              <a:rPr lang="en-US" sz="1900" b="0" i="0" dirty="0">
                <a:effectLst/>
                <a:latin typeface="Droid Serif"/>
              </a:rPr>
              <a:t>The Node class stores data in a single node. It can store primitive data such as integers and string as well as complex objects having multiple attributes.</a:t>
            </a:r>
          </a:p>
          <a:p>
            <a:r>
              <a:rPr lang="en-US" sz="1900" b="0" i="0" dirty="0">
                <a:effectLst/>
                <a:latin typeface="Droid Serif"/>
              </a:rPr>
              <a:t>Along with data, it also stores a pointer to the next element in the list, which helps in linking the nodes together like a chain.</a:t>
            </a:r>
          </a:p>
          <a:p>
            <a:r>
              <a:rPr lang="en-US" sz="1900" b="0" i="0" dirty="0">
                <a:effectLst/>
                <a:latin typeface="Droid Serif"/>
              </a:rPr>
              <a:t>Here’s a typical definition of a Node class:</a:t>
            </a:r>
          </a:p>
          <a:p>
            <a:endParaRPr lang="en-US" sz="1900" b="0" i="0" dirty="0">
              <a:effectLst/>
              <a:latin typeface="Droid Serif"/>
            </a:endParaRPr>
          </a:p>
          <a:p>
            <a:endParaRPr lang="en-US" sz="1100" dirty="0"/>
          </a:p>
        </p:txBody>
      </p:sp>
      <p:pic>
        <p:nvPicPr>
          <p:cNvPr id="5" name="Picture 4">
            <a:extLst>
              <a:ext uri="{FF2B5EF4-FFF2-40B4-BE49-F238E27FC236}">
                <a16:creationId xmlns:a16="http://schemas.microsoft.com/office/drawing/2014/main" id="{2ADCD9B0-172C-4388-A0CB-DBB024E2208C}"/>
              </a:ext>
            </a:extLst>
          </p:cNvPr>
          <p:cNvPicPr>
            <a:picLocks noChangeAspect="1"/>
          </p:cNvPicPr>
          <p:nvPr/>
        </p:nvPicPr>
        <p:blipFill rotWithShape="1">
          <a:blip r:embed="rId3"/>
          <a:srcRect l="5248" t="5124" r="-1" b="30374"/>
          <a:stretch/>
        </p:blipFill>
        <p:spPr>
          <a:xfrm>
            <a:off x="762001" y="4467801"/>
            <a:ext cx="9963806" cy="1865295"/>
          </a:xfrm>
          <a:prstGeom prst="rect">
            <a:avLst/>
          </a:prstGeom>
        </p:spPr>
      </p:pic>
    </p:spTree>
    <p:extLst>
      <p:ext uri="{BB962C8B-B14F-4D97-AF65-F5344CB8AC3E}">
        <p14:creationId xmlns:p14="http://schemas.microsoft.com/office/powerpoint/2010/main" val="56290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DDC0-2885-421D-9313-324E3659D56D}"/>
              </a:ext>
            </a:extLst>
          </p:cNvPr>
          <p:cNvSpPr>
            <a:spLocks noGrp="1"/>
          </p:cNvSpPr>
          <p:nvPr>
            <p:ph type="title"/>
          </p:nvPr>
        </p:nvSpPr>
        <p:spPr/>
        <p:txBody>
          <a:bodyPr/>
          <a:lstStyle/>
          <a:p>
            <a:r>
              <a:rPr lang="en-US" dirty="0"/>
              <a:t>Class Linked list</a:t>
            </a:r>
          </a:p>
        </p:txBody>
      </p:sp>
      <p:sp>
        <p:nvSpPr>
          <p:cNvPr id="3" name="Content Placeholder 2">
            <a:extLst>
              <a:ext uri="{FF2B5EF4-FFF2-40B4-BE49-F238E27FC236}">
                <a16:creationId xmlns:a16="http://schemas.microsoft.com/office/drawing/2014/main" id="{369C9027-B233-4FB2-9CCD-1F51DCBF1343}"/>
              </a:ext>
            </a:extLst>
          </p:cNvPr>
          <p:cNvSpPr>
            <a:spLocks noGrp="1"/>
          </p:cNvSpPr>
          <p:nvPr>
            <p:ph idx="1"/>
          </p:nvPr>
        </p:nvSpPr>
        <p:spPr/>
        <p:txBody>
          <a:bodyPr/>
          <a:lstStyle/>
          <a:p>
            <a:pPr algn="l"/>
            <a:r>
              <a:rPr lang="en-US" b="0" i="0" dirty="0">
                <a:solidFill>
                  <a:srgbClr val="3D3D4E"/>
                </a:solidFill>
                <a:effectLst/>
                <a:latin typeface="Droid Serif"/>
              </a:rPr>
              <a:t>Singly Linked list is made up of nodes that are linked together like a chain. Now to access this chain, we would need a pointer that keeps track of the first element of the list.</a:t>
            </a:r>
          </a:p>
          <a:p>
            <a:pPr algn="l"/>
            <a:r>
              <a:rPr lang="en-US" b="0" i="0" dirty="0">
                <a:solidFill>
                  <a:srgbClr val="3D3D4E"/>
                </a:solidFill>
                <a:effectLst/>
                <a:latin typeface="Droid Serif"/>
              </a:rPr>
              <a:t>As long as we have information about the first element, we can traverse the rest of the list without worrying about memorizing their storage locations.</a:t>
            </a:r>
          </a:p>
          <a:p>
            <a:pPr algn="l"/>
            <a:r>
              <a:rPr lang="en-US" b="0" i="0" dirty="0">
                <a:solidFill>
                  <a:srgbClr val="3D3D4E"/>
                </a:solidFill>
                <a:effectLst/>
                <a:latin typeface="Droid Serif"/>
              </a:rPr>
              <a:t>The Singly Linked List contains a head node: a pointer pointing to the first element of the list. Whenever we want to traverse the list, we can do so by using this head node.</a:t>
            </a:r>
          </a:p>
          <a:p>
            <a:endParaRPr lang="en-US" dirty="0"/>
          </a:p>
        </p:txBody>
      </p:sp>
    </p:spTree>
    <p:extLst>
      <p:ext uri="{BB962C8B-B14F-4D97-AF65-F5344CB8AC3E}">
        <p14:creationId xmlns:p14="http://schemas.microsoft.com/office/powerpoint/2010/main" val="2362732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3A25ADB4-397A-445A-9596-6A256A49B317}"/>
              </a:ext>
            </a:extLst>
          </p:cNvPr>
          <p:cNvPicPr>
            <a:picLocks noGrp="1" noChangeAspect="1"/>
          </p:cNvPicPr>
          <p:nvPr>
            <p:ph idx="1"/>
          </p:nvPr>
        </p:nvPicPr>
        <p:blipFill>
          <a:blip r:embed="rId2"/>
          <a:stretch>
            <a:fillRect/>
          </a:stretch>
        </p:blipFill>
        <p:spPr>
          <a:xfrm>
            <a:off x="256674" y="176463"/>
            <a:ext cx="11630526" cy="6432884"/>
          </a:xfrm>
          <a:prstGeom prst="rect">
            <a:avLst/>
          </a:prstGeom>
        </p:spPr>
      </p:pic>
    </p:spTree>
    <p:extLst>
      <p:ext uri="{BB962C8B-B14F-4D97-AF65-F5344CB8AC3E}">
        <p14:creationId xmlns:p14="http://schemas.microsoft.com/office/powerpoint/2010/main" val="43994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7D43-56AA-4776-85C8-43D7DDDAF00B}"/>
              </a:ext>
            </a:extLst>
          </p:cNvPr>
          <p:cNvSpPr>
            <a:spLocks noGrp="1"/>
          </p:cNvSpPr>
          <p:nvPr>
            <p:ph type="title"/>
          </p:nvPr>
        </p:nvSpPr>
        <p:spPr/>
        <p:txBody>
          <a:bodyPr/>
          <a:lstStyle/>
          <a:p>
            <a:r>
              <a:rPr lang="en-US" dirty="0"/>
              <a:t>How to create and use a Linked List</a:t>
            </a:r>
            <a:br>
              <a:rPr lang="en-US" dirty="0"/>
            </a:br>
            <a:endParaRPr lang="en-US" dirty="0"/>
          </a:p>
        </p:txBody>
      </p:sp>
      <p:sp>
        <p:nvSpPr>
          <p:cNvPr id="3" name="Content Placeholder 2">
            <a:extLst>
              <a:ext uri="{FF2B5EF4-FFF2-40B4-BE49-F238E27FC236}">
                <a16:creationId xmlns:a16="http://schemas.microsoft.com/office/drawing/2014/main" id="{14EAA39C-8B04-41BD-8983-2426AF80C030}"/>
              </a:ext>
            </a:extLst>
          </p:cNvPr>
          <p:cNvSpPr>
            <a:spLocks noGrp="1"/>
          </p:cNvSpPr>
          <p:nvPr>
            <p:ph idx="1"/>
          </p:nvPr>
        </p:nvSpPr>
        <p:spPr>
          <a:xfrm>
            <a:off x="781051" y="1693497"/>
            <a:ext cx="10753725" cy="928468"/>
          </a:xfrm>
        </p:spPr>
        <p:txBody>
          <a:bodyPr>
            <a:normAutofit fontScale="85000" lnSpcReduction="10000"/>
          </a:bodyPr>
          <a:lstStyle/>
          <a:p>
            <a:r>
              <a:rPr lang="en-US" dirty="0"/>
              <a:t>Linked lists are fairly easy to use since they follow a linear structure. They are quite similar to arrays, but linked lists are not as static, since each element is its own object. We have initialized an empty Linked List using the new keyword. A Linked List can hold any type of object, including null. </a:t>
            </a:r>
          </a:p>
          <a:p>
            <a:endParaRPr lang="en-US" dirty="0"/>
          </a:p>
          <a:p>
            <a:endParaRPr lang="en-US" dirty="0"/>
          </a:p>
        </p:txBody>
      </p:sp>
      <p:pic>
        <p:nvPicPr>
          <p:cNvPr id="5" name="Picture 4">
            <a:extLst>
              <a:ext uri="{FF2B5EF4-FFF2-40B4-BE49-F238E27FC236}">
                <a16:creationId xmlns:a16="http://schemas.microsoft.com/office/drawing/2014/main" id="{31009718-ED2E-4493-AB71-62ED8EE453F2}"/>
              </a:ext>
            </a:extLst>
          </p:cNvPr>
          <p:cNvPicPr>
            <a:picLocks noChangeAspect="1"/>
          </p:cNvPicPr>
          <p:nvPr/>
        </p:nvPicPr>
        <p:blipFill>
          <a:blip r:embed="rId2"/>
          <a:stretch>
            <a:fillRect/>
          </a:stretch>
        </p:blipFill>
        <p:spPr>
          <a:xfrm>
            <a:off x="1413641" y="3429000"/>
            <a:ext cx="9364717" cy="3247696"/>
          </a:xfrm>
          <a:prstGeom prst="rect">
            <a:avLst/>
          </a:prstGeom>
        </p:spPr>
      </p:pic>
    </p:spTree>
    <p:extLst>
      <p:ext uri="{BB962C8B-B14F-4D97-AF65-F5344CB8AC3E}">
        <p14:creationId xmlns:p14="http://schemas.microsoft.com/office/powerpoint/2010/main" val="3044818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CC1C-6C0B-4109-A557-99128A6738B1}"/>
              </a:ext>
            </a:extLst>
          </p:cNvPr>
          <p:cNvSpPr>
            <a:spLocks noGrp="1"/>
          </p:cNvSpPr>
          <p:nvPr>
            <p:ph type="title"/>
          </p:nvPr>
        </p:nvSpPr>
        <p:spPr/>
        <p:txBody>
          <a:bodyPr/>
          <a:lstStyle/>
          <a:p>
            <a:r>
              <a:rPr lang="en-US" dirty="0"/>
              <a:t>Adding elements to a Linked List</a:t>
            </a:r>
          </a:p>
        </p:txBody>
      </p:sp>
      <p:sp>
        <p:nvSpPr>
          <p:cNvPr id="3" name="Content Placeholder 2">
            <a:extLst>
              <a:ext uri="{FF2B5EF4-FFF2-40B4-BE49-F238E27FC236}">
                <a16:creationId xmlns:a16="http://schemas.microsoft.com/office/drawing/2014/main" id="{575AD4A8-D17D-494D-AA40-BAA637CA52EB}"/>
              </a:ext>
            </a:extLst>
          </p:cNvPr>
          <p:cNvSpPr>
            <a:spLocks noGrp="1"/>
          </p:cNvSpPr>
          <p:nvPr>
            <p:ph idx="1"/>
          </p:nvPr>
        </p:nvSpPr>
        <p:spPr/>
        <p:txBody>
          <a:bodyPr/>
          <a:lstStyle/>
          <a:p>
            <a:r>
              <a:rPr lang="en-US" dirty="0"/>
              <a:t>In order to add an element to the list, we can use the </a:t>
            </a:r>
            <a:r>
              <a:rPr lang="en-US" dirty="0">
                <a:solidFill>
                  <a:srgbClr val="FF0000"/>
                </a:solidFill>
              </a:rPr>
              <a:t>.add() </a:t>
            </a:r>
            <a:r>
              <a:rPr lang="en-US" dirty="0"/>
              <a:t>method. This method takes an element (passed as an argument) and appends it to the end of the list.</a:t>
            </a:r>
          </a:p>
          <a:p>
            <a:endParaRPr lang="en-US" dirty="0"/>
          </a:p>
          <a:p>
            <a:endParaRPr lang="en-US" dirty="0"/>
          </a:p>
        </p:txBody>
      </p:sp>
      <p:pic>
        <p:nvPicPr>
          <p:cNvPr id="10" name="Picture 9">
            <a:extLst>
              <a:ext uri="{FF2B5EF4-FFF2-40B4-BE49-F238E27FC236}">
                <a16:creationId xmlns:a16="http://schemas.microsoft.com/office/drawing/2014/main" id="{359BA5AA-9770-4FC0-AD6C-05F71A00C36A}"/>
              </a:ext>
            </a:extLst>
          </p:cNvPr>
          <p:cNvPicPr>
            <a:picLocks noChangeAspect="1"/>
          </p:cNvPicPr>
          <p:nvPr/>
        </p:nvPicPr>
        <p:blipFill>
          <a:blip r:embed="rId2"/>
          <a:stretch>
            <a:fillRect/>
          </a:stretch>
        </p:blipFill>
        <p:spPr>
          <a:xfrm>
            <a:off x="1072055" y="2817177"/>
            <a:ext cx="9585433" cy="3766185"/>
          </a:xfrm>
          <a:prstGeom prst="rect">
            <a:avLst/>
          </a:prstGeom>
        </p:spPr>
      </p:pic>
    </p:spTree>
    <p:extLst>
      <p:ext uri="{BB962C8B-B14F-4D97-AF65-F5344CB8AC3E}">
        <p14:creationId xmlns:p14="http://schemas.microsoft.com/office/powerpoint/2010/main" val="334922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a:extLst>
              <a:ext uri="{FF2B5EF4-FFF2-40B4-BE49-F238E27FC236}">
                <a16:creationId xmlns:a16="http://schemas.microsoft.com/office/drawing/2014/main" id="{BA9BB2CE-44FB-4F59-84FA-653321C85D60}"/>
              </a:ext>
            </a:extLst>
          </p:cNvPr>
          <p:cNvSpPr>
            <a:spLocks noGrp="1"/>
          </p:cNvSpPr>
          <p:nvPr>
            <p:ph idx="1"/>
          </p:nvPr>
        </p:nvSpPr>
        <p:spPr/>
        <p:txBody>
          <a:bodyPr/>
          <a:lstStyle/>
          <a:p>
            <a:pPr eaLnBrk="1" hangingPunct="1"/>
            <a:r>
              <a:rPr lang="en-US" altLang="en-US" dirty="0"/>
              <a:t>Array elements are stored next to one another in memory.</a:t>
            </a:r>
          </a:p>
          <a:p>
            <a:pPr eaLnBrk="1" hangingPunct="1"/>
            <a:endParaRPr lang="en-US" altLang="en-US" dirty="0"/>
          </a:p>
          <a:p>
            <a:pPr eaLnBrk="1" hangingPunct="1"/>
            <a:r>
              <a:rPr lang="en-US" altLang="en-US" dirty="0"/>
              <a:t>Array index is used to refer to objects of an array.</a:t>
            </a:r>
          </a:p>
          <a:p>
            <a:pPr eaLnBrk="1" hangingPunct="1"/>
            <a:endParaRPr lang="en-US" altLang="en-US" dirty="0"/>
          </a:p>
          <a:p>
            <a:pPr eaLnBrk="1" hangingPunct="1"/>
            <a:r>
              <a:rPr lang="en-US" altLang="en-US" dirty="0"/>
              <a:t>It may seem natural for storing a list, but it brings some problems.</a:t>
            </a:r>
          </a:p>
        </p:txBody>
      </p:sp>
      <p:sp>
        <p:nvSpPr>
          <p:cNvPr id="5123" name="Title 2">
            <a:extLst>
              <a:ext uri="{FF2B5EF4-FFF2-40B4-BE49-F238E27FC236}">
                <a16:creationId xmlns:a16="http://schemas.microsoft.com/office/drawing/2014/main" id="{0B6E3D01-1BEF-4936-8937-17A5FED45162}"/>
              </a:ext>
            </a:extLst>
          </p:cNvPr>
          <p:cNvSpPr>
            <a:spLocks noGrp="1"/>
          </p:cNvSpPr>
          <p:nvPr>
            <p:ph type="title"/>
          </p:nvPr>
        </p:nvSpPr>
        <p:spPr>
          <a:xfrm>
            <a:off x="2152650" y="365126"/>
            <a:ext cx="7886700" cy="1325563"/>
          </a:xfrm>
        </p:spPr>
        <p:txBody>
          <a:bodyPr/>
          <a:lstStyle/>
          <a:p>
            <a:pPr eaLnBrk="1" hangingPunct="1"/>
            <a:r>
              <a:rPr lang="en-US" altLang="en-US"/>
              <a:t>Cont . . .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3A5E-3CF1-44E4-8D8D-0C98E6BBBC8F}"/>
              </a:ext>
            </a:extLst>
          </p:cNvPr>
          <p:cNvSpPr>
            <a:spLocks noGrp="1"/>
          </p:cNvSpPr>
          <p:nvPr>
            <p:ph type="title"/>
          </p:nvPr>
        </p:nvSpPr>
        <p:spPr/>
        <p:txBody>
          <a:bodyPr/>
          <a:lstStyle/>
          <a:p>
            <a:r>
              <a:rPr lang="en-US" dirty="0"/>
              <a:t>Adding elements to a Linked List at a specific location</a:t>
            </a:r>
          </a:p>
        </p:txBody>
      </p:sp>
      <p:sp>
        <p:nvSpPr>
          <p:cNvPr id="3" name="Content Placeholder 2">
            <a:extLst>
              <a:ext uri="{FF2B5EF4-FFF2-40B4-BE49-F238E27FC236}">
                <a16:creationId xmlns:a16="http://schemas.microsoft.com/office/drawing/2014/main" id="{C915D16B-66F2-4D37-94A6-0B8096911409}"/>
              </a:ext>
            </a:extLst>
          </p:cNvPr>
          <p:cNvSpPr>
            <a:spLocks noGrp="1"/>
          </p:cNvSpPr>
          <p:nvPr>
            <p:ph idx="1"/>
          </p:nvPr>
        </p:nvSpPr>
        <p:spPr>
          <a:xfrm>
            <a:off x="719137" y="2197904"/>
            <a:ext cx="10753725" cy="3766185"/>
          </a:xfrm>
        </p:spPr>
        <p:txBody>
          <a:bodyPr/>
          <a:lstStyle/>
          <a:p>
            <a:r>
              <a:rPr lang="en-US" dirty="0"/>
              <a:t>If you want to add the new element to a specific location instead, you can do so by passing the index value as the first argument to the </a:t>
            </a:r>
            <a:r>
              <a:rPr lang="en-US" dirty="0">
                <a:solidFill>
                  <a:srgbClr val="FF0000"/>
                </a:solidFill>
              </a:rPr>
              <a:t>.add() </a:t>
            </a:r>
            <a:r>
              <a:rPr lang="en-US" dirty="0"/>
              <a:t>method.</a:t>
            </a:r>
          </a:p>
          <a:p>
            <a:endParaRPr lang="en-US" dirty="0"/>
          </a:p>
          <a:p>
            <a:endParaRPr lang="en-US" dirty="0"/>
          </a:p>
        </p:txBody>
      </p:sp>
      <p:pic>
        <p:nvPicPr>
          <p:cNvPr id="6" name="Picture 5">
            <a:extLst>
              <a:ext uri="{FF2B5EF4-FFF2-40B4-BE49-F238E27FC236}">
                <a16:creationId xmlns:a16="http://schemas.microsoft.com/office/drawing/2014/main" id="{1CC9EC77-D72E-48E1-A9F3-3A3CB3624E10}"/>
              </a:ext>
            </a:extLst>
          </p:cNvPr>
          <p:cNvPicPr>
            <a:picLocks noChangeAspect="1"/>
          </p:cNvPicPr>
          <p:nvPr/>
        </p:nvPicPr>
        <p:blipFill>
          <a:blip r:embed="rId2"/>
          <a:stretch>
            <a:fillRect/>
          </a:stretch>
        </p:blipFill>
        <p:spPr>
          <a:xfrm>
            <a:off x="1119352" y="3121573"/>
            <a:ext cx="8607972" cy="2144110"/>
          </a:xfrm>
          <a:prstGeom prst="rect">
            <a:avLst/>
          </a:prstGeom>
        </p:spPr>
      </p:pic>
    </p:spTree>
    <p:extLst>
      <p:ext uri="{BB962C8B-B14F-4D97-AF65-F5344CB8AC3E}">
        <p14:creationId xmlns:p14="http://schemas.microsoft.com/office/powerpoint/2010/main" val="3166620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9F0D-3F3D-4445-8083-C2ABC6F5EFB1}"/>
              </a:ext>
            </a:extLst>
          </p:cNvPr>
          <p:cNvSpPr>
            <a:spLocks noGrp="1"/>
          </p:cNvSpPr>
          <p:nvPr>
            <p:ph type="title"/>
          </p:nvPr>
        </p:nvSpPr>
        <p:spPr/>
        <p:txBody>
          <a:bodyPr/>
          <a:lstStyle/>
          <a:p>
            <a:r>
              <a:rPr lang="en-US" dirty="0"/>
              <a:t>Explicitly adding elements to the end or start of the list.</a:t>
            </a:r>
          </a:p>
        </p:txBody>
      </p:sp>
      <p:sp>
        <p:nvSpPr>
          <p:cNvPr id="4" name="Content Placeholder 3">
            <a:extLst>
              <a:ext uri="{FF2B5EF4-FFF2-40B4-BE49-F238E27FC236}">
                <a16:creationId xmlns:a16="http://schemas.microsoft.com/office/drawing/2014/main" id="{F4801136-FB34-4236-B136-DB6CD8A0857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6E39F41-ABB7-4F43-AF33-2C46EE5D45B5}"/>
              </a:ext>
            </a:extLst>
          </p:cNvPr>
          <p:cNvPicPr>
            <a:picLocks noChangeAspect="1"/>
          </p:cNvPicPr>
          <p:nvPr/>
        </p:nvPicPr>
        <p:blipFill>
          <a:blip r:embed="rId2"/>
          <a:stretch>
            <a:fillRect/>
          </a:stretch>
        </p:blipFill>
        <p:spPr>
          <a:xfrm>
            <a:off x="761619" y="3000375"/>
            <a:ext cx="10116588" cy="2265308"/>
          </a:xfrm>
          <a:prstGeom prst="rect">
            <a:avLst/>
          </a:prstGeom>
        </p:spPr>
      </p:pic>
    </p:spTree>
    <p:extLst>
      <p:ext uri="{BB962C8B-B14F-4D97-AF65-F5344CB8AC3E}">
        <p14:creationId xmlns:p14="http://schemas.microsoft.com/office/powerpoint/2010/main" val="2241152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199F-4372-499E-91BA-936C34A63869}"/>
              </a:ext>
            </a:extLst>
          </p:cNvPr>
          <p:cNvSpPr>
            <a:spLocks noGrp="1"/>
          </p:cNvSpPr>
          <p:nvPr>
            <p:ph type="title"/>
          </p:nvPr>
        </p:nvSpPr>
        <p:spPr/>
        <p:txBody>
          <a:bodyPr/>
          <a:lstStyle/>
          <a:p>
            <a:r>
              <a:rPr lang="en-US" dirty="0"/>
              <a:t>Removing Elements from a LinkedList</a:t>
            </a:r>
          </a:p>
        </p:txBody>
      </p:sp>
      <p:sp>
        <p:nvSpPr>
          <p:cNvPr id="3" name="Content Placeholder 2">
            <a:extLst>
              <a:ext uri="{FF2B5EF4-FFF2-40B4-BE49-F238E27FC236}">
                <a16:creationId xmlns:a16="http://schemas.microsoft.com/office/drawing/2014/main" id="{77BDBE9D-D9D4-43B2-931C-61D61D7F75D2}"/>
              </a:ext>
            </a:extLst>
          </p:cNvPr>
          <p:cNvSpPr>
            <a:spLocks noGrp="1"/>
          </p:cNvSpPr>
          <p:nvPr>
            <p:ph idx="1"/>
          </p:nvPr>
        </p:nvSpPr>
        <p:spPr/>
        <p:txBody>
          <a:bodyPr/>
          <a:lstStyle/>
          <a:p>
            <a:r>
              <a:rPr lang="en-US" dirty="0"/>
              <a:t>Similar to element addition, Linked List provides methods for removing elements in a list. These methods are similar in operation to the methods for adding elements to the list. The </a:t>
            </a:r>
            <a:r>
              <a:rPr lang="en-US" dirty="0">
                <a:solidFill>
                  <a:srgbClr val="FF0000"/>
                </a:solidFill>
              </a:rPr>
              <a:t>.remove()</a:t>
            </a:r>
            <a:r>
              <a:rPr lang="en-US" dirty="0"/>
              <a:t> method removes the first occurrence of a specified element.</a:t>
            </a:r>
          </a:p>
          <a:p>
            <a:endParaRPr lang="en-US" dirty="0"/>
          </a:p>
          <a:p>
            <a:r>
              <a:rPr lang="en-US" dirty="0"/>
              <a:t> </a:t>
            </a:r>
          </a:p>
          <a:p>
            <a:endParaRPr lang="en-US" dirty="0"/>
          </a:p>
        </p:txBody>
      </p:sp>
      <p:pic>
        <p:nvPicPr>
          <p:cNvPr id="5" name="Picture 4">
            <a:extLst>
              <a:ext uri="{FF2B5EF4-FFF2-40B4-BE49-F238E27FC236}">
                <a16:creationId xmlns:a16="http://schemas.microsoft.com/office/drawing/2014/main" id="{57EFBBC7-C1C8-4FC5-82DA-F3FBBDC7A437}"/>
              </a:ext>
            </a:extLst>
          </p:cNvPr>
          <p:cNvPicPr>
            <a:picLocks noChangeAspect="1"/>
          </p:cNvPicPr>
          <p:nvPr/>
        </p:nvPicPr>
        <p:blipFill>
          <a:blip r:embed="rId2"/>
          <a:stretch>
            <a:fillRect/>
          </a:stretch>
        </p:blipFill>
        <p:spPr>
          <a:xfrm>
            <a:off x="761620" y="3669878"/>
            <a:ext cx="10242712" cy="2107987"/>
          </a:xfrm>
          <a:prstGeom prst="rect">
            <a:avLst/>
          </a:prstGeom>
        </p:spPr>
      </p:pic>
    </p:spTree>
    <p:extLst>
      <p:ext uri="{BB962C8B-B14F-4D97-AF65-F5344CB8AC3E}">
        <p14:creationId xmlns:p14="http://schemas.microsoft.com/office/powerpoint/2010/main" val="2380678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E771-3713-4DBC-8522-B45A0DDB2473}"/>
              </a:ext>
            </a:extLst>
          </p:cNvPr>
          <p:cNvSpPr>
            <a:spLocks noGrp="1"/>
          </p:cNvSpPr>
          <p:nvPr>
            <p:ph type="title"/>
          </p:nvPr>
        </p:nvSpPr>
        <p:spPr/>
        <p:txBody>
          <a:bodyPr/>
          <a:lstStyle/>
          <a:p>
            <a:r>
              <a:rPr lang="en-US" dirty="0"/>
              <a:t>Removing elements from the start or end of the list.</a:t>
            </a:r>
          </a:p>
        </p:txBody>
      </p:sp>
      <p:sp>
        <p:nvSpPr>
          <p:cNvPr id="3" name="Content Placeholder 2">
            <a:extLst>
              <a:ext uri="{FF2B5EF4-FFF2-40B4-BE49-F238E27FC236}">
                <a16:creationId xmlns:a16="http://schemas.microsoft.com/office/drawing/2014/main" id="{A61B0A2C-09D2-4202-9E37-F66842C940BE}"/>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07BB3EDA-CA98-4A8A-8771-806D3B5BC1D7}"/>
              </a:ext>
            </a:extLst>
          </p:cNvPr>
          <p:cNvPicPr>
            <a:picLocks noChangeAspect="1"/>
          </p:cNvPicPr>
          <p:nvPr/>
        </p:nvPicPr>
        <p:blipFill>
          <a:blip r:embed="rId2"/>
          <a:stretch>
            <a:fillRect/>
          </a:stretch>
        </p:blipFill>
        <p:spPr>
          <a:xfrm>
            <a:off x="930167" y="3186112"/>
            <a:ext cx="9427778" cy="1658198"/>
          </a:xfrm>
          <a:prstGeom prst="rect">
            <a:avLst/>
          </a:prstGeom>
        </p:spPr>
      </p:pic>
    </p:spTree>
    <p:extLst>
      <p:ext uri="{BB962C8B-B14F-4D97-AF65-F5344CB8AC3E}">
        <p14:creationId xmlns:p14="http://schemas.microsoft.com/office/powerpoint/2010/main" val="1826687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B490-F755-45DB-8746-95B6490E4A13}"/>
              </a:ext>
            </a:extLst>
          </p:cNvPr>
          <p:cNvSpPr>
            <a:spLocks noGrp="1"/>
          </p:cNvSpPr>
          <p:nvPr>
            <p:ph type="title"/>
          </p:nvPr>
        </p:nvSpPr>
        <p:spPr>
          <a:xfrm>
            <a:off x="657224" y="420705"/>
            <a:ext cx="10772775" cy="1658198"/>
          </a:xfrm>
        </p:spPr>
        <p:txBody>
          <a:bodyPr/>
          <a:lstStyle/>
          <a:p>
            <a:r>
              <a:rPr lang="en-US" dirty="0"/>
              <a:t>Updating Elements in a LinkedList</a:t>
            </a:r>
          </a:p>
        </p:txBody>
      </p:sp>
      <p:sp>
        <p:nvSpPr>
          <p:cNvPr id="3" name="Content Placeholder 2">
            <a:extLst>
              <a:ext uri="{FF2B5EF4-FFF2-40B4-BE49-F238E27FC236}">
                <a16:creationId xmlns:a16="http://schemas.microsoft.com/office/drawing/2014/main" id="{2DEA8965-6383-452F-9746-6D5DC8AB35BA}"/>
              </a:ext>
            </a:extLst>
          </p:cNvPr>
          <p:cNvSpPr>
            <a:spLocks noGrp="1"/>
          </p:cNvSpPr>
          <p:nvPr>
            <p:ph idx="1"/>
          </p:nvPr>
        </p:nvSpPr>
        <p:spPr/>
        <p:txBody>
          <a:bodyPr/>
          <a:lstStyle/>
          <a:p>
            <a:r>
              <a:rPr lang="en-US" dirty="0"/>
              <a:t>The Linked List class provides a method </a:t>
            </a:r>
            <a:r>
              <a:rPr lang="en-US" dirty="0">
                <a:solidFill>
                  <a:srgbClr val="FF0000"/>
                </a:solidFill>
              </a:rPr>
              <a:t>.set() </a:t>
            </a:r>
            <a:r>
              <a:rPr lang="en-US" dirty="0"/>
              <a:t>to change an element in a list. </a:t>
            </a:r>
            <a:r>
              <a:rPr lang="en-US" dirty="0">
                <a:solidFill>
                  <a:srgbClr val="3D3D4E"/>
                </a:solidFill>
                <a:latin typeface="Droid Serif"/>
              </a:rPr>
              <a:t>I</a:t>
            </a:r>
            <a:r>
              <a:rPr lang="en-US" b="0" i="0" dirty="0">
                <a:solidFill>
                  <a:srgbClr val="3D3D4E"/>
                </a:solidFill>
                <a:effectLst/>
                <a:latin typeface="Droid Serif"/>
              </a:rPr>
              <a:t>t takes an index and the element which needs to be inserted, replacing the previous element at that position.</a:t>
            </a:r>
            <a:endParaRPr lang="en-US" dirty="0"/>
          </a:p>
          <a:p>
            <a:endParaRPr lang="en-US" dirty="0"/>
          </a:p>
          <a:p>
            <a:endParaRPr lang="en-US" dirty="0"/>
          </a:p>
        </p:txBody>
      </p:sp>
      <p:pic>
        <p:nvPicPr>
          <p:cNvPr id="5" name="Picture 4">
            <a:extLst>
              <a:ext uri="{FF2B5EF4-FFF2-40B4-BE49-F238E27FC236}">
                <a16:creationId xmlns:a16="http://schemas.microsoft.com/office/drawing/2014/main" id="{4C488F03-DB71-48DB-9D4A-BD465A1FD675}"/>
              </a:ext>
            </a:extLst>
          </p:cNvPr>
          <p:cNvPicPr>
            <a:picLocks noChangeAspect="1"/>
          </p:cNvPicPr>
          <p:nvPr/>
        </p:nvPicPr>
        <p:blipFill>
          <a:blip r:embed="rId2"/>
          <a:stretch>
            <a:fillRect/>
          </a:stretch>
        </p:blipFill>
        <p:spPr>
          <a:xfrm>
            <a:off x="1040524" y="3228975"/>
            <a:ext cx="8781393" cy="1311494"/>
          </a:xfrm>
          <a:prstGeom prst="rect">
            <a:avLst/>
          </a:prstGeom>
        </p:spPr>
      </p:pic>
    </p:spTree>
    <p:extLst>
      <p:ext uri="{BB962C8B-B14F-4D97-AF65-F5344CB8AC3E}">
        <p14:creationId xmlns:p14="http://schemas.microsoft.com/office/powerpoint/2010/main" val="2586583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5A4D-66A4-451A-ACEB-B52EE7C5F903}"/>
              </a:ext>
            </a:extLst>
          </p:cNvPr>
          <p:cNvSpPr>
            <a:spLocks noGrp="1"/>
          </p:cNvSpPr>
          <p:nvPr>
            <p:ph type="title"/>
          </p:nvPr>
        </p:nvSpPr>
        <p:spPr/>
        <p:txBody>
          <a:bodyPr/>
          <a:lstStyle/>
          <a:p>
            <a:r>
              <a:rPr lang="en-US" dirty="0"/>
              <a:t>Iterating Over a LinkedList using for Loop</a:t>
            </a:r>
          </a:p>
        </p:txBody>
      </p:sp>
      <p:pic>
        <p:nvPicPr>
          <p:cNvPr id="5" name="Content Placeholder 4">
            <a:extLst>
              <a:ext uri="{FF2B5EF4-FFF2-40B4-BE49-F238E27FC236}">
                <a16:creationId xmlns:a16="http://schemas.microsoft.com/office/drawing/2014/main" id="{8FCD8002-4CB9-40E8-9844-141E6C660FC4}"/>
              </a:ext>
            </a:extLst>
          </p:cNvPr>
          <p:cNvPicPr>
            <a:picLocks noGrp="1" noChangeAspect="1"/>
          </p:cNvPicPr>
          <p:nvPr>
            <p:ph idx="1"/>
          </p:nvPr>
        </p:nvPicPr>
        <p:blipFill>
          <a:blip r:embed="rId2"/>
          <a:stretch>
            <a:fillRect/>
          </a:stretch>
        </p:blipFill>
        <p:spPr>
          <a:xfrm>
            <a:off x="945931" y="2599901"/>
            <a:ext cx="8907517" cy="1658198"/>
          </a:xfrm>
        </p:spPr>
      </p:pic>
    </p:spTree>
    <p:extLst>
      <p:ext uri="{BB962C8B-B14F-4D97-AF65-F5344CB8AC3E}">
        <p14:creationId xmlns:p14="http://schemas.microsoft.com/office/powerpoint/2010/main" val="289535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8B43-FA29-4582-AB8D-4433BCB53754}"/>
              </a:ext>
            </a:extLst>
          </p:cNvPr>
          <p:cNvSpPr>
            <a:spLocks noGrp="1"/>
          </p:cNvSpPr>
          <p:nvPr>
            <p:ph type="title"/>
          </p:nvPr>
        </p:nvSpPr>
        <p:spPr/>
        <p:txBody>
          <a:bodyPr/>
          <a:lstStyle/>
          <a:p>
            <a:r>
              <a:rPr lang="en-US" dirty="0"/>
              <a:t>Iterating Over a LinkedList using foreach Loop</a:t>
            </a:r>
          </a:p>
        </p:txBody>
      </p:sp>
      <p:pic>
        <p:nvPicPr>
          <p:cNvPr id="5" name="Content Placeholder 4">
            <a:extLst>
              <a:ext uri="{FF2B5EF4-FFF2-40B4-BE49-F238E27FC236}">
                <a16:creationId xmlns:a16="http://schemas.microsoft.com/office/drawing/2014/main" id="{4792C20A-5B40-45FE-9CD3-3255264B53CF}"/>
              </a:ext>
            </a:extLst>
          </p:cNvPr>
          <p:cNvPicPr>
            <a:picLocks noGrp="1" noChangeAspect="1"/>
          </p:cNvPicPr>
          <p:nvPr>
            <p:ph idx="1"/>
          </p:nvPr>
        </p:nvPicPr>
        <p:blipFill>
          <a:blip r:embed="rId2"/>
          <a:stretch>
            <a:fillRect/>
          </a:stretch>
        </p:blipFill>
        <p:spPr>
          <a:xfrm>
            <a:off x="1213946" y="3429000"/>
            <a:ext cx="9806152" cy="1795517"/>
          </a:xfrm>
        </p:spPr>
      </p:pic>
    </p:spTree>
    <p:extLst>
      <p:ext uri="{BB962C8B-B14F-4D97-AF65-F5344CB8AC3E}">
        <p14:creationId xmlns:p14="http://schemas.microsoft.com/office/powerpoint/2010/main" val="3401697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AEAF859-6EFD-4BD7-A045-9CE9BA4DD483}"/>
              </a:ext>
            </a:extLst>
          </p:cNvPr>
          <p:cNvSpPr>
            <a:spLocks noGrp="1"/>
          </p:cNvSpPr>
          <p:nvPr>
            <p:ph type="title"/>
          </p:nvPr>
        </p:nvSpPr>
        <p:spPr>
          <a:xfrm>
            <a:off x="2152650" y="365126"/>
            <a:ext cx="7886700" cy="1001761"/>
          </a:xfrm>
        </p:spPr>
        <p:txBody>
          <a:bodyPr>
            <a:normAutofit fontScale="90000"/>
          </a:bodyPr>
          <a:lstStyle/>
          <a:p>
            <a:r>
              <a:rPr lang="en-US" altLang="en-US" dirty="0"/>
              <a:t>Algorithm for creating a Node</a:t>
            </a:r>
          </a:p>
        </p:txBody>
      </p:sp>
      <p:sp>
        <p:nvSpPr>
          <p:cNvPr id="23555" name="Content Placeholder 2">
            <a:extLst>
              <a:ext uri="{FF2B5EF4-FFF2-40B4-BE49-F238E27FC236}">
                <a16:creationId xmlns:a16="http://schemas.microsoft.com/office/drawing/2014/main" id="{FE57CFBB-B10A-4BA2-AF9A-988693F32948}"/>
              </a:ext>
            </a:extLst>
          </p:cNvPr>
          <p:cNvSpPr>
            <a:spLocks noGrp="1"/>
          </p:cNvSpPr>
          <p:nvPr>
            <p:ph idx="1"/>
          </p:nvPr>
        </p:nvSpPr>
        <p:spPr>
          <a:xfrm>
            <a:off x="620095" y="1545907"/>
            <a:ext cx="10753725" cy="3766185"/>
          </a:xfrm>
        </p:spPr>
        <p:txBody>
          <a:bodyPr/>
          <a:lstStyle/>
          <a:p>
            <a:pPr algn="just"/>
            <a:r>
              <a:rPr lang="en-US" altLang="en-US" sz="2000" dirty="0"/>
              <a:t>Suppose START is the first position in linked list. Let DATA be the element to be inserted in the new node</a:t>
            </a:r>
          </a:p>
          <a:p>
            <a:pPr algn="just">
              <a:buFont typeface="Wingdings" panose="05000000000000000000" pitchFamily="2" charset="2"/>
              <a:buNone/>
            </a:pPr>
            <a:r>
              <a:rPr lang="en-US" altLang="en-US" dirty="0"/>
              <a:t>1.   Create  a </a:t>
            </a:r>
            <a:r>
              <a:rPr lang="en-US" altLang="en-US" dirty="0" err="1"/>
              <a:t>NewNode</a:t>
            </a:r>
            <a:endParaRPr lang="en-US" altLang="en-US" dirty="0"/>
          </a:p>
          <a:p>
            <a:pPr algn="just">
              <a:buFont typeface="Wingdings" panose="05000000000000000000" pitchFamily="2" charset="2"/>
              <a:buNone/>
            </a:pPr>
            <a:r>
              <a:rPr lang="en-US" altLang="en-US" dirty="0"/>
              <a:t>2.   </a:t>
            </a:r>
            <a:r>
              <a:rPr lang="en-US" altLang="en-US" dirty="0" err="1"/>
              <a:t>NewNode</a:t>
            </a:r>
            <a:r>
              <a:rPr lang="en-US" altLang="en-US" dirty="0"/>
              <a:t> -&gt; Info = DATA</a:t>
            </a:r>
          </a:p>
          <a:p>
            <a:pPr algn="just">
              <a:buFont typeface="Wingdings" panose="05000000000000000000" pitchFamily="2" charset="2"/>
              <a:buNone/>
            </a:pPr>
            <a:r>
              <a:rPr lang="en-US" altLang="en-US" dirty="0"/>
              <a:t>3.   </a:t>
            </a:r>
            <a:r>
              <a:rPr lang="en-US" altLang="en-US" dirty="0" err="1"/>
              <a:t>NewNode</a:t>
            </a:r>
            <a:r>
              <a:rPr lang="en-US" altLang="en-US" dirty="0"/>
              <a:t> -&gt; Link = NULL</a:t>
            </a:r>
          </a:p>
          <a:p>
            <a:pPr algn="just">
              <a:buFont typeface="Wingdings" panose="05000000000000000000" pitchFamily="2" charset="2"/>
              <a:buNone/>
            </a:pPr>
            <a:r>
              <a:rPr lang="en-US" altLang="en-US" dirty="0"/>
              <a:t>4.   If(START equal to NULL)   // if list is empty</a:t>
            </a:r>
          </a:p>
          <a:p>
            <a:pPr lvl="1" algn="just">
              <a:buFont typeface="Wingdings" panose="05000000000000000000" pitchFamily="2" charset="2"/>
              <a:buNone/>
            </a:pPr>
            <a:r>
              <a:rPr lang="en-US" altLang="en-US" dirty="0"/>
              <a:t>	(a).    Start = </a:t>
            </a:r>
            <a:r>
              <a:rPr lang="en-US" altLang="en-US" dirty="0" err="1"/>
              <a:t>NewNode</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DD07A3C-064A-4AD8-BA2A-076508A167B0}"/>
              </a:ext>
            </a:extLst>
          </p:cNvPr>
          <p:cNvSpPr>
            <a:spLocks noGrp="1"/>
          </p:cNvSpPr>
          <p:nvPr>
            <p:ph type="title"/>
          </p:nvPr>
        </p:nvSpPr>
        <p:spPr>
          <a:xfrm>
            <a:off x="2152650" y="365127"/>
            <a:ext cx="7886700" cy="634114"/>
          </a:xfrm>
        </p:spPr>
        <p:txBody>
          <a:bodyPr>
            <a:normAutofit fontScale="90000"/>
          </a:bodyPr>
          <a:lstStyle/>
          <a:p>
            <a:r>
              <a:rPr lang="en-US" altLang="en-US" dirty="0"/>
              <a:t>Algorithm for Inserting a Node</a:t>
            </a:r>
          </a:p>
        </p:txBody>
      </p:sp>
      <p:sp>
        <p:nvSpPr>
          <p:cNvPr id="24579" name="Content Placeholder 2">
            <a:extLst>
              <a:ext uri="{FF2B5EF4-FFF2-40B4-BE49-F238E27FC236}">
                <a16:creationId xmlns:a16="http://schemas.microsoft.com/office/drawing/2014/main" id="{D9209ED4-3E25-4D1B-A445-416337F90D88}"/>
              </a:ext>
            </a:extLst>
          </p:cNvPr>
          <p:cNvSpPr>
            <a:spLocks noGrp="1"/>
          </p:cNvSpPr>
          <p:nvPr>
            <p:ph idx="1"/>
          </p:nvPr>
        </p:nvSpPr>
        <p:spPr>
          <a:xfrm>
            <a:off x="610669" y="1229256"/>
            <a:ext cx="11502774" cy="5548616"/>
          </a:xfrm>
        </p:spPr>
        <p:txBody>
          <a:bodyPr>
            <a:noAutofit/>
          </a:bodyPr>
          <a:lstStyle/>
          <a:p>
            <a:r>
              <a:rPr lang="en-US" altLang="en-US" sz="2000" dirty="0"/>
              <a:t>Suppose START is the first position in linked list. Let DATA be the element to be inserted in the new node. POS is the position where the new node is to be inserted. TEMP is a temporary pointer to hold the address.</a:t>
            </a:r>
          </a:p>
          <a:p>
            <a:pPr>
              <a:buFont typeface="Wingdings" panose="05000000000000000000" pitchFamily="2" charset="2"/>
              <a:buNone/>
            </a:pPr>
            <a:r>
              <a:rPr lang="en-US" altLang="en-US" sz="2000" b="1" dirty="0"/>
              <a:t>Insert a Node at the beginning</a:t>
            </a:r>
          </a:p>
          <a:p>
            <a:pPr>
              <a:buFont typeface="Wingdings" panose="05000000000000000000" pitchFamily="2" charset="2"/>
              <a:buNone/>
            </a:pPr>
            <a:r>
              <a:rPr lang="en-US" altLang="en-US" sz="2000" dirty="0"/>
              <a:t>1.    Input DATA to be inserted</a:t>
            </a:r>
          </a:p>
          <a:p>
            <a:pPr>
              <a:buFont typeface="Wingdings" panose="05000000000000000000" pitchFamily="2" charset="2"/>
              <a:buNone/>
            </a:pPr>
            <a:r>
              <a:rPr lang="en-US" altLang="en-US" sz="2000" dirty="0"/>
              <a:t>2.    Create a </a:t>
            </a:r>
            <a:r>
              <a:rPr lang="en-US" altLang="en-US" sz="2000" dirty="0" err="1"/>
              <a:t>NewNode</a:t>
            </a:r>
            <a:endParaRPr lang="en-US" altLang="en-US" sz="2000" dirty="0"/>
          </a:p>
          <a:p>
            <a:pPr>
              <a:buFont typeface="Wingdings" panose="05000000000000000000" pitchFamily="2" charset="2"/>
              <a:buNone/>
            </a:pPr>
            <a:r>
              <a:rPr lang="en-US" altLang="en-US" sz="2000" dirty="0"/>
              <a:t>3.     </a:t>
            </a:r>
            <a:r>
              <a:rPr lang="en-US" altLang="en-US" sz="2000" dirty="0" err="1"/>
              <a:t>NewNode</a:t>
            </a:r>
            <a:r>
              <a:rPr lang="en-US" altLang="en-US" sz="2000" dirty="0"/>
              <a:t> → Info = DATA</a:t>
            </a:r>
          </a:p>
          <a:p>
            <a:pPr>
              <a:buFont typeface="Wingdings" panose="05000000000000000000" pitchFamily="2" charset="2"/>
              <a:buNone/>
            </a:pPr>
            <a:r>
              <a:rPr lang="en-US" altLang="en-US" sz="2000" dirty="0"/>
              <a:t>4.     If (SATRT equal to NULL)</a:t>
            </a:r>
          </a:p>
          <a:p>
            <a:pPr>
              <a:buFont typeface="Wingdings" panose="05000000000000000000" pitchFamily="2" charset="2"/>
              <a:buNone/>
            </a:pPr>
            <a:r>
              <a:rPr lang="en-US" altLang="en-US" sz="2000" dirty="0"/>
              <a:t>            (</a:t>
            </a:r>
            <a:r>
              <a:rPr lang="en-US" altLang="en-US" sz="2000" i="1" dirty="0"/>
              <a:t>a) </a:t>
            </a:r>
            <a:r>
              <a:rPr lang="en-US" altLang="en-US" sz="2000" i="1" dirty="0" err="1"/>
              <a:t>NewNode</a:t>
            </a:r>
            <a:r>
              <a:rPr lang="en-US" altLang="en-US" sz="2000" i="1" dirty="0"/>
              <a:t> → Link = NULL</a:t>
            </a:r>
          </a:p>
          <a:p>
            <a:pPr>
              <a:buFont typeface="Wingdings" panose="05000000000000000000" pitchFamily="2" charset="2"/>
              <a:buNone/>
            </a:pPr>
            <a:r>
              <a:rPr lang="en-US" altLang="en-US" sz="2000" dirty="0"/>
              <a:t>5.    Else</a:t>
            </a:r>
          </a:p>
          <a:p>
            <a:pPr>
              <a:buFont typeface="Wingdings" panose="05000000000000000000" pitchFamily="2" charset="2"/>
              <a:buNone/>
            </a:pPr>
            <a:r>
              <a:rPr lang="en-US" altLang="en-US" sz="2000" dirty="0"/>
              <a:t>            (</a:t>
            </a:r>
            <a:r>
              <a:rPr lang="en-US" altLang="en-US" sz="2000" i="1" dirty="0"/>
              <a:t>a) </a:t>
            </a:r>
            <a:r>
              <a:rPr lang="en-US" altLang="en-US" sz="2000" i="1" dirty="0" err="1"/>
              <a:t>NewNode</a:t>
            </a:r>
            <a:r>
              <a:rPr lang="en-US" altLang="en-US" sz="2000" i="1" dirty="0"/>
              <a:t> → Link = START</a:t>
            </a:r>
          </a:p>
          <a:p>
            <a:pPr>
              <a:buFont typeface="Wingdings" panose="05000000000000000000" pitchFamily="2" charset="2"/>
              <a:buNone/>
            </a:pPr>
            <a:r>
              <a:rPr lang="en-US" altLang="en-US" sz="2000" dirty="0"/>
              <a:t>6.     START = </a:t>
            </a:r>
            <a:r>
              <a:rPr lang="en-US" altLang="en-US" sz="2000" dirty="0" err="1"/>
              <a:t>NewNode</a:t>
            </a:r>
            <a:endParaRPr lang="en-US" altLang="en-US" sz="2000" dirty="0"/>
          </a:p>
          <a:p>
            <a:pPr>
              <a:buFont typeface="Wingdings" panose="05000000000000000000" pitchFamily="2" charset="2"/>
              <a:buNone/>
            </a:pPr>
            <a:r>
              <a:rPr lang="en-US" altLang="en-US" sz="2000" dirty="0"/>
              <a:t>7.      Exit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9D7400-85DD-442E-9F08-965C7CC0A866}"/>
              </a:ext>
            </a:extLst>
          </p:cNvPr>
          <p:cNvSpPr>
            <a:spLocks noGrp="1"/>
          </p:cNvSpPr>
          <p:nvPr>
            <p:ph idx="1"/>
          </p:nvPr>
        </p:nvSpPr>
        <p:spPr>
          <a:xfrm>
            <a:off x="719137" y="867267"/>
            <a:ext cx="10753725" cy="3766185"/>
          </a:xfrm>
        </p:spPr>
        <p:txBody>
          <a:bodyPr>
            <a:noAutofit/>
          </a:bodyPr>
          <a:lstStyle/>
          <a:p>
            <a:pPr>
              <a:buFont typeface="Wingdings" panose="05000000000000000000" pitchFamily="2" charset="2"/>
              <a:buNone/>
              <a:defRPr/>
            </a:pPr>
            <a:r>
              <a:rPr lang="en-US" sz="2000" b="1" dirty="0"/>
              <a:t>Insert a Node at the end</a:t>
            </a:r>
          </a:p>
          <a:p>
            <a:pPr>
              <a:buFont typeface="Wingdings" panose="05000000000000000000" pitchFamily="2" charset="2"/>
              <a:buNone/>
              <a:defRPr/>
            </a:pPr>
            <a:r>
              <a:rPr lang="en-US" sz="2000" dirty="0"/>
              <a:t>1. Input DATA to be inserted</a:t>
            </a:r>
          </a:p>
          <a:p>
            <a:pPr>
              <a:buFont typeface="Wingdings" panose="05000000000000000000" pitchFamily="2" charset="2"/>
              <a:buNone/>
              <a:defRPr/>
            </a:pPr>
            <a:r>
              <a:rPr lang="en-US" sz="2000" dirty="0"/>
              <a:t>2. Create a </a:t>
            </a:r>
            <a:r>
              <a:rPr lang="en-US" sz="2000" dirty="0" err="1"/>
              <a:t>NewNode</a:t>
            </a:r>
            <a:endParaRPr lang="en-US" sz="2000" dirty="0"/>
          </a:p>
          <a:p>
            <a:pPr>
              <a:buFont typeface="Wingdings" panose="05000000000000000000" pitchFamily="2" charset="2"/>
              <a:buNone/>
              <a:defRPr/>
            </a:pPr>
            <a:r>
              <a:rPr lang="en-US" sz="2000" dirty="0"/>
              <a:t>3. </a:t>
            </a:r>
            <a:r>
              <a:rPr lang="en-US" sz="2000" dirty="0" err="1"/>
              <a:t>NewNode</a:t>
            </a:r>
            <a:r>
              <a:rPr lang="en-US" sz="2000" dirty="0"/>
              <a:t> → DATA = DATA</a:t>
            </a:r>
          </a:p>
          <a:p>
            <a:pPr>
              <a:buFont typeface="Wingdings" panose="05000000000000000000" pitchFamily="2" charset="2"/>
              <a:buNone/>
              <a:defRPr/>
            </a:pPr>
            <a:r>
              <a:rPr lang="en-US" sz="2000" dirty="0"/>
              <a:t>4. </a:t>
            </a:r>
            <a:r>
              <a:rPr lang="en-US" sz="2000" dirty="0" err="1"/>
              <a:t>NewNode</a:t>
            </a:r>
            <a:r>
              <a:rPr lang="en-US" sz="2000" dirty="0"/>
              <a:t> → Link = NULL</a:t>
            </a:r>
          </a:p>
          <a:p>
            <a:pPr>
              <a:buFont typeface="Wingdings" panose="05000000000000000000" pitchFamily="2" charset="2"/>
              <a:buNone/>
              <a:defRPr/>
            </a:pPr>
            <a:r>
              <a:rPr lang="en-US" sz="2000" dirty="0"/>
              <a:t>8. If (SATRT equal to NULL)</a:t>
            </a:r>
          </a:p>
          <a:p>
            <a:pPr marL="457200" indent="-457200">
              <a:buNone/>
              <a:defRPr/>
            </a:pPr>
            <a:r>
              <a:rPr lang="en-US" sz="2000" i="1" dirty="0"/>
              <a:t>        (a) START = </a:t>
            </a:r>
            <a:r>
              <a:rPr lang="en-US" sz="2000" i="1" dirty="0" err="1"/>
              <a:t>NewNode</a:t>
            </a:r>
            <a:endParaRPr lang="en-US" sz="2000" i="1" dirty="0"/>
          </a:p>
          <a:p>
            <a:pPr>
              <a:buFont typeface="Wingdings" panose="05000000000000000000" pitchFamily="2" charset="2"/>
              <a:buNone/>
              <a:defRPr/>
            </a:pPr>
            <a:r>
              <a:rPr lang="en-US" sz="2000" dirty="0"/>
              <a:t>9. Else</a:t>
            </a:r>
          </a:p>
          <a:p>
            <a:pPr>
              <a:buFont typeface="Wingdings" panose="05000000000000000000" pitchFamily="2" charset="2"/>
              <a:buNone/>
              <a:defRPr/>
            </a:pPr>
            <a:r>
              <a:rPr lang="en-US" sz="2000" dirty="0"/>
              <a:t>	    (</a:t>
            </a:r>
            <a:r>
              <a:rPr lang="en-US" sz="2000" i="1" dirty="0"/>
              <a:t>a) TEMP = START</a:t>
            </a:r>
          </a:p>
          <a:p>
            <a:pPr>
              <a:buFont typeface="Wingdings" panose="05000000000000000000" pitchFamily="2" charset="2"/>
              <a:buNone/>
              <a:defRPr/>
            </a:pPr>
            <a:r>
              <a:rPr lang="en-US" sz="2000" dirty="0"/>
              <a:t>	    (</a:t>
            </a:r>
            <a:r>
              <a:rPr lang="en-US" sz="2000" i="1" dirty="0"/>
              <a:t>b) While (TEMP → Link not equal to NULL)</a:t>
            </a:r>
          </a:p>
          <a:p>
            <a:pPr>
              <a:buFont typeface="Wingdings" panose="05000000000000000000" pitchFamily="2" charset="2"/>
              <a:buNone/>
              <a:defRPr/>
            </a:pPr>
            <a:r>
              <a:rPr lang="en-US" sz="2000" dirty="0"/>
              <a:t>		(</a:t>
            </a:r>
            <a:r>
              <a:rPr lang="en-US" sz="2000" i="1" dirty="0" err="1"/>
              <a:t>i</a:t>
            </a:r>
            <a:r>
              <a:rPr lang="en-US" sz="2000" i="1" dirty="0"/>
              <a:t>) TEMP = TEMP → Link</a:t>
            </a:r>
          </a:p>
          <a:p>
            <a:pPr>
              <a:buFont typeface="Wingdings" panose="05000000000000000000" pitchFamily="2" charset="2"/>
              <a:buNone/>
              <a:defRPr/>
            </a:pPr>
            <a:r>
              <a:rPr lang="en-US" sz="2000" dirty="0"/>
              <a:t>10. TEMP → Link = </a:t>
            </a:r>
            <a:r>
              <a:rPr lang="en-US" sz="2000" dirty="0" err="1"/>
              <a:t>NewNode</a:t>
            </a:r>
            <a:endParaRPr lang="en-US" sz="2000" dirty="0"/>
          </a:p>
          <a:p>
            <a:pPr>
              <a:buFont typeface="Wingdings" panose="05000000000000000000" pitchFamily="2" charset="2"/>
              <a:buNone/>
              <a:defRPr/>
            </a:pPr>
            <a:r>
              <a:rPr lang="en-US" sz="2000" dirty="0"/>
              <a:t>11. Exit</a:t>
            </a:r>
          </a:p>
        </p:txBody>
      </p:sp>
      <p:sp>
        <p:nvSpPr>
          <p:cNvPr id="25603" name="Title 2">
            <a:extLst>
              <a:ext uri="{FF2B5EF4-FFF2-40B4-BE49-F238E27FC236}">
                <a16:creationId xmlns:a16="http://schemas.microsoft.com/office/drawing/2014/main" id="{E08FE23D-8E75-4A3A-A88C-8C59AFA7504D}"/>
              </a:ext>
            </a:extLst>
          </p:cNvPr>
          <p:cNvSpPr>
            <a:spLocks noGrp="1"/>
          </p:cNvSpPr>
          <p:nvPr>
            <p:ph type="title"/>
          </p:nvPr>
        </p:nvSpPr>
        <p:spPr>
          <a:xfrm>
            <a:off x="2110168" y="1"/>
            <a:ext cx="7886700" cy="867266"/>
          </a:xfrm>
        </p:spPr>
        <p:txBody>
          <a:bodyPr/>
          <a:lstStyle/>
          <a:p>
            <a:r>
              <a:rPr lang="en-US" altLang="en-US" dirty="0" err="1"/>
              <a:t>Cont</a:t>
            </a:r>
            <a:r>
              <a:rPr lang="en-US" altLang="en-US" dirty="0"/>
              <a:t> . .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1">
            <a:extLst>
              <a:ext uri="{FF2B5EF4-FFF2-40B4-BE49-F238E27FC236}">
                <a16:creationId xmlns:a16="http://schemas.microsoft.com/office/drawing/2014/main" id="{651F0B02-608F-444D-97AD-6A361594FFC8}"/>
              </a:ext>
            </a:extLst>
          </p:cNvPr>
          <p:cNvSpPr>
            <a:spLocks noGrp="1"/>
          </p:cNvSpPr>
          <p:nvPr>
            <p:ph idx="1"/>
          </p:nvPr>
        </p:nvSpPr>
        <p:spPr/>
        <p:txBody>
          <a:bodyPr/>
          <a:lstStyle/>
          <a:p>
            <a:pPr eaLnBrk="1" hangingPunct="1"/>
            <a:r>
              <a:rPr lang="en-US" altLang="en-US" sz="2000"/>
              <a:t>Suppose we need to delete the “7” from the list below:</a:t>
            </a:r>
          </a:p>
          <a:p>
            <a:pPr eaLnBrk="1" hangingPunct="1"/>
            <a:endParaRPr lang="en-US" altLang="en-US"/>
          </a:p>
        </p:txBody>
      </p:sp>
      <p:sp>
        <p:nvSpPr>
          <p:cNvPr id="6147" name="Title 2">
            <a:extLst>
              <a:ext uri="{FF2B5EF4-FFF2-40B4-BE49-F238E27FC236}">
                <a16:creationId xmlns:a16="http://schemas.microsoft.com/office/drawing/2014/main" id="{02E7776B-83A3-4D7F-B3DF-8CE51474EAE8}"/>
              </a:ext>
            </a:extLst>
          </p:cNvPr>
          <p:cNvSpPr>
            <a:spLocks noGrp="1"/>
          </p:cNvSpPr>
          <p:nvPr>
            <p:ph type="title"/>
          </p:nvPr>
        </p:nvSpPr>
        <p:spPr>
          <a:xfrm>
            <a:off x="2152650" y="365126"/>
            <a:ext cx="7886700" cy="1325563"/>
          </a:xfrm>
        </p:spPr>
        <p:txBody>
          <a:bodyPr/>
          <a:lstStyle/>
          <a:p>
            <a:pPr eaLnBrk="1" hangingPunct="1"/>
            <a:r>
              <a:rPr lang="en-US" altLang="en-US"/>
              <a:t>Cont . . . </a:t>
            </a:r>
          </a:p>
        </p:txBody>
      </p:sp>
      <p:graphicFrame>
        <p:nvGraphicFramePr>
          <p:cNvPr id="4" name="Table 3">
            <a:extLst>
              <a:ext uri="{FF2B5EF4-FFF2-40B4-BE49-F238E27FC236}">
                <a16:creationId xmlns:a16="http://schemas.microsoft.com/office/drawing/2014/main" id="{3D06613C-6612-48C6-9E50-75ECE7EDF655}"/>
              </a:ext>
            </a:extLst>
          </p:cNvPr>
          <p:cNvGraphicFramePr>
            <a:graphicFrameLocks noGrp="1"/>
          </p:cNvGraphicFramePr>
          <p:nvPr/>
        </p:nvGraphicFramePr>
        <p:xfrm>
          <a:off x="2303463" y="2690813"/>
          <a:ext cx="2578100" cy="3510034"/>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gridCol w="1289050">
                  <a:extLst>
                    <a:ext uri="{9D8B030D-6E8A-4147-A177-3AD203B41FA5}">
                      <a16:colId xmlns:a16="http://schemas.microsoft.com/office/drawing/2014/main" val="20001"/>
                    </a:ext>
                  </a:extLst>
                </a:gridCol>
              </a:tblGrid>
              <a:tr h="370806">
                <a:tc>
                  <a:txBody>
                    <a:bodyPr/>
                    <a:lstStyle/>
                    <a:p>
                      <a:r>
                        <a:rPr lang="en-US" sz="1800" dirty="0">
                          <a:solidFill>
                            <a:schemeClr val="tx1"/>
                          </a:solidFill>
                        </a:rPr>
                        <a:t>index</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List</a:t>
                      </a:r>
                      <a:r>
                        <a:rPr lang="en-US" sz="1800" baseline="0" dirty="0">
                          <a:solidFill>
                            <a:schemeClr val="tx1"/>
                          </a:solidFill>
                        </a:rPr>
                        <a:t> Items</a:t>
                      </a:r>
                      <a:endParaRPr lang="en-US" sz="1800" dirty="0">
                        <a:solidFill>
                          <a:schemeClr val="tx1"/>
                        </a:solidFill>
                      </a:endParaRP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06">
                <a:tc>
                  <a:txBody>
                    <a:bodyPr/>
                    <a:lstStyle/>
                    <a:p>
                      <a:r>
                        <a:rPr lang="en-US" sz="1800" dirty="0">
                          <a:solidFill>
                            <a:schemeClr val="tx1"/>
                          </a:solidFill>
                        </a:rPr>
                        <a:t>0</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3</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06">
                <a:tc>
                  <a:txBody>
                    <a:bodyPr/>
                    <a:lstStyle/>
                    <a:p>
                      <a:r>
                        <a:rPr lang="en-US" sz="1800" dirty="0">
                          <a:solidFill>
                            <a:schemeClr val="tx1"/>
                          </a:solidFill>
                        </a:rPr>
                        <a:t>1</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14</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06">
                <a:tc>
                  <a:txBody>
                    <a:bodyPr/>
                    <a:lstStyle/>
                    <a:p>
                      <a:r>
                        <a:rPr lang="en-US" sz="1800" dirty="0">
                          <a:solidFill>
                            <a:schemeClr val="tx1"/>
                          </a:solidFill>
                        </a:rPr>
                        <a:t>2</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7</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06">
                <a:tc>
                  <a:txBody>
                    <a:bodyPr/>
                    <a:lstStyle/>
                    <a:p>
                      <a:r>
                        <a:rPr lang="en-US" sz="1800" dirty="0">
                          <a:solidFill>
                            <a:schemeClr val="tx1"/>
                          </a:solidFill>
                        </a:rPr>
                        <a:t>3</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8</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06">
                <a:tc>
                  <a:txBody>
                    <a:bodyPr/>
                    <a:lstStyle/>
                    <a:p>
                      <a:r>
                        <a:rPr lang="en-US" sz="1800" dirty="0">
                          <a:solidFill>
                            <a:schemeClr val="tx1"/>
                          </a:solidFill>
                        </a:rPr>
                        <a:t>4</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23</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06">
                <a:tc>
                  <a:txBody>
                    <a:bodyPr/>
                    <a:lstStyle/>
                    <a:p>
                      <a:r>
                        <a:rPr lang="en-US" sz="1800" dirty="0">
                          <a:solidFill>
                            <a:schemeClr val="tx1"/>
                          </a:solidFill>
                        </a:rPr>
                        <a:t>5</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5</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914317">
                <a:tc>
                  <a:txBody>
                    <a:bodyPr/>
                    <a:lstStyle/>
                    <a:p>
                      <a:r>
                        <a:rPr lang="en-US" sz="1800" dirty="0">
                          <a:solidFill>
                            <a:schemeClr val="tx1"/>
                          </a:solidFill>
                        </a:rPr>
                        <a:t>.</a:t>
                      </a:r>
                    </a:p>
                    <a:p>
                      <a:r>
                        <a:rPr lang="en-US" sz="1800" dirty="0">
                          <a:solidFill>
                            <a:schemeClr val="tx1"/>
                          </a:solidFill>
                        </a:rPr>
                        <a:t>.</a:t>
                      </a:r>
                    </a:p>
                    <a:p>
                      <a:r>
                        <a:rPr lang="en-US" sz="1800" dirty="0">
                          <a:solidFill>
                            <a:schemeClr val="tx1"/>
                          </a:solidFill>
                        </a:rPr>
                        <a:t>.</a:t>
                      </a:r>
                    </a:p>
                  </a:txBody>
                  <a:tcPr marL="91453" marR="91453" marT="45716" marB="457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solidFill>
                            <a:schemeClr val="tx1"/>
                          </a:solidFill>
                        </a:rPr>
                        <a:t>.</a:t>
                      </a:r>
                    </a:p>
                    <a:p>
                      <a:pPr algn="ctr"/>
                      <a:r>
                        <a:rPr lang="en-US" sz="1800" dirty="0">
                          <a:solidFill>
                            <a:schemeClr val="tx1"/>
                          </a:solidFill>
                        </a:rPr>
                        <a:t>.</a:t>
                      </a:r>
                    </a:p>
                    <a:p>
                      <a:pPr algn="ctr"/>
                      <a:r>
                        <a:rPr lang="en-US" sz="1800" dirty="0">
                          <a:solidFill>
                            <a:schemeClr val="tx1"/>
                          </a:solidFill>
                        </a:rPr>
                        <a:t>.</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0" name="Table 9">
            <a:extLst>
              <a:ext uri="{FF2B5EF4-FFF2-40B4-BE49-F238E27FC236}">
                <a16:creationId xmlns:a16="http://schemas.microsoft.com/office/drawing/2014/main" id="{E9D05FE9-6014-4CAE-9A1E-3456C220BEBF}"/>
              </a:ext>
            </a:extLst>
          </p:cNvPr>
          <p:cNvGraphicFramePr>
            <a:graphicFrameLocks noGrp="1"/>
          </p:cNvGraphicFramePr>
          <p:nvPr/>
        </p:nvGraphicFramePr>
        <p:xfrm>
          <a:off x="5961063" y="2728913"/>
          <a:ext cx="1289050" cy="3505200"/>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tblGrid>
              <a:tr h="370840">
                <a:tc>
                  <a:txBody>
                    <a:bodyPr/>
                    <a:lstStyle/>
                    <a:p>
                      <a:pPr algn="ctr"/>
                      <a:r>
                        <a:rPr lang="en-US" sz="1400" dirty="0">
                          <a:solidFill>
                            <a:schemeClr val="tx1"/>
                          </a:solidFill>
                        </a:rPr>
                        <a:t>Work, work</a:t>
                      </a: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3</a:t>
                      </a: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dirty="0">
                          <a:solidFill>
                            <a:schemeClr val="tx1"/>
                          </a:solidFill>
                        </a:rPr>
                        <a:t>14</a:t>
                      </a: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dirty="0">
                          <a:solidFill>
                            <a:schemeClr val="tx1"/>
                          </a:solidFill>
                        </a:rPr>
                        <a:t>7</a:t>
                      </a: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bg1"/>
                    </a:solidFill>
                  </a:tcPr>
                </a:tc>
                <a:extLst>
                  <a:ext uri="{0D108BD9-81ED-4DB2-BD59-A6C34878D82A}">
                    <a16:rowId xmlns:a16="http://schemas.microsoft.com/office/drawing/2014/main" val="10003"/>
                  </a:ext>
                </a:extLst>
              </a:tr>
              <a:tr h="370840">
                <a:tc>
                  <a:txBody>
                    <a:bodyPr/>
                    <a:lstStyle/>
                    <a:p>
                      <a:pPr algn="ctr"/>
                      <a:r>
                        <a:rPr lang="en-US" dirty="0">
                          <a:solidFill>
                            <a:schemeClr val="tx1"/>
                          </a:solidFill>
                        </a:rPr>
                        <a:t>8</a:t>
                      </a: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algn="ctr"/>
                      <a:r>
                        <a:rPr lang="en-US" dirty="0">
                          <a:solidFill>
                            <a:schemeClr val="tx1"/>
                          </a:solidFill>
                        </a:rPr>
                        <a:t>23</a:t>
                      </a: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algn="ctr"/>
                      <a:r>
                        <a:rPr lang="en-US" dirty="0">
                          <a:solidFill>
                            <a:schemeClr val="tx1"/>
                          </a:solidFill>
                        </a:rPr>
                        <a:t>5</a:t>
                      </a: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a:txBody>
                    <a:bodyP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grpSp>
        <p:nvGrpSpPr>
          <p:cNvPr id="6198" name="Group 47">
            <a:extLst>
              <a:ext uri="{FF2B5EF4-FFF2-40B4-BE49-F238E27FC236}">
                <a16:creationId xmlns:a16="http://schemas.microsoft.com/office/drawing/2014/main" id="{5FAFBD59-3525-41CA-9130-D251F9527BD7}"/>
              </a:ext>
            </a:extLst>
          </p:cNvPr>
          <p:cNvGrpSpPr>
            <a:grpSpLocks/>
          </p:cNvGrpSpPr>
          <p:nvPr/>
        </p:nvGrpSpPr>
        <p:grpSpPr bwMode="auto">
          <a:xfrm>
            <a:off x="5673726" y="3979864"/>
            <a:ext cx="212725" cy="1271587"/>
            <a:chOff x="4149635" y="3979817"/>
            <a:chExt cx="213359" cy="1271452"/>
          </a:xfrm>
        </p:grpSpPr>
        <p:grpSp>
          <p:nvGrpSpPr>
            <p:cNvPr id="6226" name="Group 38">
              <a:extLst>
                <a:ext uri="{FF2B5EF4-FFF2-40B4-BE49-F238E27FC236}">
                  <a16:creationId xmlns:a16="http://schemas.microsoft.com/office/drawing/2014/main" id="{9C68C872-08DB-46B3-A1B2-B7E8D61B97A3}"/>
                </a:ext>
              </a:extLst>
            </p:cNvPr>
            <p:cNvGrpSpPr>
              <a:grpSpLocks/>
            </p:cNvGrpSpPr>
            <p:nvPr/>
          </p:nvGrpSpPr>
          <p:grpSpPr bwMode="auto">
            <a:xfrm>
              <a:off x="4180114" y="4807131"/>
              <a:ext cx="182880" cy="444138"/>
              <a:chOff x="4180114" y="4807131"/>
              <a:chExt cx="182880" cy="444138"/>
            </a:xfrm>
          </p:grpSpPr>
          <p:cxnSp>
            <p:nvCxnSpPr>
              <p:cNvPr id="36" name="Elbow Connector 35">
                <a:extLst>
                  <a:ext uri="{FF2B5EF4-FFF2-40B4-BE49-F238E27FC236}">
                    <a16:creationId xmlns:a16="http://schemas.microsoft.com/office/drawing/2014/main" id="{FFFA226D-DAA3-423E-ACA0-EBA1639582EA}"/>
                  </a:ext>
                </a:extLst>
              </p:cNvPr>
              <p:cNvCxnSpPr/>
              <p:nvPr/>
            </p:nvCxnSpPr>
            <p:spPr>
              <a:xfrm rot="16200000" flipV="1">
                <a:off x="4055584" y="4943859"/>
                <a:ext cx="444453" cy="17036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E51E62-F815-404A-8D8F-14B012C3B77C}"/>
                  </a:ext>
                </a:extLst>
              </p:cNvPr>
              <p:cNvCxnSpPr/>
              <p:nvPr/>
            </p:nvCxnSpPr>
            <p:spPr>
              <a:xfrm flipV="1">
                <a:off x="4179888" y="4819515"/>
                <a:ext cx="143300" cy="126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227" name="Group 39">
              <a:extLst>
                <a:ext uri="{FF2B5EF4-FFF2-40B4-BE49-F238E27FC236}">
                  <a16:creationId xmlns:a16="http://schemas.microsoft.com/office/drawing/2014/main" id="{EC050B4F-132D-4576-88AB-4AD71910D5C7}"/>
                </a:ext>
              </a:extLst>
            </p:cNvPr>
            <p:cNvGrpSpPr>
              <a:grpSpLocks/>
            </p:cNvGrpSpPr>
            <p:nvPr/>
          </p:nvGrpSpPr>
          <p:grpSpPr bwMode="auto">
            <a:xfrm>
              <a:off x="4162697" y="4358640"/>
              <a:ext cx="182880" cy="444138"/>
              <a:chOff x="4180114" y="4807131"/>
              <a:chExt cx="182880" cy="444138"/>
            </a:xfrm>
          </p:grpSpPr>
          <p:cxnSp>
            <p:nvCxnSpPr>
              <p:cNvPr id="41" name="Elbow Connector 40">
                <a:extLst>
                  <a:ext uri="{FF2B5EF4-FFF2-40B4-BE49-F238E27FC236}">
                    <a16:creationId xmlns:a16="http://schemas.microsoft.com/office/drawing/2014/main" id="{00089C0C-7A84-4549-BD35-C36B528D907D}"/>
                  </a:ext>
                </a:extLst>
              </p:cNvPr>
              <p:cNvCxnSpPr/>
              <p:nvPr/>
            </p:nvCxnSpPr>
            <p:spPr>
              <a:xfrm rot="16200000" flipV="1">
                <a:off x="4056279" y="4943929"/>
                <a:ext cx="442866" cy="170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CBB26FB-301B-487A-9E37-1D809619484D}"/>
                  </a:ext>
                </a:extLst>
              </p:cNvPr>
              <p:cNvCxnSpPr/>
              <p:nvPr/>
            </p:nvCxnSpPr>
            <p:spPr>
              <a:xfrm flipV="1">
                <a:off x="4179790" y="4820379"/>
                <a:ext cx="143300" cy="126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228" name="Group 42">
              <a:extLst>
                <a:ext uri="{FF2B5EF4-FFF2-40B4-BE49-F238E27FC236}">
                  <a16:creationId xmlns:a16="http://schemas.microsoft.com/office/drawing/2014/main" id="{3BC41E7A-AEAA-40B1-9A9D-FE1482C0D6DC}"/>
                </a:ext>
              </a:extLst>
            </p:cNvPr>
            <p:cNvGrpSpPr>
              <a:grpSpLocks/>
            </p:cNvGrpSpPr>
            <p:nvPr/>
          </p:nvGrpSpPr>
          <p:grpSpPr bwMode="auto">
            <a:xfrm>
              <a:off x="4149635" y="3979817"/>
              <a:ext cx="182880" cy="444138"/>
              <a:chOff x="4180114" y="4807131"/>
              <a:chExt cx="182880" cy="444138"/>
            </a:xfrm>
          </p:grpSpPr>
          <p:cxnSp>
            <p:nvCxnSpPr>
              <p:cNvPr id="44" name="Elbow Connector 43">
                <a:extLst>
                  <a:ext uri="{FF2B5EF4-FFF2-40B4-BE49-F238E27FC236}">
                    <a16:creationId xmlns:a16="http://schemas.microsoft.com/office/drawing/2014/main" id="{DAFF71CD-E4B4-43E0-AC8A-5B54ED8F1625}"/>
                  </a:ext>
                </a:extLst>
              </p:cNvPr>
              <p:cNvCxnSpPr/>
              <p:nvPr/>
            </p:nvCxnSpPr>
            <p:spPr>
              <a:xfrm rot="16200000" flipV="1">
                <a:off x="4055810" y="4944173"/>
                <a:ext cx="444453" cy="170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99B5804-A400-48A6-AD36-133D3D10A9D5}"/>
                  </a:ext>
                </a:extLst>
              </p:cNvPr>
              <p:cNvCxnSpPr/>
              <p:nvPr/>
            </p:nvCxnSpPr>
            <p:spPr>
              <a:xfrm flipV="1">
                <a:off x="4180114" y="4819830"/>
                <a:ext cx="143300" cy="126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aphicFrame>
        <p:nvGraphicFramePr>
          <p:cNvPr id="46" name="Table 45">
            <a:extLst>
              <a:ext uri="{FF2B5EF4-FFF2-40B4-BE49-F238E27FC236}">
                <a16:creationId xmlns:a16="http://schemas.microsoft.com/office/drawing/2014/main" id="{CCCCC3B8-1989-43E8-9852-6555CE5C0301}"/>
              </a:ext>
            </a:extLst>
          </p:cNvPr>
          <p:cNvGraphicFramePr>
            <a:graphicFrameLocks noGrp="1"/>
          </p:cNvGraphicFramePr>
          <p:nvPr/>
        </p:nvGraphicFramePr>
        <p:xfrm>
          <a:off x="8934450" y="2828925"/>
          <a:ext cx="1289050" cy="3281470"/>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tblGrid>
              <a:tr h="518110">
                <a:tc>
                  <a:txBody>
                    <a:bodyPr/>
                    <a:lstStyle/>
                    <a:p>
                      <a:pPr algn="ctr"/>
                      <a:r>
                        <a:rPr lang="en-US" sz="1400" dirty="0">
                          <a:solidFill>
                            <a:schemeClr val="tx1"/>
                          </a:solidFill>
                        </a:rPr>
                        <a:t>Resulting Array</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04">
                <a:tc>
                  <a:txBody>
                    <a:bodyPr/>
                    <a:lstStyle/>
                    <a:p>
                      <a:pPr algn="ctr"/>
                      <a:r>
                        <a:rPr lang="en-US" sz="1800" dirty="0">
                          <a:solidFill>
                            <a:schemeClr val="tx1"/>
                          </a:solidFill>
                        </a:rPr>
                        <a:t>3</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04">
                <a:tc>
                  <a:txBody>
                    <a:bodyPr/>
                    <a:lstStyle/>
                    <a:p>
                      <a:pPr algn="ctr"/>
                      <a:r>
                        <a:rPr lang="en-US" sz="1800" dirty="0">
                          <a:solidFill>
                            <a:schemeClr val="tx1"/>
                          </a:solidFill>
                        </a:rPr>
                        <a:t>14</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04">
                <a:tc>
                  <a:txBody>
                    <a:bodyPr/>
                    <a:lstStyle/>
                    <a:p>
                      <a:pPr algn="ctr"/>
                      <a:r>
                        <a:rPr lang="en-US" sz="1800" dirty="0">
                          <a:solidFill>
                            <a:schemeClr val="tx1"/>
                          </a:solidFill>
                        </a:rPr>
                        <a:t>8</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04">
                <a:tc>
                  <a:txBody>
                    <a:bodyPr/>
                    <a:lstStyle/>
                    <a:p>
                      <a:pPr algn="ctr"/>
                      <a:r>
                        <a:rPr lang="en-US" sz="1800" dirty="0">
                          <a:solidFill>
                            <a:schemeClr val="tx1"/>
                          </a:solidFill>
                        </a:rPr>
                        <a:t>23</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5725">
                <a:tc>
                  <a:txBody>
                    <a:bodyPr/>
                    <a:lstStyle/>
                    <a:p>
                      <a:pPr algn="ctr"/>
                      <a:r>
                        <a:rPr lang="en-US" sz="1800" dirty="0">
                          <a:solidFill>
                            <a:schemeClr val="tx1"/>
                          </a:solidFill>
                        </a:rPr>
                        <a:t>5</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914312">
                <a:tc>
                  <a:txBody>
                    <a:bodyPr/>
                    <a:lstStyle/>
                    <a:p>
                      <a:pPr algn="ctr"/>
                      <a:r>
                        <a:rPr lang="en-US" sz="1800" dirty="0">
                          <a:solidFill>
                            <a:schemeClr val="tx1"/>
                          </a:solidFill>
                        </a:rPr>
                        <a:t>.</a:t>
                      </a:r>
                    </a:p>
                    <a:p>
                      <a:pPr algn="ctr"/>
                      <a:r>
                        <a:rPr lang="en-US" sz="1800" dirty="0">
                          <a:solidFill>
                            <a:schemeClr val="tx1"/>
                          </a:solidFill>
                        </a:rPr>
                        <a:t>.</a:t>
                      </a:r>
                    </a:p>
                    <a:p>
                      <a:pPr algn="ctr"/>
                      <a:r>
                        <a:rPr lang="en-US" sz="1800" dirty="0">
                          <a:solidFill>
                            <a:schemeClr val="tx1"/>
                          </a:solidFill>
                        </a:rPr>
                        <a:t>.</a:t>
                      </a:r>
                    </a:p>
                  </a:txBody>
                  <a:tcPr marL="91453" marR="91453"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49" name="Table 48">
            <a:extLst>
              <a:ext uri="{FF2B5EF4-FFF2-40B4-BE49-F238E27FC236}">
                <a16:creationId xmlns:a16="http://schemas.microsoft.com/office/drawing/2014/main" id="{4E769009-8CD9-41C7-8F0B-C096B29F8290}"/>
              </a:ext>
            </a:extLst>
          </p:cNvPr>
          <p:cNvGraphicFramePr>
            <a:graphicFrameLocks noGrp="1"/>
          </p:cNvGraphicFramePr>
          <p:nvPr/>
        </p:nvGraphicFramePr>
        <p:xfrm>
          <a:off x="7881938" y="2898775"/>
          <a:ext cx="919162" cy="3108834"/>
        </p:xfrm>
        <a:graphic>
          <a:graphicData uri="http://schemas.openxmlformats.org/drawingml/2006/table">
            <a:tbl>
              <a:tblPr firstRow="1" bandRow="1">
                <a:tableStyleId>{5C22544A-7EE6-4342-B048-85BDC9FD1C3A}</a:tableStyleId>
              </a:tblPr>
              <a:tblGrid>
                <a:gridCol w="919162">
                  <a:extLst>
                    <a:ext uri="{9D8B030D-6E8A-4147-A177-3AD203B41FA5}">
                      <a16:colId xmlns:a16="http://schemas.microsoft.com/office/drawing/2014/main" val="20000"/>
                    </a:ext>
                  </a:extLst>
                </a:gridCol>
              </a:tblGrid>
              <a:tr h="365685">
                <a:tc>
                  <a:txBody>
                    <a:bodyPr/>
                    <a:lstStyle/>
                    <a:p>
                      <a:r>
                        <a:rPr lang="en-US" sz="1800" dirty="0">
                          <a:solidFill>
                            <a:schemeClr val="tx1"/>
                          </a:solidFill>
                        </a:rPr>
                        <a:t>index</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5685">
                <a:tc>
                  <a:txBody>
                    <a:bodyPr/>
                    <a:lstStyle/>
                    <a:p>
                      <a:r>
                        <a:rPr lang="en-US" sz="1800" dirty="0">
                          <a:solidFill>
                            <a:schemeClr val="tx1"/>
                          </a:solidFill>
                        </a:rPr>
                        <a:t>0</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5685">
                <a:tc>
                  <a:txBody>
                    <a:bodyPr/>
                    <a:lstStyle/>
                    <a:p>
                      <a:r>
                        <a:rPr lang="en-US" sz="1800" dirty="0">
                          <a:solidFill>
                            <a:schemeClr val="tx1"/>
                          </a:solidFill>
                        </a:rPr>
                        <a:t>1</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5685">
                <a:tc>
                  <a:txBody>
                    <a:bodyPr/>
                    <a:lstStyle/>
                    <a:p>
                      <a:r>
                        <a:rPr lang="en-US" sz="1800" dirty="0">
                          <a:solidFill>
                            <a:schemeClr val="tx1"/>
                          </a:solidFill>
                        </a:rPr>
                        <a:t>2</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65685">
                <a:tc>
                  <a:txBody>
                    <a:bodyPr/>
                    <a:lstStyle/>
                    <a:p>
                      <a:r>
                        <a:rPr lang="en-US" sz="1800" dirty="0">
                          <a:solidFill>
                            <a:schemeClr val="tx1"/>
                          </a:solidFill>
                        </a:rPr>
                        <a:t>3</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5685">
                <a:tc>
                  <a:txBody>
                    <a:bodyPr/>
                    <a:lstStyle/>
                    <a:p>
                      <a:r>
                        <a:rPr lang="en-US" sz="1800" dirty="0">
                          <a:solidFill>
                            <a:schemeClr val="tx1"/>
                          </a:solidFill>
                        </a:rPr>
                        <a:t>4</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914213">
                <a:tc>
                  <a:txBody>
                    <a:bodyPr/>
                    <a:lstStyle/>
                    <a:p>
                      <a:r>
                        <a:rPr lang="en-US" sz="1800" dirty="0">
                          <a:solidFill>
                            <a:schemeClr val="tx1"/>
                          </a:solidFill>
                        </a:rPr>
                        <a:t>.</a:t>
                      </a:r>
                    </a:p>
                    <a:p>
                      <a:r>
                        <a:rPr lang="en-US" sz="1800" dirty="0">
                          <a:solidFill>
                            <a:schemeClr val="tx1"/>
                          </a:solidFill>
                        </a:rPr>
                        <a:t>.</a:t>
                      </a:r>
                    </a:p>
                    <a:p>
                      <a:r>
                        <a:rPr lang="en-US" sz="1800" dirty="0">
                          <a:solidFill>
                            <a:schemeClr val="tx1"/>
                          </a:solidFill>
                        </a:rPr>
                        <a:t>.</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cxnSp>
        <p:nvCxnSpPr>
          <p:cNvPr id="51" name="Straight Arrow Connector 50">
            <a:extLst>
              <a:ext uri="{FF2B5EF4-FFF2-40B4-BE49-F238E27FC236}">
                <a16:creationId xmlns:a16="http://schemas.microsoft.com/office/drawing/2014/main" id="{56877C82-58D3-4B5F-B0B6-862FB17F4F5C}"/>
              </a:ext>
            </a:extLst>
          </p:cNvPr>
          <p:cNvCxnSpPr/>
          <p:nvPr/>
        </p:nvCxnSpPr>
        <p:spPr>
          <a:xfrm flipV="1">
            <a:off x="5494338" y="3749676"/>
            <a:ext cx="0" cy="15795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a:extLst>
              <a:ext uri="{FF2B5EF4-FFF2-40B4-BE49-F238E27FC236}">
                <a16:creationId xmlns:a16="http://schemas.microsoft.com/office/drawing/2014/main" id="{0B2DF0EB-1DB3-42D6-BD99-FDC1569C6AB7}"/>
              </a:ext>
            </a:extLst>
          </p:cNvPr>
          <p:cNvSpPr>
            <a:spLocks noGrp="1"/>
          </p:cNvSpPr>
          <p:nvPr>
            <p:ph idx="1"/>
          </p:nvPr>
        </p:nvSpPr>
        <p:spPr>
          <a:xfrm>
            <a:off x="572961" y="863319"/>
            <a:ext cx="10753725" cy="3766185"/>
          </a:xfrm>
        </p:spPr>
        <p:txBody>
          <a:bodyPr>
            <a:noAutofit/>
          </a:bodyPr>
          <a:lstStyle/>
          <a:p>
            <a:pPr>
              <a:buFont typeface="Wingdings" panose="05000000000000000000" pitchFamily="2" charset="2"/>
              <a:buNone/>
            </a:pPr>
            <a:r>
              <a:rPr lang="en-US" altLang="en-US" sz="2000" b="1" dirty="0"/>
              <a:t>Insert a Node at any specified position</a:t>
            </a:r>
          </a:p>
          <a:p>
            <a:pPr>
              <a:buFont typeface="Wingdings" panose="05000000000000000000" pitchFamily="2" charset="2"/>
              <a:buNone/>
            </a:pPr>
            <a:r>
              <a:rPr lang="en-US" altLang="en-US" sz="2000" dirty="0"/>
              <a:t>1. Input DATA and POS to be inserted</a:t>
            </a:r>
          </a:p>
          <a:p>
            <a:pPr>
              <a:buFont typeface="Wingdings" panose="05000000000000000000" pitchFamily="2" charset="2"/>
              <a:buNone/>
            </a:pPr>
            <a:r>
              <a:rPr lang="en-US" altLang="en-US" sz="2000" dirty="0"/>
              <a:t>2. initialize TEMP = START; and j = 1</a:t>
            </a:r>
          </a:p>
          <a:p>
            <a:pPr>
              <a:buFont typeface="Wingdings" panose="05000000000000000000" pitchFamily="2" charset="2"/>
              <a:buNone/>
            </a:pPr>
            <a:r>
              <a:rPr lang="en-US" altLang="en-US" sz="2000" dirty="0"/>
              <a:t>3. Repeat the step 3 while( j is less than POS-1)</a:t>
            </a:r>
          </a:p>
          <a:p>
            <a:pPr>
              <a:buFont typeface="Wingdings" panose="05000000000000000000" pitchFamily="2" charset="2"/>
              <a:buNone/>
            </a:pPr>
            <a:r>
              <a:rPr lang="it-IT" altLang="en-US" sz="2000" dirty="0"/>
              <a:t>(</a:t>
            </a:r>
            <a:r>
              <a:rPr lang="it-IT" altLang="en-US" sz="2000" i="1" dirty="0"/>
              <a:t>a) TEMP = TEMP -&gt; Link</a:t>
            </a:r>
          </a:p>
          <a:p>
            <a:pPr>
              <a:buFont typeface="Wingdings" panose="05000000000000000000" pitchFamily="2" charset="2"/>
              <a:buNone/>
            </a:pPr>
            <a:r>
              <a:rPr lang="en-US" altLang="en-US" sz="2000" dirty="0"/>
              <a:t>(</a:t>
            </a:r>
            <a:r>
              <a:rPr lang="en-US" altLang="en-US" sz="2000" i="1" dirty="0"/>
              <a:t>b) If (TEMP is equal to NULL)</a:t>
            </a:r>
          </a:p>
          <a:p>
            <a:pPr>
              <a:buFont typeface="Wingdings" panose="05000000000000000000" pitchFamily="2" charset="2"/>
              <a:buNone/>
            </a:pPr>
            <a:r>
              <a:rPr lang="en-US" altLang="en-US" sz="2000" dirty="0"/>
              <a:t>            (</a:t>
            </a:r>
            <a:r>
              <a:rPr lang="en-US" altLang="en-US" sz="2000" i="1" dirty="0" err="1"/>
              <a:t>i</a:t>
            </a:r>
            <a:r>
              <a:rPr lang="en-US" altLang="en-US" sz="2000" i="1" dirty="0"/>
              <a:t>) Display “Node in the list less than the position”</a:t>
            </a:r>
          </a:p>
          <a:p>
            <a:pPr>
              <a:buFont typeface="Wingdings" panose="05000000000000000000" pitchFamily="2" charset="2"/>
              <a:buNone/>
            </a:pPr>
            <a:r>
              <a:rPr lang="en-US" altLang="en-US" sz="2000" dirty="0"/>
              <a:t>            (</a:t>
            </a:r>
            <a:r>
              <a:rPr lang="en-US" altLang="en-US" sz="2000" i="1" dirty="0"/>
              <a:t>ii) Exit</a:t>
            </a:r>
          </a:p>
          <a:p>
            <a:pPr>
              <a:buFont typeface="Wingdings" panose="05000000000000000000" pitchFamily="2" charset="2"/>
              <a:buNone/>
            </a:pPr>
            <a:r>
              <a:rPr lang="en-US" altLang="en-US" sz="2000" dirty="0"/>
              <a:t>(</a:t>
            </a:r>
            <a:r>
              <a:rPr lang="en-US" altLang="en-US" sz="2000" i="1" dirty="0"/>
              <a:t>c) j = j + 1</a:t>
            </a:r>
          </a:p>
          <a:p>
            <a:pPr>
              <a:buFont typeface="Wingdings" panose="05000000000000000000" pitchFamily="2" charset="2"/>
              <a:buNone/>
            </a:pPr>
            <a:r>
              <a:rPr lang="en-US" altLang="en-US" sz="2000" dirty="0"/>
              <a:t>4. Create a New Node</a:t>
            </a:r>
          </a:p>
          <a:p>
            <a:pPr>
              <a:buFont typeface="Wingdings" panose="05000000000000000000" pitchFamily="2" charset="2"/>
              <a:buNone/>
            </a:pPr>
            <a:r>
              <a:rPr lang="en-US" altLang="en-US" sz="2000" dirty="0"/>
              <a:t>5. </a:t>
            </a:r>
            <a:r>
              <a:rPr lang="en-US" altLang="en-US" sz="2000" dirty="0" err="1"/>
              <a:t>NewNode</a:t>
            </a:r>
            <a:r>
              <a:rPr lang="en-US" altLang="en-US" sz="2000" dirty="0"/>
              <a:t> → Info = DATA</a:t>
            </a:r>
          </a:p>
          <a:p>
            <a:pPr>
              <a:buFont typeface="Wingdings" panose="05000000000000000000" pitchFamily="2" charset="2"/>
              <a:buNone/>
            </a:pPr>
            <a:r>
              <a:rPr lang="en-US" altLang="en-US" sz="2000" dirty="0"/>
              <a:t>6. </a:t>
            </a:r>
            <a:r>
              <a:rPr lang="en-US" altLang="en-US" sz="2000" dirty="0" err="1"/>
              <a:t>NewNode</a:t>
            </a:r>
            <a:r>
              <a:rPr lang="en-US" altLang="en-US" sz="2000" dirty="0"/>
              <a:t> → Link = TEMP → Link</a:t>
            </a:r>
          </a:p>
          <a:p>
            <a:pPr>
              <a:buFont typeface="Wingdings" panose="05000000000000000000" pitchFamily="2" charset="2"/>
              <a:buNone/>
            </a:pPr>
            <a:r>
              <a:rPr lang="en-US" altLang="en-US" sz="2000" dirty="0"/>
              <a:t>7. TEMP → Link = </a:t>
            </a:r>
            <a:r>
              <a:rPr lang="en-US" altLang="en-US" sz="2000" dirty="0" err="1"/>
              <a:t>NewNode</a:t>
            </a:r>
            <a:endParaRPr lang="en-US" altLang="en-US" sz="2000" dirty="0"/>
          </a:p>
          <a:p>
            <a:pPr>
              <a:buFont typeface="Wingdings" panose="05000000000000000000" pitchFamily="2" charset="2"/>
              <a:buNone/>
            </a:pPr>
            <a:r>
              <a:rPr lang="en-US" altLang="en-US" sz="2000" dirty="0"/>
              <a:t>8. Exit</a:t>
            </a:r>
          </a:p>
        </p:txBody>
      </p:sp>
      <p:sp>
        <p:nvSpPr>
          <p:cNvPr id="26627" name="Title 2">
            <a:extLst>
              <a:ext uri="{FF2B5EF4-FFF2-40B4-BE49-F238E27FC236}">
                <a16:creationId xmlns:a16="http://schemas.microsoft.com/office/drawing/2014/main" id="{A74DF818-07F3-4ACD-9830-0C8D144C5C6D}"/>
              </a:ext>
            </a:extLst>
          </p:cNvPr>
          <p:cNvSpPr>
            <a:spLocks noGrp="1"/>
          </p:cNvSpPr>
          <p:nvPr>
            <p:ph type="title"/>
          </p:nvPr>
        </p:nvSpPr>
        <p:spPr>
          <a:xfrm>
            <a:off x="2152650" y="148310"/>
            <a:ext cx="7886700" cy="715009"/>
          </a:xfrm>
        </p:spPr>
        <p:txBody>
          <a:bodyPr>
            <a:normAutofit fontScale="90000"/>
          </a:bodyPr>
          <a:lstStyle/>
          <a:p>
            <a:r>
              <a:rPr lang="en-US" altLang="en-US" dirty="0" err="1"/>
              <a:t>Cont</a:t>
            </a:r>
            <a:r>
              <a:rPr lang="en-US" altLang="en-US" dirty="0"/>
              <a:t> . . .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a:extLst>
              <a:ext uri="{FF2B5EF4-FFF2-40B4-BE49-F238E27FC236}">
                <a16:creationId xmlns:a16="http://schemas.microsoft.com/office/drawing/2014/main" id="{7DDE1CC5-6886-47F7-B14C-E47E5ECE42D2}"/>
              </a:ext>
            </a:extLst>
          </p:cNvPr>
          <p:cNvSpPr>
            <a:spLocks noGrp="1"/>
          </p:cNvSpPr>
          <p:nvPr>
            <p:ph idx="1"/>
          </p:nvPr>
        </p:nvSpPr>
        <p:spPr/>
        <p:txBody>
          <a:bodyPr/>
          <a:lstStyle/>
          <a:p>
            <a:r>
              <a:rPr lang="en-US" altLang="en-US" sz="2000" dirty="0"/>
              <a:t>Suppose START is the first position in linked list. Let DATA be the element to be deleted. TEMP, HOLD is a temporary pointer to hold the node address.</a:t>
            </a:r>
          </a:p>
          <a:p>
            <a:pPr>
              <a:buFont typeface="Wingdings" panose="05000000000000000000" pitchFamily="2" charset="2"/>
              <a:buNone/>
            </a:pPr>
            <a:r>
              <a:rPr lang="en-US" altLang="en-US" sz="2000" b="1" dirty="0"/>
              <a:t>  // Delete Node at the beginning</a:t>
            </a:r>
          </a:p>
          <a:p>
            <a:pPr>
              <a:buFont typeface="Wingdings" panose="05000000000000000000" pitchFamily="2" charset="2"/>
              <a:buNone/>
            </a:pPr>
            <a:r>
              <a:rPr lang="en-US" altLang="en-US" sz="2000" dirty="0"/>
              <a:t>1. Input the DATA to be deleted</a:t>
            </a:r>
          </a:p>
          <a:p>
            <a:pPr>
              <a:buFont typeface="Wingdings" panose="05000000000000000000" pitchFamily="2" charset="2"/>
              <a:buNone/>
            </a:pPr>
            <a:r>
              <a:rPr lang="en-US" altLang="en-US" sz="2000" dirty="0"/>
              <a:t>2. if (START → Info is equal to DATA)</a:t>
            </a:r>
          </a:p>
          <a:p>
            <a:pPr>
              <a:buFont typeface="Wingdings" panose="05000000000000000000" pitchFamily="2" charset="2"/>
              <a:buNone/>
            </a:pPr>
            <a:r>
              <a:rPr lang="en-US" altLang="en-US" sz="2000" dirty="0"/>
              <a:t>(</a:t>
            </a:r>
            <a:r>
              <a:rPr lang="en-US" altLang="en-US" sz="2000" i="1" dirty="0"/>
              <a:t>a) TEMP = START</a:t>
            </a:r>
          </a:p>
          <a:p>
            <a:pPr>
              <a:buFont typeface="Wingdings" panose="05000000000000000000" pitchFamily="2" charset="2"/>
              <a:buNone/>
            </a:pPr>
            <a:r>
              <a:rPr lang="en-US" altLang="en-US" sz="2000" dirty="0"/>
              <a:t>(</a:t>
            </a:r>
            <a:r>
              <a:rPr lang="en-US" altLang="en-US" sz="2000" i="1" dirty="0"/>
              <a:t>b) START = START → Link</a:t>
            </a:r>
          </a:p>
          <a:p>
            <a:pPr>
              <a:buFont typeface="Wingdings" panose="05000000000000000000" pitchFamily="2" charset="2"/>
              <a:buNone/>
            </a:pPr>
            <a:r>
              <a:rPr lang="en-US" altLang="en-US" sz="2000" dirty="0"/>
              <a:t>(</a:t>
            </a:r>
            <a:r>
              <a:rPr lang="en-US" altLang="en-US" sz="2000" i="1" dirty="0"/>
              <a:t>c) Set free the node TEMP, which is deleted</a:t>
            </a:r>
          </a:p>
          <a:p>
            <a:pPr>
              <a:buFont typeface="Wingdings" panose="05000000000000000000" pitchFamily="2" charset="2"/>
              <a:buNone/>
            </a:pPr>
            <a:r>
              <a:rPr lang="en-US" altLang="en-US" sz="2000" dirty="0"/>
              <a:t>(</a:t>
            </a:r>
            <a:r>
              <a:rPr lang="en-US" altLang="en-US" sz="2000" i="1" dirty="0"/>
              <a:t>d) Exit</a:t>
            </a:r>
          </a:p>
        </p:txBody>
      </p:sp>
      <p:sp>
        <p:nvSpPr>
          <p:cNvPr id="27651" name="Title 2">
            <a:extLst>
              <a:ext uri="{FF2B5EF4-FFF2-40B4-BE49-F238E27FC236}">
                <a16:creationId xmlns:a16="http://schemas.microsoft.com/office/drawing/2014/main" id="{D1277491-9AAD-47A8-8B3C-587CA71B107F}"/>
              </a:ext>
            </a:extLst>
          </p:cNvPr>
          <p:cNvSpPr>
            <a:spLocks noGrp="1"/>
          </p:cNvSpPr>
          <p:nvPr>
            <p:ph type="title"/>
          </p:nvPr>
        </p:nvSpPr>
        <p:spPr>
          <a:xfrm>
            <a:off x="2152650" y="365126"/>
            <a:ext cx="7886700" cy="1325563"/>
          </a:xfrm>
        </p:spPr>
        <p:txBody>
          <a:bodyPr>
            <a:normAutofit fontScale="90000"/>
          </a:bodyPr>
          <a:lstStyle/>
          <a:p>
            <a:r>
              <a:rPr lang="en-US" altLang="en-US"/>
              <a:t>Algorithm for Deleting a Node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a:extLst>
              <a:ext uri="{FF2B5EF4-FFF2-40B4-BE49-F238E27FC236}">
                <a16:creationId xmlns:a16="http://schemas.microsoft.com/office/drawing/2014/main" id="{F6D3416B-47F9-4595-861D-64ECE76014E4}"/>
              </a:ext>
            </a:extLst>
          </p:cNvPr>
          <p:cNvSpPr>
            <a:spLocks noGrp="1"/>
          </p:cNvSpPr>
          <p:nvPr>
            <p:ph idx="1"/>
          </p:nvPr>
        </p:nvSpPr>
        <p:spPr>
          <a:xfrm>
            <a:off x="563534" y="880463"/>
            <a:ext cx="10753725" cy="4507463"/>
          </a:xfrm>
        </p:spPr>
        <p:txBody>
          <a:bodyPr>
            <a:noAutofit/>
          </a:bodyPr>
          <a:lstStyle/>
          <a:p>
            <a:pPr>
              <a:buFont typeface="Wingdings" panose="05000000000000000000" pitchFamily="2" charset="2"/>
              <a:buNone/>
            </a:pPr>
            <a:r>
              <a:rPr lang="en-US" altLang="en-US" sz="1800" dirty="0"/>
              <a:t>   </a:t>
            </a:r>
            <a:r>
              <a:rPr lang="en-US" altLang="en-US" sz="1800" b="1" dirty="0"/>
              <a:t>// Delete Node in between</a:t>
            </a:r>
            <a:endParaRPr lang="en-US" altLang="en-US" sz="1800" dirty="0"/>
          </a:p>
          <a:p>
            <a:pPr>
              <a:buFont typeface="Wingdings" panose="05000000000000000000" pitchFamily="2" charset="2"/>
              <a:buNone/>
            </a:pPr>
            <a:r>
              <a:rPr lang="en-US" altLang="en-US" sz="1800" dirty="0"/>
              <a:t>3. HOLD = START</a:t>
            </a:r>
          </a:p>
          <a:p>
            <a:pPr>
              <a:buFont typeface="Wingdings" panose="05000000000000000000" pitchFamily="2" charset="2"/>
              <a:buNone/>
            </a:pPr>
            <a:r>
              <a:rPr lang="en-US" altLang="en-US" sz="1800" dirty="0"/>
              <a:t>4. while ((HOLD → Link → Link) not equal to NULL))</a:t>
            </a:r>
          </a:p>
          <a:p>
            <a:pPr>
              <a:buFont typeface="Wingdings" panose="05000000000000000000" pitchFamily="2" charset="2"/>
              <a:buNone/>
            </a:pPr>
            <a:r>
              <a:rPr lang="en-US" altLang="en-US" sz="1800" dirty="0"/>
              <a:t>         (</a:t>
            </a:r>
            <a:r>
              <a:rPr lang="en-US" altLang="en-US" sz="1800" i="1" dirty="0"/>
              <a:t>a) if ((HOLD → Link → Info) equal to DATA)</a:t>
            </a:r>
          </a:p>
          <a:p>
            <a:pPr>
              <a:buFont typeface="Wingdings" panose="05000000000000000000" pitchFamily="2" charset="2"/>
              <a:buNone/>
            </a:pPr>
            <a:r>
              <a:rPr lang="en-US" altLang="en-US" sz="1800" dirty="0"/>
              <a:t>         (</a:t>
            </a:r>
            <a:r>
              <a:rPr lang="en-US" altLang="en-US" sz="1800" i="1" dirty="0" err="1"/>
              <a:t>i</a:t>
            </a:r>
            <a:r>
              <a:rPr lang="en-US" altLang="en-US" sz="1800" i="1" dirty="0"/>
              <a:t>) TEMP = HOLD → Link</a:t>
            </a:r>
          </a:p>
          <a:p>
            <a:pPr>
              <a:buFont typeface="Wingdings" panose="05000000000000000000" pitchFamily="2" charset="2"/>
              <a:buNone/>
            </a:pPr>
            <a:r>
              <a:rPr lang="en-US" altLang="en-US" sz="1800" dirty="0"/>
              <a:t>         (</a:t>
            </a:r>
            <a:r>
              <a:rPr lang="en-US" altLang="en-US" sz="1800" i="1" dirty="0"/>
              <a:t>ii) HOLD → Link = TEMP → Link</a:t>
            </a:r>
          </a:p>
          <a:p>
            <a:pPr>
              <a:buFont typeface="Wingdings" panose="05000000000000000000" pitchFamily="2" charset="2"/>
              <a:buNone/>
            </a:pPr>
            <a:r>
              <a:rPr lang="en-US" altLang="en-US" sz="1800" dirty="0"/>
              <a:t>         (</a:t>
            </a:r>
            <a:r>
              <a:rPr lang="en-US" altLang="en-US" sz="1800" i="1" dirty="0"/>
              <a:t>iii) Set free the node TEMP, which is deleted</a:t>
            </a:r>
          </a:p>
          <a:p>
            <a:pPr>
              <a:buFont typeface="Wingdings" panose="05000000000000000000" pitchFamily="2" charset="2"/>
              <a:buNone/>
            </a:pPr>
            <a:r>
              <a:rPr lang="en-US" altLang="en-US" sz="1800" dirty="0"/>
              <a:t>         (</a:t>
            </a:r>
            <a:r>
              <a:rPr lang="en-US" altLang="en-US" sz="1800" i="1" dirty="0"/>
              <a:t>iv) Exit</a:t>
            </a:r>
          </a:p>
          <a:p>
            <a:pPr>
              <a:buFont typeface="Wingdings" panose="05000000000000000000" pitchFamily="2" charset="2"/>
              <a:buNone/>
            </a:pPr>
            <a:r>
              <a:rPr lang="en-US" altLang="en-US" sz="1800" dirty="0"/>
              <a:t>(</a:t>
            </a:r>
            <a:r>
              <a:rPr lang="en-US" altLang="en-US" sz="1800" i="1" dirty="0"/>
              <a:t>b) HOLD = HOLD → Link</a:t>
            </a:r>
          </a:p>
          <a:p>
            <a:pPr>
              <a:buFont typeface="Wingdings" panose="05000000000000000000" pitchFamily="2" charset="2"/>
              <a:buNone/>
            </a:pPr>
            <a:endParaRPr lang="en-US" altLang="en-US" sz="1800" dirty="0"/>
          </a:p>
        </p:txBody>
      </p:sp>
      <p:sp>
        <p:nvSpPr>
          <p:cNvPr id="28675" name="Title 2">
            <a:extLst>
              <a:ext uri="{FF2B5EF4-FFF2-40B4-BE49-F238E27FC236}">
                <a16:creationId xmlns:a16="http://schemas.microsoft.com/office/drawing/2014/main" id="{6E1F680A-0924-4D78-805D-5E7A6B420A9F}"/>
              </a:ext>
            </a:extLst>
          </p:cNvPr>
          <p:cNvSpPr>
            <a:spLocks noGrp="1"/>
          </p:cNvSpPr>
          <p:nvPr>
            <p:ph type="title"/>
          </p:nvPr>
        </p:nvSpPr>
        <p:spPr>
          <a:xfrm>
            <a:off x="2152650" y="148310"/>
            <a:ext cx="7886700" cy="652968"/>
          </a:xfrm>
        </p:spPr>
        <p:txBody>
          <a:bodyPr>
            <a:normAutofit fontScale="90000"/>
          </a:bodyPr>
          <a:lstStyle/>
          <a:p>
            <a:r>
              <a:rPr lang="en-US" altLang="en-US" dirty="0" err="1"/>
              <a:t>Cont</a:t>
            </a:r>
            <a:r>
              <a:rPr lang="en-US" altLang="en-US" dirty="0"/>
              <a:t> . . . . </a:t>
            </a:r>
          </a:p>
        </p:txBody>
      </p:sp>
      <p:sp>
        <p:nvSpPr>
          <p:cNvPr id="4" name="Content Placeholder 1">
            <a:extLst>
              <a:ext uri="{FF2B5EF4-FFF2-40B4-BE49-F238E27FC236}">
                <a16:creationId xmlns:a16="http://schemas.microsoft.com/office/drawing/2014/main" id="{854CB7E1-485B-48A7-A9C3-9FA8506FCC4D}"/>
              </a:ext>
            </a:extLst>
          </p:cNvPr>
          <p:cNvSpPr txBox="1">
            <a:spLocks/>
          </p:cNvSpPr>
          <p:nvPr/>
        </p:nvSpPr>
        <p:spPr>
          <a:xfrm>
            <a:off x="6818675" y="880463"/>
            <a:ext cx="3909992" cy="415577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Wingdings" panose="05000000000000000000" pitchFamily="2" charset="2"/>
              <a:buNone/>
            </a:pPr>
            <a:r>
              <a:rPr lang="en-US" altLang="en-US" sz="1800" b="1" dirty="0"/>
              <a:t>// Delete last  Node</a:t>
            </a:r>
            <a:endParaRPr lang="en-US" altLang="en-US" sz="1800" dirty="0"/>
          </a:p>
          <a:p>
            <a:pPr>
              <a:buFont typeface="Wingdings" panose="05000000000000000000" pitchFamily="2" charset="2"/>
              <a:buNone/>
            </a:pPr>
            <a:r>
              <a:rPr lang="en-US" altLang="en-US" sz="1800" dirty="0"/>
              <a:t>5. if ((HOLD → Link → Info) == DATA)</a:t>
            </a:r>
          </a:p>
          <a:p>
            <a:pPr>
              <a:buFont typeface="Wingdings" panose="05000000000000000000" pitchFamily="2" charset="2"/>
              <a:buNone/>
            </a:pPr>
            <a:r>
              <a:rPr lang="en-US" altLang="en-US" sz="1800" dirty="0"/>
              <a:t>(</a:t>
            </a:r>
            <a:r>
              <a:rPr lang="en-US" altLang="en-US" sz="1800" i="1" dirty="0"/>
              <a:t>a) TEMP = HOLD → Link</a:t>
            </a:r>
          </a:p>
          <a:p>
            <a:pPr>
              <a:buFont typeface="Wingdings" panose="05000000000000000000" pitchFamily="2" charset="2"/>
              <a:buNone/>
            </a:pPr>
            <a:r>
              <a:rPr lang="en-US" altLang="en-US" sz="1800" dirty="0"/>
              <a:t>(</a:t>
            </a:r>
            <a:r>
              <a:rPr lang="en-US" altLang="en-US" sz="1800" i="1" dirty="0"/>
              <a:t>b) Set free the node TEMP, which is deleted</a:t>
            </a:r>
          </a:p>
          <a:p>
            <a:pPr>
              <a:buFont typeface="Wingdings" panose="05000000000000000000" pitchFamily="2" charset="2"/>
              <a:buNone/>
            </a:pPr>
            <a:r>
              <a:rPr lang="en-US" altLang="en-US" sz="1800" dirty="0"/>
              <a:t>(</a:t>
            </a:r>
            <a:r>
              <a:rPr lang="en-US" altLang="en-US" sz="1800" i="1" dirty="0"/>
              <a:t>c) HOLD → Link = NULL</a:t>
            </a:r>
          </a:p>
          <a:p>
            <a:pPr>
              <a:buFont typeface="Wingdings" panose="05000000000000000000" pitchFamily="2" charset="2"/>
              <a:buNone/>
            </a:pPr>
            <a:r>
              <a:rPr lang="en-US" altLang="en-US" sz="1800" dirty="0"/>
              <a:t>(</a:t>
            </a:r>
            <a:r>
              <a:rPr lang="en-US" altLang="en-US" sz="1800" i="1" dirty="0"/>
              <a:t>d) Exit</a:t>
            </a:r>
          </a:p>
          <a:p>
            <a:pPr>
              <a:buFont typeface="Wingdings" panose="05000000000000000000" pitchFamily="2" charset="2"/>
              <a:buNone/>
            </a:pPr>
            <a:r>
              <a:rPr lang="en-US" altLang="en-US" sz="1800" dirty="0"/>
              <a:t>6. Display “DATA not found”</a:t>
            </a:r>
          </a:p>
          <a:p>
            <a:pPr>
              <a:buFont typeface="Wingdings" panose="05000000000000000000" pitchFamily="2" charset="2"/>
              <a:buNone/>
            </a:pPr>
            <a:r>
              <a:rPr lang="en-US" altLang="en-US" sz="1800" dirty="0"/>
              <a:t>7. Exit</a:t>
            </a:r>
          </a:p>
          <a:p>
            <a:pPr>
              <a:buFont typeface="Wingdings" panose="05000000000000000000" pitchFamily="2" charset="2"/>
              <a:buNone/>
            </a:pPr>
            <a:endParaRPr lang="en-US" altLang="en-US" sz="1800" dirty="0"/>
          </a:p>
        </p:txBody>
      </p:sp>
    </p:spTree>
    <p:extLst>
      <p:ext uri="{BB962C8B-B14F-4D97-AF65-F5344CB8AC3E}">
        <p14:creationId xmlns:p14="http://schemas.microsoft.com/office/powerpoint/2010/main" val="1996573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a:extLst>
              <a:ext uri="{FF2B5EF4-FFF2-40B4-BE49-F238E27FC236}">
                <a16:creationId xmlns:a16="http://schemas.microsoft.com/office/drawing/2014/main" id="{2AA90100-A181-4902-9599-02323ABB1163}"/>
              </a:ext>
            </a:extLst>
          </p:cNvPr>
          <p:cNvSpPr>
            <a:spLocks noGrp="1"/>
          </p:cNvSpPr>
          <p:nvPr>
            <p:ph idx="1"/>
          </p:nvPr>
        </p:nvSpPr>
        <p:spPr>
          <a:xfrm>
            <a:off x="845469" y="858763"/>
            <a:ext cx="10753725" cy="3766185"/>
          </a:xfrm>
        </p:spPr>
        <p:txBody>
          <a:bodyPr>
            <a:noAutofit/>
          </a:bodyPr>
          <a:lstStyle/>
          <a:p>
            <a:r>
              <a:rPr lang="en-US" altLang="en-US" sz="1800" dirty="0"/>
              <a:t>Suppose START is the address of the first node in the linked list and DATA is the information to be searched. After searching, if the DATA is found, POS will contain the corresponding position in the list.</a:t>
            </a:r>
          </a:p>
          <a:p>
            <a:pPr>
              <a:buFont typeface="Wingdings" panose="05000000000000000000" pitchFamily="2" charset="2"/>
              <a:buNone/>
            </a:pPr>
            <a:r>
              <a:rPr lang="en-US" altLang="en-US" sz="1800" dirty="0"/>
              <a:t>1. Input the DATA to be searched</a:t>
            </a:r>
          </a:p>
          <a:p>
            <a:pPr>
              <a:buFont typeface="Wingdings" panose="05000000000000000000" pitchFamily="2" charset="2"/>
              <a:buNone/>
            </a:pPr>
            <a:r>
              <a:rPr lang="en-US" altLang="en-US" sz="1800" dirty="0"/>
              <a:t>2. Initialize TEMP = START; POS =1;</a:t>
            </a:r>
          </a:p>
          <a:p>
            <a:pPr>
              <a:buFont typeface="Wingdings" panose="05000000000000000000" pitchFamily="2" charset="2"/>
              <a:buNone/>
            </a:pPr>
            <a:r>
              <a:rPr lang="en-US" altLang="en-US" sz="1800" dirty="0"/>
              <a:t>3. Repeat step 4 to 7 until (TEMP is equal to NULL)</a:t>
            </a:r>
          </a:p>
          <a:p>
            <a:pPr>
              <a:buFont typeface="Wingdings" panose="05000000000000000000" pitchFamily="2" charset="2"/>
              <a:buNone/>
            </a:pPr>
            <a:r>
              <a:rPr lang="en-US" altLang="en-US" sz="1800" dirty="0"/>
              <a:t>4. If (TEMP → Info = DATA)</a:t>
            </a:r>
          </a:p>
          <a:p>
            <a:pPr>
              <a:buFont typeface="Wingdings" panose="05000000000000000000" pitchFamily="2" charset="2"/>
              <a:buNone/>
            </a:pPr>
            <a:r>
              <a:rPr lang="en-US" altLang="en-US" sz="1800" dirty="0"/>
              <a:t>		(</a:t>
            </a:r>
            <a:r>
              <a:rPr lang="en-US" altLang="en-US" sz="1800" i="1" dirty="0"/>
              <a:t>a) Display “The data is found at POS”</a:t>
            </a:r>
          </a:p>
          <a:p>
            <a:pPr>
              <a:buFont typeface="Wingdings" panose="05000000000000000000" pitchFamily="2" charset="2"/>
              <a:buNone/>
            </a:pPr>
            <a:r>
              <a:rPr lang="en-US" altLang="en-US" sz="1800" dirty="0"/>
              <a:t>		(</a:t>
            </a:r>
            <a:r>
              <a:rPr lang="en-US" altLang="en-US" sz="1800" i="1" dirty="0"/>
              <a:t>b) Exit</a:t>
            </a:r>
          </a:p>
          <a:p>
            <a:pPr>
              <a:buFont typeface="Wingdings" panose="05000000000000000000" pitchFamily="2" charset="2"/>
              <a:buNone/>
            </a:pPr>
            <a:r>
              <a:rPr lang="en-US" altLang="en-US" sz="1800" dirty="0"/>
              <a:t>  else</a:t>
            </a:r>
          </a:p>
          <a:p>
            <a:pPr>
              <a:buFont typeface="Wingdings" panose="05000000000000000000" pitchFamily="2" charset="2"/>
              <a:buNone/>
            </a:pPr>
            <a:r>
              <a:rPr lang="en-US" altLang="en-US" sz="1800" dirty="0"/>
              <a:t>5. TEMP = TEMP → Link</a:t>
            </a:r>
          </a:p>
          <a:p>
            <a:pPr>
              <a:buFont typeface="Wingdings" panose="05000000000000000000" pitchFamily="2" charset="2"/>
              <a:buNone/>
            </a:pPr>
            <a:r>
              <a:rPr lang="en-US" altLang="en-US" sz="1800" dirty="0"/>
              <a:t>6. POS = POS+1</a:t>
            </a:r>
          </a:p>
          <a:p>
            <a:pPr>
              <a:buFont typeface="Wingdings" panose="05000000000000000000" pitchFamily="2" charset="2"/>
              <a:buNone/>
            </a:pPr>
            <a:r>
              <a:rPr lang="en-US" altLang="en-US" sz="1800" dirty="0"/>
              <a:t>7. If (TEMP is equal to NULL)</a:t>
            </a:r>
          </a:p>
          <a:p>
            <a:pPr>
              <a:buFont typeface="Wingdings" panose="05000000000000000000" pitchFamily="2" charset="2"/>
              <a:buNone/>
            </a:pPr>
            <a:r>
              <a:rPr lang="en-US" altLang="en-US" sz="1800" dirty="0"/>
              <a:t>(</a:t>
            </a:r>
            <a:r>
              <a:rPr lang="en-US" altLang="en-US" sz="1800" i="1" dirty="0"/>
              <a:t>a) Display “The data is not found in the list”</a:t>
            </a:r>
          </a:p>
          <a:p>
            <a:pPr>
              <a:buFont typeface="Wingdings" panose="05000000000000000000" pitchFamily="2" charset="2"/>
              <a:buNone/>
            </a:pPr>
            <a:r>
              <a:rPr lang="en-US" altLang="en-US" sz="1800" dirty="0"/>
              <a:t>8. Exit</a:t>
            </a:r>
          </a:p>
        </p:txBody>
      </p:sp>
      <p:sp>
        <p:nvSpPr>
          <p:cNvPr id="29699" name="Title 2">
            <a:extLst>
              <a:ext uri="{FF2B5EF4-FFF2-40B4-BE49-F238E27FC236}">
                <a16:creationId xmlns:a16="http://schemas.microsoft.com/office/drawing/2014/main" id="{7B095F97-807F-4DFB-9E3D-373C4B169154}"/>
              </a:ext>
            </a:extLst>
          </p:cNvPr>
          <p:cNvSpPr>
            <a:spLocks noGrp="1"/>
          </p:cNvSpPr>
          <p:nvPr>
            <p:ph type="title"/>
          </p:nvPr>
        </p:nvSpPr>
        <p:spPr>
          <a:xfrm>
            <a:off x="2152650" y="0"/>
            <a:ext cx="7886700" cy="858763"/>
          </a:xfrm>
        </p:spPr>
        <p:txBody>
          <a:bodyPr>
            <a:normAutofit fontScale="90000"/>
          </a:bodyPr>
          <a:lstStyle/>
          <a:p>
            <a:r>
              <a:rPr lang="en-US" altLang="en-US" dirty="0"/>
              <a:t>Algorithm for Searching a Node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a:extLst>
              <a:ext uri="{FF2B5EF4-FFF2-40B4-BE49-F238E27FC236}">
                <a16:creationId xmlns:a16="http://schemas.microsoft.com/office/drawing/2014/main" id="{3F5160B6-6DB9-47A2-9060-D64ABE694A0F}"/>
              </a:ext>
            </a:extLst>
          </p:cNvPr>
          <p:cNvSpPr>
            <a:spLocks noGrp="1"/>
          </p:cNvSpPr>
          <p:nvPr>
            <p:ph idx="1"/>
          </p:nvPr>
        </p:nvSpPr>
        <p:spPr/>
        <p:txBody>
          <a:bodyPr>
            <a:normAutofit fontScale="92500" lnSpcReduction="10000"/>
          </a:bodyPr>
          <a:lstStyle/>
          <a:p>
            <a:pPr algn="just"/>
            <a:r>
              <a:rPr lang="en-US" altLang="en-US" sz="1800"/>
              <a:t>Suppose START is the address of the first node in the linked list. Following algorithm will visit all nodes from the START node to the end.</a:t>
            </a:r>
          </a:p>
          <a:p>
            <a:endParaRPr lang="en-US" altLang="en-US" sz="1800"/>
          </a:p>
          <a:p>
            <a:pPr>
              <a:buFont typeface="Wingdings" panose="05000000000000000000" pitchFamily="2" charset="2"/>
              <a:buNone/>
            </a:pPr>
            <a:r>
              <a:rPr lang="en-US" altLang="en-US" sz="1800"/>
              <a:t>1. If (START is equal to NULL)</a:t>
            </a:r>
          </a:p>
          <a:p>
            <a:pPr>
              <a:buFont typeface="Wingdings" panose="05000000000000000000" pitchFamily="2" charset="2"/>
              <a:buNone/>
            </a:pPr>
            <a:r>
              <a:rPr lang="en-US" altLang="en-US" sz="1800"/>
              <a:t>(</a:t>
            </a:r>
            <a:r>
              <a:rPr lang="en-US" altLang="en-US" sz="1800" i="1"/>
              <a:t>a) Display “The list is Empty”</a:t>
            </a:r>
          </a:p>
          <a:p>
            <a:pPr>
              <a:buFont typeface="Wingdings" panose="05000000000000000000" pitchFamily="2" charset="2"/>
              <a:buNone/>
            </a:pPr>
            <a:r>
              <a:rPr lang="en-US" altLang="en-US" sz="1800"/>
              <a:t>(</a:t>
            </a:r>
            <a:r>
              <a:rPr lang="en-US" altLang="en-US" sz="1800" i="1"/>
              <a:t>b) Exit</a:t>
            </a:r>
          </a:p>
          <a:p>
            <a:pPr>
              <a:buFont typeface="Wingdings" panose="05000000000000000000" pitchFamily="2" charset="2"/>
              <a:buNone/>
            </a:pPr>
            <a:r>
              <a:rPr lang="en-US" altLang="en-US" sz="1800"/>
              <a:t>2. Initialize TEMP = START</a:t>
            </a:r>
          </a:p>
          <a:p>
            <a:pPr>
              <a:buFont typeface="Wingdings" panose="05000000000000000000" pitchFamily="2" charset="2"/>
              <a:buNone/>
            </a:pPr>
            <a:r>
              <a:rPr lang="en-US" altLang="en-US" sz="1800"/>
              <a:t>3. Repeat the step 4 and 5 until (TEMP == NULL )</a:t>
            </a:r>
          </a:p>
          <a:p>
            <a:pPr>
              <a:buFont typeface="Wingdings" panose="05000000000000000000" pitchFamily="2" charset="2"/>
              <a:buNone/>
            </a:pPr>
            <a:r>
              <a:rPr lang="en-US" altLang="en-US" sz="1800"/>
              <a:t>4. Display TEMP → Info</a:t>
            </a:r>
          </a:p>
          <a:p>
            <a:pPr>
              <a:buFont typeface="Wingdings" panose="05000000000000000000" pitchFamily="2" charset="2"/>
              <a:buNone/>
            </a:pPr>
            <a:r>
              <a:rPr lang="en-US" altLang="en-US" sz="1800"/>
              <a:t>5. TEMP = TEMP → Link</a:t>
            </a:r>
          </a:p>
          <a:p>
            <a:pPr>
              <a:buFont typeface="Wingdings" panose="05000000000000000000" pitchFamily="2" charset="2"/>
              <a:buNone/>
            </a:pPr>
            <a:r>
              <a:rPr lang="en-US" altLang="en-US" sz="1800"/>
              <a:t>6. Exit</a:t>
            </a:r>
          </a:p>
        </p:txBody>
      </p:sp>
      <p:sp>
        <p:nvSpPr>
          <p:cNvPr id="30723" name="Title 2">
            <a:extLst>
              <a:ext uri="{FF2B5EF4-FFF2-40B4-BE49-F238E27FC236}">
                <a16:creationId xmlns:a16="http://schemas.microsoft.com/office/drawing/2014/main" id="{7D956D8D-32EE-4395-9D41-4CA41B4231F8}"/>
              </a:ext>
            </a:extLst>
          </p:cNvPr>
          <p:cNvSpPr>
            <a:spLocks noGrp="1"/>
          </p:cNvSpPr>
          <p:nvPr>
            <p:ph type="title"/>
          </p:nvPr>
        </p:nvSpPr>
        <p:spPr>
          <a:xfrm>
            <a:off x="2152650" y="365126"/>
            <a:ext cx="7886700" cy="1325563"/>
          </a:xfrm>
        </p:spPr>
        <p:txBody>
          <a:bodyPr>
            <a:normAutofit fontScale="90000"/>
          </a:bodyPr>
          <a:lstStyle/>
          <a:p>
            <a:r>
              <a:rPr lang="en-US" altLang="en-US"/>
              <a:t>Algorithm for Displaying All nodes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8995-9572-439C-B6FF-28EA00CE2373}"/>
              </a:ext>
            </a:extLst>
          </p:cNvPr>
          <p:cNvSpPr>
            <a:spLocks noGrp="1"/>
          </p:cNvSpPr>
          <p:nvPr>
            <p:ph type="title"/>
          </p:nvPr>
        </p:nvSpPr>
        <p:spPr/>
        <p:txBody>
          <a:bodyPr/>
          <a:lstStyle/>
          <a:p>
            <a:r>
              <a:rPr lang="en-US" dirty="0"/>
              <a:t>What to consider before using a Linked List</a:t>
            </a:r>
          </a:p>
        </p:txBody>
      </p:sp>
      <p:sp>
        <p:nvSpPr>
          <p:cNvPr id="3" name="Content Placeholder 2">
            <a:extLst>
              <a:ext uri="{FF2B5EF4-FFF2-40B4-BE49-F238E27FC236}">
                <a16:creationId xmlns:a16="http://schemas.microsoft.com/office/drawing/2014/main" id="{4FAADA47-65BF-471A-B7AB-1E4F335BF6AF}"/>
              </a:ext>
            </a:extLst>
          </p:cNvPr>
          <p:cNvSpPr>
            <a:spLocks noGrp="1"/>
          </p:cNvSpPr>
          <p:nvPr>
            <p:ph idx="1"/>
          </p:nvPr>
        </p:nvSpPr>
        <p:spPr/>
        <p:txBody>
          <a:bodyPr>
            <a:normAutofit lnSpcReduction="10000"/>
          </a:bodyPr>
          <a:lstStyle/>
          <a:p>
            <a:pPr algn="just"/>
            <a:r>
              <a:rPr lang="en-US" dirty="0"/>
              <a:t>A linked list acts as a dynamic array. This means we do not have to specify the size when creating it, its size automatically changes when we add and remove elements. </a:t>
            </a:r>
          </a:p>
          <a:p>
            <a:pPr algn="just"/>
            <a:r>
              <a:rPr lang="en-US" dirty="0"/>
              <a:t>This design makes the Linked List useful in cases where:</a:t>
            </a:r>
          </a:p>
          <a:p>
            <a:pPr lvl="1" algn="just">
              <a:buFont typeface="Arial" panose="020B0604020202020204" pitchFamily="34" charset="0"/>
              <a:buChar char="•"/>
            </a:pPr>
            <a:r>
              <a:rPr lang="en-US" dirty="0"/>
              <a:t>You only use the list by looping through it instead of accessing random elements</a:t>
            </a:r>
          </a:p>
          <a:p>
            <a:pPr lvl="1" algn="just">
              <a:buFont typeface="Arial" panose="020B0604020202020204" pitchFamily="34" charset="0"/>
              <a:buChar char="•"/>
            </a:pPr>
            <a:r>
              <a:rPr lang="en-US" dirty="0"/>
              <a:t>You frequently need to add and remove elements from the beginning or middle of the list</a:t>
            </a:r>
          </a:p>
          <a:p>
            <a:pPr algn="just"/>
            <a:r>
              <a:rPr lang="en-US" dirty="0"/>
              <a:t>It uses more memory than </a:t>
            </a:r>
            <a:r>
              <a:rPr lang="en-US" dirty="0" err="1"/>
              <a:t>ArrayList</a:t>
            </a:r>
            <a:r>
              <a:rPr lang="en-US" dirty="0"/>
              <a:t> because of the storage used by its items’ references, one for the previous item and one for the next item</a:t>
            </a:r>
          </a:p>
          <a:p>
            <a:pPr algn="just"/>
            <a:r>
              <a:rPr lang="en-US" dirty="0"/>
              <a:t>Elements in a linked list must be read in order from the beginning (or end) as linked lists are inherently sequential access</a:t>
            </a:r>
          </a:p>
        </p:txBody>
      </p:sp>
    </p:spTree>
    <p:extLst>
      <p:ext uri="{BB962C8B-B14F-4D97-AF65-F5344CB8AC3E}">
        <p14:creationId xmlns:p14="http://schemas.microsoft.com/office/powerpoint/2010/main" val="327383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1">
            <a:extLst>
              <a:ext uri="{FF2B5EF4-FFF2-40B4-BE49-F238E27FC236}">
                <a16:creationId xmlns:a16="http://schemas.microsoft.com/office/drawing/2014/main" id="{709EF525-019C-4C9F-B3E7-D3439E38ECA3}"/>
              </a:ext>
            </a:extLst>
          </p:cNvPr>
          <p:cNvSpPr>
            <a:spLocks noGrp="1"/>
          </p:cNvSpPr>
          <p:nvPr>
            <p:ph idx="1"/>
          </p:nvPr>
        </p:nvSpPr>
        <p:spPr>
          <a:xfrm>
            <a:off x="2152650" y="1630364"/>
            <a:ext cx="7886700" cy="4351337"/>
          </a:xfrm>
        </p:spPr>
        <p:txBody>
          <a:bodyPr/>
          <a:lstStyle/>
          <a:p>
            <a:pPr eaLnBrk="1" hangingPunct="1"/>
            <a:r>
              <a:rPr lang="en-US" altLang="en-US" sz="2000"/>
              <a:t>Suppose we need to insert the “79” near the front of the list</a:t>
            </a:r>
          </a:p>
          <a:p>
            <a:pPr eaLnBrk="1" hangingPunct="1">
              <a:buFont typeface="Wingdings" panose="05000000000000000000" pitchFamily="2" charset="2"/>
              <a:buNone/>
            </a:pPr>
            <a:r>
              <a:rPr lang="en-US" altLang="en-US" sz="2000"/>
              <a:t>	</a:t>
            </a:r>
          </a:p>
          <a:p>
            <a:pPr eaLnBrk="1" hangingPunct="1">
              <a:buFont typeface="Wingdings" panose="05000000000000000000" pitchFamily="2" charset="2"/>
              <a:buNone/>
            </a:pPr>
            <a:endParaRPr lang="en-US" altLang="en-US" sz="2000"/>
          </a:p>
          <a:p>
            <a:pPr eaLnBrk="1" hangingPunct="1">
              <a:buFont typeface="Wingdings" panose="05000000000000000000" pitchFamily="2" charset="2"/>
              <a:buNone/>
            </a:pPr>
            <a:endParaRPr lang="en-US" altLang="en-US" sz="2000"/>
          </a:p>
          <a:p>
            <a:pPr eaLnBrk="1" hangingPunct="1">
              <a:buFont typeface="Wingdings" panose="05000000000000000000" pitchFamily="2" charset="2"/>
              <a:buNone/>
            </a:pPr>
            <a:r>
              <a:rPr lang="en-US" altLang="en-US" sz="2000"/>
              <a:t>				     </a:t>
            </a:r>
            <a:r>
              <a:rPr lang="en-US" altLang="en-US" sz="1600"/>
              <a:t>79</a:t>
            </a:r>
            <a:r>
              <a:rPr lang="en-US" altLang="en-US" sz="2000"/>
              <a:t>	</a:t>
            </a:r>
          </a:p>
          <a:p>
            <a:pPr eaLnBrk="1" hangingPunct="1">
              <a:buFont typeface="Wingdings" panose="05000000000000000000" pitchFamily="2" charset="2"/>
              <a:buNone/>
            </a:pPr>
            <a:endParaRPr lang="en-US" altLang="en-US" sz="2000"/>
          </a:p>
        </p:txBody>
      </p:sp>
      <p:sp>
        <p:nvSpPr>
          <p:cNvPr id="7171" name="Title 2">
            <a:extLst>
              <a:ext uri="{FF2B5EF4-FFF2-40B4-BE49-F238E27FC236}">
                <a16:creationId xmlns:a16="http://schemas.microsoft.com/office/drawing/2014/main" id="{B47BB119-6F86-43EA-981B-B96375F49B80}"/>
              </a:ext>
            </a:extLst>
          </p:cNvPr>
          <p:cNvSpPr>
            <a:spLocks noGrp="1"/>
          </p:cNvSpPr>
          <p:nvPr>
            <p:ph type="title"/>
          </p:nvPr>
        </p:nvSpPr>
        <p:spPr>
          <a:xfrm>
            <a:off x="2152650" y="365126"/>
            <a:ext cx="7886700" cy="1325563"/>
          </a:xfrm>
        </p:spPr>
        <p:txBody>
          <a:bodyPr/>
          <a:lstStyle/>
          <a:p>
            <a:pPr eaLnBrk="1" hangingPunct="1"/>
            <a:r>
              <a:rPr lang="en-US" altLang="en-US"/>
              <a:t>Cont . . . . </a:t>
            </a:r>
          </a:p>
        </p:txBody>
      </p:sp>
      <p:graphicFrame>
        <p:nvGraphicFramePr>
          <p:cNvPr id="4" name="Table 3">
            <a:extLst>
              <a:ext uri="{FF2B5EF4-FFF2-40B4-BE49-F238E27FC236}">
                <a16:creationId xmlns:a16="http://schemas.microsoft.com/office/drawing/2014/main" id="{3F3E1051-F85C-4D1F-8274-2DB7F3E8D6A6}"/>
              </a:ext>
            </a:extLst>
          </p:cNvPr>
          <p:cNvGraphicFramePr>
            <a:graphicFrameLocks noGrp="1"/>
          </p:cNvGraphicFramePr>
          <p:nvPr/>
        </p:nvGraphicFramePr>
        <p:xfrm>
          <a:off x="3462338" y="2398714"/>
          <a:ext cx="1289050" cy="3133949"/>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tblGrid>
              <a:tr h="370765">
                <a:tc>
                  <a:txBody>
                    <a:bodyPr/>
                    <a:lstStyle/>
                    <a:p>
                      <a:pPr algn="ctr"/>
                      <a:r>
                        <a:rPr lang="en-US" sz="1400" dirty="0">
                          <a:solidFill>
                            <a:schemeClr val="tx1"/>
                          </a:solidFill>
                        </a:rPr>
                        <a:t>initial Array</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765">
                <a:tc>
                  <a:txBody>
                    <a:bodyPr/>
                    <a:lstStyle/>
                    <a:p>
                      <a:pPr algn="ctr"/>
                      <a:r>
                        <a:rPr lang="en-US" sz="1800" dirty="0">
                          <a:solidFill>
                            <a:schemeClr val="tx1"/>
                          </a:solidFill>
                        </a:rPr>
                        <a:t>3</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765">
                <a:tc>
                  <a:txBody>
                    <a:bodyPr/>
                    <a:lstStyle/>
                    <a:p>
                      <a:pPr algn="ctr"/>
                      <a:r>
                        <a:rPr lang="en-US" sz="1800" dirty="0">
                          <a:solidFill>
                            <a:schemeClr val="tx1"/>
                          </a:solidFill>
                        </a:rPr>
                        <a:t>14</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765">
                <a:tc>
                  <a:txBody>
                    <a:bodyPr/>
                    <a:lstStyle/>
                    <a:p>
                      <a:pPr algn="ctr"/>
                      <a:r>
                        <a:rPr lang="en-US" sz="1800" dirty="0">
                          <a:solidFill>
                            <a:schemeClr val="tx1"/>
                          </a:solidFill>
                        </a:rPr>
                        <a:t>8</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765">
                <a:tc>
                  <a:txBody>
                    <a:bodyPr/>
                    <a:lstStyle/>
                    <a:p>
                      <a:pPr algn="ctr"/>
                      <a:r>
                        <a:rPr lang="en-US" sz="1800" dirty="0">
                          <a:solidFill>
                            <a:schemeClr val="tx1"/>
                          </a:solidFill>
                        </a:rPr>
                        <a:t>23</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5686">
                <a:tc>
                  <a:txBody>
                    <a:bodyPr/>
                    <a:lstStyle/>
                    <a:p>
                      <a:pPr algn="ctr"/>
                      <a:r>
                        <a:rPr lang="en-US" sz="1800" dirty="0">
                          <a:solidFill>
                            <a:schemeClr val="tx1"/>
                          </a:solidFill>
                        </a:rPr>
                        <a:t>5</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914215">
                <a:tc>
                  <a:txBody>
                    <a:bodyPr/>
                    <a:lstStyle/>
                    <a:p>
                      <a:pPr algn="ctr"/>
                      <a:r>
                        <a:rPr lang="en-US" sz="1800" dirty="0">
                          <a:solidFill>
                            <a:schemeClr val="tx1"/>
                          </a:solidFill>
                        </a:rPr>
                        <a:t>.</a:t>
                      </a:r>
                    </a:p>
                    <a:p>
                      <a:pPr algn="ctr"/>
                      <a:r>
                        <a:rPr lang="en-US" sz="1800" dirty="0">
                          <a:solidFill>
                            <a:schemeClr val="tx1"/>
                          </a:solidFill>
                        </a:rPr>
                        <a:t>.</a:t>
                      </a:r>
                    </a:p>
                    <a:p>
                      <a:pPr algn="ctr"/>
                      <a:r>
                        <a:rPr lang="en-US" sz="1800" dirty="0">
                          <a:solidFill>
                            <a:schemeClr val="tx1"/>
                          </a:solidFill>
                        </a:rPr>
                        <a:t>.</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EF1C0A06-9B2B-40F4-B2C7-680021C64CD3}"/>
              </a:ext>
            </a:extLst>
          </p:cNvPr>
          <p:cNvGraphicFramePr>
            <a:graphicFrameLocks noGrp="1"/>
          </p:cNvGraphicFramePr>
          <p:nvPr/>
        </p:nvGraphicFramePr>
        <p:xfrm>
          <a:off x="2408238" y="2468563"/>
          <a:ext cx="919162" cy="3108834"/>
        </p:xfrm>
        <a:graphic>
          <a:graphicData uri="http://schemas.openxmlformats.org/drawingml/2006/table">
            <a:tbl>
              <a:tblPr firstRow="1" bandRow="1">
                <a:tableStyleId>{5C22544A-7EE6-4342-B048-85BDC9FD1C3A}</a:tableStyleId>
              </a:tblPr>
              <a:tblGrid>
                <a:gridCol w="919162">
                  <a:extLst>
                    <a:ext uri="{9D8B030D-6E8A-4147-A177-3AD203B41FA5}">
                      <a16:colId xmlns:a16="http://schemas.microsoft.com/office/drawing/2014/main" val="20000"/>
                    </a:ext>
                  </a:extLst>
                </a:gridCol>
              </a:tblGrid>
              <a:tr h="365685">
                <a:tc>
                  <a:txBody>
                    <a:bodyPr/>
                    <a:lstStyle/>
                    <a:p>
                      <a:r>
                        <a:rPr lang="en-US" sz="1800" dirty="0">
                          <a:solidFill>
                            <a:schemeClr val="tx1"/>
                          </a:solidFill>
                        </a:rPr>
                        <a:t>index</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5685">
                <a:tc>
                  <a:txBody>
                    <a:bodyPr/>
                    <a:lstStyle/>
                    <a:p>
                      <a:r>
                        <a:rPr lang="en-US" sz="1800" dirty="0">
                          <a:solidFill>
                            <a:schemeClr val="tx1"/>
                          </a:solidFill>
                        </a:rPr>
                        <a:t>0</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5685">
                <a:tc>
                  <a:txBody>
                    <a:bodyPr/>
                    <a:lstStyle/>
                    <a:p>
                      <a:r>
                        <a:rPr lang="en-US" sz="1800" dirty="0">
                          <a:solidFill>
                            <a:schemeClr val="tx1"/>
                          </a:solidFill>
                        </a:rPr>
                        <a:t>1</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5685">
                <a:tc>
                  <a:txBody>
                    <a:bodyPr/>
                    <a:lstStyle/>
                    <a:p>
                      <a:r>
                        <a:rPr lang="en-US" sz="1800" dirty="0">
                          <a:solidFill>
                            <a:schemeClr val="tx1"/>
                          </a:solidFill>
                        </a:rPr>
                        <a:t>2</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65685">
                <a:tc>
                  <a:txBody>
                    <a:bodyPr/>
                    <a:lstStyle/>
                    <a:p>
                      <a:r>
                        <a:rPr lang="en-US" sz="1800" dirty="0">
                          <a:solidFill>
                            <a:schemeClr val="tx1"/>
                          </a:solidFill>
                        </a:rPr>
                        <a:t>3</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5685">
                <a:tc>
                  <a:txBody>
                    <a:bodyPr/>
                    <a:lstStyle/>
                    <a:p>
                      <a:r>
                        <a:rPr lang="en-US" sz="1800" dirty="0">
                          <a:solidFill>
                            <a:schemeClr val="tx1"/>
                          </a:solidFill>
                        </a:rPr>
                        <a:t>4</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914213">
                <a:tc>
                  <a:txBody>
                    <a:bodyPr/>
                    <a:lstStyle/>
                    <a:p>
                      <a:r>
                        <a:rPr lang="en-US" sz="1800" dirty="0">
                          <a:solidFill>
                            <a:schemeClr val="tx1"/>
                          </a:solidFill>
                        </a:rPr>
                        <a:t>.</a:t>
                      </a:r>
                    </a:p>
                    <a:p>
                      <a:r>
                        <a:rPr lang="en-US" sz="1800" dirty="0">
                          <a:solidFill>
                            <a:schemeClr val="tx1"/>
                          </a:solidFill>
                        </a:rPr>
                        <a:t>.</a:t>
                      </a:r>
                    </a:p>
                    <a:p>
                      <a:r>
                        <a:rPr lang="en-US" sz="1800" dirty="0">
                          <a:solidFill>
                            <a:schemeClr val="tx1"/>
                          </a:solidFill>
                        </a:rPr>
                        <a:t>.</a:t>
                      </a:r>
                    </a:p>
                  </a:txBody>
                  <a:tcPr marL="91481" marR="91481" marT="45711" marB="457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6" name="Table 5">
            <a:extLst>
              <a:ext uri="{FF2B5EF4-FFF2-40B4-BE49-F238E27FC236}">
                <a16:creationId xmlns:a16="http://schemas.microsoft.com/office/drawing/2014/main" id="{32F7AC32-E759-4EC6-8A30-B3261E7EF921}"/>
              </a:ext>
            </a:extLst>
          </p:cNvPr>
          <p:cNvGraphicFramePr>
            <a:graphicFrameLocks noGrp="1"/>
          </p:cNvGraphicFramePr>
          <p:nvPr/>
        </p:nvGraphicFramePr>
        <p:xfrm>
          <a:off x="5868988" y="2376489"/>
          <a:ext cx="1289050" cy="3133949"/>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tblGrid>
              <a:tr h="370765">
                <a:tc>
                  <a:txBody>
                    <a:bodyPr/>
                    <a:lstStyle/>
                    <a:p>
                      <a:pPr algn="ctr"/>
                      <a:r>
                        <a:rPr lang="en-US" sz="1400" dirty="0">
                          <a:solidFill>
                            <a:schemeClr val="tx1"/>
                          </a:solidFill>
                        </a:rPr>
                        <a:t>Work, work</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765">
                <a:tc>
                  <a:txBody>
                    <a:bodyPr/>
                    <a:lstStyle/>
                    <a:p>
                      <a:pPr algn="ctr"/>
                      <a:r>
                        <a:rPr lang="en-US" sz="1800" dirty="0">
                          <a:solidFill>
                            <a:schemeClr val="tx1"/>
                          </a:solidFill>
                        </a:rPr>
                        <a:t>3</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765">
                <a:tc>
                  <a:txBody>
                    <a:bodyPr/>
                    <a:lstStyle/>
                    <a:p>
                      <a:pPr algn="ctr"/>
                      <a:r>
                        <a:rPr lang="en-US" sz="1800" dirty="0">
                          <a:solidFill>
                            <a:schemeClr val="tx1"/>
                          </a:solidFill>
                        </a:rPr>
                        <a:t>14</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765">
                <a:tc>
                  <a:txBody>
                    <a:bodyPr/>
                    <a:lstStyle/>
                    <a:p>
                      <a:pPr algn="ctr"/>
                      <a:r>
                        <a:rPr lang="en-US" sz="1800" dirty="0">
                          <a:solidFill>
                            <a:schemeClr val="tx1"/>
                          </a:solidFill>
                        </a:rPr>
                        <a:t>8</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765">
                <a:tc>
                  <a:txBody>
                    <a:bodyPr/>
                    <a:lstStyle/>
                    <a:p>
                      <a:pPr algn="ctr"/>
                      <a:r>
                        <a:rPr lang="en-US" sz="1800" dirty="0">
                          <a:solidFill>
                            <a:schemeClr val="tx1"/>
                          </a:solidFill>
                        </a:rPr>
                        <a:t>23</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5686">
                <a:tc>
                  <a:txBody>
                    <a:bodyPr/>
                    <a:lstStyle/>
                    <a:p>
                      <a:pPr algn="ctr"/>
                      <a:r>
                        <a:rPr lang="en-US" sz="1800" dirty="0">
                          <a:solidFill>
                            <a:schemeClr val="tx1"/>
                          </a:solidFill>
                        </a:rPr>
                        <a:t>5</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914215">
                <a:tc>
                  <a:txBody>
                    <a:bodyPr/>
                    <a:lstStyle/>
                    <a:p>
                      <a:pPr algn="ctr"/>
                      <a:r>
                        <a:rPr lang="en-US" sz="1800" dirty="0">
                          <a:solidFill>
                            <a:schemeClr val="tx1"/>
                          </a:solidFill>
                        </a:rPr>
                        <a:t>.</a:t>
                      </a:r>
                    </a:p>
                    <a:p>
                      <a:pPr algn="ctr"/>
                      <a:r>
                        <a:rPr lang="en-US" sz="1800" dirty="0">
                          <a:solidFill>
                            <a:schemeClr val="tx1"/>
                          </a:solidFill>
                        </a:rPr>
                        <a:t>.</a:t>
                      </a:r>
                    </a:p>
                    <a:p>
                      <a:pPr algn="ctr"/>
                      <a:r>
                        <a:rPr lang="en-US" sz="1800" dirty="0">
                          <a:solidFill>
                            <a:schemeClr val="tx1"/>
                          </a:solidFill>
                        </a:rPr>
                        <a:t>.</a:t>
                      </a:r>
                    </a:p>
                  </a:txBody>
                  <a:tcPr marL="91453" marR="91453"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cxnSp>
        <p:nvCxnSpPr>
          <p:cNvPr id="10" name="Straight Arrow Connector 9">
            <a:extLst>
              <a:ext uri="{FF2B5EF4-FFF2-40B4-BE49-F238E27FC236}">
                <a16:creationId xmlns:a16="http://schemas.microsoft.com/office/drawing/2014/main" id="{DDDD4749-7C4F-4108-B741-7181E07F2887}"/>
              </a:ext>
            </a:extLst>
          </p:cNvPr>
          <p:cNvCxnSpPr/>
          <p:nvPr/>
        </p:nvCxnSpPr>
        <p:spPr>
          <a:xfrm>
            <a:off x="5468939" y="3409950"/>
            <a:ext cx="339725" cy="234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217" name="Group 16">
            <a:extLst>
              <a:ext uri="{FF2B5EF4-FFF2-40B4-BE49-F238E27FC236}">
                <a16:creationId xmlns:a16="http://schemas.microsoft.com/office/drawing/2014/main" id="{0098724E-C4B5-429B-A6EB-B4C9809771CA}"/>
              </a:ext>
            </a:extLst>
          </p:cNvPr>
          <p:cNvGrpSpPr>
            <a:grpSpLocks/>
          </p:cNvGrpSpPr>
          <p:nvPr/>
        </p:nvGrpSpPr>
        <p:grpSpPr bwMode="auto">
          <a:xfrm>
            <a:off x="5664201" y="3749676"/>
            <a:ext cx="169863" cy="365125"/>
            <a:chOff x="4140926" y="3749041"/>
            <a:chExt cx="169817" cy="365760"/>
          </a:xfrm>
        </p:grpSpPr>
        <p:cxnSp>
          <p:nvCxnSpPr>
            <p:cNvPr id="14" name="Elbow Connector 13">
              <a:extLst>
                <a:ext uri="{FF2B5EF4-FFF2-40B4-BE49-F238E27FC236}">
                  <a16:creationId xmlns:a16="http://schemas.microsoft.com/office/drawing/2014/main" id="{82AAEBC9-5815-47A9-8584-88C5232CA050}"/>
                </a:ext>
              </a:extLst>
            </p:cNvPr>
            <p:cNvCxnSpPr/>
            <p:nvPr/>
          </p:nvCxnSpPr>
          <p:spPr>
            <a:xfrm rot="5400000">
              <a:off x="4010419" y="3879548"/>
              <a:ext cx="365760" cy="10474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04554D2-3407-498E-966A-353D0F625A31}"/>
                </a:ext>
              </a:extLst>
            </p:cNvPr>
            <p:cNvCxnSpPr/>
            <p:nvPr/>
          </p:nvCxnSpPr>
          <p:spPr>
            <a:xfrm>
              <a:off x="4140926" y="4089357"/>
              <a:ext cx="169817" cy="127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218" name="Group 17">
            <a:extLst>
              <a:ext uri="{FF2B5EF4-FFF2-40B4-BE49-F238E27FC236}">
                <a16:creationId xmlns:a16="http://schemas.microsoft.com/office/drawing/2014/main" id="{0323C364-3445-47C1-8856-1FE8308CC8BF}"/>
              </a:ext>
            </a:extLst>
          </p:cNvPr>
          <p:cNvGrpSpPr>
            <a:grpSpLocks/>
          </p:cNvGrpSpPr>
          <p:nvPr/>
        </p:nvGrpSpPr>
        <p:grpSpPr bwMode="auto">
          <a:xfrm>
            <a:off x="5646738" y="4137026"/>
            <a:ext cx="169862" cy="365125"/>
            <a:chOff x="4140926" y="3749041"/>
            <a:chExt cx="169817" cy="365760"/>
          </a:xfrm>
        </p:grpSpPr>
        <p:cxnSp>
          <p:nvCxnSpPr>
            <p:cNvPr id="19" name="Elbow Connector 18">
              <a:extLst>
                <a:ext uri="{FF2B5EF4-FFF2-40B4-BE49-F238E27FC236}">
                  <a16:creationId xmlns:a16="http://schemas.microsoft.com/office/drawing/2014/main" id="{99F4C181-000E-428E-9E21-87CA360AAECD}"/>
                </a:ext>
              </a:extLst>
            </p:cNvPr>
            <p:cNvCxnSpPr/>
            <p:nvPr/>
          </p:nvCxnSpPr>
          <p:spPr>
            <a:xfrm rot="5400000">
              <a:off x="4010420" y="3879547"/>
              <a:ext cx="365760" cy="10474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97E1BD-5D62-489C-AA2C-127B7903603B}"/>
                </a:ext>
              </a:extLst>
            </p:cNvPr>
            <p:cNvCxnSpPr/>
            <p:nvPr/>
          </p:nvCxnSpPr>
          <p:spPr>
            <a:xfrm>
              <a:off x="4140926" y="4089357"/>
              <a:ext cx="169817" cy="127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219" name="Group 20">
            <a:extLst>
              <a:ext uri="{FF2B5EF4-FFF2-40B4-BE49-F238E27FC236}">
                <a16:creationId xmlns:a16="http://schemas.microsoft.com/office/drawing/2014/main" id="{44F595FF-8154-48F7-B2D4-A52FC6BE2C93}"/>
              </a:ext>
            </a:extLst>
          </p:cNvPr>
          <p:cNvGrpSpPr>
            <a:grpSpLocks/>
          </p:cNvGrpSpPr>
          <p:nvPr/>
        </p:nvGrpSpPr>
        <p:grpSpPr bwMode="auto">
          <a:xfrm>
            <a:off x="5621338" y="4554539"/>
            <a:ext cx="169862" cy="365125"/>
            <a:chOff x="4140926" y="3749041"/>
            <a:chExt cx="169817" cy="365760"/>
          </a:xfrm>
        </p:grpSpPr>
        <p:cxnSp>
          <p:nvCxnSpPr>
            <p:cNvPr id="22" name="Elbow Connector 21">
              <a:extLst>
                <a:ext uri="{FF2B5EF4-FFF2-40B4-BE49-F238E27FC236}">
                  <a16:creationId xmlns:a16="http://schemas.microsoft.com/office/drawing/2014/main" id="{51D4E270-D3FE-4DFD-8405-7BCB18BC3B3A}"/>
                </a:ext>
              </a:extLst>
            </p:cNvPr>
            <p:cNvCxnSpPr/>
            <p:nvPr/>
          </p:nvCxnSpPr>
          <p:spPr>
            <a:xfrm rot="5400000">
              <a:off x="4010420" y="3879547"/>
              <a:ext cx="365760" cy="10474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819E65-1331-4DE5-9FE8-0FF4AC30CE38}"/>
                </a:ext>
              </a:extLst>
            </p:cNvPr>
            <p:cNvCxnSpPr/>
            <p:nvPr/>
          </p:nvCxnSpPr>
          <p:spPr>
            <a:xfrm>
              <a:off x="4140926" y="4089357"/>
              <a:ext cx="169817" cy="127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7595E0AC-BE34-4FA3-BEDB-843314A5EBAC}"/>
              </a:ext>
            </a:extLst>
          </p:cNvPr>
          <p:cNvCxnSpPr/>
          <p:nvPr/>
        </p:nvCxnSpPr>
        <p:spPr>
          <a:xfrm flipH="1">
            <a:off x="5194300" y="3070225"/>
            <a:ext cx="12700" cy="1906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le 25">
            <a:extLst>
              <a:ext uri="{FF2B5EF4-FFF2-40B4-BE49-F238E27FC236}">
                <a16:creationId xmlns:a16="http://schemas.microsoft.com/office/drawing/2014/main" id="{366A9D76-833A-438C-B44A-83631BDB5227}"/>
              </a:ext>
            </a:extLst>
          </p:cNvPr>
          <p:cNvGraphicFramePr>
            <a:graphicFrameLocks noGrp="1"/>
          </p:cNvGraphicFramePr>
          <p:nvPr/>
        </p:nvGraphicFramePr>
        <p:xfrm>
          <a:off x="8839200" y="2420938"/>
          <a:ext cx="1289050" cy="3652836"/>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tblGrid>
              <a:tr h="518205">
                <a:tc>
                  <a:txBody>
                    <a:bodyPr/>
                    <a:lstStyle/>
                    <a:p>
                      <a:pPr algn="ctr"/>
                      <a:r>
                        <a:rPr lang="en-US" sz="1400" dirty="0">
                          <a:solidFill>
                            <a:schemeClr val="tx1"/>
                          </a:solidFill>
                        </a:rPr>
                        <a:t>Resulting Array</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72">
                <a:tc>
                  <a:txBody>
                    <a:bodyPr/>
                    <a:lstStyle/>
                    <a:p>
                      <a:pPr algn="ctr"/>
                      <a:r>
                        <a:rPr lang="en-US" sz="1800" dirty="0">
                          <a:solidFill>
                            <a:schemeClr val="tx1"/>
                          </a:solidFill>
                        </a:rPr>
                        <a:t>3</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72">
                <a:tc>
                  <a:txBody>
                    <a:bodyPr/>
                    <a:lstStyle/>
                    <a:p>
                      <a:pPr algn="ctr"/>
                      <a:r>
                        <a:rPr lang="en-US" sz="1800" dirty="0">
                          <a:solidFill>
                            <a:schemeClr val="tx1"/>
                          </a:solidFill>
                        </a:rPr>
                        <a:t>14</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72">
                <a:tc>
                  <a:txBody>
                    <a:bodyPr/>
                    <a:lstStyle/>
                    <a:p>
                      <a:pPr algn="ctr"/>
                      <a:r>
                        <a:rPr lang="en-US" sz="1800" dirty="0">
                          <a:solidFill>
                            <a:schemeClr val="tx1"/>
                          </a:solidFill>
                        </a:rPr>
                        <a:t>79</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72">
                <a:tc>
                  <a:txBody>
                    <a:bodyPr/>
                    <a:lstStyle/>
                    <a:p>
                      <a:pPr algn="ctr"/>
                      <a:r>
                        <a:rPr lang="en-US" sz="1800" dirty="0">
                          <a:solidFill>
                            <a:schemeClr val="tx1"/>
                          </a:solidFill>
                        </a:rPr>
                        <a:t>8</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72">
                <a:tc>
                  <a:txBody>
                    <a:bodyPr/>
                    <a:lstStyle/>
                    <a:p>
                      <a:pPr algn="ctr"/>
                      <a:r>
                        <a:rPr lang="en-US" sz="1800" dirty="0">
                          <a:solidFill>
                            <a:schemeClr val="tx1"/>
                          </a:solidFill>
                        </a:rPr>
                        <a:t>23</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65792">
                <a:tc>
                  <a:txBody>
                    <a:bodyPr/>
                    <a:lstStyle/>
                    <a:p>
                      <a:pPr algn="ctr"/>
                      <a:r>
                        <a:rPr lang="en-US" sz="1800" dirty="0">
                          <a:solidFill>
                            <a:schemeClr val="tx1"/>
                          </a:solidFill>
                        </a:rPr>
                        <a:t>5</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914479">
                <a:tc>
                  <a:txBody>
                    <a:bodyPr/>
                    <a:lstStyle/>
                    <a:p>
                      <a:pPr algn="ctr"/>
                      <a:r>
                        <a:rPr lang="en-US" sz="1800" dirty="0">
                          <a:solidFill>
                            <a:schemeClr val="tx1"/>
                          </a:solidFill>
                        </a:rPr>
                        <a:t>.</a:t>
                      </a:r>
                    </a:p>
                    <a:p>
                      <a:pPr algn="ctr"/>
                      <a:r>
                        <a:rPr lang="en-US" sz="1800" dirty="0">
                          <a:solidFill>
                            <a:schemeClr val="tx1"/>
                          </a:solidFill>
                        </a:rPr>
                        <a:t>.</a:t>
                      </a:r>
                    </a:p>
                    <a:p>
                      <a:pPr algn="ctr"/>
                      <a:r>
                        <a:rPr lang="en-US" sz="1800" dirty="0">
                          <a:solidFill>
                            <a:schemeClr val="tx1"/>
                          </a:solidFill>
                        </a:rPr>
                        <a:t>.</a:t>
                      </a:r>
                    </a:p>
                  </a:txBody>
                  <a:tcPr marL="91453" marR="91453"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27" name="Table 26">
            <a:extLst>
              <a:ext uri="{FF2B5EF4-FFF2-40B4-BE49-F238E27FC236}">
                <a16:creationId xmlns:a16="http://schemas.microsoft.com/office/drawing/2014/main" id="{E914E1DE-3002-4C5D-B4FA-95CC04B6117D}"/>
              </a:ext>
            </a:extLst>
          </p:cNvPr>
          <p:cNvGraphicFramePr>
            <a:graphicFrameLocks noGrp="1"/>
          </p:cNvGraphicFramePr>
          <p:nvPr/>
        </p:nvGraphicFramePr>
        <p:xfrm>
          <a:off x="7785101" y="2490789"/>
          <a:ext cx="919163" cy="3413125"/>
        </p:xfrm>
        <a:graphic>
          <a:graphicData uri="http://schemas.openxmlformats.org/drawingml/2006/table">
            <a:tbl>
              <a:tblPr firstRow="1" bandRow="1">
                <a:tableStyleId>{5C22544A-7EE6-4342-B048-85BDC9FD1C3A}</a:tableStyleId>
              </a:tblPr>
              <a:tblGrid>
                <a:gridCol w="919163">
                  <a:extLst>
                    <a:ext uri="{9D8B030D-6E8A-4147-A177-3AD203B41FA5}">
                      <a16:colId xmlns:a16="http://schemas.microsoft.com/office/drawing/2014/main" val="20000"/>
                    </a:ext>
                  </a:extLst>
                </a:gridCol>
              </a:tblGrid>
              <a:tr h="401544">
                <a:tc>
                  <a:txBody>
                    <a:bodyPr/>
                    <a:lstStyle/>
                    <a:p>
                      <a:r>
                        <a:rPr lang="en-US" sz="1800" dirty="0">
                          <a:solidFill>
                            <a:schemeClr val="tx1"/>
                          </a:solidFill>
                        </a:rPr>
                        <a:t>index</a:t>
                      </a:r>
                    </a:p>
                  </a:txBody>
                  <a:tcPr marL="91481" marR="91481"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01544">
                <a:tc>
                  <a:txBody>
                    <a:bodyPr/>
                    <a:lstStyle/>
                    <a:p>
                      <a:r>
                        <a:rPr lang="en-US" sz="1800" dirty="0">
                          <a:solidFill>
                            <a:schemeClr val="tx1"/>
                          </a:solidFill>
                        </a:rPr>
                        <a:t>0</a:t>
                      </a:r>
                    </a:p>
                  </a:txBody>
                  <a:tcPr marL="91481" marR="91481"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01544">
                <a:tc>
                  <a:txBody>
                    <a:bodyPr/>
                    <a:lstStyle/>
                    <a:p>
                      <a:r>
                        <a:rPr lang="en-US" sz="1800" dirty="0">
                          <a:solidFill>
                            <a:schemeClr val="tx1"/>
                          </a:solidFill>
                        </a:rPr>
                        <a:t>1</a:t>
                      </a:r>
                    </a:p>
                  </a:txBody>
                  <a:tcPr marL="91481" marR="91481"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01544">
                <a:tc>
                  <a:txBody>
                    <a:bodyPr/>
                    <a:lstStyle/>
                    <a:p>
                      <a:r>
                        <a:rPr lang="en-US" sz="1800" dirty="0">
                          <a:solidFill>
                            <a:schemeClr val="tx1"/>
                          </a:solidFill>
                        </a:rPr>
                        <a:t>2</a:t>
                      </a:r>
                    </a:p>
                  </a:txBody>
                  <a:tcPr marL="91481" marR="91481"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01544">
                <a:tc>
                  <a:txBody>
                    <a:bodyPr/>
                    <a:lstStyle/>
                    <a:p>
                      <a:r>
                        <a:rPr lang="en-US" sz="1800" dirty="0">
                          <a:solidFill>
                            <a:schemeClr val="tx1"/>
                          </a:solidFill>
                        </a:rPr>
                        <a:t>3</a:t>
                      </a:r>
                    </a:p>
                  </a:txBody>
                  <a:tcPr marL="91481" marR="91481"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01544">
                <a:tc>
                  <a:txBody>
                    <a:bodyPr/>
                    <a:lstStyle/>
                    <a:p>
                      <a:r>
                        <a:rPr lang="en-US" sz="1800" dirty="0">
                          <a:solidFill>
                            <a:schemeClr val="tx1"/>
                          </a:solidFill>
                        </a:rPr>
                        <a:t>4</a:t>
                      </a:r>
                    </a:p>
                  </a:txBody>
                  <a:tcPr marL="91481" marR="91481"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003861">
                <a:tc>
                  <a:txBody>
                    <a:bodyPr/>
                    <a:lstStyle/>
                    <a:p>
                      <a:r>
                        <a:rPr lang="en-US" sz="1800" dirty="0">
                          <a:solidFill>
                            <a:schemeClr val="tx1"/>
                          </a:solidFill>
                        </a:rPr>
                        <a:t>5</a:t>
                      </a:r>
                    </a:p>
                    <a:p>
                      <a:r>
                        <a:rPr lang="en-US" sz="1800" dirty="0">
                          <a:solidFill>
                            <a:schemeClr val="tx1"/>
                          </a:solidFill>
                        </a:rPr>
                        <a:t>.</a:t>
                      </a:r>
                    </a:p>
                    <a:p>
                      <a:r>
                        <a:rPr lang="en-US" sz="1800" dirty="0">
                          <a:solidFill>
                            <a:schemeClr val="tx1"/>
                          </a:solidFill>
                        </a:rPr>
                        <a:t>.</a:t>
                      </a:r>
                    </a:p>
                  </a:txBody>
                  <a:tcPr marL="91481" marR="91481"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
            <a:extLst>
              <a:ext uri="{FF2B5EF4-FFF2-40B4-BE49-F238E27FC236}">
                <a16:creationId xmlns:a16="http://schemas.microsoft.com/office/drawing/2014/main" id="{AABE6CBC-AB8A-4775-889E-F6A33B659C3C}"/>
              </a:ext>
            </a:extLst>
          </p:cNvPr>
          <p:cNvSpPr>
            <a:spLocks noGrp="1"/>
          </p:cNvSpPr>
          <p:nvPr>
            <p:ph idx="1"/>
          </p:nvPr>
        </p:nvSpPr>
        <p:spPr>
          <a:xfrm>
            <a:off x="2152650" y="1433514"/>
            <a:ext cx="7886700" cy="4351337"/>
          </a:xfrm>
        </p:spPr>
        <p:txBody>
          <a:bodyPr>
            <a:normAutofit fontScale="92500" lnSpcReduction="20000"/>
          </a:bodyPr>
          <a:lstStyle/>
          <a:p>
            <a:pPr eaLnBrk="1" hangingPunct="1"/>
            <a:r>
              <a:rPr lang="en-US" altLang="en-US"/>
              <a:t>Another problem:</a:t>
            </a:r>
          </a:p>
          <a:p>
            <a:pPr eaLnBrk="1" hangingPunct="1"/>
            <a:endParaRPr lang="en-US" altLang="en-US"/>
          </a:p>
          <a:p>
            <a:pPr eaLnBrk="1" hangingPunct="1"/>
            <a:r>
              <a:rPr lang="en-US" altLang="en-US"/>
              <a:t>Suppose the array was for storing a list:</a:t>
            </a:r>
          </a:p>
          <a:p>
            <a:pPr lvl="1" eaLnBrk="1" hangingPunct="1">
              <a:buFont typeface="Wingdings" panose="05000000000000000000" pitchFamily="2" charset="2"/>
              <a:buNone/>
            </a:pPr>
            <a:r>
              <a:rPr lang="en-US" altLang="en-US"/>
              <a:t>int MyArray[200];</a:t>
            </a:r>
          </a:p>
          <a:p>
            <a:pPr eaLnBrk="1" hangingPunct="1"/>
            <a:endParaRPr lang="en-US" altLang="en-US"/>
          </a:p>
          <a:p>
            <a:pPr eaLnBrk="1" hangingPunct="1"/>
            <a:r>
              <a:rPr lang="en-US" altLang="en-US"/>
              <a:t>When the program runs:</a:t>
            </a:r>
          </a:p>
          <a:p>
            <a:pPr lvl="1" eaLnBrk="1" hangingPunct="1"/>
            <a:r>
              <a:rPr lang="en-US" altLang="en-US"/>
              <a:t>If the list contains few items, than we have been wasteful with memory allocation.</a:t>
            </a:r>
          </a:p>
          <a:p>
            <a:pPr lvl="1" eaLnBrk="1" hangingPunct="1"/>
            <a:r>
              <a:rPr lang="en-US" altLang="en-US"/>
              <a:t>But if the list contains 201 or more items, then our array can’t accommodate the list</a:t>
            </a:r>
          </a:p>
          <a:p>
            <a:pPr eaLnBrk="1" hangingPunct="1"/>
            <a:endParaRPr lang="en-US" altLang="en-US"/>
          </a:p>
          <a:p>
            <a:pPr eaLnBrk="1" hangingPunct="1"/>
            <a:r>
              <a:rPr lang="en-US" altLang="en-US"/>
              <a:t>So instead of compile time allocation, run time memory allocation is better. </a:t>
            </a:r>
          </a:p>
          <a:p>
            <a:pPr eaLnBrk="1" hangingPunct="1">
              <a:buFont typeface="Wingdings" panose="05000000000000000000" pitchFamily="2" charset="2"/>
              <a:buNone/>
            </a:pPr>
            <a:endParaRPr lang="en-US" altLang="en-US"/>
          </a:p>
        </p:txBody>
      </p:sp>
      <p:sp>
        <p:nvSpPr>
          <p:cNvPr id="8195" name="Title 2">
            <a:extLst>
              <a:ext uri="{FF2B5EF4-FFF2-40B4-BE49-F238E27FC236}">
                <a16:creationId xmlns:a16="http://schemas.microsoft.com/office/drawing/2014/main" id="{7C69F347-7412-4FCC-8DA0-89A12010E1D1}"/>
              </a:ext>
            </a:extLst>
          </p:cNvPr>
          <p:cNvSpPr>
            <a:spLocks noGrp="1"/>
          </p:cNvSpPr>
          <p:nvPr>
            <p:ph type="title"/>
          </p:nvPr>
        </p:nvSpPr>
        <p:spPr>
          <a:xfrm>
            <a:off x="2152650" y="365126"/>
            <a:ext cx="7886700" cy="1325563"/>
          </a:xfrm>
        </p:spPr>
        <p:txBody>
          <a:bodyPr/>
          <a:lstStyle/>
          <a:p>
            <a:pPr eaLnBrk="1" hangingPunct="1"/>
            <a:r>
              <a:rPr lang="en-US" altLang="en-US"/>
              <a:t>Cont . .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a:extLst>
              <a:ext uri="{FF2B5EF4-FFF2-40B4-BE49-F238E27FC236}">
                <a16:creationId xmlns:a16="http://schemas.microsoft.com/office/drawing/2014/main" id="{336B34C3-5D7B-44E2-8BE1-91FDCB49440B}"/>
              </a:ext>
            </a:extLst>
          </p:cNvPr>
          <p:cNvSpPr>
            <a:spLocks noGrp="1"/>
          </p:cNvSpPr>
          <p:nvPr>
            <p:ph idx="1"/>
          </p:nvPr>
        </p:nvSpPr>
        <p:spPr/>
        <p:txBody>
          <a:bodyPr/>
          <a:lstStyle/>
          <a:p>
            <a:r>
              <a:rPr lang="en-US" altLang="en-US" sz="1800"/>
              <a:t>To avoid wasting memory, array allocation or de-allocation can take place at run time</a:t>
            </a:r>
          </a:p>
          <a:p>
            <a:endParaRPr lang="en-US" altLang="en-US" sz="1800"/>
          </a:p>
          <a:p>
            <a:r>
              <a:rPr lang="en-US" altLang="en-US" sz="1800"/>
              <a:t>To allocate memory, we need to use the new operator</a:t>
            </a:r>
          </a:p>
          <a:p>
            <a:pPr lvl="1"/>
            <a:r>
              <a:rPr lang="en-US" altLang="en-US" sz="1800"/>
              <a:t>Reserves the number of bytes requested by the declaration. Returns the address of the first reserved location or NULL if sufficient memory is not available.</a:t>
            </a:r>
          </a:p>
          <a:p>
            <a:endParaRPr lang="en-US" altLang="en-US" sz="1800"/>
          </a:p>
          <a:p>
            <a:r>
              <a:rPr lang="en-US" altLang="en-US" sz="1800"/>
              <a:t>To de-allocate memory (which has previously been allocated using the new operator) we need to use the delete operator.</a:t>
            </a:r>
          </a:p>
          <a:p>
            <a:pPr lvl="1"/>
            <a:r>
              <a:rPr lang="en-US" altLang="en-US" sz="1800"/>
              <a:t>Releases a block of bytes previously reserved. The address of the first reserved location is passed as an argument to delete.</a:t>
            </a:r>
          </a:p>
        </p:txBody>
      </p:sp>
      <p:sp>
        <p:nvSpPr>
          <p:cNvPr id="9219" name="Title 2">
            <a:extLst>
              <a:ext uri="{FF2B5EF4-FFF2-40B4-BE49-F238E27FC236}">
                <a16:creationId xmlns:a16="http://schemas.microsoft.com/office/drawing/2014/main" id="{591CDC39-936F-4A6F-9C83-9349DB731B74}"/>
              </a:ext>
            </a:extLst>
          </p:cNvPr>
          <p:cNvSpPr>
            <a:spLocks noGrp="1"/>
          </p:cNvSpPr>
          <p:nvPr>
            <p:ph type="title"/>
          </p:nvPr>
        </p:nvSpPr>
        <p:spPr>
          <a:xfrm>
            <a:off x="2152650" y="365126"/>
            <a:ext cx="7886700" cy="1325563"/>
          </a:xfrm>
        </p:spPr>
        <p:txBody>
          <a:bodyPr/>
          <a:lstStyle/>
          <a:p>
            <a:r>
              <a:rPr lang="en-US" altLang="en-US"/>
              <a:t>Dynamic memory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C120-7AAE-4BD4-91E7-490E892C824F}"/>
              </a:ext>
            </a:extLst>
          </p:cNvPr>
          <p:cNvSpPr>
            <a:spLocks noGrp="1"/>
          </p:cNvSpPr>
          <p:nvPr>
            <p:ph type="title"/>
          </p:nvPr>
        </p:nvSpPr>
        <p:spPr/>
        <p:txBody>
          <a:bodyPr/>
          <a:lstStyle/>
          <a:p>
            <a:r>
              <a:rPr lang="en-US" dirty="0"/>
              <a:t>What is a Linked List?</a:t>
            </a:r>
          </a:p>
        </p:txBody>
      </p:sp>
      <p:sp>
        <p:nvSpPr>
          <p:cNvPr id="3" name="Content Placeholder 2">
            <a:extLst>
              <a:ext uri="{FF2B5EF4-FFF2-40B4-BE49-F238E27FC236}">
                <a16:creationId xmlns:a16="http://schemas.microsoft.com/office/drawing/2014/main" id="{69125C25-7EE0-4EBA-B2EA-D00ECF85F2D6}"/>
              </a:ext>
            </a:extLst>
          </p:cNvPr>
          <p:cNvSpPr>
            <a:spLocks noGrp="1"/>
          </p:cNvSpPr>
          <p:nvPr>
            <p:ph idx="1"/>
          </p:nvPr>
        </p:nvSpPr>
        <p:spPr/>
        <p:txBody>
          <a:bodyPr/>
          <a:lstStyle/>
          <a:p>
            <a:pPr algn="l"/>
            <a:r>
              <a:rPr lang="en-US" b="0" i="0" dirty="0">
                <a:solidFill>
                  <a:srgbClr val="3D3D4E"/>
                </a:solidFill>
                <a:effectLst/>
                <a:latin typeface="Droid Serif"/>
              </a:rPr>
              <a:t>A linked list is a common data structure that is made of a </a:t>
            </a:r>
            <a:r>
              <a:rPr lang="en-US" b="1" i="0" dirty="0">
                <a:solidFill>
                  <a:srgbClr val="3D3D4E"/>
                </a:solidFill>
                <a:effectLst/>
                <a:latin typeface="Droid Serif"/>
              </a:rPr>
              <a:t>chain of nodes</a:t>
            </a:r>
            <a:r>
              <a:rPr lang="en-US" b="0" i="0" dirty="0">
                <a:solidFill>
                  <a:srgbClr val="3D3D4E"/>
                </a:solidFill>
                <a:effectLst/>
                <a:latin typeface="Droid Serif"/>
              </a:rPr>
              <a:t>. Each node contains a value and a pointer to the next node in the chain.</a:t>
            </a:r>
          </a:p>
          <a:p>
            <a:pPr algn="l"/>
            <a:r>
              <a:rPr lang="en-US" b="0" i="0" dirty="0">
                <a:solidFill>
                  <a:srgbClr val="3D3D4E"/>
                </a:solidFill>
                <a:effectLst/>
                <a:latin typeface="Droid Serif"/>
              </a:rPr>
              <a:t>The head pointer points to the first node, and the last element of the list points to null. When the list is empty, the head pointer points to null.</a:t>
            </a:r>
          </a:p>
          <a:p>
            <a:r>
              <a:rPr lang="en-US" dirty="0"/>
              <a:t>A Linked List has three elements:</a:t>
            </a:r>
          </a:p>
          <a:p>
            <a:pPr lvl="1">
              <a:buFont typeface="Arial" panose="020B0604020202020204" pitchFamily="34" charset="0"/>
              <a:buChar char="•"/>
            </a:pPr>
            <a:r>
              <a:rPr lang="en-US" dirty="0"/>
              <a:t>Head</a:t>
            </a:r>
          </a:p>
          <a:p>
            <a:pPr lvl="1">
              <a:buFont typeface="Arial" panose="020B0604020202020204" pitchFamily="34" charset="0"/>
              <a:buChar char="•"/>
            </a:pPr>
            <a:r>
              <a:rPr lang="en-US" dirty="0"/>
              <a:t>Nodes</a:t>
            </a:r>
          </a:p>
          <a:p>
            <a:pPr lvl="1">
              <a:buFont typeface="Arial" panose="020B0604020202020204" pitchFamily="34" charset="0"/>
              <a:buChar char="•"/>
            </a:pPr>
            <a:r>
              <a:rPr lang="en-US" dirty="0"/>
              <a:t>Tail</a:t>
            </a:r>
          </a:p>
        </p:txBody>
      </p:sp>
    </p:spTree>
    <p:extLst>
      <p:ext uri="{BB962C8B-B14F-4D97-AF65-F5344CB8AC3E}">
        <p14:creationId xmlns:p14="http://schemas.microsoft.com/office/powerpoint/2010/main" val="229492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a:extLst>
              <a:ext uri="{FF2B5EF4-FFF2-40B4-BE49-F238E27FC236}">
                <a16:creationId xmlns:a16="http://schemas.microsoft.com/office/drawing/2014/main" id="{A9E331BA-BAB0-4966-88E4-CA052A09C963}"/>
              </a:ext>
            </a:extLst>
          </p:cNvPr>
          <p:cNvSpPr>
            <a:spLocks noGrp="1"/>
          </p:cNvSpPr>
          <p:nvPr>
            <p:ph idx="1"/>
          </p:nvPr>
        </p:nvSpPr>
        <p:spPr/>
        <p:txBody>
          <a:bodyPr/>
          <a:lstStyle/>
          <a:p>
            <a:pPr eaLnBrk="1" hangingPunct="1"/>
            <a:r>
              <a:rPr lang="en-US" altLang="en-PK" dirty="0"/>
              <a:t>Is an alternative to an array</a:t>
            </a:r>
          </a:p>
          <a:p>
            <a:pPr eaLnBrk="1" hangingPunct="1"/>
            <a:r>
              <a:rPr lang="en-US" altLang="en-PK" dirty="0"/>
              <a:t>Linked list is a sequence of nodes, in which </a:t>
            </a:r>
          </a:p>
          <a:p>
            <a:pPr lvl="1" eaLnBrk="1" hangingPunct="1"/>
            <a:r>
              <a:rPr lang="en-US" altLang="en-PK" dirty="0"/>
              <a:t>Each node contains a data element, and</a:t>
            </a:r>
          </a:p>
          <a:p>
            <a:pPr lvl="1" eaLnBrk="1" hangingPunct="1"/>
            <a:r>
              <a:rPr lang="en-US" altLang="en-PK" dirty="0"/>
              <a:t>Each node (except the last) links to a successor node </a:t>
            </a:r>
          </a:p>
          <a:p>
            <a:pPr lvl="1" eaLnBrk="1" hangingPunct="1"/>
            <a:endParaRPr lang="en-US" altLang="en-PK" dirty="0">
              <a:cs typeface="Times New Roman" panose="02020603050405020304" pitchFamily="18" charset="0"/>
            </a:endParaRPr>
          </a:p>
          <a:p>
            <a:pPr lvl="1" eaLnBrk="1" hangingPunct="1"/>
            <a:endParaRPr lang="en-US" altLang="en-PK" dirty="0">
              <a:cs typeface="Times New Roman" panose="02020603050405020304" pitchFamily="18" charset="0"/>
            </a:endParaRPr>
          </a:p>
          <a:p>
            <a:pPr lvl="1" eaLnBrk="1" hangingPunct="1"/>
            <a:r>
              <a:rPr lang="en-US" altLang="en-PK" dirty="0">
                <a:cs typeface="Times New Roman" panose="02020603050405020304" pitchFamily="18" charset="0"/>
              </a:rPr>
              <a:t>A linked list can easily grow or shrink in size.</a:t>
            </a:r>
            <a:r>
              <a:rPr lang="en-US" altLang="en-PK" dirty="0"/>
              <a:t> </a:t>
            </a:r>
          </a:p>
          <a:p>
            <a:pPr lvl="1" eaLnBrk="1" hangingPunct="1"/>
            <a:r>
              <a:rPr lang="en-US" altLang="en-PK" dirty="0"/>
              <a:t>Insertion and deletion of nodes is quicker with linked lists than with vectors</a:t>
            </a:r>
          </a:p>
        </p:txBody>
      </p:sp>
      <p:sp>
        <p:nvSpPr>
          <p:cNvPr id="11267" name="Title 2">
            <a:extLst>
              <a:ext uri="{FF2B5EF4-FFF2-40B4-BE49-F238E27FC236}">
                <a16:creationId xmlns:a16="http://schemas.microsoft.com/office/drawing/2014/main" id="{6283B4C5-AF0B-4453-9587-D46859B39C83}"/>
              </a:ext>
            </a:extLst>
          </p:cNvPr>
          <p:cNvSpPr>
            <a:spLocks noGrp="1"/>
          </p:cNvSpPr>
          <p:nvPr>
            <p:ph type="title"/>
          </p:nvPr>
        </p:nvSpPr>
        <p:spPr>
          <a:xfrm>
            <a:off x="2152650" y="365126"/>
            <a:ext cx="7886700" cy="1325563"/>
          </a:xfrm>
        </p:spPr>
        <p:txBody>
          <a:bodyPr/>
          <a:lstStyle/>
          <a:p>
            <a:pPr eaLnBrk="1" hangingPunct="1"/>
            <a:r>
              <a:rPr lang="en-US" altLang="en-PK"/>
              <a:t>Linked List</a:t>
            </a:r>
          </a:p>
        </p:txBody>
      </p:sp>
      <p:pic>
        <p:nvPicPr>
          <p:cNvPr id="11268" name="Picture 4" descr="Figure 17-1">
            <a:extLst>
              <a:ext uri="{FF2B5EF4-FFF2-40B4-BE49-F238E27FC236}">
                <a16:creationId xmlns:a16="http://schemas.microsoft.com/office/drawing/2014/main" id="{A4FFF199-75D7-4904-862F-84AA00484CC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25912" y="3686250"/>
            <a:ext cx="2619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DA3D709AEA29468D61BD2FE4CFC2E7" ma:contentTypeVersion="4" ma:contentTypeDescription="Create a new document." ma:contentTypeScope="" ma:versionID="85bbdb2dcc32b4b4b0e5df0e237d63f6">
  <xsd:schema xmlns:xsd="http://www.w3.org/2001/XMLSchema" xmlns:xs="http://www.w3.org/2001/XMLSchema" xmlns:p="http://schemas.microsoft.com/office/2006/metadata/properties" xmlns:ns2="d88c37d7-aa3f-4589-9ecb-c66a15adcdc5" targetNamespace="http://schemas.microsoft.com/office/2006/metadata/properties" ma:root="true" ma:fieldsID="607526f99af0684bbac03258934cfe57" ns2:_="">
    <xsd:import namespace="d88c37d7-aa3f-4589-9ecb-c66a15adcd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8c37d7-aa3f-4589-9ecb-c66a15adcd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A47F0C-653C-479A-9788-447DB596BB8F}"/>
</file>

<file path=customXml/itemProps2.xml><?xml version="1.0" encoding="utf-8"?>
<ds:datastoreItem xmlns:ds="http://schemas.openxmlformats.org/officeDocument/2006/customXml" ds:itemID="{CC930510-9FD3-4914-9442-8B2B6FE006E6}"/>
</file>

<file path=customXml/itemProps3.xml><?xml version="1.0" encoding="utf-8"?>
<ds:datastoreItem xmlns:ds="http://schemas.openxmlformats.org/officeDocument/2006/customXml" ds:itemID="{B40E859B-1FD4-4CDA-9156-E55341C93904}"/>
</file>

<file path=docProps/app.xml><?xml version="1.0" encoding="utf-8"?>
<Properties xmlns="http://schemas.openxmlformats.org/officeDocument/2006/extended-properties" xmlns:vt="http://schemas.openxmlformats.org/officeDocument/2006/docPropsVTypes">
  <Template>TM03457491[[fn=Metropolitan]]</Template>
  <TotalTime>339</TotalTime>
  <Words>2842</Words>
  <Application>Microsoft Office PowerPoint</Application>
  <PresentationFormat>Widescreen</PresentationFormat>
  <Paragraphs>395</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Droid Serif</vt:lpstr>
      <vt:lpstr>Wingdings</vt:lpstr>
      <vt:lpstr>Metropolitan</vt:lpstr>
      <vt:lpstr>Linked List</vt:lpstr>
      <vt:lpstr>A Quick Revision . . . .</vt:lpstr>
      <vt:lpstr>Cont . . . </vt:lpstr>
      <vt:lpstr>Cont . . . </vt:lpstr>
      <vt:lpstr>Cont . . . . </vt:lpstr>
      <vt:lpstr>Cont . . . .</vt:lpstr>
      <vt:lpstr>Dynamic memory Allocation</vt:lpstr>
      <vt:lpstr>What is a Linked List?</vt:lpstr>
      <vt:lpstr>Linked List</vt:lpstr>
      <vt:lpstr>Composition of Linked List</vt:lpstr>
      <vt:lpstr>Example </vt:lpstr>
      <vt:lpstr>Advantages of Linked List</vt:lpstr>
      <vt:lpstr>Operations in Linked List</vt:lpstr>
      <vt:lpstr>Example </vt:lpstr>
      <vt:lpstr>Cont . . . </vt:lpstr>
      <vt:lpstr>Cont . . . . </vt:lpstr>
      <vt:lpstr>PowerPoint Presentation</vt:lpstr>
      <vt:lpstr>PowerPoint Presentation</vt:lpstr>
      <vt:lpstr>Linked List</vt:lpstr>
      <vt:lpstr>Types of linked lists</vt:lpstr>
      <vt:lpstr>Singly linked list (Uni-directional) </vt:lpstr>
      <vt:lpstr>Doubly linked list (Bi-directional) </vt:lpstr>
      <vt:lpstr>Circular linked list </vt:lpstr>
      <vt:lpstr>Structure of a Singly Linked List </vt:lpstr>
      <vt:lpstr>Class Node</vt:lpstr>
      <vt:lpstr>Class Linked list</vt:lpstr>
      <vt:lpstr>PowerPoint Presentation</vt:lpstr>
      <vt:lpstr>How to create and use a Linked List </vt:lpstr>
      <vt:lpstr>Adding elements to a Linked List</vt:lpstr>
      <vt:lpstr>Adding elements to a Linked List at a specific location</vt:lpstr>
      <vt:lpstr>Explicitly adding elements to the end or start of the list.</vt:lpstr>
      <vt:lpstr>Removing Elements from a LinkedList</vt:lpstr>
      <vt:lpstr>Removing elements from the start or end of the list.</vt:lpstr>
      <vt:lpstr>Updating Elements in a LinkedList</vt:lpstr>
      <vt:lpstr>Iterating Over a LinkedList using for Loop</vt:lpstr>
      <vt:lpstr>Iterating Over a LinkedList using foreach Loop</vt:lpstr>
      <vt:lpstr>Algorithm for creating a Node</vt:lpstr>
      <vt:lpstr>Algorithm for Inserting a Node</vt:lpstr>
      <vt:lpstr>Cont . . . .</vt:lpstr>
      <vt:lpstr>Cont . . . .</vt:lpstr>
      <vt:lpstr>Algorithm for Deleting a Node</vt:lpstr>
      <vt:lpstr>Cont . . . . </vt:lpstr>
      <vt:lpstr>Algorithm for Searching a Node</vt:lpstr>
      <vt:lpstr>Algorithm for Displaying All nodes</vt:lpstr>
      <vt:lpstr>What to consider before using a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Linked List?</dc:title>
  <dc:creator>Anum z</dc:creator>
  <cp:lastModifiedBy>Muhammad Sardaraz</cp:lastModifiedBy>
  <cp:revision>26</cp:revision>
  <dcterms:created xsi:type="dcterms:W3CDTF">2021-03-02T09:59:27Z</dcterms:created>
  <dcterms:modified xsi:type="dcterms:W3CDTF">2021-09-24T09:40:38Z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0x01010022DA3D709AEA29468D61BD2FE4CFC2E7</vt:lpwstr>
  </property>
</Properties>
</file>