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7"/>
  </p:notesMasterIdLst>
  <p:sldIdLst>
    <p:sldId id="256" r:id="rId2"/>
    <p:sldId id="257" r:id="rId3"/>
    <p:sldId id="285" r:id="rId4"/>
    <p:sldId id="286" r:id="rId5"/>
    <p:sldId id="287" r:id="rId6"/>
    <p:sldId id="258" r:id="rId7"/>
    <p:sldId id="259" r:id="rId8"/>
    <p:sldId id="261" r:id="rId9"/>
    <p:sldId id="262" r:id="rId10"/>
    <p:sldId id="283" r:id="rId11"/>
    <p:sldId id="282" r:id="rId12"/>
    <p:sldId id="284" r:id="rId13"/>
    <p:sldId id="288" r:id="rId14"/>
    <p:sldId id="289" r:id="rId15"/>
    <p:sldId id="290" r:id="rId16"/>
    <p:sldId id="291" r:id="rId17"/>
    <p:sldId id="292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5" r:id="rId29"/>
    <p:sldId id="263" r:id="rId30"/>
    <p:sldId id="264" r:id="rId31"/>
    <p:sldId id="265" r:id="rId32"/>
    <p:sldId id="266" r:id="rId33"/>
    <p:sldId id="267" r:id="rId34"/>
    <p:sldId id="307" r:id="rId35"/>
    <p:sldId id="308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40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BA059-4ACD-4056-87B9-0F6C8118A053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7A355-1769-4DD0-B2D4-688C0A42E2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10707-C608-40F2-8528-B09F23D3AE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9088" y="514350"/>
            <a:ext cx="3429000" cy="2571750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8406" y="3258911"/>
            <a:ext cx="6707188" cy="30842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124" tIns="47562" rIns="95124" bIns="47562"/>
          <a:lstStyle/>
          <a:p>
            <a:pPr eaLnBrk="1" hangingPunct="1"/>
            <a:r>
              <a:rPr lang="en-US"/>
              <a:t>Can add a plate to the top, take a plate form the top, look at the top plate Can check if the stack is empty.</a:t>
            </a:r>
          </a:p>
          <a:p>
            <a:pPr eaLnBrk="1" hangingPunct="1"/>
            <a:r>
              <a:rPr lang="en-US"/>
              <a:t>We do not take a plate from the middle of the pile! (usually) So, where is all the activity for a stack of plates?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74216" y="1676400"/>
            <a:ext cx="61722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9660" marR="5080" indent="-2347595" algn="ctr">
              <a:spcBef>
                <a:spcPts val="100"/>
              </a:spcBef>
            </a:pPr>
            <a:r>
              <a:rPr spc="-5" dirty="0"/>
              <a:t> </a:t>
            </a:r>
            <a:r>
              <a:rPr spc="-75" dirty="0"/>
              <a:t>STACK</a:t>
            </a:r>
            <a:br>
              <a:rPr lang="en-US" spc="-75" dirty="0"/>
            </a:br>
            <a:br>
              <a:rPr lang="en-US" spc="-75" dirty="0"/>
            </a:b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10C53-5194-4BA7-853D-B6FBB63C3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216" y="2286000"/>
            <a:ext cx="61722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Structures &amp; Algorithms</a:t>
            </a:r>
            <a:br>
              <a:rPr lang="en-US" dirty="0"/>
            </a:br>
            <a:r>
              <a:rPr lang="en-US" spc="-75" dirty="0"/>
              <a:t>  </a:t>
            </a:r>
            <a:br>
              <a:rPr lang="en-US" spc="-75" dirty="0"/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4B6FFE-5EF5-4B78-AE43-5D8A5AA20343}"/>
              </a:ext>
            </a:extLst>
          </p:cNvPr>
          <p:cNvSpPr txBox="1">
            <a:spLocks/>
          </p:cNvSpPr>
          <p:nvPr/>
        </p:nvSpPr>
        <p:spPr>
          <a:xfrm>
            <a:off x="2362200" y="2987511"/>
            <a:ext cx="6172200" cy="685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Lecture 7</a:t>
            </a:r>
            <a:br>
              <a:rPr lang="en-US" dirty="0"/>
            </a:br>
            <a:r>
              <a:rPr lang="en-US" spc="-75" dirty="0"/>
              <a:t>  </a:t>
            </a:r>
            <a:br>
              <a:rPr lang="en-US" spc="-75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7467600" cy="792162"/>
          </a:xfrm>
        </p:spPr>
        <p:txBody>
          <a:bodyPr/>
          <a:lstStyle/>
          <a:p>
            <a:r>
              <a:rPr lang="en-US" dirty="0"/>
              <a:t>PUSH &amp; POP – another view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066800"/>
            <a:ext cx="8267700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3450" y="1943100"/>
            <a:ext cx="72771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09800"/>
            <a:ext cx="70104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8836179F-A4D5-41C3-AE05-7171058C29D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6627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CA" sz="1400" b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Implementing a Stack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60448"/>
            <a:ext cx="7467600" cy="48737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Stack collection could be implemented in various ways; let’s examine how we can use an </a:t>
            </a:r>
            <a:r>
              <a:rPr lang="en-US" b="1" i="1" dirty="0">
                <a:solidFill>
                  <a:schemeClr val="hlink"/>
                </a:solidFill>
              </a:rPr>
              <a:t>array</a:t>
            </a:r>
            <a:endParaRPr 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Stack Implementation Issues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do we need to implement a stack?</a:t>
            </a:r>
          </a:p>
          <a:p>
            <a:pPr lvl="1" eaLnBrk="1" hangingPunct="1"/>
            <a:r>
              <a:rPr lang="en-US" sz="3200" dirty="0"/>
              <a:t>A data structure (</a:t>
            </a:r>
            <a:r>
              <a:rPr lang="en-US" sz="3200" b="1" i="1" dirty="0">
                <a:solidFill>
                  <a:schemeClr val="tx2"/>
                </a:solidFill>
              </a:rPr>
              <a:t>container</a:t>
            </a:r>
            <a:r>
              <a:rPr lang="en-US" sz="3200" dirty="0"/>
              <a:t>) to hold the data elements</a:t>
            </a:r>
          </a:p>
          <a:p>
            <a:pPr lvl="1" eaLnBrk="1" hangingPunct="1"/>
            <a:r>
              <a:rPr lang="en-US" sz="3200" dirty="0"/>
              <a:t>Something to indicate the </a:t>
            </a:r>
            <a:r>
              <a:rPr lang="en-US" sz="3200" b="1" i="1" dirty="0">
                <a:solidFill>
                  <a:schemeClr val="tx2"/>
                </a:solidFill>
              </a:rPr>
              <a:t>top</a:t>
            </a:r>
            <a:r>
              <a:rPr lang="en-US" sz="3200" dirty="0"/>
              <a:t> of the stack	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3-</a:t>
            </a:r>
            <a:fld id="{011FB7EA-E605-4E33-8B14-3A9108C4498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Rectangle 307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Array Implementation of a Stack</a:t>
            </a:r>
          </a:p>
        </p:txBody>
      </p:sp>
      <p:sp>
        <p:nvSpPr>
          <p:cNvPr id="29700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620000" cy="4724400"/>
          </a:xfrm>
        </p:spPr>
        <p:txBody>
          <a:bodyPr/>
          <a:lstStyle/>
          <a:p>
            <a:pPr eaLnBrk="1" hangingPunct="1"/>
            <a:r>
              <a:rPr lang="en-US" sz="2800"/>
              <a:t>Our container will be an </a:t>
            </a:r>
            <a:r>
              <a:rPr lang="en-US" sz="2800" b="1" i="1">
                <a:solidFill>
                  <a:schemeClr val="hlink"/>
                </a:solidFill>
              </a:rPr>
              <a:t>array</a:t>
            </a:r>
            <a:r>
              <a:rPr lang="en-US" sz="2800"/>
              <a:t> to hold the data elements</a:t>
            </a:r>
          </a:p>
          <a:p>
            <a:pPr lvl="1" eaLnBrk="1" hangingPunct="1"/>
            <a:r>
              <a:rPr lang="en-US" sz="2400"/>
              <a:t>Data elements are kept contiguously at one end of the array</a:t>
            </a:r>
          </a:p>
          <a:p>
            <a:pPr eaLnBrk="1" hangingPunct="1"/>
            <a:r>
              <a:rPr lang="en-US" sz="2800"/>
              <a:t>The top of the stack will be indicated by its position in the array (</a:t>
            </a:r>
            <a:r>
              <a:rPr lang="en-US" sz="2800" b="1" i="1"/>
              <a:t>index</a:t>
            </a:r>
            <a:r>
              <a:rPr lang="en-US" sz="2800"/>
              <a:t>)</a:t>
            </a:r>
          </a:p>
          <a:p>
            <a:pPr lvl="1" eaLnBrk="1" hangingPunct="1"/>
            <a:r>
              <a:rPr lang="en-US" sz="2400"/>
              <a:t>Let’s assume that the bottom of the stack is at index 0</a:t>
            </a:r>
          </a:p>
          <a:p>
            <a:pPr lvl="1" eaLnBrk="1" hangingPunct="1"/>
            <a:r>
              <a:rPr lang="en-US" sz="2400"/>
              <a:t>The top of the stack will be represented by an integer variable that is the </a:t>
            </a:r>
            <a:r>
              <a:rPr lang="en-US" sz="2400">
                <a:solidFill>
                  <a:schemeClr val="hlink"/>
                </a:solidFill>
              </a:rPr>
              <a:t>index of the</a:t>
            </a:r>
            <a:r>
              <a:rPr lang="en-US" sz="2400"/>
              <a:t> </a:t>
            </a:r>
            <a:r>
              <a:rPr lang="en-US" sz="2400" b="1" i="1">
                <a:solidFill>
                  <a:schemeClr val="hlink"/>
                </a:solidFill>
              </a:rPr>
              <a:t>next available slot</a:t>
            </a:r>
            <a:r>
              <a:rPr lang="en-US" sz="2400"/>
              <a:t> in the array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3388E4FE-0A80-43D0-B903-63FD62382B1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Array Implementation of a Stack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676400" y="2819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600200" y="3276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top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1676400" y="2895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1447800" y="2438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stack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16764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1295400" y="182880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1905000" y="22098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>
            <a:off x="29718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35814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>
            <a:off x="41910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13"/>
          <p:cNvSpPr>
            <a:spLocks noChangeShapeType="1"/>
          </p:cNvSpPr>
          <p:nvPr/>
        </p:nvSpPr>
        <p:spPr bwMode="auto">
          <a:xfrm>
            <a:off x="4800600" y="2209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4572000" y="2667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3962400" y="2667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3352800" y="2667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2667000" y="2667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667000" y="1905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276600" y="1905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3886200" y="1905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495800" y="1905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105400" y="1905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Text Box 25"/>
          <p:cNvSpPr txBox="1">
            <a:spLocks noChangeArrowheads="1"/>
          </p:cNvSpPr>
          <p:nvPr/>
        </p:nvSpPr>
        <p:spPr bwMode="auto">
          <a:xfrm>
            <a:off x="28194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45" name="Text Box 26"/>
          <p:cNvSpPr txBox="1">
            <a:spLocks noChangeArrowheads="1"/>
          </p:cNvSpPr>
          <p:nvPr/>
        </p:nvSpPr>
        <p:spPr bwMode="auto">
          <a:xfrm>
            <a:off x="33528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46" name="Text Box 27"/>
          <p:cNvSpPr txBox="1">
            <a:spLocks noChangeArrowheads="1"/>
          </p:cNvSpPr>
          <p:nvPr/>
        </p:nvSpPr>
        <p:spPr bwMode="auto">
          <a:xfrm>
            <a:off x="40386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0747" name="Text Box 28"/>
          <p:cNvSpPr txBox="1">
            <a:spLocks noChangeArrowheads="1"/>
          </p:cNvSpPr>
          <p:nvPr/>
        </p:nvSpPr>
        <p:spPr bwMode="auto">
          <a:xfrm>
            <a:off x="45720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0748" name="Text Box 29"/>
          <p:cNvSpPr txBox="1">
            <a:spLocks noChangeArrowheads="1"/>
          </p:cNvSpPr>
          <p:nvPr/>
        </p:nvSpPr>
        <p:spPr bwMode="auto">
          <a:xfrm>
            <a:off x="51816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0749" name="Rectangle 30"/>
          <p:cNvSpPr>
            <a:spLocks noChangeArrowheads="1"/>
          </p:cNvSpPr>
          <p:nvPr/>
        </p:nvSpPr>
        <p:spPr bwMode="auto">
          <a:xfrm>
            <a:off x="5715000" y="1905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Text Box 32"/>
          <p:cNvSpPr txBox="1">
            <a:spLocks noChangeArrowheads="1"/>
          </p:cNvSpPr>
          <p:nvPr/>
        </p:nvSpPr>
        <p:spPr bwMode="auto">
          <a:xfrm>
            <a:off x="57912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0751" name="Rectangle 33"/>
          <p:cNvSpPr>
            <a:spLocks noChangeArrowheads="1"/>
          </p:cNvSpPr>
          <p:nvPr/>
        </p:nvSpPr>
        <p:spPr bwMode="auto">
          <a:xfrm>
            <a:off x="6324600" y="1905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Text Box 35"/>
          <p:cNvSpPr txBox="1">
            <a:spLocks noChangeArrowheads="1"/>
          </p:cNvSpPr>
          <p:nvPr/>
        </p:nvSpPr>
        <p:spPr bwMode="auto">
          <a:xfrm>
            <a:off x="64008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0753" name="Rectangle 36"/>
          <p:cNvSpPr>
            <a:spLocks noChangeArrowheads="1"/>
          </p:cNvSpPr>
          <p:nvPr/>
        </p:nvSpPr>
        <p:spPr bwMode="auto">
          <a:xfrm>
            <a:off x="6934200" y="1905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Text Box 38"/>
          <p:cNvSpPr txBox="1">
            <a:spLocks noChangeArrowheads="1"/>
          </p:cNvSpPr>
          <p:nvPr/>
        </p:nvSpPr>
        <p:spPr bwMode="auto">
          <a:xfrm>
            <a:off x="7010400" y="1524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0755" name="Line 39"/>
          <p:cNvSpPr>
            <a:spLocks noChangeShapeType="1"/>
          </p:cNvSpPr>
          <p:nvPr/>
        </p:nvSpPr>
        <p:spPr bwMode="auto">
          <a:xfrm>
            <a:off x="7543800" y="190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56" name="Line 40"/>
          <p:cNvSpPr>
            <a:spLocks noChangeShapeType="1"/>
          </p:cNvSpPr>
          <p:nvPr/>
        </p:nvSpPr>
        <p:spPr bwMode="auto">
          <a:xfrm>
            <a:off x="7543800" y="236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57" name="Text Box 41"/>
          <p:cNvSpPr txBox="1">
            <a:spLocks noChangeArrowheads="1"/>
          </p:cNvSpPr>
          <p:nvPr/>
        </p:nvSpPr>
        <p:spPr bwMode="auto">
          <a:xfrm>
            <a:off x="7543800" y="1752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hlink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0758" name="Rectangle 42"/>
          <p:cNvSpPr>
            <a:spLocks noChangeArrowheads="1"/>
          </p:cNvSpPr>
          <p:nvPr/>
        </p:nvSpPr>
        <p:spPr bwMode="auto">
          <a:xfrm>
            <a:off x="1676400" y="5867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Text Box 43"/>
          <p:cNvSpPr txBox="1">
            <a:spLocks noChangeArrowheads="1"/>
          </p:cNvSpPr>
          <p:nvPr/>
        </p:nvSpPr>
        <p:spPr bwMode="auto">
          <a:xfrm>
            <a:off x="1600200" y="6324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top</a:t>
            </a:r>
          </a:p>
        </p:txBody>
      </p:sp>
      <p:sp>
        <p:nvSpPr>
          <p:cNvPr id="30760" name="Text Box 44"/>
          <p:cNvSpPr txBox="1">
            <a:spLocks noChangeArrowheads="1"/>
          </p:cNvSpPr>
          <p:nvPr/>
        </p:nvSpPr>
        <p:spPr bwMode="auto">
          <a:xfrm>
            <a:off x="1676400" y="5943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0761" name="Text Box 45"/>
          <p:cNvSpPr txBox="1">
            <a:spLocks noChangeArrowheads="1"/>
          </p:cNvSpPr>
          <p:nvPr/>
        </p:nvSpPr>
        <p:spPr bwMode="auto">
          <a:xfrm>
            <a:off x="1447800" y="5486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stack</a:t>
            </a:r>
          </a:p>
        </p:txBody>
      </p:sp>
      <p:sp>
        <p:nvSpPr>
          <p:cNvPr id="30762" name="Rectangle 46"/>
          <p:cNvSpPr>
            <a:spLocks noChangeArrowheads="1"/>
          </p:cNvSpPr>
          <p:nvPr/>
        </p:nvSpPr>
        <p:spPr bwMode="auto">
          <a:xfrm>
            <a:off x="1676400" y="5029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3" name="Rectangle 47"/>
          <p:cNvSpPr>
            <a:spLocks noChangeArrowheads="1"/>
          </p:cNvSpPr>
          <p:nvPr/>
        </p:nvSpPr>
        <p:spPr bwMode="auto">
          <a:xfrm>
            <a:off x="1295400" y="487680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4" name="Line 48"/>
          <p:cNvSpPr>
            <a:spLocks noChangeShapeType="1"/>
          </p:cNvSpPr>
          <p:nvPr/>
        </p:nvSpPr>
        <p:spPr bwMode="auto">
          <a:xfrm>
            <a:off x="1905000" y="52578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5" name="Line 49"/>
          <p:cNvSpPr>
            <a:spLocks noChangeShapeType="1"/>
          </p:cNvSpPr>
          <p:nvPr/>
        </p:nvSpPr>
        <p:spPr bwMode="auto">
          <a:xfrm>
            <a:off x="2971800" y="5257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6" name="Line 50"/>
          <p:cNvSpPr>
            <a:spLocks noChangeShapeType="1"/>
          </p:cNvSpPr>
          <p:nvPr/>
        </p:nvSpPr>
        <p:spPr bwMode="auto">
          <a:xfrm>
            <a:off x="3581400" y="5257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7" name="Line 51"/>
          <p:cNvSpPr>
            <a:spLocks noChangeShapeType="1"/>
          </p:cNvSpPr>
          <p:nvPr/>
        </p:nvSpPr>
        <p:spPr bwMode="auto">
          <a:xfrm>
            <a:off x="4191000" y="5257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8" name="Rectangle 54"/>
          <p:cNvSpPr>
            <a:spLocks noChangeArrowheads="1"/>
          </p:cNvSpPr>
          <p:nvPr/>
        </p:nvSpPr>
        <p:spPr bwMode="auto">
          <a:xfrm>
            <a:off x="3962400" y="5715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9" name="Rectangle 55"/>
          <p:cNvSpPr>
            <a:spLocks noChangeArrowheads="1"/>
          </p:cNvSpPr>
          <p:nvPr/>
        </p:nvSpPr>
        <p:spPr bwMode="auto">
          <a:xfrm>
            <a:off x="3352800" y="5715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0" name="Rectangle 56"/>
          <p:cNvSpPr>
            <a:spLocks noChangeArrowheads="1"/>
          </p:cNvSpPr>
          <p:nvPr/>
        </p:nvSpPr>
        <p:spPr bwMode="auto">
          <a:xfrm>
            <a:off x="2667000" y="5715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1" name="Rectangle 58"/>
          <p:cNvSpPr>
            <a:spLocks noChangeArrowheads="1"/>
          </p:cNvSpPr>
          <p:nvPr/>
        </p:nvSpPr>
        <p:spPr bwMode="auto">
          <a:xfrm>
            <a:off x="2667000" y="4953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2" name="Rectangle 59"/>
          <p:cNvSpPr>
            <a:spLocks noChangeArrowheads="1"/>
          </p:cNvSpPr>
          <p:nvPr/>
        </p:nvSpPr>
        <p:spPr bwMode="auto">
          <a:xfrm>
            <a:off x="3276600" y="4953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3" name="Rectangle 60"/>
          <p:cNvSpPr>
            <a:spLocks noChangeArrowheads="1"/>
          </p:cNvSpPr>
          <p:nvPr/>
        </p:nvSpPr>
        <p:spPr bwMode="auto">
          <a:xfrm>
            <a:off x="3886200" y="4953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4" name="Rectangle 61"/>
          <p:cNvSpPr>
            <a:spLocks noChangeArrowheads="1"/>
          </p:cNvSpPr>
          <p:nvPr/>
        </p:nvSpPr>
        <p:spPr bwMode="auto">
          <a:xfrm>
            <a:off x="4495800" y="4953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5" name="Rectangle 62"/>
          <p:cNvSpPr>
            <a:spLocks noChangeArrowheads="1"/>
          </p:cNvSpPr>
          <p:nvPr/>
        </p:nvSpPr>
        <p:spPr bwMode="auto">
          <a:xfrm>
            <a:off x="5105400" y="4953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76" name="Text Box 63"/>
          <p:cNvSpPr txBox="1">
            <a:spLocks noChangeArrowheads="1"/>
          </p:cNvSpPr>
          <p:nvPr/>
        </p:nvSpPr>
        <p:spPr bwMode="auto">
          <a:xfrm>
            <a:off x="2819400" y="4572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77" name="Text Box 64"/>
          <p:cNvSpPr txBox="1">
            <a:spLocks noChangeArrowheads="1"/>
          </p:cNvSpPr>
          <p:nvPr/>
        </p:nvSpPr>
        <p:spPr bwMode="auto">
          <a:xfrm>
            <a:off x="3352800" y="4572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78" name="Text Box 65"/>
          <p:cNvSpPr txBox="1">
            <a:spLocks noChangeArrowheads="1"/>
          </p:cNvSpPr>
          <p:nvPr/>
        </p:nvSpPr>
        <p:spPr bwMode="auto">
          <a:xfrm>
            <a:off x="4038600" y="4572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0779" name="Text Box 66"/>
          <p:cNvSpPr txBox="1">
            <a:spLocks noChangeArrowheads="1"/>
          </p:cNvSpPr>
          <p:nvPr/>
        </p:nvSpPr>
        <p:spPr bwMode="auto">
          <a:xfrm>
            <a:off x="4572000" y="4572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0780" name="Text Box 67"/>
          <p:cNvSpPr txBox="1">
            <a:spLocks noChangeArrowheads="1"/>
          </p:cNvSpPr>
          <p:nvPr/>
        </p:nvSpPr>
        <p:spPr bwMode="auto">
          <a:xfrm>
            <a:off x="5181600" y="4572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0781" name="Rectangle 68"/>
          <p:cNvSpPr>
            <a:spLocks noChangeArrowheads="1"/>
          </p:cNvSpPr>
          <p:nvPr/>
        </p:nvSpPr>
        <p:spPr bwMode="auto">
          <a:xfrm>
            <a:off x="5715000" y="4953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2" name="Text Box 70"/>
          <p:cNvSpPr txBox="1">
            <a:spLocks noChangeArrowheads="1"/>
          </p:cNvSpPr>
          <p:nvPr/>
        </p:nvSpPr>
        <p:spPr bwMode="auto">
          <a:xfrm>
            <a:off x="5791200" y="4572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0783" name="Rectangle 71"/>
          <p:cNvSpPr>
            <a:spLocks noChangeArrowheads="1"/>
          </p:cNvSpPr>
          <p:nvPr/>
        </p:nvSpPr>
        <p:spPr bwMode="auto">
          <a:xfrm>
            <a:off x="6324600" y="4953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4" name="Text Box 73"/>
          <p:cNvSpPr txBox="1">
            <a:spLocks noChangeArrowheads="1"/>
          </p:cNvSpPr>
          <p:nvPr/>
        </p:nvSpPr>
        <p:spPr bwMode="auto">
          <a:xfrm>
            <a:off x="6400800" y="4572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0785" name="Rectangle 74"/>
          <p:cNvSpPr>
            <a:spLocks noChangeArrowheads="1"/>
          </p:cNvSpPr>
          <p:nvPr/>
        </p:nvSpPr>
        <p:spPr bwMode="auto">
          <a:xfrm>
            <a:off x="6934200" y="4953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6" name="Text Box 76"/>
          <p:cNvSpPr txBox="1">
            <a:spLocks noChangeArrowheads="1"/>
          </p:cNvSpPr>
          <p:nvPr/>
        </p:nvSpPr>
        <p:spPr bwMode="auto">
          <a:xfrm>
            <a:off x="7010400" y="4572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0787" name="Line 77"/>
          <p:cNvSpPr>
            <a:spLocks noChangeShapeType="1"/>
          </p:cNvSpPr>
          <p:nvPr/>
        </p:nvSpPr>
        <p:spPr bwMode="auto">
          <a:xfrm>
            <a:off x="75438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8" name="Line 78"/>
          <p:cNvSpPr>
            <a:spLocks noChangeShapeType="1"/>
          </p:cNvSpPr>
          <p:nvPr/>
        </p:nvSpPr>
        <p:spPr bwMode="auto">
          <a:xfrm>
            <a:off x="75438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9" name="Text Box 79"/>
          <p:cNvSpPr txBox="1">
            <a:spLocks noChangeArrowheads="1"/>
          </p:cNvSpPr>
          <p:nvPr/>
        </p:nvSpPr>
        <p:spPr bwMode="auto">
          <a:xfrm>
            <a:off x="7543800" y="4800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hlink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0790" name="Text Box 80"/>
          <p:cNvSpPr txBox="1">
            <a:spLocks noChangeArrowheads="1"/>
          </p:cNvSpPr>
          <p:nvPr/>
        </p:nvSpPr>
        <p:spPr bwMode="auto">
          <a:xfrm>
            <a:off x="1295400" y="1066800"/>
            <a:ext cx="33528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 Stack </a:t>
            </a:r>
            <a:r>
              <a:rPr lang="en-US">
                <a:solidFill>
                  <a:schemeClr val="hlink"/>
                </a:solidFill>
              </a:rPr>
              <a:t>s</a:t>
            </a:r>
            <a:r>
              <a:rPr lang="en-US"/>
              <a:t> with </a:t>
            </a:r>
            <a:r>
              <a:rPr lang="en-US">
                <a:solidFill>
                  <a:schemeClr val="hlink"/>
                </a:solidFill>
              </a:rPr>
              <a:t>4</a:t>
            </a:r>
            <a:r>
              <a:rPr lang="en-US"/>
              <a:t> elements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0791" name="Text Box 81"/>
          <p:cNvSpPr txBox="1">
            <a:spLocks noChangeArrowheads="1"/>
          </p:cNvSpPr>
          <p:nvPr/>
        </p:nvSpPr>
        <p:spPr bwMode="auto">
          <a:xfrm>
            <a:off x="1295400" y="4114800"/>
            <a:ext cx="40386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After pushing an element</a:t>
            </a:r>
          </a:p>
        </p:txBody>
      </p:sp>
      <p:sp>
        <p:nvSpPr>
          <p:cNvPr id="30792" name="Rectangle 89"/>
          <p:cNvSpPr>
            <a:spLocks noChangeArrowheads="1"/>
          </p:cNvSpPr>
          <p:nvPr/>
        </p:nvSpPr>
        <p:spPr bwMode="auto">
          <a:xfrm>
            <a:off x="4648200" y="39624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3" name="Line 90"/>
          <p:cNvSpPr>
            <a:spLocks noChangeShapeType="1"/>
          </p:cNvSpPr>
          <p:nvPr/>
        </p:nvSpPr>
        <p:spPr bwMode="auto">
          <a:xfrm>
            <a:off x="4800600" y="5257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94" name="Line 91"/>
          <p:cNvSpPr>
            <a:spLocks noChangeShapeType="1"/>
          </p:cNvSpPr>
          <p:nvPr/>
        </p:nvSpPr>
        <p:spPr bwMode="auto">
          <a:xfrm>
            <a:off x="5410200" y="52578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95" name="Rectangle 92"/>
          <p:cNvSpPr>
            <a:spLocks noChangeArrowheads="1"/>
          </p:cNvSpPr>
          <p:nvPr/>
        </p:nvSpPr>
        <p:spPr bwMode="auto">
          <a:xfrm>
            <a:off x="5181600" y="5715000"/>
            <a:ext cx="4572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6" name="Rectangle 93"/>
          <p:cNvSpPr>
            <a:spLocks noChangeArrowheads="1"/>
          </p:cNvSpPr>
          <p:nvPr/>
        </p:nvSpPr>
        <p:spPr bwMode="auto">
          <a:xfrm>
            <a:off x="4572000" y="5715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7" name="Text Box 94"/>
          <p:cNvSpPr txBox="1">
            <a:spLocks noChangeArrowheads="1"/>
          </p:cNvSpPr>
          <p:nvPr/>
        </p:nvSpPr>
        <p:spPr bwMode="auto">
          <a:xfrm>
            <a:off x="250825" y="249237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30798" name="Rectangle 95"/>
          <p:cNvSpPr>
            <a:spLocks noChangeArrowheads="1"/>
          </p:cNvSpPr>
          <p:nvPr/>
        </p:nvSpPr>
        <p:spPr bwMode="auto">
          <a:xfrm>
            <a:off x="555625" y="249237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9" name="Line 96"/>
          <p:cNvSpPr>
            <a:spLocks noChangeShapeType="1"/>
          </p:cNvSpPr>
          <p:nvPr/>
        </p:nvSpPr>
        <p:spPr bwMode="auto">
          <a:xfrm>
            <a:off x="784225" y="2720975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800" name="Text Box 97"/>
          <p:cNvSpPr txBox="1">
            <a:spLocks noChangeArrowheads="1"/>
          </p:cNvSpPr>
          <p:nvPr/>
        </p:nvSpPr>
        <p:spPr bwMode="auto">
          <a:xfrm>
            <a:off x="250825" y="5516563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30801" name="Rectangle 98"/>
          <p:cNvSpPr>
            <a:spLocks noChangeArrowheads="1"/>
          </p:cNvSpPr>
          <p:nvPr/>
        </p:nvSpPr>
        <p:spPr bwMode="auto">
          <a:xfrm>
            <a:off x="555625" y="5516563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2" name="Line 99"/>
          <p:cNvSpPr>
            <a:spLocks noChangeShapeType="1"/>
          </p:cNvSpPr>
          <p:nvPr/>
        </p:nvSpPr>
        <p:spPr bwMode="auto">
          <a:xfrm>
            <a:off x="784225" y="5745163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15699269-B792-4EE8-8640-B9F2B96B9C5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1747" name="Rectangle 1027"/>
          <p:cNvSpPr>
            <a:spLocks noChangeArrowheads="1"/>
          </p:cNvSpPr>
          <p:nvPr/>
        </p:nvSpPr>
        <p:spPr bwMode="auto">
          <a:xfrm>
            <a:off x="1676400" y="2438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Text Box 1028"/>
          <p:cNvSpPr txBox="1">
            <a:spLocks noChangeArrowheads="1"/>
          </p:cNvSpPr>
          <p:nvPr/>
        </p:nvSpPr>
        <p:spPr bwMode="auto">
          <a:xfrm>
            <a:off x="1600200" y="28956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top</a:t>
            </a:r>
          </a:p>
        </p:txBody>
      </p:sp>
      <p:sp>
        <p:nvSpPr>
          <p:cNvPr id="31749" name="Text Box 1029"/>
          <p:cNvSpPr txBox="1">
            <a:spLocks noChangeArrowheads="1"/>
          </p:cNvSpPr>
          <p:nvPr/>
        </p:nvSpPr>
        <p:spPr bwMode="auto">
          <a:xfrm>
            <a:off x="1676400" y="25146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1750" name="Text Box 1030"/>
          <p:cNvSpPr txBox="1">
            <a:spLocks noChangeArrowheads="1"/>
          </p:cNvSpPr>
          <p:nvPr/>
        </p:nvSpPr>
        <p:spPr bwMode="auto">
          <a:xfrm>
            <a:off x="1447800" y="20574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stack</a:t>
            </a:r>
          </a:p>
        </p:txBody>
      </p:sp>
      <p:sp>
        <p:nvSpPr>
          <p:cNvPr id="31751" name="Rectangle 1031"/>
          <p:cNvSpPr>
            <a:spLocks noChangeArrowheads="1"/>
          </p:cNvSpPr>
          <p:nvPr/>
        </p:nvSpPr>
        <p:spPr bwMode="auto">
          <a:xfrm>
            <a:off x="1676400" y="1600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1032"/>
          <p:cNvSpPr>
            <a:spLocks noChangeArrowheads="1"/>
          </p:cNvSpPr>
          <p:nvPr/>
        </p:nvSpPr>
        <p:spPr bwMode="auto">
          <a:xfrm>
            <a:off x="1295400" y="144780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1033"/>
          <p:cNvSpPr>
            <a:spLocks noChangeShapeType="1"/>
          </p:cNvSpPr>
          <p:nvPr/>
        </p:nvSpPr>
        <p:spPr bwMode="auto">
          <a:xfrm>
            <a:off x="1905000" y="18288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4" name="Line 1034"/>
          <p:cNvSpPr>
            <a:spLocks noChangeShapeType="1"/>
          </p:cNvSpPr>
          <p:nvPr/>
        </p:nvSpPr>
        <p:spPr bwMode="auto">
          <a:xfrm>
            <a:off x="2971800" y="1828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1035"/>
          <p:cNvSpPr>
            <a:spLocks noChangeShapeType="1"/>
          </p:cNvSpPr>
          <p:nvPr/>
        </p:nvSpPr>
        <p:spPr bwMode="auto">
          <a:xfrm>
            <a:off x="3581400" y="1828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036"/>
          <p:cNvSpPr>
            <a:spLocks noChangeShapeType="1"/>
          </p:cNvSpPr>
          <p:nvPr/>
        </p:nvSpPr>
        <p:spPr bwMode="auto">
          <a:xfrm>
            <a:off x="4191000" y="1828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037"/>
          <p:cNvSpPr>
            <a:spLocks noChangeShapeType="1"/>
          </p:cNvSpPr>
          <p:nvPr/>
        </p:nvSpPr>
        <p:spPr bwMode="auto">
          <a:xfrm>
            <a:off x="4800600" y="18288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Rectangle 1038"/>
          <p:cNvSpPr>
            <a:spLocks noChangeArrowheads="1"/>
          </p:cNvSpPr>
          <p:nvPr/>
        </p:nvSpPr>
        <p:spPr bwMode="auto">
          <a:xfrm>
            <a:off x="4648200" y="2286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039"/>
          <p:cNvSpPr>
            <a:spLocks noChangeArrowheads="1"/>
          </p:cNvSpPr>
          <p:nvPr/>
        </p:nvSpPr>
        <p:spPr bwMode="auto">
          <a:xfrm>
            <a:off x="3962400" y="22860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040"/>
          <p:cNvSpPr>
            <a:spLocks noChangeArrowheads="1"/>
          </p:cNvSpPr>
          <p:nvPr/>
        </p:nvSpPr>
        <p:spPr bwMode="auto">
          <a:xfrm>
            <a:off x="3352800" y="22860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041"/>
          <p:cNvSpPr>
            <a:spLocks noChangeArrowheads="1"/>
          </p:cNvSpPr>
          <p:nvPr/>
        </p:nvSpPr>
        <p:spPr bwMode="auto">
          <a:xfrm>
            <a:off x="2667000" y="22860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043"/>
          <p:cNvSpPr>
            <a:spLocks noChangeArrowheads="1"/>
          </p:cNvSpPr>
          <p:nvPr/>
        </p:nvSpPr>
        <p:spPr bwMode="auto">
          <a:xfrm>
            <a:off x="2667000" y="1524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044"/>
          <p:cNvSpPr>
            <a:spLocks noChangeArrowheads="1"/>
          </p:cNvSpPr>
          <p:nvPr/>
        </p:nvSpPr>
        <p:spPr bwMode="auto">
          <a:xfrm>
            <a:off x="3276600" y="1524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1045"/>
          <p:cNvSpPr>
            <a:spLocks noChangeArrowheads="1"/>
          </p:cNvSpPr>
          <p:nvPr/>
        </p:nvSpPr>
        <p:spPr bwMode="auto">
          <a:xfrm>
            <a:off x="3886200" y="1524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1046"/>
          <p:cNvSpPr>
            <a:spLocks noChangeArrowheads="1"/>
          </p:cNvSpPr>
          <p:nvPr/>
        </p:nvSpPr>
        <p:spPr bwMode="auto">
          <a:xfrm>
            <a:off x="4495800" y="1524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Rectangle 1047"/>
          <p:cNvSpPr>
            <a:spLocks noChangeArrowheads="1"/>
          </p:cNvSpPr>
          <p:nvPr/>
        </p:nvSpPr>
        <p:spPr bwMode="auto">
          <a:xfrm>
            <a:off x="5105400" y="1524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1048"/>
          <p:cNvSpPr txBox="1">
            <a:spLocks noChangeArrowheads="1"/>
          </p:cNvSpPr>
          <p:nvPr/>
        </p:nvSpPr>
        <p:spPr bwMode="auto">
          <a:xfrm>
            <a:off x="2819400" y="1143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1768" name="Text Box 1049"/>
          <p:cNvSpPr txBox="1">
            <a:spLocks noChangeArrowheads="1"/>
          </p:cNvSpPr>
          <p:nvPr/>
        </p:nvSpPr>
        <p:spPr bwMode="auto">
          <a:xfrm>
            <a:off x="3352800" y="1143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1769" name="Text Box 1050"/>
          <p:cNvSpPr txBox="1">
            <a:spLocks noChangeArrowheads="1"/>
          </p:cNvSpPr>
          <p:nvPr/>
        </p:nvSpPr>
        <p:spPr bwMode="auto">
          <a:xfrm>
            <a:off x="4038600" y="1143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1770" name="Text Box 1051"/>
          <p:cNvSpPr txBox="1">
            <a:spLocks noChangeArrowheads="1"/>
          </p:cNvSpPr>
          <p:nvPr/>
        </p:nvSpPr>
        <p:spPr bwMode="auto">
          <a:xfrm>
            <a:off x="4572000" y="1143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1771" name="Text Box 1052"/>
          <p:cNvSpPr txBox="1">
            <a:spLocks noChangeArrowheads="1"/>
          </p:cNvSpPr>
          <p:nvPr/>
        </p:nvSpPr>
        <p:spPr bwMode="auto">
          <a:xfrm>
            <a:off x="5181600" y="1143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1772" name="Rectangle 1053"/>
          <p:cNvSpPr>
            <a:spLocks noChangeArrowheads="1"/>
          </p:cNvSpPr>
          <p:nvPr/>
        </p:nvSpPr>
        <p:spPr bwMode="auto">
          <a:xfrm>
            <a:off x="5715000" y="1524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Text Box 1055"/>
          <p:cNvSpPr txBox="1">
            <a:spLocks noChangeArrowheads="1"/>
          </p:cNvSpPr>
          <p:nvPr/>
        </p:nvSpPr>
        <p:spPr bwMode="auto">
          <a:xfrm>
            <a:off x="5791200" y="1143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1774" name="Rectangle 1056"/>
          <p:cNvSpPr>
            <a:spLocks noChangeArrowheads="1"/>
          </p:cNvSpPr>
          <p:nvPr/>
        </p:nvSpPr>
        <p:spPr bwMode="auto">
          <a:xfrm>
            <a:off x="6324600" y="1524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Text Box 1058"/>
          <p:cNvSpPr txBox="1">
            <a:spLocks noChangeArrowheads="1"/>
          </p:cNvSpPr>
          <p:nvPr/>
        </p:nvSpPr>
        <p:spPr bwMode="auto">
          <a:xfrm>
            <a:off x="6400800" y="1143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1776" name="Rectangle 1059"/>
          <p:cNvSpPr>
            <a:spLocks noChangeArrowheads="1"/>
          </p:cNvSpPr>
          <p:nvPr/>
        </p:nvSpPr>
        <p:spPr bwMode="auto">
          <a:xfrm>
            <a:off x="6934200" y="1524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Text Box 1061"/>
          <p:cNvSpPr txBox="1">
            <a:spLocks noChangeArrowheads="1"/>
          </p:cNvSpPr>
          <p:nvPr/>
        </p:nvSpPr>
        <p:spPr bwMode="auto">
          <a:xfrm>
            <a:off x="7010400" y="1143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1778" name="Line 1062"/>
          <p:cNvSpPr>
            <a:spLocks noChangeShapeType="1"/>
          </p:cNvSpPr>
          <p:nvPr/>
        </p:nvSpPr>
        <p:spPr bwMode="auto">
          <a:xfrm>
            <a:off x="7543800" y="152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79" name="Line 1063"/>
          <p:cNvSpPr>
            <a:spLocks noChangeShapeType="1"/>
          </p:cNvSpPr>
          <p:nvPr/>
        </p:nvSpPr>
        <p:spPr bwMode="auto">
          <a:xfrm>
            <a:off x="7543800" y="1981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780" name="Text Box 1064"/>
          <p:cNvSpPr txBox="1">
            <a:spLocks noChangeArrowheads="1"/>
          </p:cNvSpPr>
          <p:nvPr/>
        </p:nvSpPr>
        <p:spPr bwMode="auto">
          <a:xfrm>
            <a:off x="7543800" y="13716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hlink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1781" name="Rectangle 1065"/>
          <p:cNvSpPr>
            <a:spLocks noChangeArrowheads="1"/>
          </p:cNvSpPr>
          <p:nvPr/>
        </p:nvSpPr>
        <p:spPr bwMode="auto">
          <a:xfrm>
            <a:off x="1676400" y="5638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Text Box 1066"/>
          <p:cNvSpPr txBox="1">
            <a:spLocks noChangeArrowheads="1"/>
          </p:cNvSpPr>
          <p:nvPr/>
        </p:nvSpPr>
        <p:spPr bwMode="auto">
          <a:xfrm>
            <a:off x="1600200" y="6096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top</a:t>
            </a:r>
          </a:p>
        </p:txBody>
      </p:sp>
      <p:sp>
        <p:nvSpPr>
          <p:cNvPr id="31783" name="Text Box 1067"/>
          <p:cNvSpPr txBox="1">
            <a:spLocks noChangeArrowheads="1"/>
          </p:cNvSpPr>
          <p:nvPr/>
        </p:nvSpPr>
        <p:spPr bwMode="auto">
          <a:xfrm>
            <a:off x="1676400" y="5715000"/>
            <a:ext cx="360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1784" name="Text Box 1068"/>
          <p:cNvSpPr txBox="1">
            <a:spLocks noChangeArrowheads="1"/>
          </p:cNvSpPr>
          <p:nvPr/>
        </p:nvSpPr>
        <p:spPr bwMode="auto">
          <a:xfrm>
            <a:off x="1447800" y="5257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stack</a:t>
            </a:r>
          </a:p>
        </p:txBody>
      </p:sp>
      <p:sp>
        <p:nvSpPr>
          <p:cNvPr id="31785" name="Rectangle 1069"/>
          <p:cNvSpPr>
            <a:spLocks noChangeArrowheads="1"/>
          </p:cNvSpPr>
          <p:nvPr/>
        </p:nvSpPr>
        <p:spPr bwMode="auto">
          <a:xfrm>
            <a:off x="1676400" y="4800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Rectangle 1070"/>
          <p:cNvSpPr>
            <a:spLocks noChangeArrowheads="1"/>
          </p:cNvSpPr>
          <p:nvPr/>
        </p:nvSpPr>
        <p:spPr bwMode="auto">
          <a:xfrm>
            <a:off x="1295400" y="4648200"/>
            <a:ext cx="1143000" cy="1828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Line 1071"/>
          <p:cNvSpPr>
            <a:spLocks noChangeShapeType="1"/>
          </p:cNvSpPr>
          <p:nvPr/>
        </p:nvSpPr>
        <p:spPr bwMode="auto">
          <a:xfrm>
            <a:off x="1905000" y="5029200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8" name="Line 1072"/>
          <p:cNvSpPr>
            <a:spLocks noChangeShapeType="1"/>
          </p:cNvSpPr>
          <p:nvPr/>
        </p:nvSpPr>
        <p:spPr bwMode="auto">
          <a:xfrm>
            <a:off x="2971800" y="50292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Line 1073"/>
          <p:cNvSpPr>
            <a:spLocks noChangeShapeType="1"/>
          </p:cNvSpPr>
          <p:nvPr/>
        </p:nvSpPr>
        <p:spPr bwMode="auto">
          <a:xfrm>
            <a:off x="3581400" y="50292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90" name="Line 1074"/>
          <p:cNvSpPr>
            <a:spLocks noChangeShapeType="1"/>
          </p:cNvSpPr>
          <p:nvPr/>
        </p:nvSpPr>
        <p:spPr bwMode="auto">
          <a:xfrm>
            <a:off x="4191000" y="5029200"/>
            <a:ext cx="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91" name="Rectangle 1075"/>
          <p:cNvSpPr>
            <a:spLocks noChangeArrowheads="1"/>
          </p:cNvSpPr>
          <p:nvPr/>
        </p:nvSpPr>
        <p:spPr bwMode="auto">
          <a:xfrm>
            <a:off x="3962400" y="5486400"/>
            <a:ext cx="4572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Rectangle 1076"/>
          <p:cNvSpPr>
            <a:spLocks noChangeArrowheads="1"/>
          </p:cNvSpPr>
          <p:nvPr/>
        </p:nvSpPr>
        <p:spPr bwMode="auto">
          <a:xfrm>
            <a:off x="3352800" y="5486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Rectangle 1077"/>
          <p:cNvSpPr>
            <a:spLocks noChangeArrowheads="1"/>
          </p:cNvSpPr>
          <p:nvPr/>
        </p:nvSpPr>
        <p:spPr bwMode="auto">
          <a:xfrm>
            <a:off x="2667000" y="5486400"/>
            <a:ext cx="4572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4" name="Rectangle 1079"/>
          <p:cNvSpPr>
            <a:spLocks noChangeArrowheads="1"/>
          </p:cNvSpPr>
          <p:nvPr/>
        </p:nvSpPr>
        <p:spPr bwMode="auto">
          <a:xfrm>
            <a:off x="26670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5" name="Rectangle 1080"/>
          <p:cNvSpPr>
            <a:spLocks noChangeArrowheads="1"/>
          </p:cNvSpPr>
          <p:nvPr/>
        </p:nvSpPr>
        <p:spPr bwMode="auto">
          <a:xfrm>
            <a:off x="32766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6" name="Rectangle 1081"/>
          <p:cNvSpPr>
            <a:spLocks noChangeArrowheads="1"/>
          </p:cNvSpPr>
          <p:nvPr/>
        </p:nvSpPr>
        <p:spPr bwMode="auto">
          <a:xfrm>
            <a:off x="38862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7" name="Rectangle 1082"/>
          <p:cNvSpPr>
            <a:spLocks noChangeArrowheads="1"/>
          </p:cNvSpPr>
          <p:nvPr/>
        </p:nvSpPr>
        <p:spPr bwMode="auto">
          <a:xfrm>
            <a:off x="44958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Rectangle 1083"/>
          <p:cNvSpPr>
            <a:spLocks noChangeArrowheads="1"/>
          </p:cNvSpPr>
          <p:nvPr/>
        </p:nvSpPr>
        <p:spPr bwMode="auto">
          <a:xfrm>
            <a:off x="51054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Text Box 1084"/>
          <p:cNvSpPr txBox="1">
            <a:spLocks noChangeArrowheads="1"/>
          </p:cNvSpPr>
          <p:nvPr/>
        </p:nvSpPr>
        <p:spPr bwMode="auto">
          <a:xfrm>
            <a:off x="2819400" y="4343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1800" name="Text Box 1085"/>
          <p:cNvSpPr txBox="1">
            <a:spLocks noChangeArrowheads="1"/>
          </p:cNvSpPr>
          <p:nvPr/>
        </p:nvSpPr>
        <p:spPr bwMode="auto">
          <a:xfrm>
            <a:off x="3352800" y="4343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1801" name="Text Box 1086"/>
          <p:cNvSpPr txBox="1">
            <a:spLocks noChangeArrowheads="1"/>
          </p:cNvSpPr>
          <p:nvPr/>
        </p:nvSpPr>
        <p:spPr bwMode="auto">
          <a:xfrm>
            <a:off x="4038600" y="4343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1802" name="Text Box 1087"/>
          <p:cNvSpPr txBox="1">
            <a:spLocks noChangeArrowheads="1"/>
          </p:cNvSpPr>
          <p:nvPr/>
        </p:nvSpPr>
        <p:spPr bwMode="auto">
          <a:xfrm>
            <a:off x="4572000" y="4343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1803" name="Text Box 1088"/>
          <p:cNvSpPr txBox="1">
            <a:spLocks noChangeArrowheads="1"/>
          </p:cNvSpPr>
          <p:nvPr/>
        </p:nvSpPr>
        <p:spPr bwMode="auto">
          <a:xfrm>
            <a:off x="5181600" y="4343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1804" name="Rectangle 1089"/>
          <p:cNvSpPr>
            <a:spLocks noChangeArrowheads="1"/>
          </p:cNvSpPr>
          <p:nvPr/>
        </p:nvSpPr>
        <p:spPr bwMode="auto">
          <a:xfrm>
            <a:off x="57150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05" name="Text Box 1091"/>
          <p:cNvSpPr txBox="1">
            <a:spLocks noChangeArrowheads="1"/>
          </p:cNvSpPr>
          <p:nvPr/>
        </p:nvSpPr>
        <p:spPr bwMode="auto">
          <a:xfrm>
            <a:off x="5791200" y="4343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1806" name="Rectangle 1092"/>
          <p:cNvSpPr>
            <a:spLocks noChangeArrowheads="1"/>
          </p:cNvSpPr>
          <p:nvPr/>
        </p:nvSpPr>
        <p:spPr bwMode="auto">
          <a:xfrm>
            <a:off x="63246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07" name="Text Box 1094"/>
          <p:cNvSpPr txBox="1">
            <a:spLocks noChangeArrowheads="1"/>
          </p:cNvSpPr>
          <p:nvPr/>
        </p:nvSpPr>
        <p:spPr bwMode="auto">
          <a:xfrm>
            <a:off x="6400800" y="4343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1808" name="Rectangle 1095"/>
          <p:cNvSpPr>
            <a:spLocks noChangeArrowheads="1"/>
          </p:cNvSpPr>
          <p:nvPr/>
        </p:nvSpPr>
        <p:spPr bwMode="auto">
          <a:xfrm>
            <a:off x="6934200" y="47244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09" name="Text Box 1097"/>
          <p:cNvSpPr txBox="1">
            <a:spLocks noChangeArrowheads="1"/>
          </p:cNvSpPr>
          <p:nvPr/>
        </p:nvSpPr>
        <p:spPr bwMode="auto">
          <a:xfrm>
            <a:off x="7010400" y="4343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1810" name="Line 1098"/>
          <p:cNvSpPr>
            <a:spLocks noChangeShapeType="1"/>
          </p:cNvSpPr>
          <p:nvPr/>
        </p:nvSpPr>
        <p:spPr bwMode="auto">
          <a:xfrm>
            <a:off x="75438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11" name="Line 1099"/>
          <p:cNvSpPr>
            <a:spLocks noChangeShapeType="1"/>
          </p:cNvSpPr>
          <p:nvPr/>
        </p:nvSpPr>
        <p:spPr bwMode="auto">
          <a:xfrm>
            <a:off x="75438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12" name="Text Box 1100"/>
          <p:cNvSpPr txBox="1">
            <a:spLocks noChangeArrowheads="1"/>
          </p:cNvSpPr>
          <p:nvPr/>
        </p:nvSpPr>
        <p:spPr bwMode="auto">
          <a:xfrm>
            <a:off x="7543800" y="4572000"/>
            <a:ext cx="60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hlink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31813" name="Text Box 1101"/>
          <p:cNvSpPr txBox="1">
            <a:spLocks noChangeArrowheads="1"/>
          </p:cNvSpPr>
          <p:nvPr/>
        </p:nvSpPr>
        <p:spPr bwMode="auto">
          <a:xfrm>
            <a:off x="1295400" y="609600"/>
            <a:ext cx="35814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After popping one element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31814" name="Text Box 1102"/>
          <p:cNvSpPr txBox="1">
            <a:spLocks noChangeArrowheads="1"/>
          </p:cNvSpPr>
          <p:nvPr/>
        </p:nvSpPr>
        <p:spPr bwMode="auto">
          <a:xfrm>
            <a:off x="1295400" y="3886200"/>
            <a:ext cx="44196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After popping a second element</a:t>
            </a:r>
          </a:p>
        </p:txBody>
      </p:sp>
      <p:sp>
        <p:nvSpPr>
          <p:cNvPr id="31815" name="Text Box 1107"/>
          <p:cNvSpPr txBox="1">
            <a:spLocks noChangeArrowheads="1"/>
          </p:cNvSpPr>
          <p:nvPr/>
        </p:nvSpPr>
        <p:spPr bwMode="auto">
          <a:xfrm>
            <a:off x="250825" y="2205038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31816" name="Rectangle 1108"/>
          <p:cNvSpPr>
            <a:spLocks noChangeArrowheads="1"/>
          </p:cNvSpPr>
          <p:nvPr/>
        </p:nvSpPr>
        <p:spPr bwMode="auto">
          <a:xfrm>
            <a:off x="555625" y="22050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7" name="Line 1109"/>
          <p:cNvSpPr>
            <a:spLocks noChangeShapeType="1"/>
          </p:cNvSpPr>
          <p:nvPr/>
        </p:nvSpPr>
        <p:spPr bwMode="auto">
          <a:xfrm>
            <a:off x="784225" y="2433638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18" name="Text Box 1110"/>
          <p:cNvSpPr txBox="1">
            <a:spLocks noChangeArrowheads="1"/>
          </p:cNvSpPr>
          <p:nvPr/>
        </p:nvSpPr>
        <p:spPr bwMode="auto">
          <a:xfrm>
            <a:off x="250825" y="54451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s</a:t>
            </a:r>
          </a:p>
        </p:txBody>
      </p:sp>
      <p:sp>
        <p:nvSpPr>
          <p:cNvPr id="31819" name="Rectangle 1111"/>
          <p:cNvSpPr>
            <a:spLocks noChangeArrowheads="1"/>
          </p:cNvSpPr>
          <p:nvPr/>
        </p:nvSpPr>
        <p:spPr bwMode="auto">
          <a:xfrm>
            <a:off x="555625" y="5445125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0" name="Line 1112"/>
          <p:cNvSpPr>
            <a:spLocks noChangeShapeType="1"/>
          </p:cNvSpPr>
          <p:nvPr/>
        </p:nvSpPr>
        <p:spPr bwMode="auto">
          <a:xfrm>
            <a:off x="784225" y="5673725"/>
            <a:ext cx="457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AC5E2D83-D0FA-4A5A-A664-3F16284D2C8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819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CA" sz="1400" b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-228600"/>
            <a:ext cx="7467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ArrayStack</a:t>
            </a:r>
            <a:r>
              <a:rPr lang="en-US" dirty="0"/>
              <a:t> Class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447800"/>
            <a:ext cx="8153400" cy="4876800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chemeClr val="hlink"/>
                </a:solidFill>
              </a:rPr>
              <a:t>Attributes </a:t>
            </a:r>
            <a:r>
              <a:rPr lang="en-US" i="1" dirty="0"/>
              <a:t>(instance variables)</a:t>
            </a:r>
            <a:r>
              <a:rPr lang="en-US" dirty="0"/>
              <a:t>:</a:t>
            </a:r>
          </a:p>
          <a:p>
            <a:pPr eaLnBrk="1" hangingPunct="1">
              <a:buFontTx/>
              <a:buNone/>
            </a:pPr>
            <a:r>
              <a:rPr lang="en-US" sz="2800" b="1" dirty="0">
                <a:solidFill>
                  <a:schemeClr val="tx2"/>
                </a:solidFill>
              </a:rPr>
              <a:t>	</a:t>
            </a:r>
            <a:r>
              <a:rPr lang="en-US" sz="2400" b="1" dirty="0">
                <a:solidFill>
                  <a:schemeClr val="tx2"/>
                </a:solidFill>
              </a:rPr>
              <a:t>private T[ ] stack;   // the container for the data</a:t>
            </a:r>
          </a:p>
          <a:p>
            <a:pPr eaLnBrk="1" hangingPunct="1">
              <a:buFontTx/>
              <a:buNone/>
            </a:pPr>
            <a:r>
              <a:rPr lang="en-US" sz="2800" b="1" dirty="0">
                <a:solidFill>
                  <a:schemeClr val="tx2"/>
                </a:solidFill>
              </a:rPr>
              <a:t>	</a:t>
            </a:r>
            <a:r>
              <a:rPr lang="en-US" sz="2400" b="1" dirty="0">
                <a:solidFill>
                  <a:schemeClr val="tx2"/>
                </a:solidFill>
              </a:rPr>
              <a:t>private </a:t>
            </a:r>
            <a:r>
              <a:rPr lang="en-US" sz="2400" b="1" dirty="0" err="1">
                <a:solidFill>
                  <a:schemeClr val="tx2"/>
                </a:solidFill>
              </a:rPr>
              <a:t>int</a:t>
            </a:r>
            <a:r>
              <a:rPr lang="en-US" sz="2400" b="1" dirty="0">
                <a:solidFill>
                  <a:schemeClr val="tx2"/>
                </a:solidFill>
              </a:rPr>
              <a:t> top;     // indicates the next open slot</a:t>
            </a:r>
          </a:p>
          <a:p>
            <a:pPr lvl="1" eaLnBrk="1" hangingPunct="1">
              <a:buFontTx/>
              <a:buNone/>
            </a:pPr>
            <a:r>
              <a:rPr lang="en-US" sz="2400" b="1" dirty="0">
                <a:solidFill>
                  <a:schemeClr val="tx2"/>
                </a:solidFill>
              </a:rPr>
              <a:t>	</a:t>
            </a:r>
            <a:endParaRPr lang="en-US" sz="1600" b="1" dirty="0">
              <a:solidFill>
                <a:schemeClr val="tx2"/>
              </a:solidFill>
            </a:endParaRPr>
          </a:p>
          <a:p>
            <a:pPr lvl="1"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sz="2800" dirty="0"/>
              <a:t>There is also a private </a:t>
            </a:r>
            <a:r>
              <a:rPr lang="en-US" sz="2800" dirty="0">
                <a:solidFill>
                  <a:schemeClr val="hlink"/>
                </a:solidFill>
              </a:rPr>
              <a:t>constant </a:t>
            </a:r>
            <a:br>
              <a:rPr lang="en-US" sz="2800" dirty="0"/>
            </a:br>
            <a:r>
              <a:rPr lang="en-US" sz="2400" dirty="0">
                <a:solidFill>
                  <a:schemeClr val="tx2"/>
                </a:solidFill>
              </a:rPr>
              <a:t>private final </a:t>
            </a:r>
            <a:r>
              <a:rPr lang="en-US" sz="2400" dirty="0" err="1">
                <a:solidFill>
                  <a:schemeClr val="tx2"/>
                </a:solidFill>
              </a:rPr>
              <a:t>int</a:t>
            </a:r>
            <a:r>
              <a:rPr lang="en-US" sz="2400" dirty="0">
                <a:solidFill>
                  <a:schemeClr val="tx2"/>
                </a:solidFill>
              </a:rPr>
              <a:t> DEFAULT_CAPACITY=100;</a:t>
            </a:r>
            <a:endParaRPr lang="en-US" sz="2400" b="1" dirty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b="1" dirty="0">
              <a:solidFill>
                <a:srgbClr val="0065EC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CB06983E-6D24-43EE-9115-5C530D29514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5843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CA" sz="14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85800" y="457200"/>
            <a:ext cx="7315200" cy="6172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//-----------------------------------------------------------------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//  Creates an empty stack using the default capacity.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//-----------------------------------------------------------------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public </a:t>
            </a:r>
            <a:r>
              <a:rPr lang="en-US" dirty="0" err="1"/>
              <a:t>ArrayStack</a:t>
            </a:r>
            <a:r>
              <a:rPr lang="en-US" dirty="0"/>
              <a:t>( 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   top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   stack = (T[ ]) (new Object[DEFAULT_CAPACITY]);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//-----------------------------------------------------------------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//  Creates an empty stack using the specified capacity.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//-----------------------------------------------------------------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public </a:t>
            </a:r>
            <a:r>
              <a:rPr lang="en-US" dirty="0" err="1"/>
              <a:t>ArrayStack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initialCapacity</a:t>
            </a:r>
            <a:r>
              <a:rPr lang="en-US" dirty="0"/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   top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   stack = (T[ ]) (new Object[</a:t>
            </a:r>
            <a:r>
              <a:rPr lang="en-US" dirty="0" err="1"/>
              <a:t>initialCapacity</a:t>
            </a:r>
            <a:r>
              <a:rPr lang="en-US" dirty="0"/>
              <a:t>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35845" name="Text Box 7"/>
          <p:cNvSpPr txBox="1">
            <a:spLocks noChangeArrowheads="1"/>
          </p:cNvSpPr>
          <p:nvPr/>
        </p:nvSpPr>
        <p:spPr bwMode="auto">
          <a:xfrm>
            <a:off x="5715000" y="2590800"/>
            <a:ext cx="3048000" cy="12287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 err="1">
                <a:solidFill>
                  <a:schemeClr val="tx2"/>
                </a:solidFill>
              </a:rPr>
              <a:t>ArrayStack</a:t>
            </a:r>
            <a:r>
              <a:rPr lang="en-US" sz="3600" dirty="0">
                <a:solidFill>
                  <a:schemeClr val="tx2"/>
                </a:solidFill>
              </a:rPr>
              <a:t> constructors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213" y="348979"/>
            <a:ext cx="634428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 </a:t>
            </a:r>
            <a:r>
              <a:rPr lang="en-US" spc="-10" dirty="0"/>
              <a:t>-</a:t>
            </a:r>
            <a:r>
              <a:rPr spc="-75" dirty="0"/>
              <a:t> 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24000"/>
            <a:ext cx="8284209" cy="34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3350">
              <a:lnSpc>
                <a:spcPct val="150100"/>
              </a:lnSpc>
              <a:spcBef>
                <a:spcPts val="100"/>
              </a:spcBef>
              <a:buSzPct val="95454"/>
              <a:buFont typeface="Wingdings" pitchFamily="2" charset="2"/>
              <a:buChar char="§"/>
              <a:tabLst>
                <a:tab pos="23558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stack </a:t>
            </a:r>
            <a:r>
              <a:rPr sz="2200" spc="-5" dirty="0">
                <a:latin typeface="Times New Roman"/>
                <a:cs typeface="Times New Roman"/>
              </a:rPr>
              <a:t>is a very </a:t>
            </a:r>
            <a:r>
              <a:rPr sz="2200" spc="-10" dirty="0">
                <a:latin typeface="Times New Roman"/>
                <a:cs typeface="Times New Roman"/>
              </a:rPr>
              <a:t>common </a:t>
            </a:r>
            <a:r>
              <a:rPr sz="2200" spc="-5" dirty="0">
                <a:latin typeface="Times New Roman"/>
                <a:cs typeface="Times New Roman"/>
              </a:rPr>
              <a:t>data structure</a:t>
            </a:r>
            <a:r>
              <a:rPr lang="en-US" sz="2200" spc="-5" dirty="0">
                <a:latin typeface="Times New Roman"/>
                <a:cs typeface="Times New Roman"/>
              </a:rPr>
              <a:t> </a:t>
            </a:r>
          </a:p>
          <a:p>
            <a:pPr marL="12700" marR="133350">
              <a:lnSpc>
                <a:spcPct val="150100"/>
              </a:lnSpc>
              <a:spcBef>
                <a:spcPts val="100"/>
              </a:spcBef>
              <a:buSzPct val="95454"/>
              <a:buFont typeface="Wingdings" pitchFamily="2" charset="2"/>
              <a:buChar char="§"/>
              <a:tabLst>
                <a:tab pos="235585" algn="l"/>
              </a:tabLst>
            </a:pPr>
            <a:r>
              <a:rPr lang="en-US" altLang="en-US" sz="2000" dirty="0"/>
              <a:t>A stack is one of the most important and useful </a:t>
            </a:r>
            <a:r>
              <a:rPr lang="en-US" altLang="en-US" sz="2000" b="1" dirty="0"/>
              <a:t>non-primitive linear data structure</a:t>
            </a:r>
          </a:p>
          <a:p>
            <a:pPr marL="303530" indent="-291465">
              <a:lnSpc>
                <a:spcPct val="100000"/>
              </a:lnSpc>
              <a:spcBef>
                <a:spcPts val="1320"/>
              </a:spcBef>
              <a:buSzPct val="95454"/>
              <a:buFont typeface="Wingdings" pitchFamily="2" charset="2"/>
              <a:buChar char="§"/>
              <a:tabLst>
                <a:tab pos="304165" algn="l"/>
              </a:tabLst>
            </a:pPr>
            <a:r>
              <a:rPr sz="2200" spc="-5" dirty="0">
                <a:latin typeface="Times New Roman"/>
                <a:cs typeface="Times New Roman"/>
              </a:rPr>
              <a:t>Stacks hold objects, usually all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10" dirty="0">
                <a:latin typeface="Times New Roman"/>
                <a:cs typeface="Times New Roman"/>
              </a:rPr>
              <a:t>same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type</a:t>
            </a:r>
          </a:p>
          <a:p>
            <a:pPr marL="303530" indent="-291465">
              <a:lnSpc>
                <a:spcPct val="100000"/>
              </a:lnSpc>
              <a:spcBef>
                <a:spcPts val="1320"/>
              </a:spcBef>
              <a:buSzPct val="95454"/>
              <a:buFont typeface="Wingdings" pitchFamily="2" charset="2"/>
              <a:buChar char="§"/>
              <a:tabLst>
                <a:tab pos="304165" algn="l"/>
              </a:tabLst>
            </a:pPr>
            <a:r>
              <a:rPr sz="2200" spc="-5" dirty="0">
                <a:latin typeface="Times New Roman"/>
                <a:cs typeface="Times New Roman"/>
              </a:rPr>
              <a:t>It follows the concept of LIFO – last in first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out</a:t>
            </a:r>
            <a:endParaRPr sz="2200" dirty="0">
              <a:latin typeface="Times New Roman"/>
              <a:cs typeface="Times New Roman"/>
            </a:endParaRPr>
          </a:p>
          <a:p>
            <a:pPr marL="303530" indent="-291465">
              <a:lnSpc>
                <a:spcPct val="100000"/>
              </a:lnSpc>
              <a:spcBef>
                <a:spcPts val="1320"/>
              </a:spcBef>
              <a:buSzPct val="95454"/>
              <a:buFont typeface="Wingdings" pitchFamily="2" charset="2"/>
              <a:buChar char="§"/>
              <a:tabLst>
                <a:tab pos="304165" algn="l"/>
              </a:tabLst>
            </a:pPr>
            <a:r>
              <a:rPr sz="2200" spc="-5" dirty="0">
                <a:latin typeface="Times New Roman"/>
                <a:cs typeface="Times New Roman"/>
              </a:rPr>
              <a:t>Stack is a linear list of items in which all additions and deletion</a:t>
            </a:r>
            <a:r>
              <a:rPr lang="en-US" sz="2200" spc="-5" dirty="0">
                <a:latin typeface="Times New Roman"/>
                <a:cs typeface="Times New Roman"/>
              </a:rPr>
              <a:t>s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     </a:t>
            </a:r>
            <a:r>
              <a:rPr sz="2200" spc="-5" dirty="0">
                <a:latin typeface="Times New Roman"/>
                <a:cs typeface="Times New Roman"/>
              </a:rPr>
              <a:t>restricted to one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end.</a:t>
            </a:r>
            <a:endParaRPr sz="2200" dirty="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1" y="4876800"/>
            <a:ext cx="167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0DFF9682-D657-47FE-B266-BFC1DBAB579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16013"/>
          </a:xfrm>
        </p:spPr>
        <p:txBody>
          <a:bodyPr/>
          <a:lstStyle/>
          <a:p>
            <a:pPr eaLnBrk="1" hangingPunct="1"/>
            <a:r>
              <a:rPr lang="en-US" sz="3200"/>
              <a:t>Example of using Constructor</a:t>
            </a:r>
            <a:br>
              <a:rPr lang="en-US" sz="3200"/>
            </a:br>
            <a:r>
              <a:rPr lang="en-US" sz="3200"/>
              <a:t>to create a Stack of Numbers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590800" y="38862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2590800" y="50292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209800" y="3352800"/>
            <a:ext cx="1676400" cy="2514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CA" b="0">
              <a:solidFill>
                <a:srgbClr val="D20000"/>
              </a:solidFill>
            </a:endParaRP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2514600" y="3429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top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2514600" y="45720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stack</a:t>
            </a:r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1042988" y="1268413"/>
            <a:ext cx="7391400" cy="19558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latin typeface="Arial Unicode MS" pitchFamily="34" charset="-128"/>
              </a:rPr>
              <a:t>What happens in memory when an ArrayStack object is created using the following statement?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ArrayStack&lt;Integer&gt; s =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</a:rPr>
              <a:t>		new ArrayStack&lt;Integer&gt;(5);</a:t>
            </a:r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2819400" y="3962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7899" name="Rectangle 10"/>
          <p:cNvSpPr>
            <a:spLocks noChangeArrowheads="1"/>
          </p:cNvSpPr>
          <p:nvPr/>
        </p:nvSpPr>
        <p:spPr bwMode="auto">
          <a:xfrm>
            <a:off x="4572000" y="50292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00" name="Rectangle 11"/>
          <p:cNvSpPr>
            <a:spLocks noChangeArrowheads="1"/>
          </p:cNvSpPr>
          <p:nvPr/>
        </p:nvSpPr>
        <p:spPr bwMode="auto">
          <a:xfrm>
            <a:off x="5029200" y="50292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01" name="Rectangle 12"/>
          <p:cNvSpPr>
            <a:spLocks noChangeArrowheads="1"/>
          </p:cNvSpPr>
          <p:nvPr/>
        </p:nvSpPr>
        <p:spPr bwMode="auto">
          <a:xfrm>
            <a:off x="5943600" y="50292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02" name="Rectangle 13"/>
          <p:cNvSpPr>
            <a:spLocks noChangeArrowheads="1"/>
          </p:cNvSpPr>
          <p:nvPr/>
        </p:nvSpPr>
        <p:spPr bwMode="auto">
          <a:xfrm>
            <a:off x="6400800" y="50292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03" name="Rectangle 14"/>
          <p:cNvSpPr>
            <a:spLocks noChangeArrowheads="1"/>
          </p:cNvSpPr>
          <p:nvPr/>
        </p:nvSpPr>
        <p:spPr bwMode="auto">
          <a:xfrm>
            <a:off x="5486400" y="50292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4648200" y="51816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5105400" y="51816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5562600" y="51816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37907" name="Text Box 18"/>
          <p:cNvSpPr txBox="1">
            <a:spLocks noChangeArrowheads="1"/>
          </p:cNvSpPr>
          <p:nvPr/>
        </p:nvSpPr>
        <p:spPr bwMode="auto">
          <a:xfrm>
            <a:off x="6019800" y="51816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37908" name="Text Box 19"/>
          <p:cNvSpPr txBox="1">
            <a:spLocks noChangeArrowheads="1"/>
          </p:cNvSpPr>
          <p:nvPr/>
        </p:nvSpPr>
        <p:spPr bwMode="auto">
          <a:xfrm>
            <a:off x="6477000" y="51816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3048000" y="5334000"/>
            <a:ext cx="1524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10" name="Text Box 21"/>
          <p:cNvSpPr txBox="1">
            <a:spLocks noChangeArrowheads="1"/>
          </p:cNvSpPr>
          <p:nvPr/>
        </p:nvSpPr>
        <p:spPr bwMode="auto">
          <a:xfrm>
            <a:off x="914400" y="4419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s</a:t>
            </a:r>
          </a:p>
        </p:txBody>
      </p: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4267200" y="3733800"/>
            <a:ext cx="4419600" cy="10064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Technically, the instance variables lie inside the stack object, but the array referenced by </a:t>
            </a:r>
            <a:r>
              <a:rPr lang="en-US">
                <a:solidFill>
                  <a:schemeClr val="hlink"/>
                </a:solidFill>
              </a:rPr>
              <a:t>stack</a:t>
            </a:r>
            <a:r>
              <a:rPr lang="en-US" b="0"/>
              <a:t> lies outside it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4648200" y="57912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7913" name="Text Box 24"/>
          <p:cNvSpPr txBox="1">
            <a:spLocks noChangeArrowheads="1"/>
          </p:cNvSpPr>
          <p:nvPr/>
        </p:nvSpPr>
        <p:spPr bwMode="auto">
          <a:xfrm>
            <a:off x="5076825" y="5805488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7914" name="Text Box 25"/>
          <p:cNvSpPr txBox="1">
            <a:spLocks noChangeArrowheads="1"/>
          </p:cNvSpPr>
          <p:nvPr/>
        </p:nvSpPr>
        <p:spPr bwMode="auto">
          <a:xfrm>
            <a:off x="5580063" y="5805488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7915" name="Text Box 26"/>
          <p:cNvSpPr txBox="1">
            <a:spLocks noChangeArrowheads="1"/>
          </p:cNvSpPr>
          <p:nvPr/>
        </p:nvSpPr>
        <p:spPr bwMode="auto">
          <a:xfrm>
            <a:off x="6019800" y="5805488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7916" name="Text Box 27"/>
          <p:cNvSpPr txBox="1">
            <a:spLocks noChangeArrowheads="1"/>
          </p:cNvSpPr>
          <p:nvPr/>
        </p:nvSpPr>
        <p:spPr bwMode="auto">
          <a:xfrm>
            <a:off x="6443663" y="5805488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7917" name="Rectangle 28"/>
          <p:cNvSpPr>
            <a:spLocks noChangeArrowheads="1"/>
          </p:cNvSpPr>
          <p:nvPr/>
        </p:nvSpPr>
        <p:spPr bwMode="auto">
          <a:xfrm>
            <a:off x="1219200" y="4419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7918" name="Line 29"/>
          <p:cNvSpPr>
            <a:spLocks noChangeShapeType="1"/>
          </p:cNvSpPr>
          <p:nvPr/>
        </p:nvSpPr>
        <p:spPr bwMode="auto">
          <a:xfrm>
            <a:off x="1447800" y="46482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7467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/>
              <a:t>Example: the same </a:t>
            </a:r>
            <a:r>
              <a:rPr lang="en-US" sz="3200" b="1">
                <a:solidFill>
                  <a:schemeClr val="hlink"/>
                </a:solidFill>
              </a:rPr>
              <a:t>ArrayStack</a:t>
            </a:r>
            <a:r>
              <a:rPr lang="en-US" sz="3200"/>
              <a:t> object after four items have been pushed on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2743200" y="26670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2743200" y="3810000"/>
            <a:ext cx="838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2362200" y="2133600"/>
            <a:ext cx="1676400" cy="25146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CA" b="0">
              <a:solidFill>
                <a:srgbClr val="D20000"/>
              </a:solidFill>
            </a:endParaRP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2667000" y="22098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top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2667000" y="3352800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stack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2971800" y="27432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8922" name="Rectangle 9"/>
          <p:cNvSpPr>
            <a:spLocks noChangeArrowheads="1"/>
          </p:cNvSpPr>
          <p:nvPr/>
        </p:nvSpPr>
        <p:spPr bwMode="auto">
          <a:xfrm>
            <a:off x="4724400" y="38100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5181600" y="38100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6096000" y="38100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6553200" y="38100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5638800" y="38100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6629400" y="39624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3200400" y="4114800"/>
            <a:ext cx="1524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1066800" y="3124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0"/>
              <a:t>s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4716463" y="5181600"/>
            <a:ext cx="503237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31" name="Text Box 20"/>
          <p:cNvSpPr txBox="1">
            <a:spLocks noChangeArrowheads="1"/>
          </p:cNvSpPr>
          <p:nvPr/>
        </p:nvSpPr>
        <p:spPr bwMode="auto">
          <a:xfrm>
            <a:off x="4716463" y="524986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41</a:t>
            </a:r>
          </a:p>
        </p:txBody>
      </p:sp>
      <p:sp>
        <p:nvSpPr>
          <p:cNvPr id="38932" name="Rectangle 22"/>
          <p:cNvSpPr>
            <a:spLocks noChangeArrowheads="1"/>
          </p:cNvSpPr>
          <p:nvPr/>
        </p:nvSpPr>
        <p:spPr bwMode="auto">
          <a:xfrm>
            <a:off x="5148263" y="2514600"/>
            <a:ext cx="503237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33" name="Text Box 23"/>
          <p:cNvSpPr txBox="1">
            <a:spLocks noChangeArrowheads="1"/>
          </p:cNvSpPr>
          <p:nvPr/>
        </p:nvSpPr>
        <p:spPr bwMode="auto">
          <a:xfrm>
            <a:off x="5148263" y="2657475"/>
            <a:ext cx="503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56</a:t>
            </a:r>
          </a:p>
        </p:txBody>
      </p:sp>
      <p:sp>
        <p:nvSpPr>
          <p:cNvPr id="38934" name="Text Box 24"/>
          <p:cNvSpPr txBox="1">
            <a:spLocks noChangeArrowheads="1"/>
          </p:cNvSpPr>
          <p:nvPr/>
        </p:nvSpPr>
        <p:spPr bwMode="auto">
          <a:xfrm>
            <a:off x="6227763" y="2657475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17</a:t>
            </a:r>
          </a:p>
        </p:txBody>
      </p:sp>
      <p:sp>
        <p:nvSpPr>
          <p:cNvPr id="38935" name="Rectangle 26"/>
          <p:cNvSpPr>
            <a:spLocks noChangeArrowheads="1"/>
          </p:cNvSpPr>
          <p:nvPr/>
        </p:nvSpPr>
        <p:spPr bwMode="auto">
          <a:xfrm>
            <a:off x="6227763" y="2514600"/>
            <a:ext cx="50482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36" name="Rectangle 29"/>
          <p:cNvSpPr>
            <a:spLocks noChangeArrowheads="1"/>
          </p:cNvSpPr>
          <p:nvPr/>
        </p:nvSpPr>
        <p:spPr bwMode="auto">
          <a:xfrm>
            <a:off x="5638800" y="5181600"/>
            <a:ext cx="457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37" name="Text Box 31"/>
          <p:cNvSpPr txBox="1">
            <a:spLocks noChangeArrowheads="1"/>
          </p:cNvSpPr>
          <p:nvPr/>
        </p:nvSpPr>
        <p:spPr bwMode="auto">
          <a:xfrm>
            <a:off x="5638800" y="5257800"/>
            <a:ext cx="517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32</a:t>
            </a:r>
          </a:p>
        </p:txBody>
      </p:sp>
      <p:sp>
        <p:nvSpPr>
          <p:cNvPr id="38938" name="Text Box 32"/>
          <p:cNvSpPr txBox="1">
            <a:spLocks noChangeArrowheads="1"/>
          </p:cNvSpPr>
          <p:nvPr/>
        </p:nvSpPr>
        <p:spPr bwMode="auto">
          <a:xfrm>
            <a:off x="6156325" y="5249863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CA">
              <a:solidFill>
                <a:schemeClr val="hlink"/>
              </a:solidFill>
            </a:endParaRPr>
          </a:p>
        </p:txBody>
      </p:sp>
      <p:sp>
        <p:nvSpPr>
          <p:cNvPr id="38939" name="Line 33"/>
          <p:cNvSpPr>
            <a:spLocks noChangeShapeType="1"/>
          </p:cNvSpPr>
          <p:nvPr/>
        </p:nvSpPr>
        <p:spPr bwMode="auto">
          <a:xfrm>
            <a:off x="4953000" y="4191000"/>
            <a:ext cx="0" cy="9144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Line 34"/>
          <p:cNvSpPr>
            <a:spLocks noChangeShapeType="1"/>
          </p:cNvSpPr>
          <p:nvPr/>
        </p:nvSpPr>
        <p:spPr bwMode="auto">
          <a:xfrm>
            <a:off x="5867400" y="4191000"/>
            <a:ext cx="0" cy="9144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1" name="Line 35"/>
          <p:cNvSpPr>
            <a:spLocks noChangeShapeType="1"/>
          </p:cNvSpPr>
          <p:nvPr/>
        </p:nvSpPr>
        <p:spPr bwMode="auto">
          <a:xfrm flipV="1">
            <a:off x="5410200" y="3200400"/>
            <a:ext cx="0" cy="990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2" name="Line 36"/>
          <p:cNvSpPr>
            <a:spLocks noChangeShapeType="1"/>
          </p:cNvSpPr>
          <p:nvPr/>
        </p:nvSpPr>
        <p:spPr bwMode="auto">
          <a:xfrm flipV="1">
            <a:off x="6400800" y="3200400"/>
            <a:ext cx="0" cy="990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3" name="Text Box 37"/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8944" name="Text Box 38"/>
          <p:cNvSpPr txBox="1">
            <a:spLocks noChangeArrowheads="1"/>
          </p:cNvSpPr>
          <p:nvPr/>
        </p:nvSpPr>
        <p:spPr bwMode="auto">
          <a:xfrm>
            <a:off x="5257800" y="44958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8945" name="Text Box 39"/>
          <p:cNvSpPr txBox="1">
            <a:spLocks noChangeArrowheads="1"/>
          </p:cNvSpPr>
          <p:nvPr/>
        </p:nvSpPr>
        <p:spPr bwMode="auto">
          <a:xfrm>
            <a:off x="5715000" y="34290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8946" name="Text Box 40"/>
          <p:cNvSpPr txBox="1">
            <a:spLocks noChangeArrowheads="1"/>
          </p:cNvSpPr>
          <p:nvPr/>
        </p:nvSpPr>
        <p:spPr bwMode="auto">
          <a:xfrm>
            <a:off x="6172200" y="44958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38947" name="Text Box 41"/>
          <p:cNvSpPr txBox="1">
            <a:spLocks noChangeArrowheads="1"/>
          </p:cNvSpPr>
          <p:nvPr/>
        </p:nvSpPr>
        <p:spPr bwMode="auto">
          <a:xfrm>
            <a:off x="6629400" y="34290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8948" name="Rectangle 42"/>
          <p:cNvSpPr>
            <a:spLocks noChangeArrowheads="1"/>
          </p:cNvSpPr>
          <p:nvPr/>
        </p:nvSpPr>
        <p:spPr bwMode="auto">
          <a:xfrm>
            <a:off x="1371600" y="3124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38949" name="Line 43"/>
          <p:cNvSpPr>
            <a:spLocks noChangeShapeType="1"/>
          </p:cNvSpPr>
          <p:nvPr/>
        </p:nvSpPr>
        <p:spPr bwMode="auto">
          <a:xfrm>
            <a:off x="1600200" y="3352800"/>
            <a:ext cx="762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990600" y="762000"/>
            <a:ext cx="7162800" cy="480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 Adds the specified element to the top of the stack,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 expanding the capacity of the stack array if necessary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public void push (T element)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if (top == </a:t>
            </a:r>
            <a:r>
              <a:rPr lang="en-US" dirty="0" err="1"/>
              <a:t>stack.length</a:t>
            </a:r>
            <a:r>
              <a:rPr lang="en-US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    </a:t>
            </a:r>
            <a:r>
              <a:rPr lang="en-US" dirty="0" err="1"/>
              <a:t>expandCapacity</a:t>
            </a:r>
            <a:r>
              <a:rPr lang="en-US" dirty="0"/>
              <a:t>( );</a:t>
            </a:r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stack[top] = element;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top++;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}</a:t>
            </a:r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5943600" y="3352800"/>
            <a:ext cx="2895600" cy="12287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</a:rPr>
              <a:t>The</a:t>
            </a:r>
            <a:r>
              <a:rPr lang="en-US" sz="3600"/>
              <a:t> </a:t>
            </a:r>
            <a:r>
              <a:rPr lang="en-US" sz="3600">
                <a:solidFill>
                  <a:schemeClr val="hlink"/>
                </a:solidFill>
              </a:rPr>
              <a:t>push( )</a:t>
            </a:r>
            <a:r>
              <a:rPr lang="en-US" sz="3600"/>
              <a:t> </a:t>
            </a:r>
            <a:r>
              <a:rPr lang="en-US" sz="3600">
                <a:solidFill>
                  <a:schemeClr val="tx2"/>
                </a:solidFill>
              </a:rPr>
              <a:t>operation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sz="3600"/>
              <a:t>Managing Capacity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2296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800" dirty="0"/>
              <a:t>An array has a particular number of cells when it is created (its </a:t>
            </a:r>
            <a:r>
              <a:rPr lang="en-US" sz="2800" b="1" i="1" dirty="0">
                <a:solidFill>
                  <a:schemeClr val="hlink"/>
                </a:solidFill>
              </a:rPr>
              <a:t>capacity</a:t>
            </a:r>
            <a:r>
              <a:rPr lang="en-US" sz="2800" dirty="0"/>
              <a:t>), so the array's capacity is also the stack's capacity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800" dirty="0"/>
              <a:t>What happens when we want to push a new element onto a stack that is full, </a:t>
            </a:r>
            <a:r>
              <a:rPr lang="en-US" sz="2800" b="1" i="1" dirty="0">
                <a:solidFill>
                  <a:schemeClr val="accent2"/>
                </a:solidFill>
              </a:rPr>
              <a:t>i.e.</a:t>
            </a:r>
            <a:r>
              <a:rPr lang="en-US" sz="2800" dirty="0"/>
              <a:t> add it to  an array that is at capacity?</a:t>
            </a:r>
          </a:p>
          <a:p>
            <a:pPr marL="914400" lvl="1" indent="-457200" eaLnBrk="1" hangingPunct="1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chemeClr val="hlink"/>
                </a:solidFill>
              </a:rPr>
              <a:t>push</a:t>
            </a:r>
            <a:r>
              <a:rPr lang="en-US" dirty="0"/>
              <a:t> method could throw an exception</a:t>
            </a:r>
          </a:p>
          <a:p>
            <a:pPr marL="914400" lvl="1" indent="-457200" eaLnBrk="1" hangingPunct="1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dirty="0"/>
              <a:t>It could return some kind of status indicator (</a:t>
            </a:r>
            <a:r>
              <a:rPr lang="en-US" b="1" i="1" dirty="0">
                <a:solidFill>
                  <a:schemeClr val="accent2"/>
                </a:solidFill>
              </a:rPr>
              <a:t>e.g.</a:t>
            </a:r>
            <a:r>
              <a:rPr lang="en-US" dirty="0"/>
              <a:t> a </a:t>
            </a:r>
            <a:r>
              <a:rPr lang="en-US" dirty="0" err="1"/>
              <a:t>boolean</a:t>
            </a:r>
            <a:r>
              <a:rPr lang="en-US" dirty="0"/>
              <a:t> value </a:t>
            </a:r>
            <a:r>
              <a:rPr lang="en-US" b="1" dirty="0">
                <a:solidFill>
                  <a:schemeClr val="hlink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hlink"/>
                </a:solidFill>
              </a:rPr>
              <a:t>false</a:t>
            </a:r>
            <a:r>
              <a:rPr lang="en-US" dirty="0"/>
              <a:t>, that indicates whether the push was successful or not)</a:t>
            </a:r>
          </a:p>
          <a:p>
            <a:pPr marL="914400" lvl="1" indent="-457200" eaLnBrk="1" hangingPunct="1">
              <a:lnSpc>
                <a:spcPct val="90000"/>
              </a:lnSpc>
              <a:buFont typeface="Times" pitchFamily="18" charset="0"/>
              <a:buAutoNum type="arabicPeriod"/>
            </a:pPr>
            <a:r>
              <a:rPr lang="en-US" dirty="0"/>
              <a:t>It could </a:t>
            </a:r>
            <a:r>
              <a:rPr lang="en-US" i="1" dirty="0"/>
              <a:t>automatically</a:t>
            </a:r>
            <a:r>
              <a:rPr lang="en-US" dirty="0"/>
              <a:t> expand the capacity of the array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066800" y="609600"/>
            <a:ext cx="6781800" cy="502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 Helper method to create a new array to store the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contents of the stack, with twice the capacity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private void </a:t>
            </a:r>
            <a:r>
              <a:rPr lang="en-US" dirty="0" err="1"/>
              <a:t>expandCapacity</a:t>
            </a:r>
            <a:r>
              <a:rPr lang="en-US" dirty="0"/>
              <a:t>( 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T[ ] larger = (T[ ]) (new Object[</a:t>
            </a:r>
            <a:r>
              <a:rPr lang="en-US" dirty="0" err="1"/>
              <a:t>stack.length</a:t>
            </a:r>
            <a:r>
              <a:rPr lang="en-US" dirty="0"/>
              <a:t>*2]);</a:t>
            </a:r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for (</a:t>
            </a:r>
            <a:r>
              <a:rPr lang="en-US" dirty="0" err="1"/>
              <a:t>int</a:t>
            </a:r>
            <a:r>
              <a:rPr lang="en-US" dirty="0"/>
              <a:t> index=0; index &lt; </a:t>
            </a:r>
            <a:r>
              <a:rPr lang="en-US" dirty="0" err="1"/>
              <a:t>stack.length</a:t>
            </a:r>
            <a:r>
              <a:rPr lang="en-US" dirty="0"/>
              <a:t>; index++)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   larger[index] = stack[index];</a:t>
            </a:r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stack = larger;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}</a:t>
            </a: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3810000" y="4648200"/>
            <a:ext cx="5181600" cy="12287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</a:rPr>
              <a:t>The</a:t>
            </a:r>
            <a:r>
              <a:rPr lang="en-US" sz="3600">
                <a:solidFill>
                  <a:schemeClr val="hlink"/>
                </a:solidFill>
              </a:rPr>
              <a:t> expandCapacity( )</a:t>
            </a:r>
            <a:r>
              <a:rPr lang="en-US" sz="3600"/>
              <a:t> </a:t>
            </a:r>
            <a:r>
              <a:rPr lang="en-US" sz="3600">
                <a:solidFill>
                  <a:schemeClr val="tx2"/>
                </a:solidFill>
              </a:rPr>
              <a:t>helper method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3-</a:t>
            </a:r>
            <a:fld id="{0932F6EE-3AE5-499B-BACE-74C4820E7F8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09600" y="228600"/>
            <a:ext cx="7772400" cy="525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 Removes the element at the top of the stack and returns a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 reference to it. Throws an </a:t>
            </a:r>
            <a:r>
              <a:rPr lang="en-US" dirty="0" err="1">
                <a:solidFill>
                  <a:sysClr val="windowText" lastClr="000000"/>
                </a:solidFill>
              </a:rPr>
              <a:t>EmptyCollectionException</a:t>
            </a:r>
            <a:r>
              <a:rPr lang="en-US" dirty="0">
                <a:solidFill>
                  <a:sysClr val="windowText" lastClr="000000"/>
                </a:solidFill>
              </a:rPr>
              <a:t> if the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 stack is empty.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public T pop( ) throws </a:t>
            </a:r>
            <a:r>
              <a:rPr lang="en-US" dirty="0" err="1"/>
              <a:t>EmptyCollectionException</a:t>
            </a: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if (</a:t>
            </a:r>
            <a:r>
              <a:rPr lang="en-US" dirty="0" err="1"/>
              <a:t>isEmpty</a:t>
            </a:r>
            <a:r>
              <a:rPr lang="en-US" dirty="0"/>
              <a:t>( ))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   throw new </a:t>
            </a:r>
            <a:r>
              <a:rPr lang="en-US" dirty="0" err="1"/>
              <a:t>EmptyCollectionException</a:t>
            </a:r>
            <a:r>
              <a:rPr lang="en-US" dirty="0"/>
              <a:t>(“Stack” 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top--;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T result = stack[top];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stack[top] = null;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return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}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5943600" y="3810000"/>
            <a:ext cx="2895600" cy="12287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</a:rPr>
              <a:t>The</a:t>
            </a:r>
            <a:r>
              <a:rPr lang="en-US" sz="3600"/>
              <a:t> </a:t>
            </a:r>
            <a:r>
              <a:rPr lang="en-US" sz="3600">
                <a:solidFill>
                  <a:schemeClr val="hlink"/>
                </a:solidFill>
              </a:rPr>
              <a:t>pop( )</a:t>
            </a:r>
            <a:r>
              <a:rPr lang="en-US" sz="3600"/>
              <a:t> </a:t>
            </a:r>
            <a:r>
              <a:rPr lang="en-US" sz="3600">
                <a:solidFill>
                  <a:schemeClr val="tx2"/>
                </a:solidFill>
              </a:rPr>
              <a:t>operation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066800" y="685800"/>
            <a:ext cx="7010400" cy="480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 Returns a string representation of this stack.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public String </a:t>
            </a:r>
            <a:r>
              <a:rPr lang="en-US" dirty="0" err="1"/>
              <a:t>toString</a:t>
            </a:r>
            <a:r>
              <a:rPr lang="en-US" dirty="0"/>
              <a:t>( 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String result = "";</a:t>
            </a:r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for (</a:t>
            </a:r>
            <a:r>
              <a:rPr lang="en-US" dirty="0" err="1"/>
              <a:t>int</a:t>
            </a:r>
            <a:r>
              <a:rPr lang="en-US" dirty="0"/>
              <a:t> index=0; index &lt; top; index++)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   result = result + stack[index].</a:t>
            </a:r>
            <a:r>
              <a:rPr lang="en-US" dirty="0" err="1"/>
              <a:t>toString</a:t>
            </a:r>
            <a:r>
              <a:rPr lang="en-US" dirty="0"/>
              <a:t>( ) + "\n";</a:t>
            </a:r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return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dirty="0"/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4953000" y="4648200"/>
            <a:ext cx="3733800" cy="12287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</a:rPr>
              <a:t>The</a:t>
            </a:r>
            <a:r>
              <a:rPr lang="en-US" sz="3600">
                <a:solidFill>
                  <a:schemeClr val="hlink"/>
                </a:solidFill>
              </a:rPr>
              <a:t> toString( )</a:t>
            </a:r>
            <a:r>
              <a:rPr lang="en-US" sz="3600"/>
              <a:t> </a:t>
            </a:r>
            <a:r>
              <a:rPr lang="en-US" sz="3600">
                <a:solidFill>
                  <a:schemeClr val="tx2"/>
                </a:solidFill>
              </a:rPr>
              <a:t>operation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7107" name="Slide Number Placeholder 5"/>
          <p:cNvSpPr txBox="1">
            <a:spLocks noGrp="1"/>
          </p:cNvSpPr>
          <p:nvPr/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CA" sz="1400" b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09600" y="533400"/>
            <a:ext cx="7239000" cy="571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 Returns the number of elements in the stack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size( 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return top;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 Returns true if the stack is empty and false otherwise 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 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   return (top == 0);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dirty="0"/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5257800" y="2133600"/>
            <a:ext cx="3505200" cy="12287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</a:rPr>
              <a:t>The</a:t>
            </a:r>
            <a:r>
              <a:rPr lang="en-US" sz="3600">
                <a:solidFill>
                  <a:schemeClr val="hlink"/>
                </a:solidFill>
              </a:rPr>
              <a:t> size( )</a:t>
            </a:r>
            <a:r>
              <a:rPr lang="en-US" sz="3600"/>
              <a:t> </a:t>
            </a:r>
            <a:r>
              <a:rPr lang="en-US" sz="3600">
                <a:solidFill>
                  <a:schemeClr val="tx2"/>
                </a:solidFill>
              </a:rPr>
              <a:t>operation</a:t>
            </a:r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5257800" y="4648200"/>
            <a:ext cx="3505200" cy="12287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</a:rPr>
              <a:t>The</a:t>
            </a:r>
            <a:r>
              <a:rPr lang="en-US" sz="3600">
                <a:solidFill>
                  <a:schemeClr val="hlink"/>
                </a:solidFill>
              </a:rPr>
              <a:t> isEmpty( )</a:t>
            </a:r>
            <a:r>
              <a:rPr lang="en-US" sz="3600"/>
              <a:t> </a:t>
            </a:r>
            <a:r>
              <a:rPr lang="en-US" sz="3600">
                <a:solidFill>
                  <a:schemeClr val="tx2"/>
                </a:solidFill>
              </a:rPr>
              <a:t>operation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609600" y="228600"/>
            <a:ext cx="7772400" cy="6019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 Returns a reference to the element at the top of the stack.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 The element is not removed from the stack.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  Throws an </a:t>
            </a:r>
            <a:r>
              <a:rPr lang="en-US" dirty="0" err="1">
                <a:solidFill>
                  <a:sysClr val="windowText" lastClr="000000"/>
                </a:solidFill>
              </a:rPr>
              <a:t>EmptyCollectionException</a:t>
            </a:r>
            <a:r>
              <a:rPr lang="en-US" dirty="0">
                <a:solidFill>
                  <a:sysClr val="windowText" lastClr="000000"/>
                </a:solidFill>
              </a:rPr>
              <a:t> if the stack is empty.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solidFill>
                  <a:sysClr val="windowText" lastClr="000000"/>
                </a:solidFill>
              </a:rPr>
              <a:t>//-----------------------------------------------------------------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public T peek( ) throws </a:t>
            </a:r>
            <a:r>
              <a:rPr lang="en-US" dirty="0" err="1"/>
              <a:t>EmptyCollectionException</a:t>
            </a: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{</a:t>
            </a:r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endParaRPr lang="en-US" dirty="0"/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}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943600" y="3352800"/>
            <a:ext cx="2895600" cy="1228725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tx2"/>
                </a:solidFill>
              </a:rPr>
              <a:t>The</a:t>
            </a:r>
            <a:r>
              <a:rPr lang="en-US" sz="3600"/>
              <a:t> </a:t>
            </a:r>
            <a:r>
              <a:rPr lang="en-US" sz="3600">
                <a:solidFill>
                  <a:schemeClr val="hlink"/>
                </a:solidFill>
              </a:rPr>
              <a:t>peek( )</a:t>
            </a:r>
            <a:r>
              <a:rPr lang="en-US" sz="3600"/>
              <a:t> </a:t>
            </a:r>
            <a:r>
              <a:rPr lang="en-US" sz="3600">
                <a:solidFill>
                  <a:schemeClr val="tx2"/>
                </a:solidFill>
              </a:rPr>
              <a:t>operation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764" y="401777"/>
            <a:ext cx="4371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STACK</a:t>
            </a:r>
            <a:r>
              <a:rPr spc="-100" dirty="0"/>
              <a:t> </a:t>
            </a:r>
            <a:r>
              <a:rPr spc="-20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983739" y="2506979"/>
            <a:ext cx="127000" cy="13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3739" y="3009900"/>
            <a:ext cx="127000" cy="13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3739" y="4518659"/>
            <a:ext cx="127000" cy="130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83739" y="5021579"/>
            <a:ext cx="127000" cy="13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3739" y="5524500"/>
            <a:ext cx="127000" cy="130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0594" y="1183284"/>
            <a:ext cx="5989320" cy="455295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1420"/>
              </a:spcBef>
              <a:buFont typeface="Wingdings"/>
              <a:buChar char=""/>
              <a:tabLst>
                <a:tab pos="304165" algn="l"/>
              </a:tabLst>
            </a:pPr>
            <a:r>
              <a:rPr sz="2200" spc="-5" dirty="0">
                <a:latin typeface="Times New Roman"/>
                <a:cs typeface="Times New Roman"/>
              </a:rPr>
              <a:t>Recursion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handling</a:t>
            </a:r>
            <a:endParaRPr sz="2200">
              <a:latin typeface="Times New Roman"/>
              <a:cs typeface="Times New Roman"/>
            </a:endParaRPr>
          </a:p>
          <a:p>
            <a:pPr marL="303530" indent="-291465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304165" algn="l"/>
              </a:tabLst>
            </a:pPr>
            <a:r>
              <a:rPr sz="2200" spc="-5" dirty="0">
                <a:latin typeface="Times New Roman"/>
                <a:cs typeface="Times New Roman"/>
              </a:rPr>
              <a:t>Evaluation of expression</a:t>
            </a:r>
            <a:endParaRPr sz="2200">
              <a:latin typeface="Times New Roman"/>
              <a:cs typeface="Times New Roman"/>
            </a:endParaRPr>
          </a:p>
          <a:p>
            <a:pPr marL="73342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Times New Roman"/>
                <a:cs typeface="Times New Roman"/>
              </a:rPr>
              <a:t>Conversion of infix to postfix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expression</a:t>
            </a:r>
            <a:endParaRPr sz="2200">
              <a:latin typeface="Times New Roman"/>
              <a:cs typeface="Times New Roman"/>
            </a:endParaRPr>
          </a:p>
          <a:p>
            <a:pPr marL="73342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Times New Roman"/>
                <a:cs typeface="Times New Roman"/>
              </a:rPr>
              <a:t>Computation of postfix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expression</a:t>
            </a:r>
            <a:endParaRPr sz="2200">
              <a:latin typeface="Times New Roman"/>
              <a:cs typeface="Times New Roman"/>
            </a:endParaRPr>
          </a:p>
          <a:p>
            <a:pPr marL="303530" indent="-291465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304165" algn="l"/>
              </a:tabLst>
            </a:pPr>
            <a:r>
              <a:rPr sz="2200" spc="-5" dirty="0">
                <a:latin typeface="Times New Roman"/>
                <a:cs typeface="Times New Roman"/>
              </a:rPr>
              <a:t>Parenthesis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handling</a:t>
            </a:r>
            <a:endParaRPr sz="2200">
              <a:latin typeface="Times New Roman"/>
              <a:cs typeface="Times New Roman"/>
            </a:endParaRPr>
          </a:p>
          <a:p>
            <a:pPr marL="303530" indent="-291465">
              <a:lnSpc>
                <a:spcPct val="100000"/>
              </a:lnSpc>
              <a:spcBef>
                <a:spcPts val="1325"/>
              </a:spcBef>
              <a:buFont typeface="Wingdings"/>
              <a:buChar char=""/>
              <a:tabLst>
                <a:tab pos="304165" algn="l"/>
              </a:tabLst>
            </a:pPr>
            <a:r>
              <a:rPr sz="2200" spc="-5" dirty="0">
                <a:latin typeface="Times New Roman"/>
                <a:cs typeface="Times New Roman"/>
              </a:rPr>
              <a:t>Backtracking</a:t>
            </a:r>
            <a:endParaRPr sz="2200">
              <a:latin typeface="Times New Roman"/>
              <a:cs typeface="Times New Roman"/>
            </a:endParaRPr>
          </a:p>
          <a:p>
            <a:pPr marL="733425" marR="5080">
              <a:lnSpc>
                <a:spcPct val="150000"/>
              </a:lnSpc>
            </a:pPr>
            <a:r>
              <a:rPr sz="2200" spc="-5" dirty="0">
                <a:latin typeface="Times New Roman"/>
                <a:cs typeface="Times New Roman"/>
              </a:rPr>
              <a:t>Conversion of decimal to other number system  Maze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tracer</a:t>
            </a:r>
            <a:endParaRPr sz="2200">
              <a:latin typeface="Times New Roman"/>
              <a:cs typeface="Times New Roman"/>
            </a:endParaRPr>
          </a:p>
          <a:p>
            <a:pPr marL="73342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Times New Roman"/>
                <a:cs typeface="Times New Roman"/>
              </a:rPr>
              <a:t>Undo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operations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View of a Stack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b="1" i="1" dirty="0">
                <a:solidFill>
                  <a:srgbClr val="CC0000"/>
                </a:solidFill>
              </a:rPr>
              <a:t>Stack</a:t>
            </a:r>
            <a:r>
              <a:rPr lang="en-US" b="1" i="1" dirty="0">
                <a:solidFill>
                  <a:srgbClr val="CC0000"/>
                </a:solidFill>
              </a:rPr>
              <a:t> </a:t>
            </a:r>
            <a:r>
              <a:rPr lang="en-US" b="1" dirty="0"/>
              <a:t>:</a:t>
            </a:r>
            <a:r>
              <a:rPr lang="en-US" dirty="0"/>
              <a:t> a collection whose elements are added and removed from one end, called the </a:t>
            </a:r>
            <a:r>
              <a:rPr lang="en-US" b="1" i="1" dirty="0">
                <a:solidFill>
                  <a:srgbClr val="CC0000"/>
                </a:solidFill>
              </a:rPr>
              <a:t>top</a:t>
            </a:r>
            <a:r>
              <a:rPr lang="en-US" dirty="0"/>
              <a:t> of the stack</a:t>
            </a:r>
          </a:p>
          <a:p>
            <a:pPr eaLnBrk="1" hangingPunct="1"/>
            <a:r>
              <a:rPr lang="en-US" dirty="0"/>
              <a:t>Stack is a </a:t>
            </a:r>
            <a:r>
              <a:rPr lang="en-US" b="1" i="1" dirty="0">
                <a:solidFill>
                  <a:srgbClr val="CC0000"/>
                </a:solidFill>
              </a:rPr>
              <a:t>LIFO</a:t>
            </a:r>
            <a:r>
              <a:rPr lang="en-US" dirty="0"/>
              <a:t> (last in, first out) data structure </a:t>
            </a:r>
          </a:p>
          <a:p>
            <a:pPr eaLnBrk="1" hangingPunct="1"/>
            <a:r>
              <a:rPr lang="en-US" b="1" i="1" dirty="0">
                <a:solidFill>
                  <a:schemeClr val="accent2"/>
                </a:solidFill>
              </a:rPr>
              <a:t>Examples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A stack of plates – what can we do with the elements of this collection? </a:t>
            </a:r>
          </a:p>
          <a:p>
            <a:pPr lvl="1" eaLnBrk="1" hangingPunct="1"/>
            <a:r>
              <a:rPr lang="en-US" dirty="0"/>
              <a:t>Other real-world examples of stacks?</a:t>
            </a:r>
          </a:p>
          <a:p>
            <a:pPr lvl="2"/>
            <a:r>
              <a:rPr lang="en-US" b="1" i="1" dirty="0">
                <a:solidFill>
                  <a:schemeClr val="accent2"/>
                </a:solidFill>
              </a:rPr>
              <a:t>Browsers</a:t>
            </a:r>
          </a:p>
          <a:p>
            <a:pPr lvl="3"/>
            <a:r>
              <a:rPr lang="en-US" dirty="0"/>
              <a:t>To keep track of pages visited in a browser tab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61504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RECURSION</a:t>
            </a:r>
            <a:r>
              <a:rPr spc="-95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26084"/>
            <a:ext cx="8084184" cy="555879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42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15" dirty="0">
                <a:latin typeface="Times New Roman"/>
                <a:cs typeface="Times New Roman"/>
              </a:rPr>
              <a:t>Without </a:t>
            </a:r>
            <a:r>
              <a:rPr sz="2200" spc="-5" dirty="0">
                <a:latin typeface="Times New Roman"/>
                <a:cs typeface="Times New Roman"/>
              </a:rPr>
              <a:t>stack, recursion 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difficult</a:t>
            </a:r>
            <a:endParaRPr sz="2200" dirty="0">
              <a:latin typeface="Times New Roman"/>
              <a:cs typeface="Times New Roman"/>
            </a:endParaRPr>
          </a:p>
          <a:p>
            <a:pPr marL="355600" marR="56515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Compiler automatically uses stack data structure while handling  recursion.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All computer needs to </a:t>
            </a:r>
            <a:r>
              <a:rPr sz="2200" spc="-10" dirty="0">
                <a:latin typeface="Times New Roman"/>
                <a:cs typeface="Times New Roman"/>
              </a:rPr>
              <a:t>remember </a:t>
            </a:r>
            <a:r>
              <a:rPr sz="2200" spc="-5" dirty="0">
                <a:latin typeface="Times New Roman"/>
                <a:cs typeface="Times New Roman"/>
              </a:rPr>
              <a:t>for each active function call, values  of </a:t>
            </a:r>
            <a:r>
              <a:rPr sz="2200" spc="-10" dirty="0">
                <a:latin typeface="Times New Roman"/>
                <a:cs typeface="Times New Roman"/>
              </a:rPr>
              <a:t>arguments </a:t>
            </a:r>
            <a:r>
              <a:rPr sz="2200" spc="-5" dirty="0">
                <a:latin typeface="Times New Roman"/>
                <a:cs typeface="Times New Roman"/>
              </a:rPr>
              <a:t>&amp; local variables and the location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next statement  to be executed when control goes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back.</a:t>
            </a:r>
            <a:endParaRPr sz="2200" dirty="0">
              <a:latin typeface="Times New Roman"/>
              <a:cs typeface="Times New Roman"/>
            </a:endParaRPr>
          </a:p>
          <a:p>
            <a:pPr marL="355600" marR="9525" indent="-34290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Essentially what is happening when we call that method is </a:t>
            </a:r>
            <a:r>
              <a:rPr sz="2200" dirty="0">
                <a:latin typeface="Times New Roman"/>
                <a:cs typeface="Times New Roman"/>
              </a:rPr>
              <a:t>that our  </a:t>
            </a:r>
            <a:r>
              <a:rPr sz="2200" spc="-5" dirty="0">
                <a:latin typeface="Times New Roman"/>
                <a:cs typeface="Times New Roman"/>
              </a:rPr>
              <a:t>current execution point is pushed onto the call stack and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runtime  starts executing the code for the internal method call. When that  method </a:t>
            </a:r>
            <a:r>
              <a:rPr sz="2200" dirty="0">
                <a:latin typeface="Times New Roman"/>
                <a:cs typeface="Times New Roman"/>
              </a:rPr>
              <a:t>finally </a:t>
            </a:r>
            <a:r>
              <a:rPr sz="2200" spc="-5" dirty="0">
                <a:latin typeface="Times New Roman"/>
                <a:cs typeface="Times New Roman"/>
              </a:rPr>
              <a:t>returns, we pop </a:t>
            </a:r>
            <a:r>
              <a:rPr sz="2200" dirty="0">
                <a:latin typeface="Times New Roman"/>
                <a:cs typeface="Times New Roman"/>
              </a:rPr>
              <a:t>our </a:t>
            </a:r>
            <a:r>
              <a:rPr sz="2200" spc="-5" dirty="0">
                <a:latin typeface="Times New Roman"/>
                <a:cs typeface="Times New Roman"/>
              </a:rPr>
              <a:t>place from the stack and continue  executing.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9323"/>
            <a:ext cx="18529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Eg: int f(int</a:t>
            </a:r>
            <a:r>
              <a:rPr sz="1800" spc="-10" dirty="0">
                <a:latin typeface="Arial"/>
                <a:cs typeface="Arial"/>
              </a:rPr>
              <a:t> n)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 </a:t>
            </a:r>
            <a:r>
              <a:rPr sz="1800" spc="-5" dirty="0">
                <a:latin typeface="Arial"/>
                <a:cs typeface="Arial"/>
              </a:rPr>
              <a:t>int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k,r;</a:t>
            </a:r>
            <a:endParaRPr sz="1800">
              <a:latin typeface="Arial"/>
              <a:cs typeface="Arial"/>
            </a:endParaRPr>
          </a:p>
          <a:p>
            <a:pPr marL="139065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if(n==0) return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0;  k=n*n;</a:t>
            </a:r>
            <a:endParaRPr sz="1800">
              <a:latin typeface="Arial"/>
              <a:cs typeface="Arial"/>
            </a:endParaRPr>
          </a:p>
          <a:p>
            <a:pPr marL="12700" marR="695325" indent="12636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r=f(n-1);  Return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k+r;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9450" y="2656839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450" y="3124200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2279650"/>
            <a:ext cx="0" cy="1328420"/>
          </a:xfrm>
          <a:custGeom>
            <a:avLst/>
            <a:gdLst/>
            <a:ahLst/>
            <a:cxnLst/>
            <a:rect l="l" t="t" r="r" b="b"/>
            <a:pathLst>
              <a:path h="1328420">
                <a:moveTo>
                  <a:pt x="0" y="0"/>
                </a:moveTo>
                <a:lnTo>
                  <a:pt x="0" y="13284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2279650"/>
            <a:ext cx="0" cy="1328420"/>
          </a:xfrm>
          <a:custGeom>
            <a:avLst/>
            <a:gdLst/>
            <a:ahLst/>
            <a:cxnLst/>
            <a:rect l="l" t="t" r="r" b="b"/>
            <a:pathLst>
              <a:path h="1328420">
                <a:moveTo>
                  <a:pt x="0" y="0"/>
                </a:moveTo>
                <a:lnTo>
                  <a:pt x="0" y="13284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450" y="3601720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5800" y="2286000"/>
            <a:ext cx="1752600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240" y="2684221"/>
            <a:ext cx="8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7240" y="3151759"/>
            <a:ext cx="88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263267"/>
            <a:ext cx="1530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  k  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84450" y="2656839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84450" y="3124200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0800" y="2279650"/>
            <a:ext cx="0" cy="1328420"/>
          </a:xfrm>
          <a:custGeom>
            <a:avLst/>
            <a:gdLst/>
            <a:ahLst/>
            <a:cxnLst/>
            <a:rect l="l" t="t" r="r" b="b"/>
            <a:pathLst>
              <a:path h="1328420">
                <a:moveTo>
                  <a:pt x="0" y="0"/>
                </a:moveTo>
                <a:lnTo>
                  <a:pt x="0" y="13284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9600" y="2279650"/>
            <a:ext cx="0" cy="1328420"/>
          </a:xfrm>
          <a:custGeom>
            <a:avLst/>
            <a:gdLst/>
            <a:ahLst/>
            <a:cxnLst/>
            <a:rect l="l" t="t" r="r" b="b"/>
            <a:pathLst>
              <a:path h="1328420">
                <a:moveTo>
                  <a:pt x="0" y="0"/>
                </a:moveTo>
                <a:lnTo>
                  <a:pt x="0" y="13284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4450" y="3601720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90800" y="2286000"/>
            <a:ext cx="1828800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82494" y="2684221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2494" y="3151759"/>
            <a:ext cx="7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565650" y="2279650"/>
          <a:ext cx="1600200" cy="1315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318250" y="2279650"/>
          <a:ext cx="1905635" cy="1315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231140" y="4244721"/>
            <a:ext cx="153035" cy="126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1800" spc="-5" dirty="0">
                <a:latin typeface="Arial"/>
                <a:cs typeface="Arial"/>
              </a:rPr>
              <a:t>n  k  r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03250" y="4260850"/>
          <a:ext cx="1752599" cy="1315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5108828" y="6047943"/>
            <a:ext cx="79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Ans: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508250" y="4260850"/>
          <a:ext cx="1904364" cy="1315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565650" y="463804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65650" y="510540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0" y="4260850"/>
            <a:ext cx="0" cy="1328420"/>
          </a:xfrm>
          <a:custGeom>
            <a:avLst/>
            <a:gdLst/>
            <a:ahLst/>
            <a:cxnLst/>
            <a:rect l="l" t="t" r="r" b="b"/>
            <a:pathLst>
              <a:path h="1328420">
                <a:moveTo>
                  <a:pt x="0" y="0"/>
                </a:moveTo>
                <a:lnTo>
                  <a:pt x="0" y="13284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48400" y="4260850"/>
            <a:ext cx="0" cy="1328420"/>
          </a:xfrm>
          <a:custGeom>
            <a:avLst/>
            <a:gdLst/>
            <a:ahLst/>
            <a:cxnLst/>
            <a:rect l="l" t="t" r="r" b="b"/>
            <a:pathLst>
              <a:path h="1328420">
                <a:moveTo>
                  <a:pt x="0" y="0"/>
                </a:moveTo>
                <a:lnTo>
                  <a:pt x="0" y="13284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65650" y="5582920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>
                <a:moveTo>
                  <a:pt x="0" y="0"/>
                </a:moveTo>
                <a:lnTo>
                  <a:pt x="1689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72000" y="4267200"/>
            <a:ext cx="1676400" cy="370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4075" y="4665979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4075" y="5133213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394450" y="4260850"/>
          <a:ext cx="1905000" cy="13157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641870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PARENTHESIS</a:t>
            </a:r>
            <a:r>
              <a:rPr spc="-60" dirty="0"/>
              <a:t> </a:t>
            </a:r>
            <a:r>
              <a:rPr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26084"/>
            <a:ext cx="8196580" cy="555879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latin typeface="Times New Roman"/>
                <a:cs typeface="Times New Roman"/>
              </a:rPr>
              <a:t>Procedure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check()</a:t>
            </a:r>
            <a:endParaRPr sz="2200">
              <a:latin typeface="Times New Roman"/>
              <a:cs typeface="Times New Roman"/>
            </a:endParaRPr>
          </a:p>
          <a:p>
            <a:pPr marL="360045" marR="4588510">
              <a:lnSpc>
                <a:spcPct val="150000"/>
              </a:lnSpc>
            </a:pPr>
            <a:r>
              <a:rPr sz="2200" spc="-5" dirty="0">
                <a:latin typeface="Times New Roman"/>
                <a:cs typeface="Times New Roman"/>
              </a:rPr>
              <a:t>Declare a character stack S.  Now traverse 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expression.</a:t>
            </a:r>
            <a:endParaRPr sz="2200">
              <a:latin typeface="Times New Roman"/>
              <a:cs typeface="Times New Roman"/>
            </a:endParaRPr>
          </a:p>
          <a:p>
            <a:pPr marL="927100" marR="801370" indent="-288290">
              <a:lnSpc>
                <a:spcPct val="150000"/>
              </a:lnSpc>
              <a:buAutoNum type="alphaLcParenR"/>
              <a:tabLst>
                <a:tab pos="927100" algn="l"/>
              </a:tabLst>
            </a:pPr>
            <a:r>
              <a:rPr sz="2200" spc="-5" dirty="0">
                <a:latin typeface="Times New Roman"/>
                <a:cs typeface="Times New Roman"/>
              </a:rPr>
              <a:t>If the current character is a starting bracket then push it to  stack.</a:t>
            </a:r>
            <a:endParaRPr sz="2200">
              <a:latin typeface="Times New Roman"/>
              <a:cs typeface="Times New Roman"/>
            </a:endParaRPr>
          </a:p>
          <a:p>
            <a:pPr marL="941069" indent="-302895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941705" algn="l"/>
              </a:tabLst>
            </a:pPr>
            <a:r>
              <a:rPr sz="2200" spc="-5" dirty="0">
                <a:latin typeface="Times New Roman"/>
                <a:cs typeface="Times New Roman"/>
              </a:rPr>
              <a:t>If the current character is a closing bracket then pop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from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Times New Roman"/>
                <a:cs typeface="Times New Roman"/>
              </a:rPr>
              <a:t>stack and if the </a:t>
            </a:r>
            <a:r>
              <a:rPr sz="2200" dirty="0">
                <a:latin typeface="Times New Roman"/>
                <a:cs typeface="Times New Roman"/>
              </a:rPr>
              <a:t>popped </a:t>
            </a:r>
            <a:r>
              <a:rPr sz="2200" spc="-5" dirty="0">
                <a:latin typeface="Times New Roman"/>
                <a:cs typeface="Times New Roman"/>
              </a:rPr>
              <a:t>character is the matching starting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bracket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Times New Roman"/>
                <a:cs typeface="Times New Roman"/>
              </a:rPr>
              <a:t>then fine else parenthesis are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balanced.</a:t>
            </a:r>
            <a:endParaRPr sz="22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Times New Roman"/>
                <a:cs typeface="Times New Roman"/>
              </a:rPr>
              <a:t>After complete traversal, if there is </a:t>
            </a:r>
            <a:r>
              <a:rPr sz="2200" spc="-10" dirty="0">
                <a:latin typeface="Times New Roman"/>
                <a:cs typeface="Times New Roman"/>
              </a:rPr>
              <a:t>some </a:t>
            </a:r>
            <a:r>
              <a:rPr sz="2200" spc="-5" dirty="0">
                <a:latin typeface="Times New Roman"/>
                <a:cs typeface="Times New Roman"/>
              </a:rPr>
              <a:t>starting bracket left in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Times New Roman"/>
                <a:cs typeface="Times New Roman"/>
              </a:rPr>
              <a:t>then “not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balanced”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Times New Roman"/>
                <a:cs typeface="Times New Roman"/>
              </a:rPr>
              <a:t>End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procedure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484123"/>
            <a:ext cx="206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Eg: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[a+(b*c)+{(d-e)}]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143000"/>
            <a:ext cx="190500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[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752600"/>
            <a:ext cx="190500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[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600" y="2286000"/>
            <a:ext cx="190500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[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2819400"/>
            <a:ext cx="190500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[</a:t>
            </a:r>
            <a:r>
              <a:rPr sz="1800" spc="4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3429000"/>
            <a:ext cx="190500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[ {</a:t>
            </a:r>
            <a:r>
              <a:rPr sz="1800" spc="45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4038600"/>
            <a:ext cx="190500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[</a:t>
            </a:r>
            <a:r>
              <a:rPr sz="1800" spc="4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4648200"/>
            <a:ext cx="190500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[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" y="525145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4600" y="525145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250" y="5257800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250" y="5623559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03575" y="1170178"/>
            <a:ext cx="67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Push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3575" y="1718817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Push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3575" y="2267839"/>
            <a:ext cx="2284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)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( </a:t>
            </a:r>
            <a:r>
              <a:rPr sz="1800" spc="-5" dirty="0">
                <a:latin typeface="Arial"/>
                <a:cs typeface="Arial"/>
              </a:rPr>
              <a:t>matches, Pop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3575" y="2816478"/>
            <a:ext cx="684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Push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3575" y="3365119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Push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03575" y="3914013"/>
            <a:ext cx="153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matches, pop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3575" y="4736972"/>
            <a:ext cx="1536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Matches, pop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3575" y="5285689"/>
            <a:ext cx="30454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Matches, </a:t>
            </a:r>
            <a:r>
              <a:rPr sz="1800" spc="-10" dirty="0">
                <a:latin typeface="Arial"/>
                <a:cs typeface="Arial"/>
              </a:rPr>
              <a:t>pop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[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Thus, </a:t>
            </a:r>
            <a:r>
              <a:rPr sz="1800" spc="-5" dirty="0">
                <a:latin typeface="Arial"/>
                <a:cs typeface="Arial"/>
              </a:rPr>
              <a:t>parenthesis </a:t>
            </a:r>
            <a:r>
              <a:rPr sz="1800" dirty="0">
                <a:latin typeface="Arial"/>
                <a:cs typeface="Arial"/>
              </a:rPr>
              <a:t>match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57" y="233680"/>
            <a:ext cx="426834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UNDO</a:t>
            </a:r>
            <a:r>
              <a:rPr sz="2800" spc="-90" dirty="0"/>
              <a:t> </a:t>
            </a:r>
            <a:r>
              <a:rPr sz="2800" spc="-25" dirty="0"/>
              <a:t>OPERATION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802284"/>
            <a:ext cx="7835265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SzPct val="81818"/>
              <a:buFont typeface="Wingdings"/>
              <a:buChar char=""/>
              <a:tabLst>
                <a:tab pos="256540" algn="l"/>
              </a:tabLst>
            </a:pPr>
            <a:r>
              <a:rPr sz="2200" spc="-5" dirty="0">
                <a:latin typeface="Times New Roman"/>
                <a:cs typeface="Times New Roman"/>
              </a:rPr>
              <a:t>An </a:t>
            </a:r>
            <a:r>
              <a:rPr sz="2200" b="1" spc="-5" dirty="0">
                <a:latin typeface="Times New Roman"/>
                <a:cs typeface="Times New Roman"/>
              </a:rPr>
              <a:t>undo operation </a:t>
            </a:r>
            <a:r>
              <a:rPr sz="2200" spc="-5" dirty="0">
                <a:latin typeface="Times New Roman"/>
                <a:cs typeface="Times New Roman"/>
              </a:rPr>
              <a:t>is a method for reverting a change to an object,  along with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arguments </a:t>
            </a:r>
            <a:r>
              <a:rPr sz="2200" spc="-5" dirty="0">
                <a:latin typeface="Times New Roman"/>
                <a:cs typeface="Times New Roman"/>
              </a:rPr>
              <a:t>needed to revert 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change.</a:t>
            </a:r>
            <a:endParaRPr sz="2200">
              <a:latin typeface="Times New Roman"/>
              <a:cs typeface="Times New Roman"/>
            </a:endParaRPr>
          </a:p>
          <a:p>
            <a:pPr marL="12700" marR="529590">
              <a:lnSpc>
                <a:spcPts val="3960"/>
              </a:lnSpc>
              <a:spcBef>
                <a:spcPts val="350"/>
              </a:spcBef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5" dirty="0">
                <a:latin typeface="Times New Roman"/>
                <a:cs typeface="Times New Roman"/>
              </a:rPr>
              <a:t>Undo operations are </a:t>
            </a:r>
            <a:r>
              <a:rPr sz="2200" dirty="0">
                <a:latin typeface="Times New Roman"/>
                <a:cs typeface="Times New Roman"/>
              </a:rPr>
              <a:t>typically </a:t>
            </a:r>
            <a:r>
              <a:rPr sz="2200" spc="-5" dirty="0">
                <a:latin typeface="Times New Roman"/>
                <a:cs typeface="Times New Roman"/>
              </a:rPr>
              <a:t>collected in </a:t>
            </a:r>
            <a:r>
              <a:rPr sz="2200" b="1" spc="-5" dirty="0">
                <a:latin typeface="Times New Roman"/>
                <a:cs typeface="Times New Roman"/>
              </a:rPr>
              <a:t>undo </a:t>
            </a:r>
            <a:r>
              <a:rPr sz="2200" b="1" spc="-10" dirty="0">
                <a:latin typeface="Times New Roman"/>
                <a:cs typeface="Times New Roman"/>
              </a:rPr>
              <a:t>groups</a:t>
            </a:r>
            <a:r>
              <a:rPr sz="2200" spc="-10" dirty="0">
                <a:latin typeface="Times New Roman"/>
                <a:cs typeface="Times New Roman"/>
              </a:rPr>
              <a:t>, </a:t>
            </a:r>
            <a:r>
              <a:rPr sz="2200" spc="-5" dirty="0">
                <a:latin typeface="Times New Roman"/>
                <a:cs typeface="Times New Roman"/>
              </a:rPr>
              <a:t>which  represent whole revertible actions, and are stored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stack.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9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spc="-8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undo a single operation, it </a:t>
            </a:r>
            <a:r>
              <a:rPr sz="2200" spc="-10" dirty="0">
                <a:latin typeface="Times New Roman"/>
                <a:cs typeface="Times New Roman"/>
              </a:rPr>
              <a:t>must </a:t>
            </a:r>
            <a:r>
              <a:rPr sz="2200" spc="-5" dirty="0">
                <a:latin typeface="Times New Roman"/>
                <a:cs typeface="Times New Roman"/>
              </a:rPr>
              <a:t>still be packaged in a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group.</a:t>
            </a:r>
            <a:endParaRPr sz="2200">
              <a:latin typeface="Times New Roman"/>
              <a:cs typeface="Times New Roman"/>
            </a:endParaRPr>
          </a:p>
          <a:p>
            <a:pPr marL="12700" marR="431165">
              <a:lnSpc>
                <a:spcPts val="3960"/>
              </a:lnSpc>
              <a:spcBef>
                <a:spcPts val="355"/>
              </a:spcBef>
              <a:buFont typeface="Wingdings"/>
              <a:buChar char=""/>
              <a:tabLst>
                <a:tab pos="304165" algn="l"/>
              </a:tabLst>
            </a:pPr>
            <a:r>
              <a:rPr sz="2200" spc="-5" dirty="0">
                <a:latin typeface="Times New Roman"/>
                <a:cs typeface="Times New Roman"/>
              </a:rPr>
              <a:t>Undo groups are stored on a stack, with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oldest groups </a:t>
            </a:r>
            <a:r>
              <a:rPr sz="2200" spc="-10" dirty="0">
                <a:latin typeface="Times New Roman"/>
                <a:cs typeface="Times New Roman"/>
              </a:rPr>
              <a:t>at </a:t>
            </a:r>
            <a:r>
              <a:rPr sz="220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bottom and the newest at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top.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9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undo stack is unlimited by default, </a:t>
            </a:r>
            <a:r>
              <a:rPr sz="2200" dirty="0">
                <a:latin typeface="Times New Roman"/>
                <a:cs typeface="Times New Roman"/>
              </a:rPr>
              <a:t>but you </a:t>
            </a:r>
            <a:r>
              <a:rPr sz="2200" spc="-5" dirty="0">
                <a:latin typeface="Times New Roman"/>
                <a:cs typeface="Times New Roman"/>
              </a:rPr>
              <a:t>can restrict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it.</a:t>
            </a:r>
            <a:endParaRPr sz="2200">
              <a:latin typeface="Times New Roman"/>
              <a:cs typeface="Times New Roman"/>
            </a:endParaRPr>
          </a:p>
          <a:p>
            <a:pPr marL="12700" marR="159385">
              <a:lnSpc>
                <a:spcPts val="3960"/>
              </a:lnSpc>
              <a:spcBef>
                <a:spcPts val="350"/>
              </a:spcBef>
              <a:buFont typeface="Wingdings"/>
              <a:buChar char="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 the stack exceeds the </a:t>
            </a:r>
            <a:r>
              <a:rPr sz="2200" spc="-10" dirty="0">
                <a:latin typeface="Times New Roman"/>
                <a:cs typeface="Times New Roman"/>
              </a:rPr>
              <a:t>maximum, </a:t>
            </a:r>
            <a:r>
              <a:rPr sz="2200" spc="-5" dirty="0">
                <a:latin typeface="Times New Roman"/>
                <a:cs typeface="Times New Roman"/>
              </a:rPr>
              <a:t>the oldest undo groups are  dropped from 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bottom.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802284"/>
            <a:ext cx="8103870" cy="555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15" dirty="0">
                <a:latin typeface="Times New Roman"/>
                <a:cs typeface="Times New Roman"/>
              </a:rPr>
              <a:t>Initially, </a:t>
            </a:r>
            <a:r>
              <a:rPr sz="2200" spc="-5" dirty="0">
                <a:latin typeface="Times New Roman"/>
                <a:cs typeface="Times New Roman"/>
              </a:rPr>
              <a:t>both stacks are </a:t>
            </a:r>
            <a:r>
              <a:rPr sz="2200" spc="-30" dirty="0">
                <a:latin typeface="Times New Roman"/>
                <a:cs typeface="Times New Roman"/>
              </a:rPr>
              <a:t>empty. </a:t>
            </a:r>
            <a:r>
              <a:rPr sz="2200" spc="-5" dirty="0">
                <a:latin typeface="Times New Roman"/>
                <a:cs typeface="Times New Roman"/>
              </a:rPr>
              <a:t>Recording undo operations adds to </a:t>
            </a:r>
            <a:r>
              <a:rPr sz="220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undo stack,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5" dirty="0">
                <a:latin typeface="Times New Roman"/>
                <a:cs typeface="Times New Roman"/>
              </a:rPr>
              <a:t>the redo stack remains </a:t>
            </a:r>
            <a:r>
              <a:rPr sz="2200" spc="-10" dirty="0">
                <a:latin typeface="Times New Roman"/>
                <a:cs typeface="Times New Roman"/>
              </a:rPr>
              <a:t>empty </a:t>
            </a:r>
            <a:r>
              <a:rPr sz="2200" spc="-5" dirty="0">
                <a:latin typeface="Times New Roman"/>
                <a:cs typeface="Times New Roman"/>
              </a:rPr>
              <a:t>until undo is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performed.</a:t>
            </a: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ts val="3960"/>
              </a:lnSpc>
              <a:spcBef>
                <a:spcPts val="350"/>
              </a:spcBef>
              <a:buSzPct val="95454"/>
              <a:buFont typeface="Wingdings"/>
              <a:buChar char=""/>
              <a:tabLst>
                <a:tab pos="304165" algn="l"/>
              </a:tabLst>
            </a:pPr>
            <a:r>
              <a:rPr sz="2200" spc="-5" dirty="0">
                <a:latin typeface="Times New Roman"/>
                <a:cs typeface="Times New Roman"/>
              </a:rPr>
              <a:t>Performing undo causes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reverting operations 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latest group to  be applied to their objects.</a:t>
            </a:r>
            <a:endParaRPr sz="2200" dirty="0">
              <a:latin typeface="Times New Roman"/>
              <a:cs typeface="Times New Roman"/>
            </a:endParaRPr>
          </a:p>
          <a:p>
            <a:pPr marL="12700" marR="140970">
              <a:lnSpc>
                <a:spcPts val="3960"/>
              </a:lnSpc>
              <a:spcBef>
                <a:spcPts val="5"/>
              </a:spcBef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5" dirty="0">
                <a:latin typeface="Times New Roman"/>
                <a:cs typeface="Times New Roman"/>
              </a:rPr>
              <a:t>Consecutive </a:t>
            </a:r>
            <a:r>
              <a:rPr sz="2200" dirty="0">
                <a:latin typeface="Times New Roman"/>
                <a:cs typeface="Times New Roman"/>
              </a:rPr>
              <a:t>undos </a:t>
            </a:r>
            <a:r>
              <a:rPr sz="2200" spc="-5" dirty="0">
                <a:latin typeface="Times New Roman"/>
                <a:cs typeface="Times New Roman"/>
              </a:rPr>
              <a:t>add to the redo stack. Subsequent redo operations  pull the operations </a:t>
            </a:r>
            <a:r>
              <a:rPr sz="2200" spc="-15" dirty="0">
                <a:latin typeface="Times New Roman"/>
                <a:cs typeface="Times New Roman"/>
              </a:rPr>
              <a:t>off </a:t>
            </a:r>
            <a:r>
              <a:rPr sz="2200" spc="-5" dirty="0">
                <a:latin typeface="Times New Roman"/>
                <a:cs typeface="Times New Roman"/>
              </a:rPr>
              <a:t>the redo stack, apply them to the objects, and  push them back onto the undo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stack.</a:t>
            </a:r>
            <a:endParaRPr sz="2200" dirty="0">
              <a:latin typeface="Times New Roman"/>
              <a:cs typeface="Times New Roman"/>
            </a:endParaRPr>
          </a:p>
          <a:p>
            <a:pPr marL="12700" marR="95885">
              <a:lnSpc>
                <a:spcPts val="3960"/>
              </a:lnSpc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redo </a:t>
            </a:r>
            <a:r>
              <a:rPr sz="2200" spc="-25" dirty="0">
                <a:latin typeface="Times New Roman"/>
                <a:cs typeface="Times New Roman"/>
              </a:rPr>
              <a:t>stack’s </a:t>
            </a:r>
            <a:r>
              <a:rPr sz="2200" spc="-5" dirty="0">
                <a:latin typeface="Times New Roman"/>
                <a:cs typeface="Times New Roman"/>
              </a:rPr>
              <a:t>contents </a:t>
            </a:r>
            <a:r>
              <a:rPr sz="2200" spc="-10" dirty="0">
                <a:latin typeface="Times New Roman"/>
                <a:cs typeface="Times New Roman"/>
              </a:rPr>
              <a:t>last </a:t>
            </a:r>
            <a:r>
              <a:rPr sz="2200" spc="-5" dirty="0">
                <a:latin typeface="Times New Roman"/>
                <a:cs typeface="Times New Roman"/>
              </a:rPr>
              <a:t>as long as undo and redo are performed  </a:t>
            </a:r>
            <a:r>
              <a:rPr sz="2200" spc="-15" dirty="0">
                <a:latin typeface="Times New Roman"/>
                <a:cs typeface="Times New Roman"/>
              </a:rPr>
              <a:t>successively. However, </a:t>
            </a:r>
            <a:r>
              <a:rPr sz="2200" spc="-5" dirty="0">
                <a:latin typeface="Times New Roman"/>
                <a:cs typeface="Times New Roman"/>
              </a:rPr>
              <a:t>because </a:t>
            </a:r>
            <a:r>
              <a:rPr sz="2200" dirty="0">
                <a:latin typeface="Times New Roman"/>
                <a:cs typeface="Times New Roman"/>
              </a:rPr>
              <a:t>applying </a:t>
            </a:r>
            <a:r>
              <a:rPr sz="2200" spc="-5" dirty="0">
                <a:latin typeface="Times New Roman"/>
                <a:cs typeface="Times New Roman"/>
              </a:rPr>
              <a:t>a new change to an object</a:t>
            </a:r>
            <a:endParaRPr sz="2200" dirty="0">
              <a:latin typeface="Times New Roman"/>
              <a:cs typeface="Times New Roman"/>
            </a:endParaRPr>
          </a:p>
          <a:p>
            <a:pPr marL="12700" marR="459105">
              <a:lnSpc>
                <a:spcPts val="396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invalidates the previous changes, as soon as a new </a:t>
            </a:r>
            <a:r>
              <a:rPr sz="2200" dirty="0">
                <a:latin typeface="Times New Roman"/>
                <a:cs typeface="Times New Roman"/>
              </a:rPr>
              <a:t>undo </a:t>
            </a:r>
            <a:r>
              <a:rPr sz="2200" spc="-5" dirty="0">
                <a:latin typeface="Times New Roman"/>
                <a:cs typeface="Times New Roman"/>
              </a:rPr>
              <a:t>operation is  registered, any existing redo stack is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cleared.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52475"/>
            <a:ext cx="533514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UNDO</a:t>
            </a:r>
            <a:r>
              <a:rPr sz="2800" spc="-90" dirty="0"/>
              <a:t> </a:t>
            </a:r>
            <a:r>
              <a:rPr sz="2800" spc="-25" dirty="0"/>
              <a:t>OPERATION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3775997C-0D0A-4FA9-B60C-3F26CCAB3B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4572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/>
              <a:t>Conceptual View of a Stack</a:t>
            </a:r>
          </a:p>
        </p:txBody>
      </p:sp>
      <p:sp>
        <p:nvSpPr>
          <p:cNvPr id="5124" name="Oval 3"/>
          <p:cNvSpPr>
            <a:spLocks noChangeArrowheads="1"/>
          </p:cNvSpPr>
          <p:nvPr/>
        </p:nvSpPr>
        <p:spPr bwMode="auto">
          <a:xfrm>
            <a:off x="22098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22098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22098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Oval 6"/>
          <p:cNvSpPr>
            <a:spLocks noChangeArrowheads="1"/>
          </p:cNvSpPr>
          <p:nvPr/>
        </p:nvSpPr>
        <p:spPr bwMode="auto">
          <a:xfrm>
            <a:off x="22098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Oval 7"/>
          <p:cNvSpPr>
            <a:spLocks noChangeArrowheads="1"/>
          </p:cNvSpPr>
          <p:nvPr/>
        </p:nvSpPr>
        <p:spPr bwMode="auto">
          <a:xfrm>
            <a:off x="22098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9" name="Oval 8"/>
          <p:cNvSpPr>
            <a:spLocks noChangeArrowheads="1"/>
          </p:cNvSpPr>
          <p:nvPr/>
        </p:nvSpPr>
        <p:spPr bwMode="auto">
          <a:xfrm>
            <a:off x="22098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0" name="Oval 9"/>
          <p:cNvSpPr>
            <a:spLocks noChangeArrowheads="1"/>
          </p:cNvSpPr>
          <p:nvPr/>
        </p:nvSpPr>
        <p:spPr bwMode="auto">
          <a:xfrm>
            <a:off x="22098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Oval 10"/>
          <p:cNvSpPr>
            <a:spLocks noChangeArrowheads="1"/>
          </p:cNvSpPr>
          <p:nvPr/>
        </p:nvSpPr>
        <p:spPr bwMode="auto">
          <a:xfrm>
            <a:off x="22098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2" name="Oval 11"/>
          <p:cNvSpPr>
            <a:spLocks noChangeArrowheads="1"/>
          </p:cNvSpPr>
          <p:nvPr/>
        </p:nvSpPr>
        <p:spPr bwMode="auto">
          <a:xfrm>
            <a:off x="22098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3" name="Oval 12"/>
          <p:cNvSpPr>
            <a:spLocks noChangeArrowheads="1"/>
          </p:cNvSpPr>
          <p:nvPr/>
        </p:nvSpPr>
        <p:spPr bwMode="auto">
          <a:xfrm>
            <a:off x="533400" y="14478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4" name="Text Box 13"/>
          <p:cNvSpPr txBox="1">
            <a:spLocks noChangeArrowheads="1"/>
          </p:cNvSpPr>
          <p:nvPr/>
        </p:nvSpPr>
        <p:spPr bwMode="auto">
          <a:xfrm>
            <a:off x="304800" y="5562600"/>
            <a:ext cx="12954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bottom of stack</a:t>
            </a:r>
          </a:p>
        </p:txBody>
      </p:sp>
      <p:sp>
        <p:nvSpPr>
          <p:cNvPr id="5135" name="Text Box 14"/>
          <p:cNvSpPr txBox="1">
            <a:spLocks noChangeArrowheads="1"/>
          </p:cNvSpPr>
          <p:nvPr/>
        </p:nvSpPr>
        <p:spPr bwMode="auto">
          <a:xfrm>
            <a:off x="228600" y="2971800"/>
            <a:ext cx="13716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(old) top of stack</a:t>
            </a:r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>
            <a:off x="1600200" y="31242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 flipV="1">
            <a:off x="1600200" y="58674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8" name="Line 17"/>
          <p:cNvSpPr>
            <a:spLocks noChangeShapeType="1"/>
          </p:cNvSpPr>
          <p:nvPr/>
        </p:nvSpPr>
        <p:spPr bwMode="auto">
          <a:xfrm>
            <a:off x="2514600" y="2057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4191000" y="1752600"/>
            <a:ext cx="3978275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New object is added as the new top element of the stack</a:t>
            </a:r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4191000" y="1143000"/>
            <a:ext cx="312420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Adding an element</a:t>
            </a:r>
          </a:p>
        </p:txBody>
      </p:sp>
      <p:sp>
        <p:nvSpPr>
          <p:cNvPr id="5141" name="Oval 31"/>
          <p:cNvSpPr>
            <a:spLocks noChangeArrowheads="1"/>
          </p:cNvSpPr>
          <p:nvPr/>
        </p:nvSpPr>
        <p:spPr bwMode="auto">
          <a:xfrm>
            <a:off x="60198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2" name="Oval 32"/>
          <p:cNvSpPr>
            <a:spLocks noChangeArrowheads="1"/>
          </p:cNvSpPr>
          <p:nvPr/>
        </p:nvSpPr>
        <p:spPr bwMode="auto">
          <a:xfrm>
            <a:off x="60198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3" name="Oval 33"/>
          <p:cNvSpPr>
            <a:spLocks noChangeArrowheads="1"/>
          </p:cNvSpPr>
          <p:nvPr/>
        </p:nvSpPr>
        <p:spPr bwMode="auto">
          <a:xfrm>
            <a:off x="60198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4" name="Oval 34"/>
          <p:cNvSpPr>
            <a:spLocks noChangeArrowheads="1"/>
          </p:cNvSpPr>
          <p:nvPr/>
        </p:nvSpPr>
        <p:spPr bwMode="auto">
          <a:xfrm>
            <a:off x="60198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5" name="Oval 35"/>
          <p:cNvSpPr>
            <a:spLocks noChangeArrowheads="1"/>
          </p:cNvSpPr>
          <p:nvPr/>
        </p:nvSpPr>
        <p:spPr bwMode="auto">
          <a:xfrm>
            <a:off x="60198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6" name="Oval 36"/>
          <p:cNvSpPr>
            <a:spLocks noChangeArrowheads="1"/>
          </p:cNvSpPr>
          <p:nvPr/>
        </p:nvSpPr>
        <p:spPr bwMode="auto">
          <a:xfrm>
            <a:off x="60198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7" name="Oval 37"/>
          <p:cNvSpPr>
            <a:spLocks noChangeArrowheads="1"/>
          </p:cNvSpPr>
          <p:nvPr/>
        </p:nvSpPr>
        <p:spPr bwMode="auto">
          <a:xfrm>
            <a:off x="60198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8" name="Oval 38"/>
          <p:cNvSpPr>
            <a:spLocks noChangeArrowheads="1"/>
          </p:cNvSpPr>
          <p:nvPr/>
        </p:nvSpPr>
        <p:spPr bwMode="auto">
          <a:xfrm>
            <a:off x="60198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9" name="Oval 39"/>
          <p:cNvSpPr>
            <a:spLocks noChangeArrowheads="1"/>
          </p:cNvSpPr>
          <p:nvPr/>
        </p:nvSpPr>
        <p:spPr bwMode="auto">
          <a:xfrm>
            <a:off x="60198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0" name="Oval 40"/>
          <p:cNvSpPr>
            <a:spLocks noChangeArrowheads="1"/>
          </p:cNvSpPr>
          <p:nvPr/>
        </p:nvSpPr>
        <p:spPr bwMode="auto">
          <a:xfrm>
            <a:off x="6019800" y="25908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1" name="Text Box 41"/>
          <p:cNvSpPr txBox="1">
            <a:spLocks noChangeArrowheads="1"/>
          </p:cNvSpPr>
          <p:nvPr/>
        </p:nvSpPr>
        <p:spPr bwMode="auto">
          <a:xfrm>
            <a:off x="5029200" y="3200400"/>
            <a:ext cx="7620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top</a:t>
            </a:r>
          </a:p>
        </p:txBody>
      </p:sp>
      <p:sp>
        <p:nvSpPr>
          <p:cNvPr id="5152" name="Text Box 42"/>
          <p:cNvSpPr txBox="1">
            <a:spLocks noChangeArrowheads="1"/>
          </p:cNvSpPr>
          <p:nvPr/>
        </p:nvSpPr>
        <p:spPr bwMode="auto">
          <a:xfrm>
            <a:off x="4953000" y="6248400"/>
            <a:ext cx="10668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bottom</a:t>
            </a:r>
          </a:p>
        </p:txBody>
      </p:sp>
      <p:sp>
        <p:nvSpPr>
          <p:cNvPr id="5153" name="Line 44"/>
          <p:cNvSpPr>
            <a:spLocks noChangeShapeType="1"/>
          </p:cNvSpPr>
          <p:nvPr/>
        </p:nvSpPr>
        <p:spPr bwMode="auto">
          <a:xfrm flipV="1">
            <a:off x="5715000" y="60198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54" name="Line 45"/>
          <p:cNvSpPr>
            <a:spLocks noChangeShapeType="1"/>
          </p:cNvSpPr>
          <p:nvPr/>
        </p:nvSpPr>
        <p:spPr bwMode="auto">
          <a:xfrm flipV="1">
            <a:off x="5257800" y="2819400"/>
            <a:ext cx="762000" cy="304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55" name="Line 46"/>
          <p:cNvSpPr>
            <a:spLocks noChangeShapeType="1"/>
          </p:cNvSpPr>
          <p:nvPr/>
        </p:nvSpPr>
        <p:spPr bwMode="auto">
          <a:xfrm>
            <a:off x="4953000" y="4495800"/>
            <a:ext cx="838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3-</a:t>
            </a:r>
            <a:fld id="{065CB608-9AC4-43D8-A953-02EB0EBFD41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/>
              <a:t>Conceptual View of a Stack</a:t>
            </a:r>
          </a:p>
        </p:txBody>
      </p:sp>
      <p:sp>
        <p:nvSpPr>
          <p:cNvPr id="6148" name="Text Box 18"/>
          <p:cNvSpPr txBox="1">
            <a:spLocks noChangeArrowheads="1"/>
          </p:cNvSpPr>
          <p:nvPr/>
        </p:nvSpPr>
        <p:spPr bwMode="auto">
          <a:xfrm>
            <a:off x="1143000" y="1752600"/>
            <a:ext cx="3978275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Object is removed from the top of the stack</a:t>
            </a:r>
          </a:p>
        </p:txBody>
      </p:sp>
      <p:sp>
        <p:nvSpPr>
          <p:cNvPr id="6149" name="Text Box 19"/>
          <p:cNvSpPr txBox="1">
            <a:spLocks noChangeArrowheads="1"/>
          </p:cNvSpPr>
          <p:nvPr/>
        </p:nvSpPr>
        <p:spPr bwMode="auto">
          <a:xfrm>
            <a:off x="1143000" y="1143000"/>
            <a:ext cx="3581400" cy="4953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Removing an element</a:t>
            </a:r>
          </a:p>
        </p:txBody>
      </p:sp>
      <p:sp>
        <p:nvSpPr>
          <p:cNvPr id="6150" name="Oval 20"/>
          <p:cNvSpPr>
            <a:spLocks noChangeArrowheads="1"/>
          </p:cNvSpPr>
          <p:nvPr/>
        </p:nvSpPr>
        <p:spPr bwMode="auto">
          <a:xfrm>
            <a:off x="13716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1" name="Oval 21"/>
          <p:cNvSpPr>
            <a:spLocks noChangeArrowheads="1"/>
          </p:cNvSpPr>
          <p:nvPr/>
        </p:nvSpPr>
        <p:spPr bwMode="auto">
          <a:xfrm>
            <a:off x="13716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2" name="Oval 22"/>
          <p:cNvSpPr>
            <a:spLocks noChangeArrowheads="1"/>
          </p:cNvSpPr>
          <p:nvPr/>
        </p:nvSpPr>
        <p:spPr bwMode="auto">
          <a:xfrm>
            <a:off x="13716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3" name="Oval 23"/>
          <p:cNvSpPr>
            <a:spLocks noChangeArrowheads="1"/>
          </p:cNvSpPr>
          <p:nvPr/>
        </p:nvSpPr>
        <p:spPr bwMode="auto">
          <a:xfrm>
            <a:off x="13716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4" name="Oval 24"/>
          <p:cNvSpPr>
            <a:spLocks noChangeArrowheads="1"/>
          </p:cNvSpPr>
          <p:nvPr/>
        </p:nvSpPr>
        <p:spPr bwMode="auto">
          <a:xfrm>
            <a:off x="13716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5" name="Oval 25"/>
          <p:cNvSpPr>
            <a:spLocks noChangeArrowheads="1"/>
          </p:cNvSpPr>
          <p:nvPr/>
        </p:nvSpPr>
        <p:spPr bwMode="auto">
          <a:xfrm>
            <a:off x="13716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Oval 26"/>
          <p:cNvSpPr>
            <a:spLocks noChangeArrowheads="1"/>
          </p:cNvSpPr>
          <p:nvPr/>
        </p:nvSpPr>
        <p:spPr bwMode="auto">
          <a:xfrm>
            <a:off x="13716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7" name="Oval 27"/>
          <p:cNvSpPr>
            <a:spLocks noChangeArrowheads="1"/>
          </p:cNvSpPr>
          <p:nvPr/>
        </p:nvSpPr>
        <p:spPr bwMode="auto">
          <a:xfrm>
            <a:off x="13716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8" name="Oval 28"/>
          <p:cNvSpPr>
            <a:spLocks noChangeArrowheads="1"/>
          </p:cNvSpPr>
          <p:nvPr/>
        </p:nvSpPr>
        <p:spPr bwMode="auto">
          <a:xfrm>
            <a:off x="13716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9" name="Oval 29"/>
          <p:cNvSpPr>
            <a:spLocks noChangeArrowheads="1"/>
          </p:cNvSpPr>
          <p:nvPr/>
        </p:nvSpPr>
        <p:spPr bwMode="auto">
          <a:xfrm>
            <a:off x="1371600" y="25908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0" name="Text Box 30"/>
          <p:cNvSpPr txBox="1">
            <a:spLocks noChangeArrowheads="1"/>
          </p:cNvSpPr>
          <p:nvPr/>
        </p:nvSpPr>
        <p:spPr bwMode="auto">
          <a:xfrm>
            <a:off x="381000" y="3200400"/>
            <a:ext cx="7620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top</a:t>
            </a:r>
          </a:p>
        </p:txBody>
      </p:sp>
      <p:sp>
        <p:nvSpPr>
          <p:cNvPr id="6161" name="Text Box 31"/>
          <p:cNvSpPr txBox="1">
            <a:spLocks noChangeArrowheads="1"/>
          </p:cNvSpPr>
          <p:nvPr/>
        </p:nvSpPr>
        <p:spPr bwMode="auto">
          <a:xfrm>
            <a:off x="304800" y="6248400"/>
            <a:ext cx="10668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bottom</a:t>
            </a:r>
          </a:p>
        </p:txBody>
      </p:sp>
      <p:sp>
        <p:nvSpPr>
          <p:cNvPr id="6162" name="Line 32"/>
          <p:cNvSpPr>
            <a:spLocks noChangeShapeType="1"/>
          </p:cNvSpPr>
          <p:nvPr/>
        </p:nvSpPr>
        <p:spPr bwMode="auto">
          <a:xfrm flipV="1">
            <a:off x="1066800" y="60198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3" name="Line 33"/>
          <p:cNvSpPr>
            <a:spLocks noChangeShapeType="1"/>
          </p:cNvSpPr>
          <p:nvPr/>
        </p:nvSpPr>
        <p:spPr bwMode="auto">
          <a:xfrm flipV="1">
            <a:off x="609600" y="2819400"/>
            <a:ext cx="762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4" name="Line 34"/>
          <p:cNvSpPr>
            <a:spLocks noChangeShapeType="1"/>
          </p:cNvSpPr>
          <p:nvPr/>
        </p:nvSpPr>
        <p:spPr bwMode="auto">
          <a:xfrm>
            <a:off x="4267200" y="4419600"/>
            <a:ext cx="838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5" name="Oval 36"/>
          <p:cNvSpPr>
            <a:spLocks noChangeArrowheads="1"/>
          </p:cNvSpPr>
          <p:nvPr/>
        </p:nvSpPr>
        <p:spPr bwMode="auto">
          <a:xfrm>
            <a:off x="5638800" y="5562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6" name="Oval 37"/>
          <p:cNvSpPr>
            <a:spLocks noChangeArrowheads="1"/>
          </p:cNvSpPr>
          <p:nvPr/>
        </p:nvSpPr>
        <p:spPr bwMode="auto">
          <a:xfrm>
            <a:off x="5638800" y="5257800"/>
            <a:ext cx="2438400" cy="5334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7" name="Oval 38"/>
          <p:cNvSpPr>
            <a:spLocks noChangeArrowheads="1"/>
          </p:cNvSpPr>
          <p:nvPr/>
        </p:nvSpPr>
        <p:spPr bwMode="auto">
          <a:xfrm>
            <a:off x="5638800" y="49530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8" name="Oval 39"/>
          <p:cNvSpPr>
            <a:spLocks noChangeArrowheads="1"/>
          </p:cNvSpPr>
          <p:nvPr/>
        </p:nvSpPr>
        <p:spPr bwMode="auto">
          <a:xfrm>
            <a:off x="5638800" y="4648200"/>
            <a:ext cx="2438400" cy="533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9" name="Oval 40"/>
          <p:cNvSpPr>
            <a:spLocks noChangeArrowheads="1"/>
          </p:cNvSpPr>
          <p:nvPr/>
        </p:nvSpPr>
        <p:spPr bwMode="auto">
          <a:xfrm>
            <a:off x="5638800" y="43434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0" name="Oval 41"/>
          <p:cNvSpPr>
            <a:spLocks noChangeArrowheads="1"/>
          </p:cNvSpPr>
          <p:nvPr/>
        </p:nvSpPr>
        <p:spPr bwMode="auto">
          <a:xfrm>
            <a:off x="5638800" y="4038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1" name="Oval 42"/>
          <p:cNvSpPr>
            <a:spLocks noChangeArrowheads="1"/>
          </p:cNvSpPr>
          <p:nvPr/>
        </p:nvSpPr>
        <p:spPr bwMode="auto">
          <a:xfrm>
            <a:off x="5638800" y="3657600"/>
            <a:ext cx="2438400" cy="5334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2" name="Oval 43"/>
          <p:cNvSpPr>
            <a:spLocks noChangeArrowheads="1"/>
          </p:cNvSpPr>
          <p:nvPr/>
        </p:nvSpPr>
        <p:spPr bwMode="auto">
          <a:xfrm>
            <a:off x="5638800" y="3276600"/>
            <a:ext cx="2438400" cy="5334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3" name="Oval 44"/>
          <p:cNvSpPr>
            <a:spLocks noChangeArrowheads="1"/>
          </p:cNvSpPr>
          <p:nvPr/>
        </p:nvSpPr>
        <p:spPr bwMode="auto">
          <a:xfrm>
            <a:off x="5638800" y="2895600"/>
            <a:ext cx="2438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" name="Oval 45"/>
          <p:cNvSpPr>
            <a:spLocks noChangeArrowheads="1"/>
          </p:cNvSpPr>
          <p:nvPr/>
        </p:nvSpPr>
        <p:spPr bwMode="auto">
          <a:xfrm>
            <a:off x="6324600" y="1219200"/>
            <a:ext cx="2438400" cy="533400"/>
          </a:xfrm>
          <a:prstGeom prst="ellipse">
            <a:avLst/>
          </a:prstGeom>
          <a:solidFill>
            <a:schemeClr val="hlink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5" name="Text Box 46"/>
          <p:cNvSpPr txBox="1">
            <a:spLocks noChangeArrowheads="1"/>
          </p:cNvSpPr>
          <p:nvPr/>
        </p:nvSpPr>
        <p:spPr bwMode="auto">
          <a:xfrm>
            <a:off x="4648200" y="3429000"/>
            <a:ext cx="762000" cy="7016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new top</a:t>
            </a:r>
          </a:p>
        </p:txBody>
      </p:sp>
      <p:sp>
        <p:nvSpPr>
          <p:cNvPr id="6176" name="Text Box 47"/>
          <p:cNvSpPr txBox="1">
            <a:spLocks noChangeArrowheads="1"/>
          </p:cNvSpPr>
          <p:nvPr/>
        </p:nvSpPr>
        <p:spPr bwMode="auto">
          <a:xfrm>
            <a:off x="4572000" y="6248400"/>
            <a:ext cx="1066800" cy="39687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bottom</a:t>
            </a:r>
          </a:p>
        </p:txBody>
      </p:sp>
      <p:sp>
        <p:nvSpPr>
          <p:cNvPr id="6177" name="Line 48"/>
          <p:cNvSpPr>
            <a:spLocks noChangeShapeType="1"/>
          </p:cNvSpPr>
          <p:nvPr/>
        </p:nvSpPr>
        <p:spPr bwMode="auto">
          <a:xfrm flipV="1">
            <a:off x="5334000" y="60198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78" name="Line 49"/>
          <p:cNvSpPr>
            <a:spLocks noChangeShapeType="1"/>
          </p:cNvSpPr>
          <p:nvPr/>
        </p:nvSpPr>
        <p:spPr bwMode="auto">
          <a:xfrm flipV="1">
            <a:off x="4876800" y="3124200"/>
            <a:ext cx="762000" cy="304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79" name="Line 51"/>
          <p:cNvSpPr>
            <a:spLocks noChangeShapeType="1"/>
          </p:cNvSpPr>
          <p:nvPr/>
        </p:nvSpPr>
        <p:spPr bwMode="auto">
          <a:xfrm flipV="1">
            <a:off x="6781800" y="1828800"/>
            <a:ext cx="1143000" cy="914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804" y="249428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STACKS </a:t>
            </a:r>
            <a:r>
              <a:rPr spc="-25" dirty="0"/>
              <a:t>VS</a:t>
            </a:r>
            <a:r>
              <a:rPr spc="-20" dirty="0"/>
              <a:t> </a:t>
            </a:r>
            <a:r>
              <a:rPr spc="-6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54684"/>
            <a:ext cx="8067040" cy="3585597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1420"/>
              </a:spcBef>
              <a:buFont typeface="Wingdings" pitchFamily="2" charset="2"/>
              <a:buChar char="§"/>
              <a:tabLst>
                <a:tab pos="288925" algn="l"/>
              </a:tabLst>
            </a:pPr>
            <a:r>
              <a:rPr sz="2200" spc="-5" dirty="0">
                <a:latin typeface="Times New Roman"/>
                <a:cs typeface="Times New Roman"/>
              </a:rPr>
              <a:t>An array is a contiguous block of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memory.</a:t>
            </a:r>
            <a:endParaRPr sz="2200" dirty="0">
              <a:latin typeface="Times New Roman"/>
              <a:cs typeface="Times New Roman"/>
            </a:endParaRPr>
          </a:p>
          <a:p>
            <a:pPr marL="12700" marR="108585">
              <a:lnSpc>
                <a:spcPts val="3960"/>
              </a:lnSpc>
              <a:spcBef>
                <a:spcPts val="350"/>
              </a:spcBef>
              <a:buFont typeface="Wingdings" pitchFamily="2" charset="2"/>
              <a:buChar char="§"/>
              <a:tabLst>
                <a:tab pos="28892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  </a:t>
            </a:r>
            <a:r>
              <a:rPr sz="2200" spc="-5" dirty="0">
                <a:latin typeface="Times New Roman"/>
                <a:cs typeface="Times New Roman"/>
              </a:rPr>
              <a:t>A stack is a first-in-last-out data structure with access only to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top  </a:t>
            </a:r>
            <a:r>
              <a:rPr lang="en-US" sz="2200" spc="-5" dirty="0">
                <a:latin typeface="Times New Roman"/>
                <a:cs typeface="Times New Roman"/>
              </a:rPr>
              <a:t>   </a:t>
            </a:r>
            <a:r>
              <a:rPr sz="2200" spc="-5" dirty="0">
                <a:latin typeface="Times New Roman"/>
                <a:cs typeface="Times New Roman"/>
              </a:rPr>
              <a:t>of 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9"/>
              </a:spcBef>
              <a:buFont typeface="Wingdings" pitchFamily="2" charset="2"/>
              <a:buChar char="§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values 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added </a:t>
            </a:r>
            <a:r>
              <a:rPr sz="2200" spc="-10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deleted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any side from an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array.</a:t>
            </a: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buFont typeface="Wingdings" pitchFamily="2" charset="2"/>
              <a:buChar char="§"/>
              <a:tabLst>
                <a:tab pos="30416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   </a:t>
            </a:r>
            <a:r>
              <a:rPr sz="2200" spc="-5" dirty="0">
                <a:latin typeface="Times New Roman"/>
                <a:cs typeface="Times New Roman"/>
              </a:rPr>
              <a:t>But in stack, insertion and deletion is possible on only one side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 stack. The other side 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sealed.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  <a:tabLst>
                <a:tab pos="4018279" algn="l"/>
              </a:tabLst>
            </a:pPr>
            <a:r>
              <a:rPr sz="2200" spc="-5" dirty="0">
                <a:latin typeface="Times New Roman"/>
                <a:cs typeface="Times New Roman"/>
              </a:rPr>
              <a:t>Eg: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a[10]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–array	a[10] -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stack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5715000"/>
            <a:ext cx="2362200" cy="1905"/>
          </a:xfrm>
          <a:custGeom>
            <a:avLst/>
            <a:gdLst/>
            <a:ahLst/>
            <a:cxnLst/>
            <a:rect l="l" t="t" r="r" b="b"/>
            <a:pathLst>
              <a:path w="2362200" h="1904">
                <a:moveTo>
                  <a:pt x="0" y="0"/>
                </a:moveTo>
                <a:lnTo>
                  <a:pt x="2362200" y="1587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6172200"/>
            <a:ext cx="2362200" cy="1905"/>
          </a:xfrm>
          <a:custGeom>
            <a:avLst/>
            <a:gdLst/>
            <a:ahLst/>
            <a:cxnLst/>
            <a:rect l="l" t="t" r="r" b="b"/>
            <a:pathLst>
              <a:path w="2362200" h="1904">
                <a:moveTo>
                  <a:pt x="0" y="0"/>
                </a:moveTo>
                <a:lnTo>
                  <a:pt x="2362200" y="1587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038" y="5715787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5" h="457200">
                <a:moveTo>
                  <a:pt x="1524" y="0"/>
                </a:moveTo>
                <a:lnTo>
                  <a:pt x="0" y="457199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0438" y="5715787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5" h="457200">
                <a:moveTo>
                  <a:pt x="0" y="457199"/>
                </a:moveTo>
                <a:lnTo>
                  <a:pt x="1524" y="0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3838" y="5715787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5" h="457200">
                <a:moveTo>
                  <a:pt x="0" y="457199"/>
                </a:moveTo>
                <a:lnTo>
                  <a:pt x="1524" y="0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1038" y="5715787"/>
            <a:ext cx="1905" cy="457200"/>
          </a:xfrm>
          <a:custGeom>
            <a:avLst/>
            <a:gdLst/>
            <a:ahLst/>
            <a:cxnLst/>
            <a:rect l="l" t="t" r="r" b="b"/>
            <a:pathLst>
              <a:path w="1905" h="457200">
                <a:moveTo>
                  <a:pt x="0" y="457199"/>
                </a:moveTo>
                <a:lnTo>
                  <a:pt x="1524" y="0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260088" y="5708650"/>
          <a:ext cx="236855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457200"/>
            <a:ext cx="8285480" cy="4106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5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The bottom of a stack is a sealed end. Stack </a:t>
            </a:r>
            <a:r>
              <a:rPr sz="2200" spc="-10" dirty="0">
                <a:latin typeface="Times New Roman"/>
                <a:cs typeface="Times New Roman"/>
              </a:rPr>
              <a:t>may </a:t>
            </a:r>
            <a:r>
              <a:rPr sz="2200" spc="-5" dirty="0">
                <a:latin typeface="Times New Roman"/>
                <a:cs typeface="Times New Roman"/>
              </a:rPr>
              <a:t>have a capacity  which is a limitation on the number of elements in a stack. </a:t>
            </a:r>
            <a:endParaRPr lang="en-US" sz="2200" spc="-5" dirty="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5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The operations  on stack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endParaRPr sz="2200" dirty="0">
              <a:latin typeface="Times New Roman"/>
              <a:cs typeface="Times New Roman"/>
            </a:endParaRPr>
          </a:p>
          <a:p>
            <a:pPr marL="568960" indent="-99060">
              <a:lnSpc>
                <a:spcPct val="100000"/>
              </a:lnSpc>
              <a:spcBef>
                <a:spcPts val="1320"/>
              </a:spcBef>
              <a:buSzPct val="95454"/>
              <a:buFont typeface="Arial"/>
              <a:buChar char="•"/>
              <a:tabLst>
                <a:tab pos="56896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Push: Places an object on the </a:t>
            </a:r>
            <a:r>
              <a:rPr sz="2200" i="1" spc="-5" dirty="0">
                <a:latin typeface="Times New Roman"/>
                <a:cs typeface="Times New Roman"/>
              </a:rPr>
              <a:t>top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stack.</a:t>
            </a:r>
            <a:endParaRPr sz="2200" dirty="0">
              <a:latin typeface="Times New Roman"/>
              <a:cs typeface="Times New Roman"/>
            </a:endParaRPr>
          </a:p>
          <a:p>
            <a:pPr marL="637540" indent="-167640">
              <a:lnSpc>
                <a:spcPct val="100000"/>
              </a:lnSpc>
              <a:spcBef>
                <a:spcPts val="1320"/>
              </a:spcBef>
              <a:buSzPct val="95454"/>
              <a:buFont typeface="Arial"/>
              <a:buChar char="•"/>
              <a:tabLst>
                <a:tab pos="637540" algn="l"/>
              </a:tabLst>
            </a:pPr>
            <a:r>
              <a:rPr sz="2200" spc="-5" dirty="0">
                <a:latin typeface="Times New Roman"/>
                <a:cs typeface="Times New Roman"/>
              </a:rPr>
              <a:t>Pop: Removes an object from the </a:t>
            </a:r>
            <a:r>
              <a:rPr sz="2200" i="1" spc="-5" dirty="0">
                <a:latin typeface="Times New Roman"/>
                <a:cs typeface="Times New Roman"/>
              </a:rPr>
              <a:t>top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stack.</a:t>
            </a:r>
            <a:endParaRPr lang="en-US" sz="2200" spc="-5" dirty="0">
              <a:latin typeface="Times New Roman"/>
              <a:cs typeface="Times New Roman"/>
            </a:endParaRPr>
          </a:p>
          <a:p>
            <a:pPr marL="637540" indent="-167640">
              <a:lnSpc>
                <a:spcPct val="100000"/>
              </a:lnSpc>
              <a:spcBef>
                <a:spcPts val="1320"/>
              </a:spcBef>
              <a:buSzPct val="95454"/>
              <a:buFont typeface="Arial"/>
              <a:buChar char="•"/>
              <a:tabLst>
                <a:tab pos="637540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peek:</a:t>
            </a:r>
            <a:r>
              <a:rPr lang="en-US" sz="2400" dirty="0"/>
              <a:t> examine the element at the top of the stack</a:t>
            </a:r>
            <a:endParaRPr sz="2200" dirty="0">
              <a:latin typeface="Times New Roman"/>
              <a:cs typeface="Times New Roman"/>
            </a:endParaRPr>
          </a:p>
          <a:p>
            <a:pPr marL="637540" indent="-167640">
              <a:lnSpc>
                <a:spcPct val="100000"/>
              </a:lnSpc>
              <a:spcBef>
                <a:spcPts val="1320"/>
              </a:spcBef>
              <a:buSzPct val="95454"/>
              <a:buFont typeface="Arial"/>
              <a:buChar char="•"/>
              <a:tabLst>
                <a:tab pos="637540" algn="l"/>
              </a:tabLst>
            </a:pPr>
            <a:r>
              <a:rPr sz="2200" spc="-5" dirty="0">
                <a:latin typeface="Times New Roman"/>
                <a:cs typeface="Times New Roman"/>
              </a:rPr>
              <a:t>IsEmpty: Reports whether the stack is </a:t>
            </a:r>
            <a:r>
              <a:rPr sz="2200" spc="-10" dirty="0">
                <a:latin typeface="Times New Roman"/>
                <a:cs typeface="Times New Roman"/>
              </a:rPr>
              <a:t>empty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not.</a:t>
            </a:r>
            <a:endParaRPr sz="2200" dirty="0">
              <a:latin typeface="Times New Roman"/>
              <a:cs typeface="Times New Roman"/>
            </a:endParaRPr>
          </a:p>
          <a:p>
            <a:pPr marL="637540" indent="-167640">
              <a:lnSpc>
                <a:spcPct val="100000"/>
              </a:lnSpc>
              <a:spcBef>
                <a:spcPts val="1325"/>
              </a:spcBef>
              <a:buSzPct val="95454"/>
              <a:buFont typeface="Arial"/>
              <a:buChar char="•"/>
              <a:tabLst>
                <a:tab pos="637540" algn="l"/>
              </a:tabLst>
            </a:pPr>
            <a:r>
              <a:rPr sz="2200" spc="-5" dirty="0">
                <a:latin typeface="Times New Roman"/>
                <a:cs typeface="Times New Roman"/>
              </a:rPr>
              <a:t>IsFull: Reports whether the stack exceeds limit or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4800600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5" h="685800">
                <a:moveTo>
                  <a:pt x="165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8800" y="4800600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5" h="685800">
                <a:moveTo>
                  <a:pt x="165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6161" y="5485638"/>
            <a:ext cx="533400" cy="1905"/>
          </a:xfrm>
          <a:custGeom>
            <a:avLst/>
            <a:gdLst/>
            <a:ahLst/>
            <a:cxnLst/>
            <a:rect l="l" t="t" r="r" b="b"/>
            <a:pathLst>
              <a:path w="533400" h="1904">
                <a:moveTo>
                  <a:pt x="0" y="0"/>
                </a:moveTo>
                <a:lnTo>
                  <a:pt x="533400" y="1524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7524" y="5514543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(i)stack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777" y="5514543"/>
            <a:ext cx="5358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0970" algn="l"/>
                <a:tab pos="4382135" algn="l"/>
              </a:tabLst>
            </a:pPr>
            <a:r>
              <a:rPr sz="1800" spc="-5" dirty="0">
                <a:latin typeface="Arial"/>
                <a:cs typeface="Arial"/>
              </a:rPr>
              <a:t>(ii)push(a)	(</a:t>
            </a:r>
            <a:r>
              <a:rPr lang="en-US" sz="1800" spc="-5" dirty="0">
                <a:latin typeface="Arial"/>
                <a:cs typeface="Arial"/>
              </a:rPr>
              <a:t>iii</a:t>
            </a:r>
            <a:r>
              <a:rPr sz="1800" spc="-5" dirty="0">
                <a:latin typeface="Arial"/>
                <a:cs typeface="Arial"/>
              </a:rPr>
              <a:t>)push(d)-stack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overflow	(iv)pop()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80899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(v)pop()-stack underflow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3200" y="4800600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5" h="685800">
                <a:moveTo>
                  <a:pt x="165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6600" y="4800600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165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44025" y="5105400"/>
            <a:ext cx="533400" cy="381000"/>
          </a:xfrm>
          <a:prstGeom prst="rect">
            <a:avLst/>
          </a:prstGeom>
          <a:ln w="14350">
            <a:solidFill>
              <a:srgbClr val="2A6BB8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4200" y="4800600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165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600" y="4800600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165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34961" y="5485638"/>
            <a:ext cx="533400" cy="1905"/>
          </a:xfrm>
          <a:custGeom>
            <a:avLst/>
            <a:gdLst/>
            <a:ahLst/>
            <a:cxnLst/>
            <a:rect l="l" t="t" r="r" b="b"/>
            <a:pathLst>
              <a:path w="533400" h="1904">
                <a:moveTo>
                  <a:pt x="0" y="0"/>
                </a:moveTo>
                <a:lnTo>
                  <a:pt x="533400" y="1524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4961" y="5104638"/>
            <a:ext cx="533400" cy="1905"/>
          </a:xfrm>
          <a:custGeom>
            <a:avLst/>
            <a:gdLst/>
            <a:ahLst/>
            <a:cxnLst/>
            <a:rect l="l" t="t" r="r" b="b"/>
            <a:pathLst>
              <a:path w="533400" h="1904">
                <a:moveTo>
                  <a:pt x="0" y="0"/>
                </a:moveTo>
                <a:lnTo>
                  <a:pt x="533400" y="1524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4400" y="4800600"/>
            <a:ext cx="1905" cy="685800"/>
          </a:xfrm>
          <a:custGeom>
            <a:avLst/>
            <a:gdLst/>
            <a:ahLst/>
            <a:cxnLst/>
            <a:rect l="l" t="t" r="r" b="b"/>
            <a:pathLst>
              <a:path w="1904" h="685800">
                <a:moveTo>
                  <a:pt x="1650" y="0"/>
                </a:moveTo>
                <a:lnTo>
                  <a:pt x="0" y="685800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25225" y="5105400"/>
            <a:ext cx="532765" cy="381000"/>
          </a:xfrm>
          <a:prstGeom prst="rect">
            <a:avLst/>
          </a:prstGeom>
          <a:ln w="14224">
            <a:solidFill>
              <a:srgbClr val="2A6BB8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7038" y="4496561"/>
            <a:ext cx="1905" cy="990600"/>
          </a:xfrm>
          <a:custGeom>
            <a:avLst/>
            <a:gdLst/>
            <a:ahLst/>
            <a:cxnLst/>
            <a:rect l="l" t="t" r="r" b="b"/>
            <a:pathLst>
              <a:path w="1904" h="990600">
                <a:moveTo>
                  <a:pt x="0" y="990600"/>
                </a:moveTo>
                <a:lnTo>
                  <a:pt x="1524" y="0"/>
                </a:lnTo>
              </a:path>
            </a:pathLst>
          </a:custGeom>
          <a:ln w="12700">
            <a:solidFill>
              <a:srgbClr val="2A6B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25225" y="4801361"/>
            <a:ext cx="532765" cy="304165"/>
          </a:xfrm>
          <a:prstGeom prst="rect">
            <a:avLst/>
          </a:prstGeom>
          <a:ln w="14224">
            <a:solidFill>
              <a:srgbClr val="2A6BB8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27965">
              <a:lnSpc>
                <a:spcPts val="208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5225" y="4496561"/>
            <a:ext cx="532765" cy="304800"/>
          </a:xfrm>
          <a:prstGeom prst="rect">
            <a:avLst/>
          </a:prstGeom>
          <a:ln w="14224">
            <a:solidFill>
              <a:srgbClr val="2A6BB8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43204">
              <a:lnSpc>
                <a:spcPts val="2085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28600" y="-685800"/>
            <a:ext cx="7467600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STACK</a:t>
            </a:r>
            <a:r>
              <a:rPr spc="-100" dirty="0"/>
              <a:t> </a:t>
            </a:r>
            <a:r>
              <a:rPr spc="-25" dirty="0"/>
              <a:t>OPERATIONS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2248" y="173228"/>
            <a:ext cx="5160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STACK</a:t>
            </a:r>
            <a:r>
              <a:rPr spc="-85" dirty="0"/>
              <a:t> </a:t>
            </a:r>
            <a:r>
              <a:rPr spc="-4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63960"/>
            <a:ext cx="8166100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indent="-291465">
              <a:lnSpc>
                <a:spcPct val="100000"/>
              </a:lnSpc>
              <a:spcBef>
                <a:spcPts val="1320"/>
              </a:spcBef>
              <a:buFont typeface="Wingdings" pitchFamily="2" charset="2"/>
              <a:buChar char="§"/>
              <a:tabLst>
                <a:tab pos="304165" algn="l"/>
              </a:tabLst>
            </a:pPr>
            <a:r>
              <a:rPr sz="2200" spc="-5" dirty="0">
                <a:latin typeface="Times New Roman"/>
                <a:cs typeface="Times New Roman"/>
              </a:rPr>
              <a:t>Stack is </a:t>
            </a:r>
            <a:r>
              <a:rPr sz="2200" spc="-10" dirty="0">
                <a:latin typeface="Times New Roman"/>
                <a:cs typeface="Times New Roman"/>
              </a:rPr>
              <a:t>implemented </a:t>
            </a:r>
            <a:r>
              <a:rPr sz="2200" spc="-5" dirty="0">
                <a:latin typeface="Times New Roman"/>
                <a:cs typeface="Times New Roman"/>
              </a:rPr>
              <a:t>using arrays or linked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lists.</a:t>
            </a: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buFont typeface="Wingdings" pitchFamily="2" charset="2"/>
              <a:buChar char="§"/>
              <a:tabLst>
                <a:tab pos="304165" algn="l"/>
              </a:tabLst>
            </a:pPr>
            <a:r>
              <a:rPr lang="en-US" sz="2200" spc="-5" dirty="0">
                <a:latin typeface="Times New Roman"/>
                <a:cs typeface="Times New Roman"/>
              </a:rPr>
              <a:t>   </a:t>
            </a:r>
            <a:r>
              <a:rPr sz="2200" spc="-5" dirty="0">
                <a:latin typeface="Times New Roman"/>
                <a:cs typeface="Times New Roman"/>
              </a:rPr>
              <a:t>Let S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a stack, n be the </a:t>
            </a:r>
            <a:r>
              <a:rPr sz="2200" spc="-20" dirty="0">
                <a:latin typeface="Times New Roman"/>
                <a:cs typeface="Times New Roman"/>
              </a:rPr>
              <a:t>capacity, </a:t>
            </a:r>
            <a:r>
              <a:rPr sz="2200" spc="-5" dirty="0">
                <a:latin typeface="Times New Roman"/>
                <a:cs typeface="Times New Roman"/>
              </a:rPr>
              <a:t>x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element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pushed, then  push and pop will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given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endParaRPr sz="2200" dirty="0">
              <a:latin typeface="Times New Roman"/>
              <a:cs typeface="Times New Roman"/>
            </a:endParaRPr>
          </a:p>
          <a:p>
            <a:pPr marL="290385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Times New Roman"/>
                <a:cs typeface="Times New Roman"/>
              </a:rPr>
              <a:t>Push(x) and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Pop()</a:t>
            </a:r>
            <a:endParaRPr sz="2200" dirty="0">
              <a:latin typeface="Times New Roman"/>
              <a:cs typeface="Times New Roman"/>
            </a:endParaRPr>
          </a:p>
          <a:p>
            <a:pPr marL="303530" indent="-291465">
              <a:lnSpc>
                <a:spcPct val="100000"/>
              </a:lnSpc>
              <a:spcBef>
                <a:spcPts val="1325"/>
              </a:spcBef>
              <a:buFont typeface="Wingdings" pitchFamily="2" charset="2"/>
              <a:buChar char="§"/>
              <a:tabLst>
                <a:tab pos="304165" algn="l"/>
              </a:tabLst>
            </a:pPr>
            <a:r>
              <a:rPr sz="2200" spc="-5" dirty="0">
                <a:latin typeface="Times New Roman"/>
                <a:cs typeface="Times New Roman"/>
              </a:rPr>
              <a:t>Here we use </a:t>
            </a:r>
            <a:r>
              <a:rPr sz="2200" dirty="0">
                <a:latin typeface="Times New Roman"/>
                <a:cs typeface="Times New Roman"/>
              </a:rPr>
              <a:t>“top” </a:t>
            </a:r>
            <a:r>
              <a:rPr sz="2200" spc="-5" dirty="0">
                <a:latin typeface="Times New Roman"/>
                <a:cs typeface="Times New Roman"/>
              </a:rPr>
              <a:t>which keeps track of the </a:t>
            </a:r>
            <a:r>
              <a:rPr sz="2200" dirty="0">
                <a:latin typeface="Times New Roman"/>
                <a:cs typeface="Times New Roman"/>
              </a:rPr>
              <a:t>top </a:t>
            </a:r>
            <a:r>
              <a:rPr sz="2200" spc="-10" dirty="0">
                <a:latin typeface="Times New Roman"/>
                <a:cs typeface="Times New Roman"/>
              </a:rPr>
              <a:t>element </a:t>
            </a:r>
            <a:r>
              <a:rPr sz="2200" spc="-5" dirty="0">
                <a:latin typeface="Times New Roman"/>
                <a:cs typeface="Times New Roman"/>
              </a:rPr>
              <a:t>in the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stack.</a:t>
            </a:r>
            <a:endParaRPr sz="22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Wingdings" pitchFamily="2" charset="2"/>
              <a:buChar char="§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 top = = </a:t>
            </a:r>
            <a:r>
              <a:rPr lang="en-US" sz="2200" spc="-5" dirty="0">
                <a:latin typeface="Times New Roman"/>
                <a:cs typeface="Times New Roman"/>
              </a:rPr>
              <a:t>-1</a:t>
            </a:r>
            <a:r>
              <a:rPr sz="2200" spc="-5" dirty="0">
                <a:latin typeface="Times New Roman"/>
                <a:cs typeface="Times New Roman"/>
              </a:rPr>
              <a:t> , </a:t>
            </a:r>
            <a:r>
              <a:rPr sz="2200" dirty="0">
                <a:latin typeface="Times New Roman"/>
                <a:cs typeface="Times New Roman"/>
              </a:rPr>
              <a:t>pop() </a:t>
            </a:r>
            <a:r>
              <a:rPr sz="2200" spc="-5" dirty="0">
                <a:latin typeface="Times New Roman"/>
                <a:cs typeface="Times New Roman"/>
              </a:rPr>
              <a:t>operation gives stack underflow as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result.</a:t>
            </a:r>
            <a:endParaRPr sz="22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Wingdings" pitchFamily="2" charset="2"/>
              <a:buChar char="§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 top = = n, 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push() operation gives stack overflow as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result.</a:t>
            </a:r>
            <a:endParaRPr sz="22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Wingdings" pitchFamily="2" charset="2"/>
              <a:buChar char="§"/>
              <a:tabLst>
                <a:tab pos="2997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pop() </a:t>
            </a:r>
            <a:r>
              <a:rPr sz="2200" spc="-5" dirty="0">
                <a:latin typeface="Times New Roman"/>
                <a:cs typeface="Times New Roman"/>
              </a:rPr>
              <a:t>operation just </a:t>
            </a:r>
            <a:r>
              <a:rPr sz="2200" dirty="0">
                <a:latin typeface="Times New Roman"/>
                <a:cs typeface="Times New Roman"/>
              </a:rPr>
              <a:t>gives </a:t>
            </a:r>
            <a:r>
              <a:rPr sz="2200" spc="-5" dirty="0">
                <a:latin typeface="Times New Roman"/>
                <a:cs typeface="Times New Roman"/>
              </a:rPr>
              <a:t>an </a:t>
            </a:r>
            <a:r>
              <a:rPr sz="2200" dirty="0">
                <a:latin typeface="Times New Roman"/>
                <a:cs typeface="Times New Roman"/>
              </a:rPr>
              <a:t>illusion </a:t>
            </a:r>
            <a:r>
              <a:rPr sz="2200" spc="-5" dirty="0">
                <a:latin typeface="Times New Roman"/>
                <a:cs typeface="Times New Roman"/>
              </a:rPr>
              <a:t>of deletion,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elements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Times New Roman"/>
                <a:cs typeface="Times New Roman"/>
              </a:rPr>
              <a:t>are retained. Only the top is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decremented.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865378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[</a:t>
            </a:r>
            <a:r>
              <a:rPr lang="en-US" spc="-10" dirty="0">
                <a:latin typeface="Arial"/>
                <a:cs typeface="Arial"/>
              </a:rPr>
              <a:t>0</a:t>
            </a:r>
            <a:r>
              <a:rPr sz="1800" spc="5" dirty="0">
                <a:latin typeface="Arial"/>
                <a:cs typeface="Arial"/>
              </a:rPr>
              <a:t>:</a:t>
            </a:r>
            <a:r>
              <a:rPr lang="en-US" sz="1800" spc="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]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0688" y="831850"/>
          <a:ext cx="2438398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49653" y="2286000"/>
            <a:ext cx="103505" cy="304800"/>
          </a:xfrm>
          <a:custGeom>
            <a:avLst/>
            <a:gdLst/>
            <a:ahLst/>
            <a:cxnLst/>
            <a:rect l="l" t="t" r="r" b="b"/>
            <a:pathLst>
              <a:path w="103505" h="304800">
                <a:moveTo>
                  <a:pt x="52009" y="25117"/>
                </a:moveTo>
                <a:lnTo>
                  <a:pt x="45597" y="35997"/>
                </a:lnTo>
                <a:lnTo>
                  <a:pt x="44196" y="304800"/>
                </a:lnTo>
                <a:lnTo>
                  <a:pt x="56896" y="304800"/>
                </a:lnTo>
                <a:lnTo>
                  <a:pt x="58297" y="36026"/>
                </a:lnTo>
                <a:lnTo>
                  <a:pt x="52009" y="25117"/>
                </a:lnTo>
                <a:close/>
              </a:path>
              <a:path w="103505" h="304800">
                <a:moveTo>
                  <a:pt x="59323" y="12573"/>
                </a:moveTo>
                <a:lnTo>
                  <a:pt x="58420" y="12573"/>
                </a:lnTo>
                <a:lnTo>
                  <a:pt x="58297" y="36026"/>
                </a:lnTo>
                <a:lnTo>
                  <a:pt x="90678" y="92201"/>
                </a:lnTo>
                <a:lnTo>
                  <a:pt x="92328" y="95250"/>
                </a:lnTo>
                <a:lnTo>
                  <a:pt x="96265" y="96265"/>
                </a:lnTo>
                <a:lnTo>
                  <a:pt x="102362" y="92710"/>
                </a:lnTo>
                <a:lnTo>
                  <a:pt x="103378" y="88900"/>
                </a:lnTo>
                <a:lnTo>
                  <a:pt x="101600" y="85851"/>
                </a:lnTo>
                <a:lnTo>
                  <a:pt x="59323" y="12573"/>
                </a:lnTo>
                <a:close/>
              </a:path>
              <a:path w="103505" h="304800">
                <a:moveTo>
                  <a:pt x="52070" y="0"/>
                </a:moveTo>
                <a:lnTo>
                  <a:pt x="1778" y="85344"/>
                </a:lnTo>
                <a:lnTo>
                  <a:pt x="0" y="88391"/>
                </a:lnTo>
                <a:lnTo>
                  <a:pt x="1015" y="92201"/>
                </a:lnTo>
                <a:lnTo>
                  <a:pt x="3937" y="93979"/>
                </a:lnTo>
                <a:lnTo>
                  <a:pt x="6984" y="95758"/>
                </a:lnTo>
                <a:lnTo>
                  <a:pt x="10921" y="94741"/>
                </a:lnTo>
                <a:lnTo>
                  <a:pt x="12700" y="91821"/>
                </a:lnTo>
                <a:lnTo>
                  <a:pt x="45580" y="36026"/>
                </a:lnTo>
                <a:lnTo>
                  <a:pt x="45720" y="12573"/>
                </a:lnTo>
                <a:lnTo>
                  <a:pt x="59323" y="12573"/>
                </a:lnTo>
                <a:lnTo>
                  <a:pt x="52070" y="0"/>
                </a:lnTo>
                <a:close/>
              </a:path>
              <a:path w="103505" h="304800">
                <a:moveTo>
                  <a:pt x="58403" y="15748"/>
                </a:moveTo>
                <a:lnTo>
                  <a:pt x="57531" y="15748"/>
                </a:lnTo>
                <a:lnTo>
                  <a:pt x="52009" y="25117"/>
                </a:lnTo>
                <a:lnTo>
                  <a:pt x="58297" y="36026"/>
                </a:lnTo>
                <a:lnTo>
                  <a:pt x="58403" y="15748"/>
                </a:lnTo>
                <a:close/>
              </a:path>
              <a:path w="103505" h="304800">
                <a:moveTo>
                  <a:pt x="58420" y="12573"/>
                </a:moveTo>
                <a:lnTo>
                  <a:pt x="45720" y="12573"/>
                </a:lnTo>
                <a:lnTo>
                  <a:pt x="45597" y="35997"/>
                </a:lnTo>
                <a:lnTo>
                  <a:pt x="52009" y="25117"/>
                </a:lnTo>
                <a:lnTo>
                  <a:pt x="46609" y="15748"/>
                </a:lnTo>
                <a:lnTo>
                  <a:pt x="58403" y="15748"/>
                </a:lnTo>
                <a:lnTo>
                  <a:pt x="58420" y="12573"/>
                </a:lnTo>
                <a:close/>
              </a:path>
              <a:path w="103505" h="304800">
                <a:moveTo>
                  <a:pt x="57531" y="15748"/>
                </a:moveTo>
                <a:lnTo>
                  <a:pt x="46609" y="15748"/>
                </a:lnTo>
                <a:lnTo>
                  <a:pt x="52009" y="25117"/>
                </a:lnTo>
                <a:lnTo>
                  <a:pt x="57531" y="15748"/>
                </a:lnTo>
                <a:close/>
              </a:path>
            </a:pathLst>
          </a:custGeom>
          <a:solidFill>
            <a:srgbClr val="2A6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9194" y="2388234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op=</a:t>
            </a:r>
            <a:r>
              <a:rPr lang="en-US" sz="1800" dirty="0">
                <a:latin typeface="Times New Roman"/>
                <a:cs typeface="Times New Roman"/>
              </a:rPr>
              <a:t>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932178"/>
            <a:ext cx="104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Push(a)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40688" y="1898650"/>
          <a:ext cx="2438398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683253" y="3429000"/>
            <a:ext cx="103505" cy="304800"/>
          </a:xfrm>
          <a:custGeom>
            <a:avLst/>
            <a:gdLst/>
            <a:ahLst/>
            <a:cxnLst/>
            <a:rect l="l" t="t" r="r" b="b"/>
            <a:pathLst>
              <a:path w="103504" h="304800">
                <a:moveTo>
                  <a:pt x="52009" y="25117"/>
                </a:moveTo>
                <a:lnTo>
                  <a:pt x="45597" y="35997"/>
                </a:lnTo>
                <a:lnTo>
                  <a:pt x="44196" y="304800"/>
                </a:lnTo>
                <a:lnTo>
                  <a:pt x="56896" y="304800"/>
                </a:lnTo>
                <a:lnTo>
                  <a:pt x="58297" y="36026"/>
                </a:lnTo>
                <a:lnTo>
                  <a:pt x="52009" y="25117"/>
                </a:lnTo>
                <a:close/>
              </a:path>
              <a:path w="103504" h="304800">
                <a:moveTo>
                  <a:pt x="59323" y="12573"/>
                </a:moveTo>
                <a:lnTo>
                  <a:pt x="58420" y="12573"/>
                </a:lnTo>
                <a:lnTo>
                  <a:pt x="58297" y="36026"/>
                </a:lnTo>
                <a:lnTo>
                  <a:pt x="90678" y="92201"/>
                </a:lnTo>
                <a:lnTo>
                  <a:pt x="92329" y="95250"/>
                </a:lnTo>
                <a:lnTo>
                  <a:pt x="96266" y="96265"/>
                </a:lnTo>
                <a:lnTo>
                  <a:pt x="102362" y="92710"/>
                </a:lnTo>
                <a:lnTo>
                  <a:pt x="103378" y="88900"/>
                </a:lnTo>
                <a:lnTo>
                  <a:pt x="101600" y="85851"/>
                </a:lnTo>
                <a:lnTo>
                  <a:pt x="59323" y="12573"/>
                </a:lnTo>
                <a:close/>
              </a:path>
              <a:path w="103504" h="304800">
                <a:moveTo>
                  <a:pt x="52070" y="0"/>
                </a:moveTo>
                <a:lnTo>
                  <a:pt x="1778" y="85344"/>
                </a:lnTo>
                <a:lnTo>
                  <a:pt x="0" y="88391"/>
                </a:lnTo>
                <a:lnTo>
                  <a:pt x="1016" y="92201"/>
                </a:lnTo>
                <a:lnTo>
                  <a:pt x="3937" y="93979"/>
                </a:lnTo>
                <a:lnTo>
                  <a:pt x="6985" y="95758"/>
                </a:lnTo>
                <a:lnTo>
                  <a:pt x="10922" y="94741"/>
                </a:lnTo>
                <a:lnTo>
                  <a:pt x="12700" y="91821"/>
                </a:lnTo>
                <a:lnTo>
                  <a:pt x="45580" y="36026"/>
                </a:lnTo>
                <a:lnTo>
                  <a:pt x="45720" y="12573"/>
                </a:lnTo>
                <a:lnTo>
                  <a:pt x="59323" y="12573"/>
                </a:lnTo>
                <a:lnTo>
                  <a:pt x="52070" y="0"/>
                </a:lnTo>
                <a:close/>
              </a:path>
              <a:path w="103504" h="304800">
                <a:moveTo>
                  <a:pt x="58403" y="15748"/>
                </a:moveTo>
                <a:lnTo>
                  <a:pt x="57531" y="15748"/>
                </a:lnTo>
                <a:lnTo>
                  <a:pt x="52009" y="25117"/>
                </a:lnTo>
                <a:lnTo>
                  <a:pt x="58297" y="36026"/>
                </a:lnTo>
                <a:lnTo>
                  <a:pt x="58403" y="15748"/>
                </a:lnTo>
                <a:close/>
              </a:path>
              <a:path w="103504" h="304800">
                <a:moveTo>
                  <a:pt x="58420" y="12573"/>
                </a:moveTo>
                <a:lnTo>
                  <a:pt x="45720" y="12573"/>
                </a:lnTo>
                <a:lnTo>
                  <a:pt x="45597" y="35997"/>
                </a:lnTo>
                <a:lnTo>
                  <a:pt x="52009" y="25117"/>
                </a:lnTo>
                <a:lnTo>
                  <a:pt x="46609" y="15748"/>
                </a:lnTo>
                <a:lnTo>
                  <a:pt x="58403" y="15748"/>
                </a:lnTo>
                <a:lnTo>
                  <a:pt x="58420" y="12573"/>
                </a:lnTo>
                <a:close/>
              </a:path>
              <a:path w="103504" h="304800">
                <a:moveTo>
                  <a:pt x="57531" y="15748"/>
                </a:moveTo>
                <a:lnTo>
                  <a:pt x="46609" y="15748"/>
                </a:lnTo>
                <a:lnTo>
                  <a:pt x="52009" y="25117"/>
                </a:lnTo>
                <a:lnTo>
                  <a:pt x="57531" y="15748"/>
                </a:lnTo>
                <a:close/>
              </a:path>
            </a:pathLst>
          </a:custGeom>
          <a:solidFill>
            <a:srgbClr val="2A6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74594" y="3531234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op</a:t>
            </a:r>
            <a:r>
              <a:rPr sz="1800" spc="5" dirty="0">
                <a:latin typeface="Times New Roman"/>
                <a:cs typeface="Times New Roman"/>
              </a:rPr>
              <a:t>=</a:t>
            </a:r>
            <a:r>
              <a:rPr lang="en-US" sz="1800" spc="5" dirty="0">
                <a:latin typeface="Times New Roman"/>
                <a:cs typeface="Times New Roman"/>
              </a:rPr>
              <a:t>5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3075559"/>
            <a:ext cx="104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Push(a)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Push(b)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3624198"/>
            <a:ext cx="2080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Push(c)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push(d)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Push(e)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push(f)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40688" y="3041650"/>
          <a:ext cx="2438398" cy="381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683253" y="5029200"/>
            <a:ext cx="103505" cy="304800"/>
          </a:xfrm>
          <a:custGeom>
            <a:avLst/>
            <a:gdLst/>
            <a:ahLst/>
            <a:cxnLst/>
            <a:rect l="l" t="t" r="r" b="b"/>
            <a:pathLst>
              <a:path w="103504" h="304800">
                <a:moveTo>
                  <a:pt x="52009" y="25117"/>
                </a:moveTo>
                <a:lnTo>
                  <a:pt x="45597" y="35997"/>
                </a:lnTo>
                <a:lnTo>
                  <a:pt x="44196" y="304800"/>
                </a:lnTo>
                <a:lnTo>
                  <a:pt x="56896" y="304800"/>
                </a:lnTo>
                <a:lnTo>
                  <a:pt x="58297" y="36026"/>
                </a:lnTo>
                <a:lnTo>
                  <a:pt x="52009" y="25117"/>
                </a:lnTo>
                <a:close/>
              </a:path>
              <a:path w="103504" h="304800">
                <a:moveTo>
                  <a:pt x="59323" y="12573"/>
                </a:moveTo>
                <a:lnTo>
                  <a:pt x="58420" y="12573"/>
                </a:lnTo>
                <a:lnTo>
                  <a:pt x="58297" y="36026"/>
                </a:lnTo>
                <a:lnTo>
                  <a:pt x="90678" y="92201"/>
                </a:lnTo>
                <a:lnTo>
                  <a:pt x="92329" y="95250"/>
                </a:lnTo>
                <a:lnTo>
                  <a:pt x="96266" y="96266"/>
                </a:lnTo>
                <a:lnTo>
                  <a:pt x="102362" y="92710"/>
                </a:lnTo>
                <a:lnTo>
                  <a:pt x="103378" y="88900"/>
                </a:lnTo>
                <a:lnTo>
                  <a:pt x="101600" y="85851"/>
                </a:lnTo>
                <a:lnTo>
                  <a:pt x="59323" y="12573"/>
                </a:lnTo>
                <a:close/>
              </a:path>
              <a:path w="103504" h="304800">
                <a:moveTo>
                  <a:pt x="52070" y="0"/>
                </a:moveTo>
                <a:lnTo>
                  <a:pt x="1778" y="85343"/>
                </a:lnTo>
                <a:lnTo>
                  <a:pt x="0" y="88392"/>
                </a:lnTo>
                <a:lnTo>
                  <a:pt x="1016" y="92201"/>
                </a:lnTo>
                <a:lnTo>
                  <a:pt x="3937" y="93980"/>
                </a:lnTo>
                <a:lnTo>
                  <a:pt x="6985" y="95757"/>
                </a:lnTo>
                <a:lnTo>
                  <a:pt x="10922" y="94742"/>
                </a:lnTo>
                <a:lnTo>
                  <a:pt x="12700" y="91820"/>
                </a:lnTo>
                <a:lnTo>
                  <a:pt x="45580" y="36026"/>
                </a:lnTo>
                <a:lnTo>
                  <a:pt x="45720" y="12573"/>
                </a:lnTo>
                <a:lnTo>
                  <a:pt x="59323" y="12573"/>
                </a:lnTo>
                <a:lnTo>
                  <a:pt x="52070" y="0"/>
                </a:lnTo>
                <a:close/>
              </a:path>
              <a:path w="103504" h="304800">
                <a:moveTo>
                  <a:pt x="58403" y="15748"/>
                </a:moveTo>
                <a:lnTo>
                  <a:pt x="57531" y="15748"/>
                </a:lnTo>
                <a:lnTo>
                  <a:pt x="52009" y="25117"/>
                </a:lnTo>
                <a:lnTo>
                  <a:pt x="58297" y="36026"/>
                </a:lnTo>
                <a:lnTo>
                  <a:pt x="58403" y="15748"/>
                </a:lnTo>
                <a:close/>
              </a:path>
              <a:path w="103504" h="304800">
                <a:moveTo>
                  <a:pt x="58420" y="12573"/>
                </a:moveTo>
                <a:lnTo>
                  <a:pt x="45720" y="12573"/>
                </a:lnTo>
                <a:lnTo>
                  <a:pt x="45597" y="35997"/>
                </a:lnTo>
                <a:lnTo>
                  <a:pt x="52009" y="25117"/>
                </a:lnTo>
                <a:lnTo>
                  <a:pt x="46609" y="15748"/>
                </a:lnTo>
                <a:lnTo>
                  <a:pt x="58403" y="15748"/>
                </a:lnTo>
                <a:lnTo>
                  <a:pt x="58420" y="12573"/>
                </a:lnTo>
                <a:close/>
              </a:path>
              <a:path w="103504" h="304800">
                <a:moveTo>
                  <a:pt x="57531" y="15748"/>
                </a:moveTo>
                <a:lnTo>
                  <a:pt x="46609" y="15748"/>
                </a:lnTo>
                <a:lnTo>
                  <a:pt x="52009" y="25117"/>
                </a:lnTo>
                <a:lnTo>
                  <a:pt x="57531" y="15748"/>
                </a:lnTo>
                <a:close/>
              </a:path>
            </a:pathLst>
          </a:custGeom>
          <a:solidFill>
            <a:srgbClr val="2A6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8794" y="5131689"/>
            <a:ext cx="16736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Top=</a:t>
            </a:r>
            <a:r>
              <a:rPr lang="en-US" sz="1800" spc="-25" dirty="0">
                <a:latin typeface="Times New Roman"/>
                <a:cs typeface="Times New Roman"/>
              </a:rPr>
              <a:t>5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lang="en-US" sz="180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Times New Roman"/>
                <a:cs typeface="Times New Roman"/>
              </a:rPr>
              <a:t>n </a:t>
            </a:r>
            <a:r>
              <a:rPr lang="en-US" sz="1800" dirty="0">
                <a:latin typeface="Times New Roman"/>
                <a:cs typeface="Times New Roman"/>
              </a:rPr>
              <a:t>– 1)</a:t>
            </a:r>
            <a:r>
              <a:rPr sz="1800" dirty="0">
                <a:latin typeface="Times New Roman"/>
                <a:cs typeface="Times New Roman"/>
              </a:rPr>
              <a:t> Stack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overflow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07340" y="4676013"/>
            <a:ext cx="1040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Push(g)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40688" y="4641850"/>
          <a:ext cx="2438398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7340854" y="1219200"/>
            <a:ext cx="103505" cy="304800"/>
          </a:xfrm>
          <a:custGeom>
            <a:avLst/>
            <a:gdLst/>
            <a:ahLst/>
            <a:cxnLst/>
            <a:rect l="l" t="t" r="r" b="b"/>
            <a:pathLst>
              <a:path w="103504" h="304800">
                <a:moveTo>
                  <a:pt x="52001" y="25130"/>
                </a:moveTo>
                <a:lnTo>
                  <a:pt x="45597" y="35997"/>
                </a:lnTo>
                <a:lnTo>
                  <a:pt x="44196" y="304800"/>
                </a:lnTo>
                <a:lnTo>
                  <a:pt x="56896" y="304800"/>
                </a:lnTo>
                <a:lnTo>
                  <a:pt x="58297" y="36084"/>
                </a:lnTo>
                <a:lnTo>
                  <a:pt x="52001" y="25130"/>
                </a:lnTo>
                <a:close/>
              </a:path>
              <a:path w="103504" h="304800">
                <a:moveTo>
                  <a:pt x="59323" y="12573"/>
                </a:moveTo>
                <a:lnTo>
                  <a:pt x="58420" y="12573"/>
                </a:lnTo>
                <a:lnTo>
                  <a:pt x="58297" y="36084"/>
                </a:lnTo>
                <a:lnTo>
                  <a:pt x="90550" y="92201"/>
                </a:lnTo>
                <a:lnTo>
                  <a:pt x="92328" y="95250"/>
                </a:lnTo>
                <a:lnTo>
                  <a:pt x="96266" y="96265"/>
                </a:lnTo>
                <a:lnTo>
                  <a:pt x="102362" y="92710"/>
                </a:lnTo>
                <a:lnTo>
                  <a:pt x="103377" y="88900"/>
                </a:lnTo>
                <a:lnTo>
                  <a:pt x="101600" y="85851"/>
                </a:lnTo>
                <a:lnTo>
                  <a:pt x="59323" y="12573"/>
                </a:lnTo>
                <a:close/>
              </a:path>
              <a:path w="103504" h="304800">
                <a:moveTo>
                  <a:pt x="52070" y="0"/>
                </a:moveTo>
                <a:lnTo>
                  <a:pt x="1777" y="85344"/>
                </a:lnTo>
                <a:lnTo>
                  <a:pt x="0" y="88391"/>
                </a:lnTo>
                <a:lnTo>
                  <a:pt x="1016" y="92201"/>
                </a:lnTo>
                <a:lnTo>
                  <a:pt x="3937" y="93979"/>
                </a:lnTo>
                <a:lnTo>
                  <a:pt x="6985" y="95758"/>
                </a:lnTo>
                <a:lnTo>
                  <a:pt x="10922" y="94741"/>
                </a:lnTo>
                <a:lnTo>
                  <a:pt x="12700" y="91821"/>
                </a:lnTo>
                <a:lnTo>
                  <a:pt x="45546" y="36084"/>
                </a:lnTo>
                <a:lnTo>
                  <a:pt x="45654" y="25130"/>
                </a:lnTo>
                <a:lnTo>
                  <a:pt x="45720" y="12573"/>
                </a:lnTo>
                <a:lnTo>
                  <a:pt x="59323" y="12573"/>
                </a:lnTo>
                <a:lnTo>
                  <a:pt x="52070" y="0"/>
                </a:lnTo>
                <a:close/>
              </a:path>
              <a:path w="103504" h="304800">
                <a:moveTo>
                  <a:pt x="58403" y="15748"/>
                </a:moveTo>
                <a:lnTo>
                  <a:pt x="57530" y="15748"/>
                </a:lnTo>
                <a:lnTo>
                  <a:pt x="52001" y="25130"/>
                </a:lnTo>
                <a:lnTo>
                  <a:pt x="58297" y="36084"/>
                </a:lnTo>
                <a:lnTo>
                  <a:pt x="58403" y="15748"/>
                </a:lnTo>
                <a:close/>
              </a:path>
              <a:path w="103504" h="304800">
                <a:moveTo>
                  <a:pt x="58420" y="12573"/>
                </a:moveTo>
                <a:lnTo>
                  <a:pt x="45720" y="12573"/>
                </a:lnTo>
                <a:lnTo>
                  <a:pt x="45597" y="35997"/>
                </a:lnTo>
                <a:lnTo>
                  <a:pt x="52001" y="25130"/>
                </a:lnTo>
                <a:lnTo>
                  <a:pt x="46609" y="15748"/>
                </a:lnTo>
                <a:lnTo>
                  <a:pt x="58403" y="15748"/>
                </a:lnTo>
                <a:lnTo>
                  <a:pt x="58420" y="12573"/>
                </a:lnTo>
                <a:close/>
              </a:path>
              <a:path w="103504" h="304800">
                <a:moveTo>
                  <a:pt x="57530" y="15748"/>
                </a:moveTo>
                <a:lnTo>
                  <a:pt x="46609" y="15748"/>
                </a:lnTo>
                <a:lnTo>
                  <a:pt x="52001" y="25130"/>
                </a:lnTo>
                <a:lnTo>
                  <a:pt x="57530" y="15748"/>
                </a:lnTo>
                <a:close/>
              </a:path>
            </a:pathLst>
          </a:custGeom>
          <a:solidFill>
            <a:srgbClr val="2A6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71409" y="1244853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op=5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575175" y="865378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p()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479288" y="831850"/>
          <a:ext cx="2438398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232921" y="88709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88253" y="2286000"/>
            <a:ext cx="103505" cy="304800"/>
          </a:xfrm>
          <a:custGeom>
            <a:avLst/>
            <a:gdLst/>
            <a:ahLst/>
            <a:cxnLst/>
            <a:rect l="l" t="t" r="r" b="b"/>
            <a:pathLst>
              <a:path w="103504" h="304800">
                <a:moveTo>
                  <a:pt x="52001" y="25130"/>
                </a:moveTo>
                <a:lnTo>
                  <a:pt x="45597" y="35997"/>
                </a:lnTo>
                <a:lnTo>
                  <a:pt x="44196" y="304800"/>
                </a:lnTo>
                <a:lnTo>
                  <a:pt x="56896" y="304800"/>
                </a:lnTo>
                <a:lnTo>
                  <a:pt x="58297" y="36084"/>
                </a:lnTo>
                <a:lnTo>
                  <a:pt x="52001" y="25130"/>
                </a:lnTo>
                <a:close/>
              </a:path>
              <a:path w="103504" h="304800">
                <a:moveTo>
                  <a:pt x="59323" y="12573"/>
                </a:moveTo>
                <a:lnTo>
                  <a:pt x="58420" y="12573"/>
                </a:lnTo>
                <a:lnTo>
                  <a:pt x="58297" y="36084"/>
                </a:lnTo>
                <a:lnTo>
                  <a:pt x="90550" y="92201"/>
                </a:lnTo>
                <a:lnTo>
                  <a:pt x="92329" y="95250"/>
                </a:lnTo>
                <a:lnTo>
                  <a:pt x="96266" y="96265"/>
                </a:lnTo>
                <a:lnTo>
                  <a:pt x="102362" y="92710"/>
                </a:lnTo>
                <a:lnTo>
                  <a:pt x="103378" y="88900"/>
                </a:lnTo>
                <a:lnTo>
                  <a:pt x="101600" y="85851"/>
                </a:lnTo>
                <a:lnTo>
                  <a:pt x="59323" y="12573"/>
                </a:lnTo>
                <a:close/>
              </a:path>
              <a:path w="103504" h="304800">
                <a:moveTo>
                  <a:pt x="52070" y="0"/>
                </a:moveTo>
                <a:lnTo>
                  <a:pt x="1778" y="85344"/>
                </a:lnTo>
                <a:lnTo>
                  <a:pt x="0" y="88391"/>
                </a:lnTo>
                <a:lnTo>
                  <a:pt x="1016" y="92201"/>
                </a:lnTo>
                <a:lnTo>
                  <a:pt x="3937" y="93979"/>
                </a:lnTo>
                <a:lnTo>
                  <a:pt x="6985" y="95758"/>
                </a:lnTo>
                <a:lnTo>
                  <a:pt x="10922" y="94741"/>
                </a:lnTo>
                <a:lnTo>
                  <a:pt x="12700" y="91821"/>
                </a:lnTo>
                <a:lnTo>
                  <a:pt x="45546" y="36084"/>
                </a:lnTo>
                <a:lnTo>
                  <a:pt x="45654" y="25130"/>
                </a:lnTo>
                <a:lnTo>
                  <a:pt x="45720" y="12573"/>
                </a:lnTo>
                <a:lnTo>
                  <a:pt x="59323" y="12573"/>
                </a:lnTo>
                <a:lnTo>
                  <a:pt x="52070" y="0"/>
                </a:lnTo>
                <a:close/>
              </a:path>
              <a:path w="103504" h="304800">
                <a:moveTo>
                  <a:pt x="58403" y="15748"/>
                </a:moveTo>
                <a:lnTo>
                  <a:pt x="57531" y="15748"/>
                </a:lnTo>
                <a:lnTo>
                  <a:pt x="52001" y="25130"/>
                </a:lnTo>
                <a:lnTo>
                  <a:pt x="58297" y="36084"/>
                </a:lnTo>
                <a:lnTo>
                  <a:pt x="58403" y="15748"/>
                </a:lnTo>
                <a:close/>
              </a:path>
              <a:path w="103504" h="304800">
                <a:moveTo>
                  <a:pt x="58420" y="12573"/>
                </a:moveTo>
                <a:lnTo>
                  <a:pt x="45720" y="12573"/>
                </a:lnTo>
                <a:lnTo>
                  <a:pt x="45597" y="35997"/>
                </a:lnTo>
                <a:lnTo>
                  <a:pt x="52001" y="25130"/>
                </a:lnTo>
                <a:lnTo>
                  <a:pt x="46609" y="15748"/>
                </a:lnTo>
                <a:lnTo>
                  <a:pt x="58403" y="15748"/>
                </a:lnTo>
                <a:lnTo>
                  <a:pt x="58420" y="12573"/>
                </a:lnTo>
                <a:close/>
              </a:path>
              <a:path w="103504" h="304800">
                <a:moveTo>
                  <a:pt x="57531" y="15748"/>
                </a:moveTo>
                <a:lnTo>
                  <a:pt x="46609" y="15748"/>
                </a:lnTo>
                <a:lnTo>
                  <a:pt x="52001" y="25130"/>
                </a:lnTo>
                <a:lnTo>
                  <a:pt x="57531" y="15748"/>
                </a:lnTo>
                <a:close/>
              </a:path>
            </a:pathLst>
          </a:custGeom>
          <a:solidFill>
            <a:srgbClr val="2A6B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94628" y="2312034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op=</a:t>
            </a:r>
            <a:r>
              <a:rPr lang="en-US" sz="1800" dirty="0">
                <a:latin typeface="Times New Roman"/>
                <a:cs typeface="Times New Roman"/>
              </a:rPr>
              <a:t>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5175" y="1932178"/>
            <a:ext cx="736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p()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op</a:t>
            </a:r>
            <a:r>
              <a:rPr sz="1800" dirty="0">
                <a:latin typeface="Arial"/>
                <a:cs typeface="Arial"/>
              </a:rPr>
              <a:t>()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p()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5175" y="2755519"/>
            <a:ext cx="1483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Pop()</a:t>
            </a:r>
            <a:r>
              <a:rPr sz="1800" spc="-6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479288" y="1898650"/>
          <a:ext cx="2438398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5185028" y="3988689"/>
            <a:ext cx="8347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op=</a:t>
            </a:r>
            <a:r>
              <a:rPr lang="en-US" sz="1800" dirty="0">
                <a:latin typeface="Times New Roman"/>
                <a:cs typeface="Times New Roman"/>
              </a:rPr>
              <a:t> -1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5175" y="3532758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p()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479288" y="3498850"/>
          <a:ext cx="2438398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5185028" y="5131689"/>
            <a:ext cx="24349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Top=</a:t>
            </a:r>
            <a:r>
              <a:rPr lang="en-US" sz="1800" spc="-25" dirty="0">
                <a:latin typeface="Times New Roman"/>
                <a:cs typeface="Times New Roman"/>
              </a:rPr>
              <a:t> -1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stack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underflow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575175" y="4676013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p()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479288" y="4641850"/>
          <a:ext cx="2438398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A6BB8"/>
                      </a:solidFill>
                      <a:prstDash val="solid"/>
                    </a:lnL>
                    <a:lnR w="19050">
                      <a:solidFill>
                        <a:srgbClr val="2A6BB8"/>
                      </a:solidFill>
                      <a:prstDash val="solid"/>
                    </a:lnR>
                    <a:lnT w="19050">
                      <a:solidFill>
                        <a:srgbClr val="2A6BB8"/>
                      </a:solidFill>
                      <a:prstDash val="solid"/>
                    </a:lnT>
                    <a:lnB w="19050">
                      <a:solidFill>
                        <a:srgbClr val="2A6B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DA3D709AEA29468D61BD2FE4CFC2E7" ma:contentTypeVersion="4" ma:contentTypeDescription="Create a new document." ma:contentTypeScope="" ma:versionID="85bbdb2dcc32b4b4b0e5df0e237d63f6">
  <xsd:schema xmlns:xsd="http://www.w3.org/2001/XMLSchema" xmlns:xs="http://www.w3.org/2001/XMLSchema" xmlns:p="http://schemas.microsoft.com/office/2006/metadata/properties" xmlns:ns2="d88c37d7-aa3f-4589-9ecb-c66a15adcdc5" targetNamespace="http://schemas.microsoft.com/office/2006/metadata/properties" ma:root="true" ma:fieldsID="607526f99af0684bbac03258934cfe57" ns2:_="">
    <xsd:import namespace="d88c37d7-aa3f-4589-9ecb-c66a15adc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c37d7-aa3f-4589-9ecb-c66a15adc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0D6D41-A9A7-47C4-B88C-F4DF18281B6E}"/>
</file>

<file path=customXml/itemProps2.xml><?xml version="1.0" encoding="utf-8"?>
<ds:datastoreItem xmlns:ds="http://schemas.openxmlformats.org/officeDocument/2006/customXml" ds:itemID="{55AFC1E3-8BE7-4E45-B091-4E57124BE9E4}"/>
</file>

<file path=customXml/itemProps3.xml><?xml version="1.0" encoding="utf-8"?>
<ds:datastoreItem xmlns:ds="http://schemas.openxmlformats.org/officeDocument/2006/customXml" ds:itemID="{5DBF7ECA-8CAF-484C-911B-D8531ED15FB7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280</TotalTime>
  <Words>2263</Words>
  <Application>Microsoft Office PowerPoint</Application>
  <PresentationFormat>On-screen Show (4:3)</PresentationFormat>
  <Paragraphs>447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Unicode MS</vt:lpstr>
      <vt:lpstr>Calibri</vt:lpstr>
      <vt:lpstr>Century Schoolbook</vt:lpstr>
      <vt:lpstr>Courier New</vt:lpstr>
      <vt:lpstr>Times</vt:lpstr>
      <vt:lpstr>Times New Roman</vt:lpstr>
      <vt:lpstr>Wingdings</vt:lpstr>
      <vt:lpstr>Wingdings 2</vt:lpstr>
      <vt:lpstr>Oriel</vt:lpstr>
      <vt:lpstr> STACK  </vt:lpstr>
      <vt:lpstr>INTRODUCTION - STACK</vt:lpstr>
      <vt:lpstr>Conceptual View of a Stack</vt:lpstr>
      <vt:lpstr>Conceptual View of a Stack</vt:lpstr>
      <vt:lpstr>Conceptual View of a Stack</vt:lpstr>
      <vt:lpstr>STACKS VS ARRAYS</vt:lpstr>
      <vt:lpstr>STACK OPERATIONS</vt:lpstr>
      <vt:lpstr>STACK IMPLEMENTATION</vt:lpstr>
      <vt:lpstr>Pop()</vt:lpstr>
      <vt:lpstr>PUSH &amp; POP – another view</vt:lpstr>
      <vt:lpstr>PUSH</vt:lpstr>
      <vt:lpstr>POP</vt:lpstr>
      <vt:lpstr>Implementing a Stack</vt:lpstr>
      <vt:lpstr>Stack Implementation Issues</vt:lpstr>
      <vt:lpstr>Array Implementation of a Stack</vt:lpstr>
      <vt:lpstr>Array Implementation of a Stack</vt:lpstr>
      <vt:lpstr>PowerPoint Presentation</vt:lpstr>
      <vt:lpstr>The ArrayStack Class</vt:lpstr>
      <vt:lpstr>PowerPoint Presentation</vt:lpstr>
      <vt:lpstr>Example of using Constructor to create a Stack of Numbers</vt:lpstr>
      <vt:lpstr>Example: the same ArrayStack object after four items have been pushed on</vt:lpstr>
      <vt:lpstr>PowerPoint Presentation</vt:lpstr>
      <vt:lpstr>Managing Capacity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APPLICATIONS</vt:lpstr>
      <vt:lpstr>RECURSION HANDLING</vt:lpstr>
      <vt:lpstr>PowerPoint Presentation</vt:lpstr>
      <vt:lpstr>PARENTHESIS CHECKING</vt:lpstr>
      <vt:lpstr>Eg: [a+(b*c)+{(d-e)}]</vt:lpstr>
      <vt:lpstr>UNDO OPERATION</vt:lpstr>
      <vt:lpstr>UNDO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STACKS  PART 1</dc:title>
  <dc:creator>sadaf yasmin</dc:creator>
  <cp:lastModifiedBy>Muhammad Sardaraz</cp:lastModifiedBy>
  <cp:revision>36</cp:revision>
  <dcterms:created xsi:type="dcterms:W3CDTF">2020-03-18T11:36:18Z</dcterms:created>
  <dcterms:modified xsi:type="dcterms:W3CDTF">2021-10-03T04:15:26Z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2020-03-18T00:00:00Z</vt:filetime>
  </property>
  <property fmtid="{D5CDD505-2E9C-101B-9397-08002B2CF9AE}" pid="5" name="ContentTypeId">
    <vt:lpwstr>0x01010022DA3D709AEA29468D61BD2FE4CFC2E7</vt:lpwstr>
  </property>
</Properties>
</file>