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99" r:id="rId14"/>
    <p:sldId id="297" r:id="rId15"/>
    <p:sldId id="268" r:id="rId16"/>
    <p:sldId id="275" r:id="rId17"/>
    <p:sldId id="276" r:id="rId18"/>
    <p:sldId id="269" r:id="rId19"/>
    <p:sldId id="270" r:id="rId20"/>
    <p:sldId id="271" r:id="rId21"/>
    <p:sldId id="272" r:id="rId22"/>
    <p:sldId id="273" r:id="rId23"/>
    <p:sldId id="274" r:id="rId24"/>
    <p:sldId id="277" r:id="rId25"/>
    <p:sldId id="314" r:id="rId26"/>
    <p:sldId id="300" r:id="rId27"/>
    <p:sldId id="278" r:id="rId28"/>
    <p:sldId id="279" r:id="rId29"/>
    <p:sldId id="280" r:id="rId30"/>
    <p:sldId id="302" r:id="rId31"/>
    <p:sldId id="281" r:id="rId32"/>
    <p:sldId id="301" r:id="rId33"/>
    <p:sldId id="306" r:id="rId34"/>
    <p:sldId id="307" r:id="rId35"/>
    <p:sldId id="308" r:id="rId36"/>
    <p:sldId id="294" r:id="rId37"/>
    <p:sldId id="295" r:id="rId38"/>
    <p:sldId id="309" r:id="rId39"/>
    <p:sldId id="310" r:id="rId40"/>
    <p:sldId id="311" r:id="rId41"/>
    <p:sldId id="312" r:id="rId42"/>
    <p:sldId id="313" r:id="rId43"/>
    <p:sldId id="296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BA059-4ACD-4056-87B9-0F6C8118A053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7A355-1769-4DD0-B2D4-688C0A42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546514-4B16-4330-9514-9839AFBCB0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7ECD78-98CB-4183-B5B8-C22E58DADA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94A7A9-37E7-4AD9-A613-1AC5F6512E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F23EA7-0071-49A0-901D-284DD19D715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F23EA7-0071-49A0-901D-284DD19D715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0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AE44BA-00F3-4C46-B94E-4F0357C4B94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B301B8-27C7-4274-B52A-490CF148CBF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16B616-4A48-4BF6-817B-4F41978B82D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DE4524-A1F0-43F8-A95E-05FC4EF02FA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DE4524-A1F0-43F8-A95E-05FC4EF02FA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E53F1F-1B79-48E7-910F-7A6D69B7F3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5EA40E-37F0-4F4D-AB7A-19667AA064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82668A-543F-4078-BF6B-EDBF8EB51B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5711A4-C29E-44F6-BA24-36F15D81E3C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25C8A0-D42C-4CE5-A6E9-8C2662AA37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31D709-B663-4D81-BE8E-4A930751724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78054-28DF-4B87-81A5-66C3320E229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A975D3-A26B-4EC3-959F-CCEA78D8B3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compression" TargetMode="External"/><Relationship Id="rId2" Type="http://schemas.openxmlformats.org/officeDocument/2006/relationships/hyperlink" Target="http://www.geeksforgeeks.org/dijkstras-shortest-path-algorithm-using-priority_queue-st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7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3600" y="2703587"/>
            <a:ext cx="68580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9660" marR="5080" indent="-2347595" algn="ctr">
              <a:spcBef>
                <a:spcPts val="100"/>
              </a:spcBef>
            </a:pPr>
            <a:r>
              <a:rPr spc="-40" dirty="0"/>
              <a:t>IMPLEMENTATION </a:t>
            </a:r>
            <a:r>
              <a:rPr spc="-5" dirty="0"/>
              <a:t>OF </a:t>
            </a:r>
            <a:r>
              <a:rPr lang="en-US" spc="-5" dirty="0"/>
              <a:t>Queues</a:t>
            </a:r>
            <a:br>
              <a:rPr lang="en-US" spc="-75" dirty="0"/>
            </a:br>
            <a:r>
              <a:rPr lang="en-US" dirty="0"/>
              <a:t>Data Structures &amp; Algorithms (CSC211)</a:t>
            </a:r>
            <a:br>
              <a:rPr lang="en-US" dirty="0"/>
            </a:br>
            <a:r>
              <a:rPr spc="-75" dirty="0"/>
              <a:t>  </a:t>
            </a:r>
            <a:br>
              <a:rPr lang="en-US" spc="-75" dirty="0"/>
            </a:br>
            <a:br>
              <a:rPr lang="en-US" spc="-75" dirty="0"/>
            </a:b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A26025-6C0A-40DD-90DF-96B3E33FE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pPr eaLnBrk="1" hangingPunct="1"/>
            <a:r>
              <a:rPr lang="en-US">
                <a:latin typeface="Helvetica" pitchFamily="34" charset="0"/>
              </a:rPr>
              <a:t>Implementing Queue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05000"/>
            <a:ext cx="8226425" cy="76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>
                <a:latin typeface="Helvetica" pitchFamily="34" charset="0"/>
                <a:cs typeface="Times New Roman" pitchFamily="18" charset="0"/>
              </a:rPr>
              <a:t>Using linked List:</a:t>
            </a:r>
          </a:p>
        </p:txBody>
      </p:sp>
      <p:sp>
        <p:nvSpPr>
          <p:cNvPr id="12292" name="Text Box 11"/>
          <p:cNvSpPr txBox="1">
            <a:spLocks noChangeArrowheads="1"/>
          </p:cNvSpPr>
          <p:nvPr/>
        </p:nvSpPr>
        <p:spPr bwMode="auto">
          <a:xfrm>
            <a:off x="1143000" y="28956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2293" name="Text Box 13"/>
          <p:cNvSpPr txBox="1">
            <a:spLocks noChangeArrowheads="1"/>
          </p:cNvSpPr>
          <p:nvPr/>
        </p:nvSpPr>
        <p:spPr bwMode="auto">
          <a:xfrm>
            <a:off x="2428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2294" name="Text Box 15"/>
          <p:cNvSpPr txBox="1">
            <a:spLocks noChangeArrowheads="1"/>
          </p:cNvSpPr>
          <p:nvPr/>
        </p:nvSpPr>
        <p:spPr bwMode="auto">
          <a:xfrm>
            <a:off x="2047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2295" name="Text Box 16"/>
          <p:cNvSpPr txBox="1">
            <a:spLocks noChangeArrowheads="1"/>
          </p:cNvSpPr>
          <p:nvPr/>
        </p:nvSpPr>
        <p:spPr bwMode="auto">
          <a:xfrm>
            <a:off x="1666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2296" name="Text Box 17"/>
          <p:cNvSpPr txBox="1">
            <a:spLocks noChangeArrowheads="1"/>
          </p:cNvSpPr>
          <p:nvPr/>
        </p:nvSpPr>
        <p:spPr bwMode="auto">
          <a:xfrm>
            <a:off x="1354138" y="3473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2297" name="AutoShape 18"/>
          <p:cNvSpPr>
            <a:spLocks noChangeArrowheads="1"/>
          </p:cNvSpPr>
          <p:nvPr/>
        </p:nvSpPr>
        <p:spPr bwMode="auto">
          <a:xfrm>
            <a:off x="3352800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800600" y="3397250"/>
            <a:ext cx="685800" cy="336550"/>
            <a:chOff x="1488" y="1996"/>
            <a:chExt cx="432" cy="212"/>
          </a:xfrm>
        </p:grpSpPr>
        <p:sp>
          <p:nvSpPr>
            <p:cNvPr id="12354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Line 2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Text Box 2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12357" name="Line 2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Rectangle 25"/>
          <p:cNvSpPr>
            <a:spLocks noChangeArrowheads="1"/>
          </p:cNvSpPr>
          <p:nvPr/>
        </p:nvSpPr>
        <p:spPr bwMode="auto">
          <a:xfrm>
            <a:off x="54864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26"/>
          <p:cNvSpPr>
            <a:spLocks noChangeShapeType="1"/>
          </p:cNvSpPr>
          <p:nvPr/>
        </p:nvSpPr>
        <p:spPr bwMode="auto">
          <a:xfrm>
            <a:off x="5791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27"/>
          <p:cNvSpPr txBox="1">
            <a:spLocks noChangeArrowheads="1"/>
          </p:cNvSpPr>
          <p:nvPr/>
        </p:nvSpPr>
        <p:spPr bwMode="auto">
          <a:xfrm>
            <a:off x="5486400" y="33972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2302" name="Line 28"/>
          <p:cNvSpPr>
            <a:spLocks noChangeShapeType="1"/>
          </p:cNvSpPr>
          <p:nvPr/>
        </p:nvSpPr>
        <p:spPr bwMode="auto">
          <a:xfrm>
            <a:off x="58674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Rectangle 29"/>
          <p:cNvSpPr>
            <a:spLocks noChangeArrowheads="1"/>
          </p:cNvSpPr>
          <p:nvPr/>
        </p:nvSpPr>
        <p:spPr bwMode="auto">
          <a:xfrm>
            <a:off x="61722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30"/>
          <p:cNvSpPr>
            <a:spLocks noChangeShapeType="1"/>
          </p:cNvSpPr>
          <p:nvPr/>
        </p:nvSpPr>
        <p:spPr bwMode="auto">
          <a:xfrm>
            <a:off x="6477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Text Box 31"/>
          <p:cNvSpPr txBox="1">
            <a:spLocks noChangeArrowheads="1"/>
          </p:cNvSpPr>
          <p:nvPr/>
        </p:nvSpPr>
        <p:spPr bwMode="auto">
          <a:xfrm>
            <a:off x="6172200" y="339725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2306" name="Line 32"/>
          <p:cNvSpPr>
            <a:spLocks noChangeShapeType="1"/>
          </p:cNvSpPr>
          <p:nvPr/>
        </p:nvSpPr>
        <p:spPr bwMode="auto">
          <a:xfrm>
            <a:off x="6553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Rectangle 33"/>
          <p:cNvSpPr>
            <a:spLocks noChangeArrowheads="1"/>
          </p:cNvSpPr>
          <p:nvPr/>
        </p:nvSpPr>
        <p:spPr bwMode="auto">
          <a:xfrm>
            <a:off x="68580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34"/>
          <p:cNvSpPr>
            <a:spLocks noChangeShapeType="1"/>
          </p:cNvSpPr>
          <p:nvPr/>
        </p:nvSpPr>
        <p:spPr bwMode="auto">
          <a:xfrm>
            <a:off x="7162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Text Box 35"/>
          <p:cNvSpPr txBox="1">
            <a:spLocks noChangeArrowheads="1"/>
          </p:cNvSpPr>
          <p:nvPr/>
        </p:nvSpPr>
        <p:spPr bwMode="auto">
          <a:xfrm>
            <a:off x="6858000" y="33972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2310" name="Line 36"/>
          <p:cNvSpPr>
            <a:spLocks noChangeShapeType="1"/>
          </p:cNvSpPr>
          <p:nvPr/>
        </p:nvSpPr>
        <p:spPr bwMode="auto">
          <a:xfrm flipH="1">
            <a:off x="7143750" y="34734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Text Box 38"/>
          <p:cNvSpPr txBox="1">
            <a:spLocks noChangeArrowheads="1"/>
          </p:cNvSpPr>
          <p:nvPr/>
        </p:nvSpPr>
        <p:spPr bwMode="auto">
          <a:xfrm>
            <a:off x="4127500" y="286385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2312" name="Line 39"/>
          <p:cNvSpPr>
            <a:spLocks noChangeShapeType="1"/>
          </p:cNvSpPr>
          <p:nvPr/>
        </p:nvSpPr>
        <p:spPr bwMode="auto">
          <a:xfrm>
            <a:off x="47244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Line 40"/>
          <p:cNvSpPr>
            <a:spLocks noChangeShapeType="1"/>
          </p:cNvSpPr>
          <p:nvPr/>
        </p:nvSpPr>
        <p:spPr bwMode="auto">
          <a:xfrm>
            <a:off x="4953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Text Box 41"/>
          <p:cNvSpPr txBox="1">
            <a:spLocks noChangeArrowheads="1"/>
          </p:cNvSpPr>
          <p:nvPr/>
        </p:nvSpPr>
        <p:spPr bwMode="auto">
          <a:xfrm>
            <a:off x="2297113" y="28956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2315" name="Line 42"/>
          <p:cNvSpPr>
            <a:spLocks noChangeShapeType="1"/>
          </p:cNvSpPr>
          <p:nvPr/>
        </p:nvSpPr>
        <p:spPr bwMode="auto">
          <a:xfrm>
            <a:off x="15065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Line 43"/>
          <p:cNvSpPr>
            <a:spLocks noChangeShapeType="1"/>
          </p:cNvSpPr>
          <p:nvPr/>
        </p:nvSpPr>
        <p:spPr bwMode="auto">
          <a:xfrm>
            <a:off x="25733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7" name="Text Box 45"/>
          <p:cNvSpPr txBox="1">
            <a:spLocks noChangeArrowheads="1"/>
          </p:cNvSpPr>
          <p:nvPr/>
        </p:nvSpPr>
        <p:spPr bwMode="auto">
          <a:xfrm>
            <a:off x="6286500" y="28194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2318" name="Line 46"/>
          <p:cNvSpPr>
            <a:spLocks noChangeShapeType="1"/>
          </p:cNvSpPr>
          <p:nvPr/>
        </p:nvSpPr>
        <p:spPr bwMode="auto">
          <a:xfrm>
            <a:off x="6858000" y="3003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Line 47"/>
          <p:cNvSpPr>
            <a:spLocks noChangeShapeType="1"/>
          </p:cNvSpPr>
          <p:nvPr/>
        </p:nvSpPr>
        <p:spPr bwMode="auto">
          <a:xfrm>
            <a:off x="7086600" y="3003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Text Box 48"/>
          <p:cNvSpPr txBox="1">
            <a:spLocks noChangeArrowheads="1"/>
          </p:cNvSpPr>
          <p:nvPr/>
        </p:nvSpPr>
        <p:spPr bwMode="auto">
          <a:xfrm>
            <a:off x="1447800" y="49530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2321" name="Text Box 49"/>
          <p:cNvSpPr txBox="1">
            <a:spLocks noChangeArrowheads="1"/>
          </p:cNvSpPr>
          <p:nvPr/>
        </p:nvSpPr>
        <p:spPr bwMode="auto">
          <a:xfrm>
            <a:off x="2428875" y="5530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2322" name="Text Box 50"/>
          <p:cNvSpPr txBox="1">
            <a:spLocks noChangeArrowheads="1"/>
          </p:cNvSpPr>
          <p:nvPr/>
        </p:nvSpPr>
        <p:spPr bwMode="auto">
          <a:xfrm>
            <a:off x="2047875" y="5530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2323" name="Text Box 51"/>
          <p:cNvSpPr txBox="1">
            <a:spLocks noChangeArrowheads="1"/>
          </p:cNvSpPr>
          <p:nvPr/>
        </p:nvSpPr>
        <p:spPr bwMode="auto">
          <a:xfrm>
            <a:off x="1666875" y="5530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2324" name="AutoShape 53"/>
          <p:cNvSpPr>
            <a:spLocks noChangeArrowheads="1"/>
          </p:cNvSpPr>
          <p:nvPr/>
        </p:nvSpPr>
        <p:spPr bwMode="auto">
          <a:xfrm>
            <a:off x="3352800" y="5410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800600" y="5454650"/>
            <a:ext cx="685800" cy="336550"/>
            <a:chOff x="1488" y="1996"/>
            <a:chExt cx="432" cy="212"/>
          </a:xfrm>
        </p:grpSpPr>
        <p:sp>
          <p:nvSpPr>
            <p:cNvPr id="12350" name="Rectangle 55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1" name="Line 56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Text Box 57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12353" name="Line 58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6" name="Rectangle 59"/>
          <p:cNvSpPr>
            <a:spLocks noChangeArrowheads="1"/>
          </p:cNvSpPr>
          <p:nvPr/>
        </p:nvSpPr>
        <p:spPr bwMode="auto">
          <a:xfrm>
            <a:off x="54864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60"/>
          <p:cNvSpPr>
            <a:spLocks noChangeShapeType="1"/>
          </p:cNvSpPr>
          <p:nvPr/>
        </p:nvSpPr>
        <p:spPr bwMode="auto">
          <a:xfrm>
            <a:off x="5791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8" name="Text Box 61"/>
          <p:cNvSpPr txBox="1">
            <a:spLocks noChangeArrowheads="1"/>
          </p:cNvSpPr>
          <p:nvPr/>
        </p:nvSpPr>
        <p:spPr bwMode="auto">
          <a:xfrm>
            <a:off x="5486400" y="54546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2329" name="Line 62"/>
          <p:cNvSpPr>
            <a:spLocks noChangeShapeType="1"/>
          </p:cNvSpPr>
          <p:nvPr/>
        </p:nvSpPr>
        <p:spPr bwMode="auto">
          <a:xfrm>
            <a:off x="58674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Rectangle 63"/>
          <p:cNvSpPr>
            <a:spLocks noChangeArrowheads="1"/>
          </p:cNvSpPr>
          <p:nvPr/>
        </p:nvSpPr>
        <p:spPr bwMode="auto">
          <a:xfrm>
            <a:off x="61722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Line 64"/>
          <p:cNvSpPr>
            <a:spLocks noChangeShapeType="1"/>
          </p:cNvSpPr>
          <p:nvPr/>
        </p:nvSpPr>
        <p:spPr bwMode="auto">
          <a:xfrm>
            <a:off x="64770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2" name="Text Box 65"/>
          <p:cNvSpPr txBox="1">
            <a:spLocks noChangeArrowheads="1"/>
          </p:cNvSpPr>
          <p:nvPr/>
        </p:nvSpPr>
        <p:spPr bwMode="auto">
          <a:xfrm>
            <a:off x="6172200" y="545465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2333" name="Line 66"/>
          <p:cNvSpPr>
            <a:spLocks noChangeShapeType="1"/>
          </p:cNvSpPr>
          <p:nvPr/>
        </p:nvSpPr>
        <p:spPr bwMode="auto">
          <a:xfrm>
            <a:off x="65532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Rectangle 67"/>
          <p:cNvSpPr>
            <a:spLocks noChangeArrowheads="1"/>
          </p:cNvSpPr>
          <p:nvPr/>
        </p:nvSpPr>
        <p:spPr bwMode="auto">
          <a:xfrm>
            <a:off x="68580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Line 68"/>
          <p:cNvSpPr>
            <a:spLocks noChangeShapeType="1"/>
          </p:cNvSpPr>
          <p:nvPr/>
        </p:nvSpPr>
        <p:spPr bwMode="auto">
          <a:xfrm>
            <a:off x="7162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6" name="Text Box 69"/>
          <p:cNvSpPr txBox="1">
            <a:spLocks noChangeArrowheads="1"/>
          </p:cNvSpPr>
          <p:nvPr/>
        </p:nvSpPr>
        <p:spPr bwMode="auto">
          <a:xfrm>
            <a:off x="6858000" y="54546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2337" name="Line 70"/>
          <p:cNvSpPr>
            <a:spLocks noChangeShapeType="1"/>
          </p:cNvSpPr>
          <p:nvPr/>
        </p:nvSpPr>
        <p:spPr bwMode="auto">
          <a:xfrm flipH="1">
            <a:off x="7143750" y="55308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Text Box 71"/>
          <p:cNvSpPr txBox="1">
            <a:spLocks noChangeArrowheads="1"/>
          </p:cNvSpPr>
          <p:nvPr/>
        </p:nvSpPr>
        <p:spPr bwMode="auto">
          <a:xfrm>
            <a:off x="4813300" y="492125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2339" name="Line 72"/>
          <p:cNvSpPr>
            <a:spLocks noChangeShapeType="1"/>
          </p:cNvSpPr>
          <p:nvPr/>
        </p:nvSpPr>
        <p:spPr bwMode="auto">
          <a:xfrm>
            <a:off x="541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Line 73"/>
          <p:cNvSpPr>
            <a:spLocks noChangeShapeType="1"/>
          </p:cNvSpPr>
          <p:nvPr/>
        </p:nvSpPr>
        <p:spPr bwMode="auto">
          <a:xfrm>
            <a:off x="5638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1" name="Text Box 74"/>
          <p:cNvSpPr txBox="1">
            <a:spLocks noChangeArrowheads="1"/>
          </p:cNvSpPr>
          <p:nvPr/>
        </p:nvSpPr>
        <p:spPr bwMode="auto">
          <a:xfrm>
            <a:off x="2297113" y="49530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2342" name="Line 75"/>
          <p:cNvSpPr>
            <a:spLocks noChangeShapeType="1"/>
          </p:cNvSpPr>
          <p:nvPr/>
        </p:nvSpPr>
        <p:spPr bwMode="auto">
          <a:xfrm>
            <a:off x="18113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3" name="Line 76"/>
          <p:cNvSpPr>
            <a:spLocks noChangeShapeType="1"/>
          </p:cNvSpPr>
          <p:nvPr/>
        </p:nvSpPr>
        <p:spPr bwMode="auto">
          <a:xfrm>
            <a:off x="25733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4" name="Text Box 77"/>
          <p:cNvSpPr txBox="1">
            <a:spLocks noChangeArrowheads="1"/>
          </p:cNvSpPr>
          <p:nvPr/>
        </p:nvSpPr>
        <p:spPr bwMode="auto">
          <a:xfrm>
            <a:off x="6286500" y="48768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2345" name="Line 78"/>
          <p:cNvSpPr>
            <a:spLocks noChangeShapeType="1"/>
          </p:cNvSpPr>
          <p:nvPr/>
        </p:nvSpPr>
        <p:spPr bwMode="auto">
          <a:xfrm>
            <a:off x="6858000" y="506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6" name="Line 79"/>
          <p:cNvSpPr>
            <a:spLocks noChangeShapeType="1"/>
          </p:cNvSpPr>
          <p:nvPr/>
        </p:nvSpPr>
        <p:spPr bwMode="auto">
          <a:xfrm>
            <a:off x="7086600" y="5060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47" name="Text Box 80"/>
          <p:cNvSpPr txBox="1">
            <a:spLocks noChangeArrowheads="1"/>
          </p:cNvSpPr>
          <p:nvPr/>
        </p:nvSpPr>
        <p:spPr bwMode="auto">
          <a:xfrm>
            <a:off x="609600" y="4191000"/>
            <a:ext cx="1585913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dequeue()</a:t>
            </a:r>
          </a:p>
        </p:txBody>
      </p:sp>
      <p:sp>
        <p:nvSpPr>
          <p:cNvPr id="12348" name="Line 81"/>
          <p:cNvSpPr>
            <a:spLocks noChangeShapeType="1"/>
          </p:cNvSpPr>
          <p:nvPr/>
        </p:nvSpPr>
        <p:spPr bwMode="auto">
          <a:xfrm flipH="1">
            <a:off x="4800600" y="5334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9" name="Line 82"/>
          <p:cNvSpPr>
            <a:spLocks noChangeShapeType="1"/>
          </p:cNvSpPr>
          <p:nvPr/>
        </p:nvSpPr>
        <p:spPr bwMode="auto">
          <a:xfrm>
            <a:off x="4800600" y="5334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365125"/>
            <a:ext cx="8226425" cy="914400"/>
          </a:xfrm>
        </p:spPr>
        <p:txBody>
          <a:bodyPr/>
          <a:lstStyle/>
          <a:p>
            <a:pPr eaLnBrk="1" hangingPunct="1"/>
            <a:r>
              <a:rPr lang="en-US">
                <a:latin typeface="Helvetica" pitchFamily="34" charset="0"/>
              </a:rPr>
              <a:t>Implementing Queue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05000"/>
            <a:ext cx="8226425" cy="76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>
                <a:latin typeface="Helvetica" pitchFamily="34" charset="0"/>
                <a:cs typeface="Times New Roman" pitchFamily="18" charset="0"/>
              </a:rPr>
              <a:t>Using linked List: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428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47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666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354138" y="3473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3352800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00600" y="3397250"/>
            <a:ext cx="685800" cy="336550"/>
            <a:chOff x="1488" y="1996"/>
            <a:chExt cx="432" cy="212"/>
          </a:xfrm>
        </p:grpSpPr>
        <p:sp>
          <p:nvSpPr>
            <p:cNvPr id="13376" name="Rectangle 1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Line 1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Text Box 1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13379" name="Line 1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Rectangle 15"/>
          <p:cNvSpPr>
            <a:spLocks noChangeArrowheads="1"/>
          </p:cNvSpPr>
          <p:nvPr/>
        </p:nvSpPr>
        <p:spPr bwMode="auto">
          <a:xfrm>
            <a:off x="54864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5791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5486400" y="33972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>
            <a:off x="58674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Rectangle 19"/>
          <p:cNvSpPr>
            <a:spLocks noChangeArrowheads="1"/>
          </p:cNvSpPr>
          <p:nvPr/>
        </p:nvSpPr>
        <p:spPr bwMode="auto">
          <a:xfrm>
            <a:off x="61722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>
            <a:off x="6477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6172200" y="339725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>
            <a:off x="6553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Rectangle 23"/>
          <p:cNvSpPr>
            <a:spLocks noChangeArrowheads="1"/>
          </p:cNvSpPr>
          <p:nvPr/>
        </p:nvSpPr>
        <p:spPr bwMode="auto">
          <a:xfrm>
            <a:off x="68580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>
            <a:off x="7162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Text Box 25"/>
          <p:cNvSpPr txBox="1">
            <a:spLocks noChangeArrowheads="1"/>
          </p:cNvSpPr>
          <p:nvPr/>
        </p:nvSpPr>
        <p:spPr bwMode="auto">
          <a:xfrm>
            <a:off x="6858000" y="33972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7143750" y="34734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Text Box 27"/>
          <p:cNvSpPr txBox="1">
            <a:spLocks noChangeArrowheads="1"/>
          </p:cNvSpPr>
          <p:nvPr/>
        </p:nvSpPr>
        <p:spPr bwMode="auto">
          <a:xfrm>
            <a:off x="4127500" y="286385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>
            <a:off x="47244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>
            <a:off x="4953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Text Box 30"/>
          <p:cNvSpPr txBox="1">
            <a:spLocks noChangeArrowheads="1"/>
          </p:cNvSpPr>
          <p:nvPr/>
        </p:nvSpPr>
        <p:spPr bwMode="auto">
          <a:xfrm>
            <a:off x="2297113" y="28956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>
            <a:off x="15065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>
            <a:off x="25733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Text Box 33"/>
          <p:cNvSpPr txBox="1">
            <a:spLocks noChangeArrowheads="1"/>
          </p:cNvSpPr>
          <p:nvPr/>
        </p:nvSpPr>
        <p:spPr bwMode="auto">
          <a:xfrm>
            <a:off x="6286500" y="28194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>
            <a:off x="6858000" y="3003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>
            <a:off x="7086600" y="3003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4" name="Text Box 36"/>
          <p:cNvSpPr txBox="1">
            <a:spLocks noChangeArrowheads="1"/>
          </p:cNvSpPr>
          <p:nvPr/>
        </p:nvSpPr>
        <p:spPr bwMode="auto">
          <a:xfrm>
            <a:off x="1447800" y="49530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3345" name="Text Box 37"/>
          <p:cNvSpPr txBox="1">
            <a:spLocks noChangeArrowheads="1"/>
          </p:cNvSpPr>
          <p:nvPr/>
        </p:nvSpPr>
        <p:spPr bwMode="auto">
          <a:xfrm>
            <a:off x="2428875" y="5530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3346" name="Text Box 38"/>
          <p:cNvSpPr txBox="1">
            <a:spLocks noChangeArrowheads="1"/>
          </p:cNvSpPr>
          <p:nvPr/>
        </p:nvSpPr>
        <p:spPr bwMode="auto">
          <a:xfrm>
            <a:off x="2047875" y="5530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3347" name="Text Box 39"/>
          <p:cNvSpPr txBox="1">
            <a:spLocks noChangeArrowheads="1"/>
          </p:cNvSpPr>
          <p:nvPr/>
        </p:nvSpPr>
        <p:spPr bwMode="auto">
          <a:xfrm>
            <a:off x="1666875" y="55308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3348" name="AutoShape 40"/>
          <p:cNvSpPr>
            <a:spLocks noChangeArrowheads="1"/>
          </p:cNvSpPr>
          <p:nvPr/>
        </p:nvSpPr>
        <p:spPr bwMode="auto">
          <a:xfrm>
            <a:off x="3352800" y="54102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Rectangle 42"/>
          <p:cNvSpPr>
            <a:spLocks noChangeArrowheads="1"/>
          </p:cNvSpPr>
          <p:nvPr/>
        </p:nvSpPr>
        <p:spPr bwMode="auto">
          <a:xfrm>
            <a:off x="75438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43"/>
          <p:cNvSpPr>
            <a:spLocks noChangeShapeType="1"/>
          </p:cNvSpPr>
          <p:nvPr/>
        </p:nvSpPr>
        <p:spPr bwMode="auto">
          <a:xfrm>
            <a:off x="78486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44"/>
          <p:cNvSpPr txBox="1">
            <a:spLocks noChangeArrowheads="1"/>
          </p:cNvSpPr>
          <p:nvPr/>
        </p:nvSpPr>
        <p:spPr bwMode="auto">
          <a:xfrm>
            <a:off x="7543800" y="545465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13352" name="Rectangle 46"/>
          <p:cNvSpPr>
            <a:spLocks noChangeArrowheads="1"/>
          </p:cNvSpPr>
          <p:nvPr/>
        </p:nvSpPr>
        <p:spPr bwMode="auto">
          <a:xfrm>
            <a:off x="54864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47"/>
          <p:cNvSpPr>
            <a:spLocks noChangeShapeType="1"/>
          </p:cNvSpPr>
          <p:nvPr/>
        </p:nvSpPr>
        <p:spPr bwMode="auto">
          <a:xfrm>
            <a:off x="5791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4" name="Text Box 48"/>
          <p:cNvSpPr txBox="1">
            <a:spLocks noChangeArrowheads="1"/>
          </p:cNvSpPr>
          <p:nvPr/>
        </p:nvSpPr>
        <p:spPr bwMode="auto">
          <a:xfrm>
            <a:off x="5486400" y="54546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3355" name="Line 49"/>
          <p:cNvSpPr>
            <a:spLocks noChangeShapeType="1"/>
          </p:cNvSpPr>
          <p:nvPr/>
        </p:nvSpPr>
        <p:spPr bwMode="auto">
          <a:xfrm>
            <a:off x="58674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56" name="Rectangle 50"/>
          <p:cNvSpPr>
            <a:spLocks noChangeArrowheads="1"/>
          </p:cNvSpPr>
          <p:nvPr/>
        </p:nvSpPr>
        <p:spPr bwMode="auto">
          <a:xfrm>
            <a:off x="61722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Line 51"/>
          <p:cNvSpPr>
            <a:spLocks noChangeShapeType="1"/>
          </p:cNvSpPr>
          <p:nvPr/>
        </p:nvSpPr>
        <p:spPr bwMode="auto">
          <a:xfrm>
            <a:off x="64770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8" name="Text Box 52"/>
          <p:cNvSpPr txBox="1">
            <a:spLocks noChangeArrowheads="1"/>
          </p:cNvSpPr>
          <p:nvPr/>
        </p:nvSpPr>
        <p:spPr bwMode="auto">
          <a:xfrm>
            <a:off x="6172200" y="54546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3359" name="Line 53"/>
          <p:cNvSpPr>
            <a:spLocks noChangeShapeType="1"/>
          </p:cNvSpPr>
          <p:nvPr/>
        </p:nvSpPr>
        <p:spPr bwMode="auto">
          <a:xfrm>
            <a:off x="65532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60" name="Rectangle 54"/>
          <p:cNvSpPr>
            <a:spLocks noChangeArrowheads="1"/>
          </p:cNvSpPr>
          <p:nvPr/>
        </p:nvSpPr>
        <p:spPr bwMode="auto">
          <a:xfrm>
            <a:off x="6858000" y="5486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Line 55"/>
          <p:cNvSpPr>
            <a:spLocks noChangeShapeType="1"/>
          </p:cNvSpPr>
          <p:nvPr/>
        </p:nvSpPr>
        <p:spPr bwMode="auto">
          <a:xfrm>
            <a:off x="7162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2" name="Text Box 56"/>
          <p:cNvSpPr txBox="1">
            <a:spLocks noChangeArrowheads="1"/>
          </p:cNvSpPr>
          <p:nvPr/>
        </p:nvSpPr>
        <p:spPr bwMode="auto">
          <a:xfrm>
            <a:off x="6858000" y="54546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3363" name="Line 57"/>
          <p:cNvSpPr>
            <a:spLocks noChangeShapeType="1"/>
          </p:cNvSpPr>
          <p:nvPr/>
        </p:nvSpPr>
        <p:spPr bwMode="auto">
          <a:xfrm flipH="1">
            <a:off x="7848600" y="55308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Text Box 58"/>
          <p:cNvSpPr txBox="1">
            <a:spLocks noChangeArrowheads="1"/>
          </p:cNvSpPr>
          <p:nvPr/>
        </p:nvSpPr>
        <p:spPr bwMode="auto">
          <a:xfrm>
            <a:off x="4813300" y="492125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3365" name="Line 59"/>
          <p:cNvSpPr>
            <a:spLocks noChangeShapeType="1"/>
          </p:cNvSpPr>
          <p:nvPr/>
        </p:nvSpPr>
        <p:spPr bwMode="auto">
          <a:xfrm>
            <a:off x="54102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6" name="Line 60"/>
          <p:cNvSpPr>
            <a:spLocks noChangeShapeType="1"/>
          </p:cNvSpPr>
          <p:nvPr/>
        </p:nvSpPr>
        <p:spPr bwMode="auto">
          <a:xfrm>
            <a:off x="5638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7" name="Text Box 61"/>
          <p:cNvSpPr txBox="1">
            <a:spLocks noChangeArrowheads="1"/>
          </p:cNvSpPr>
          <p:nvPr/>
        </p:nvSpPr>
        <p:spPr bwMode="auto">
          <a:xfrm>
            <a:off x="2590800" y="49530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3368" name="Line 62"/>
          <p:cNvSpPr>
            <a:spLocks noChangeShapeType="1"/>
          </p:cNvSpPr>
          <p:nvPr/>
        </p:nvSpPr>
        <p:spPr bwMode="auto">
          <a:xfrm>
            <a:off x="181133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69" name="Line 63"/>
          <p:cNvSpPr>
            <a:spLocks noChangeShapeType="1"/>
          </p:cNvSpPr>
          <p:nvPr/>
        </p:nvSpPr>
        <p:spPr bwMode="auto">
          <a:xfrm>
            <a:off x="2867025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0" name="Text Box 64"/>
          <p:cNvSpPr txBox="1">
            <a:spLocks noChangeArrowheads="1"/>
          </p:cNvSpPr>
          <p:nvPr/>
        </p:nvSpPr>
        <p:spPr bwMode="auto">
          <a:xfrm>
            <a:off x="6934200" y="48768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3371" name="Line 65"/>
          <p:cNvSpPr>
            <a:spLocks noChangeShapeType="1"/>
          </p:cNvSpPr>
          <p:nvPr/>
        </p:nvSpPr>
        <p:spPr bwMode="auto">
          <a:xfrm>
            <a:off x="7505700" y="506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72" name="Line 66"/>
          <p:cNvSpPr>
            <a:spLocks noChangeShapeType="1"/>
          </p:cNvSpPr>
          <p:nvPr/>
        </p:nvSpPr>
        <p:spPr bwMode="auto">
          <a:xfrm>
            <a:off x="7734300" y="5060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73" name="Text Box 67"/>
          <p:cNvSpPr txBox="1">
            <a:spLocks noChangeArrowheads="1"/>
          </p:cNvSpPr>
          <p:nvPr/>
        </p:nvSpPr>
        <p:spPr bwMode="auto">
          <a:xfrm>
            <a:off x="527050" y="4191000"/>
            <a:ext cx="1755775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enqueue(9)</a:t>
            </a:r>
          </a:p>
        </p:txBody>
      </p:sp>
      <p:sp>
        <p:nvSpPr>
          <p:cNvPr id="13374" name="Text Box 70"/>
          <p:cNvSpPr txBox="1">
            <a:spLocks noChangeArrowheads="1"/>
          </p:cNvSpPr>
          <p:nvPr/>
        </p:nvSpPr>
        <p:spPr bwMode="auto">
          <a:xfrm>
            <a:off x="2751138" y="55308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13375" name="Line 45"/>
          <p:cNvSpPr>
            <a:spLocks noChangeShapeType="1"/>
          </p:cNvSpPr>
          <p:nvPr/>
        </p:nvSpPr>
        <p:spPr bwMode="auto">
          <a:xfrm>
            <a:off x="72390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467600" cy="1143000"/>
          </a:xfrm>
        </p:spPr>
        <p:txBody>
          <a:bodyPr/>
          <a:lstStyle/>
          <a:p>
            <a:r>
              <a:rPr lang="en-US" dirty="0"/>
              <a:t>Algorithm To Insert an Element In Queue using Linked list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872412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Delete an Element In Queue using Linked list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5943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/>
              <a:t>Queues using linked list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769276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175" y="365125"/>
            <a:ext cx="8226425" cy="914400"/>
          </a:xfrm>
        </p:spPr>
        <p:txBody>
          <a:bodyPr/>
          <a:lstStyle/>
          <a:p>
            <a:pPr eaLnBrk="1" hangingPunct="1"/>
            <a:r>
              <a:rPr lang="en-US">
                <a:latin typeface="Helvetica" pitchFamily="34" charset="0"/>
              </a:rPr>
              <a:t>Queue using Array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81200"/>
            <a:ext cx="822642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If we use an array to hold queue elements, both insertions and removal at the front (start) of the array are expensive.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This is because we may have to shift up to “n” elements.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For the stack, we needed only one end; for queue we need both.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To get around this, we will not shift upon removal of an element.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r>
              <a:rPr lang="en-US" sz="3600" dirty="0"/>
              <a:t>Algorithm </a:t>
            </a:r>
            <a:r>
              <a:rPr lang="en-US" sz="3600" dirty="0" err="1"/>
              <a:t>Enqueue</a:t>
            </a:r>
            <a:endParaRPr lang="en-US" sz="36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8600" y="1036637"/>
            <a:ext cx="8305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/>
              <a:t>Step 1</a:t>
            </a:r>
            <a:r>
              <a:rPr lang="en-US" sz="2000" dirty="0"/>
              <a:t> − Check if queue is full.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b="1" dirty="0"/>
              <a:t>Step 2</a:t>
            </a:r>
            <a:r>
              <a:rPr lang="en-US" sz="2000" dirty="0"/>
              <a:t> − If queue is full, produce overflow</a:t>
            </a:r>
          </a:p>
          <a:p>
            <a:pPr>
              <a:buFontTx/>
              <a:buNone/>
            </a:pPr>
            <a:r>
              <a:rPr lang="en-US" sz="2000" dirty="0"/>
              <a:t>		   error and exit.</a:t>
            </a:r>
          </a:p>
          <a:p>
            <a:pPr>
              <a:buFontTx/>
              <a:buNone/>
            </a:pPr>
            <a:r>
              <a:rPr lang="en-US" sz="2000" b="1" dirty="0"/>
              <a:t>Step 3</a:t>
            </a:r>
            <a:r>
              <a:rPr lang="en-US" sz="2000" dirty="0"/>
              <a:t> − If queue is not full, increment </a:t>
            </a:r>
            <a:r>
              <a:rPr lang="en-US" sz="2000" b="1" dirty="0"/>
              <a:t>rear</a:t>
            </a:r>
            <a:r>
              <a:rPr lang="en-US" sz="2000" dirty="0"/>
              <a:t> pointer to point next empty space.</a:t>
            </a:r>
          </a:p>
          <a:p>
            <a:pPr>
              <a:buFontTx/>
              <a:buNone/>
            </a:pPr>
            <a:r>
              <a:rPr lang="en-US" sz="2000" b="1" dirty="0"/>
              <a:t>Step 4</a:t>
            </a:r>
            <a:r>
              <a:rPr lang="en-US" sz="2000" dirty="0"/>
              <a:t> − Add data element to the queue location, where rear is pointing.</a:t>
            </a:r>
          </a:p>
          <a:p>
            <a:pPr>
              <a:buFontTx/>
              <a:buNone/>
            </a:pPr>
            <a:r>
              <a:rPr lang="en-US" sz="2000" b="1" dirty="0"/>
              <a:t>Step 5</a:t>
            </a:r>
            <a:r>
              <a:rPr lang="en-US" sz="2000" dirty="0"/>
              <a:t> − return success.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257675"/>
            <a:ext cx="48482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228600"/>
            <a:ext cx="33528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enqueue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data)</a:t>
            </a:r>
          </a:p>
          <a:p>
            <a:r>
              <a:rPr lang="en-US" b="1" dirty="0"/>
              <a:t>     if(</a:t>
            </a:r>
            <a:r>
              <a:rPr lang="en-US" b="1" dirty="0" err="1"/>
              <a:t>isfull</a:t>
            </a:r>
            <a:r>
              <a:rPr lang="en-US" b="1" dirty="0"/>
              <a:t>()) </a:t>
            </a:r>
          </a:p>
          <a:p>
            <a:r>
              <a:rPr lang="en-US" b="1" dirty="0"/>
              <a:t>	return 0; </a:t>
            </a:r>
          </a:p>
          <a:p>
            <a:r>
              <a:rPr lang="en-US" b="1" dirty="0"/>
              <a:t>     rear = rear + 1; </a:t>
            </a:r>
          </a:p>
          <a:p>
            <a:r>
              <a:rPr lang="en-US" b="1" dirty="0"/>
              <a:t>     queue[rear] = data;</a:t>
            </a:r>
          </a:p>
          <a:p>
            <a:r>
              <a:rPr lang="en-US" b="1" dirty="0"/>
              <a:t>     return 1; </a:t>
            </a:r>
          </a:p>
          <a:p>
            <a:r>
              <a:rPr lang="en-US" b="1" dirty="0"/>
              <a:t>end procedure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72400" cy="838200"/>
          </a:xfrm>
        </p:spPr>
        <p:txBody>
          <a:bodyPr/>
          <a:lstStyle/>
          <a:p>
            <a:r>
              <a:rPr lang="en-US" sz="3600" dirty="0"/>
              <a:t>Algorithm </a:t>
            </a:r>
            <a:r>
              <a:rPr lang="en-US" sz="3600" dirty="0" err="1"/>
              <a:t>Dequeue</a:t>
            </a:r>
            <a:endParaRPr lang="en-US" sz="36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305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/>
              <a:t>Step 1</a:t>
            </a:r>
            <a:r>
              <a:rPr lang="en-US" sz="2000" dirty="0"/>
              <a:t> − Check if queue is empty.</a:t>
            </a:r>
          </a:p>
          <a:p>
            <a:pPr>
              <a:buFontTx/>
              <a:buNone/>
            </a:pPr>
            <a:r>
              <a:rPr lang="en-US" sz="2000" b="1" dirty="0"/>
              <a:t>Step 2</a:t>
            </a:r>
            <a:r>
              <a:rPr lang="en-US" sz="2000" dirty="0"/>
              <a:t> − If queue is empty, </a:t>
            </a:r>
          </a:p>
          <a:p>
            <a:pPr>
              <a:buFontTx/>
              <a:buNone/>
            </a:pPr>
            <a:r>
              <a:rPr lang="en-US" sz="2000" dirty="0"/>
              <a:t>                produce underflow error and exit.</a:t>
            </a:r>
          </a:p>
          <a:p>
            <a:pPr>
              <a:buFontTx/>
              <a:buNone/>
            </a:pPr>
            <a:r>
              <a:rPr lang="en-US" sz="2000" b="1" dirty="0"/>
              <a:t>Step 3</a:t>
            </a:r>
            <a:r>
              <a:rPr lang="en-US" sz="2000" dirty="0"/>
              <a:t> − If queue is not empty, access data where </a:t>
            </a:r>
            <a:r>
              <a:rPr lang="en-US" sz="2000" b="1" dirty="0"/>
              <a:t>front</a:t>
            </a:r>
            <a:r>
              <a:rPr lang="en-US" sz="2000" dirty="0"/>
              <a:t> is pointing.</a:t>
            </a:r>
          </a:p>
          <a:p>
            <a:pPr>
              <a:buFontTx/>
              <a:buNone/>
            </a:pPr>
            <a:r>
              <a:rPr lang="en-US" sz="2000" b="1" dirty="0"/>
              <a:t>Step 3</a:t>
            </a:r>
            <a:r>
              <a:rPr lang="en-US" sz="2000" dirty="0"/>
              <a:t> − Increment </a:t>
            </a:r>
            <a:r>
              <a:rPr lang="en-US" sz="2000" b="1" dirty="0"/>
              <a:t>front</a:t>
            </a:r>
            <a:r>
              <a:rPr lang="en-US" sz="2000" dirty="0"/>
              <a:t> pointer to point next available data </a:t>
            </a:r>
          </a:p>
          <a:p>
            <a:pPr>
              <a:buFontTx/>
              <a:buNone/>
            </a:pPr>
            <a:r>
              <a:rPr lang="en-US" sz="2000" dirty="0"/>
              <a:t>                element.</a:t>
            </a:r>
          </a:p>
          <a:p>
            <a:pPr>
              <a:buFontTx/>
              <a:buNone/>
            </a:pPr>
            <a:r>
              <a:rPr lang="en-US" sz="2000" b="1" dirty="0"/>
              <a:t>Step 5</a:t>
            </a:r>
            <a:r>
              <a:rPr lang="en-US" sz="2000" dirty="0"/>
              <a:t> − return success.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81600" y="178475"/>
            <a:ext cx="34290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dequeue</a:t>
            </a:r>
            <a:r>
              <a:rPr lang="en-US" b="1" dirty="0"/>
              <a:t>() {    </a:t>
            </a:r>
          </a:p>
          <a:p>
            <a:r>
              <a:rPr lang="en-US" b="1" dirty="0"/>
              <a:t>     if(</a:t>
            </a:r>
            <a:r>
              <a:rPr lang="en-US" b="1" dirty="0" err="1"/>
              <a:t>isempty</a:t>
            </a:r>
            <a:r>
              <a:rPr lang="en-US" b="1" dirty="0"/>
              <a:t>()) </a:t>
            </a:r>
          </a:p>
          <a:p>
            <a:r>
              <a:rPr lang="en-US" b="1" dirty="0"/>
              <a:t>             return 0; </a:t>
            </a:r>
          </a:p>
          <a:p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data = queue[front];</a:t>
            </a:r>
          </a:p>
          <a:p>
            <a:r>
              <a:rPr lang="en-US" b="1" dirty="0"/>
              <a:t>     front = front + 1; </a:t>
            </a:r>
          </a:p>
          <a:p>
            <a:r>
              <a:rPr lang="en-US" b="1" dirty="0"/>
              <a:t>     return data;</a:t>
            </a:r>
          </a:p>
          <a:p>
            <a:r>
              <a:rPr lang="en-US" b="1" dirty="0"/>
              <a:t> }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9950" y="3657600"/>
            <a:ext cx="52768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85800"/>
            <a:ext cx="8226425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Example-Queue using 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>
                <a:latin typeface="Helvetic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43000" y="25908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428875" y="3168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047875" y="3168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666875" y="3168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354138" y="3168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3352800" y="3048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30"/>
          <p:cNvSpPr txBox="1">
            <a:spLocks noChangeArrowheads="1"/>
          </p:cNvSpPr>
          <p:nvPr/>
        </p:nvSpPr>
        <p:spPr bwMode="auto">
          <a:xfrm>
            <a:off x="2297113" y="25908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5371" name="Line 31"/>
          <p:cNvSpPr>
            <a:spLocks noChangeShapeType="1"/>
          </p:cNvSpPr>
          <p:nvPr/>
        </p:nvSpPr>
        <p:spPr bwMode="auto">
          <a:xfrm>
            <a:off x="1506538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32"/>
          <p:cNvSpPr>
            <a:spLocks noChangeShapeType="1"/>
          </p:cNvSpPr>
          <p:nvPr/>
        </p:nvSpPr>
        <p:spPr bwMode="auto">
          <a:xfrm>
            <a:off x="2573338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419600" y="2895600"/>
            <a:ext cx="3657600" cy="1524000"/>
            <a:chOff x="2544" y="3312"/>
            <a:chExt cx="2304" cy="960"/>
          </a:xfrm>
        </p:grpSpPr>
        <p:sp>
          <p:nvSpPr>
            <p:cNvPr id="15374" name="Rectangle 36"/>
            <p:cNvSpPr>
              <a:spLocks noChangeArrowheads="1"/>
            </p:cNvSpPr>
            <p:nvPr/>
          </p:nvSpPr>
          <p:spPr bwMode="auto">
            <a:xfrm>
              <a:off x="2544" y="3312"/>
              <a:ext cx="2304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37"/>
            <p:cNvSpPr>
              <a:spLocks noChangeShapeType="1"/>
            </p:cNvSpPr>
            <p:nvPr/>
          </p:nvSpPr>
          <p:spPr bwMode="auto">
            <a:xfrm>
              <a:off x="2832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38"/>
            <p:cNvSpPr>
              <a:spLocks noChangeShapeType="1"/>
            </p:cNvSpPr>
            <p:nvPr/>
          </p:nvSpPr>
          <p:spPr bwMode="auto">
            <a:xfrm>
              <a:off x="312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39"/>
            <p:cNvSpPr>
              <a:spLocks noChangeShapeType="1"/>
            </p:cNvSpPr>
            <p:nvPr/>
          </p:nvSpPr>
          <p:spPr bwMode="auto">
            <a:xfrm>
              <a:off x="3408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40"/>
            <p:cNvSpPr>
              <a:spLocks noChangeShapeType="1"/>
            </p:cNvSpPr>
            <p:nvPr/>
          </p:nvSpPr>
          <p:spPr bwMode="auto">
            <a:xfrm>
              <a:off x="3696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41"/>
            <p:cNvSpPr>
              <a:spLocks noChangeShapeType="1"/>
            </p:cNvSpPr>
            <p:nvPr/>
          </p:nvSpPr>
          <p:spPr bwMode="auto">
            <a:xfrm>
              <a:off x="3984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Text Box 42"/>
            <p:cNvSpPr txBox="1">
              <a:spLocks noChangeArrowheads="1"/>
            </p:cNvSpPr>
            <p:nvPr/>
          </p:nvSpPr>
          <p:spPr bwMode="auto">
            <a:xfrm>
              <a:off x="4320" y="3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6</a:t>
              </a:r>
            </a:p>
          </p:txBody>
        </p:sp>
        <p:sp>
          <p:nvSpPr>
            <p:cNvPr id="15381" name="Text Box 43"/>
            <p:cNvSpPr txBox="1">
              <a:spLocks noChangeArrowheads="1"/>
            </p:cNvSpPr>
            <p:nvPr/>
          </p:nvSpPr>
          <p:spPr bwMode="auto">
            <a:xfrm>
              <a:off x="4032" y="3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5</a:t>
              </a:r>
            </a:p>
          </p:txBody>
        </p:sp>
        <p:sp>
          <p:nvSpPr>
            <p:cNvPr id="15382" name="Text Box 44"/>
            <p:cNvSpPr txBox="1">
              <a:spLocks noChangeArrowheads="1"/>
            </p:cNvSpPr>
            <p:nvPr/>
          </p:nvSpPr>
          <p:spPr bwMode="auto">
            <a:xfrm>
              <a:off x="4608" y="3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7</a:t>
              </a:r>
            </a:p>
          </p:txBody>
        </p:sp>
        <p:sp>
          <p:nvSpPr>
            <p:cNvPr id="15383" name="Text Box 45"/>
            <p:cNvSpPr txBox="1">
              <a:spLocks noChangeArrowheads="1"/>
            </p:cNvSpPr>
            <p:nvPr/>
          </p:nvSpPr>
          <p:spPr bwMode="auto">
            <a:xfrm>
              <a:off x="2933" y="406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15384" name="Text Box 46"/>
            <p:cNvSpPr txBox="1">
              <a:spLocks noChangeArrowheads="1"/>
            </p:cNvSpPr>
            <p:nvPr/>
          </p:nvSpPr>
          <p:spPr bwMode="auto">
            <a:xfrm>
              <a:off x="2597" y="3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15385" name="Text Box 47"/>
            <p:cNvSpPr txBox="1">
              <a:spLocks noChangeArrowheads="1"/>
            </p:cNvSpPr>
            <p:nvPr/>
          </p:nvSpPr>
          <p:spPr bwMode="auto">
            <a:xfrm>
              <a:off x="2880" y="3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15386" name="Text Box 48"/>
            <p:cNvSpPr txBox="1">
              <a:spLocks noChangeArrowheads="1"/>
            </p:cNvSpPr>
            <p:nvPr/>
          </p:nvSpPr>
          <p:spPr bwMode="auto">
            <a:xfrm>
              <a:off x="3456" y="3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3</a:t>
              </a:r>
            </a:p>
          </p:txBody>
        </p:sp>
        <p:sp>
          <p:nvSpPr>
            <p:cNvPr id="15387" name="Text Box 49"/>
            <p:cNvSpPr txBox="1">
              <a:spLocks noChangeArrowheads="1"/>
            </p:cNvSpPr>
            <p:nvPr/>
          </p:nvSpPr>
          <p:spPr bwMode="auto">
            <a:xfrm>
              <a:off x="3173" y="3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2</a:t>
              </a:r>
            </a:p>
          </p:txBody>
        </p:sp>
        <p:sp>
          <p:nvSpPr>
            <p:cNvPr id="15388" name="Text Box 50"/>
            <p:cNvSpPr txBox="1">
              <a:spLocks noChangeArrowheads="1"/>
            </p:cNvSpPr>
            <p:nvPr/>
          </p:nvSpPr>
          <p:spPr bwMode="auto">
            <a:xfrm>
              <a:off x="3744" y="3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4</a:t>
              </a:r>
            </a:p>
          </p:txBody>
        </p:sp>
        <p:sp>
          <p:nvSpPr>
            <p:cNvPr id="15389" name="Text Box 51"/>
            <p:cNvSpPr txBox="1">
              <a:spLocks noChangeArrowheads="1"/>
            </p:cNvSpPr>
            <p:nvPr/>
          </p:nvSpPr>
          <p:spPr bwMode="auto">
            <a:xfrm>
              <a:off x="2835" y="3868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front</a:t>
              </a:r>
            </a:p>
          </p:txBody>
        </p:sp>
        <p:sp>
          <p:nvSpPr>
            <p:cNvPr id="15390" name="Line 52"/>
            <p:cNvSpPr>
              <a:spLocks noChangeShapeType="1"/>
            </p:cNvSpPr>
            <p:nvPr/>
          </p:nvSpPr>
          <p:spPr bwMode="auto">
            <a:xfrm>
              <a:off x="456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53"/>
            <p:cNvSpPr>
              <a:spLocks noChangeShapeType="1"/>
            </p:cNvSpPr>
            <p:nvPr/>
          </p:nvSpPr>
          <p:spPr bwMode="auto">
            <a:xfrm>
              <a:off x="4272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Text Box 17"/>
            <p:cNvSpPr txBox="1">
              <a:spLocks noChangeArrowheads="1"/>
            </p:cNvSpPr>
            <p:nvPr/>
          </p:nvSpPr>
          <p:spPr bwMode="auto">
            <a:xfrm>
              <a:off x="2832" y="336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7</a:t>
              </a:r>
            </a:p>
          </p:txBody>
        </p:sp>
        <p:sp>
          <p:nvSpPr>
            <p:cNvPr id="15394" name="Text Box 21"/>
            <p:cNvSpPr txBox="1">
              <a:spLocks noChangeArrowheads="1"/>
            </p:cNvSpPr>
            <p:nvPr/>
          </p:nvSpPr>
          <p:spPr bwMode="auto">
            <a:xfrm>
              <a:off x="3168" y="3360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5</a:t>
              </a:r>
            </a:p>
          </p:txBody>
        </p:sp>
        <p:sp>
          <p:nvSpPr>
            <p:cNvPr id="15395" name="Text Box 25"/>
            <p:cNvSpPr txBox="1">
              <a:spLocks noChangeArrowheads="1"/>
            </p:cNvSpPr>
            <p:nvPr/>
          </p:nvSpPr>
          <p:spPr bwMode="auto">
            <a:xfrm>
              <a:off x="3456" y="336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2</a:t>
              </a:r>
            </a:p>
          </p:txBody>
        </p:sp>
        <p:sp>
          <p:nvSpPr>
            <p:cNvPr id="15396" name="Text Box 54"/>
            <p:cNvSpPr txBox="1">
              <a:spLocks noChangeArrowheads="1"/>
            </p:cNvSpPr>
            <p:nvPr/>
          </p:nvSpPr>
          <p:spPr bwMode="auto">
            <a:xfrm>
              <a:off x="3805" y="406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3</a:t>
              </a:r>
            </a:p>
          </p:txBody>
        </p:sp>
        <p:sp>
          <p:nvSpPr>
            <p:cNvPr id="15397" name="Text Box 55"/>
            <p:cNvSpPr txBox="1">
              <a:spLocks noChangeArrowheads="1"/>
            </p:cNvSpPr>
            <p:nvPr/>
          </p:nvSpPr>
          <p:spPr bwMode="auto">
            <a:xfrm>
              <a:off x="3723" y="3868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rear</a:t>
              </a:r>
            </a:p>
          </p:txBody>
        </p:sp>
        <p:sp>
          <p:nvSpPr>
            <p:cNvPr id="15398" name="Line 56"/>
            <p:cNvSpPr>
              <a:spLocks noChangeShapeType="1"/>
            </p:cNvSpPr>
            <p:nvPr/>
          </p:nvSpPr>
          <p:spPr bwMode="auto">
            <a:xfrm>
              <a:off x="2880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57"/>
            <p:cNvSpPr>
              <a:spLocks noChangeShapeType="1"/>
            </p:cNvSpPr>
            <p:nvPr/>
          </p:nvSpPr>
          <p:spPr bwMode="auto">
            <a:xfrm>
              <a:off x="3792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475162" y="29718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575" y="609600"/>
            <a:ext cx="8226425" cy="914400"/>
          </a:xfrm>
        </p:spPr>
        <p:txBody>
          <a:bodyPr/>
          <a:lstStyle/>
          <a:p>
            <a:r>
              <a:rPr lang="en-US" dirty="0">
                <a:latin typeface="Helvetica" pitchFamily="34" charset="0"/>
              </a:rPr>
              <a:t>Example-Queue using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226425" cy="2286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Helvetic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047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666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285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973138" y="3473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3276600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209800" y="28956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1255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486025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4343400" y="3200400"/>
            <a:ext cx="3657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48006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52578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57150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>
            <a:off x="61722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>
            <a:off x="66294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716280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670560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762000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6406" name="Text Box 23"/>
          <p:cNvSpPr txBox="1">
            <a:spLocks noChangeArrowheads="1"/>
          </p:cNvSpPr>
          <p:nvPr/>
        </p:nvSpPr>
        <p:spPr bwMode="auto">
          <a:xfrm>
            <a:off x="4960938" y="43878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16407" name="Text Box 24"/>
          <p:cNvSpPr txBox="1">
            <a:spLocks noChangeArrowheads="1"/>
          </p:cNvSpPr>
          <p:nvPr/>
        </p:nvSpPr>
        <p:spPr bwMode="auto">
          <a:xfrm>
            <a:off x="4427538" y="3702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16408" name="Text Box 25"/>
          <p:cNvSpPr txBox="1">
            <a:spLocks noChangeArrowheads="1"/>
          </p:cNvSpPr>
          <p:nvPr/>
        </p:nvSpPr>
        <p:spPr bwMode="auto">
          <a:xfrm>
            <a:off x="487680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579120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16410" name="Text Box 27"/>
          <p:cNvSpPr txBox="1">
            <a:spLocks noChangeArrowheads="1"/>
          </p:cNvSpPr>
          <p:nvPr/>
        </p:nvSpPr>
        <p:spPr bwMode="auto">
          <a:xfrm>
            <a:off x="5341938" y="3702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6411" name="Text Box 28"/>
          <p:cNvSpPr txBox="1">
            <a:spLocks noChangeArrowheads="1"/>
          </p:cNvSpPr>
          <p:nvPr/>
        </p:nvSpPr>
        <p:spPr bwMode="auto">
          <a:xfrm>
            <a:off x="624840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16412" name="Text Box 29"/>
          <p:cNvSpPr txBox="1">
            <a:spLocks noChangeArrowheads="1"/>
          </p:cNvSpPr>
          <p:nvPr/>
        </p:nvSpPr>
        <p:spPr bwMode="auto">
          <a:xfrm>
            <a:off x="4805363" y="408305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6413" name="Line 30"/>
          <p:cNvSpPr>
            <a:spLocks noChangeShapeType="1"/>
          </p:cNvSpPr>
          <p:nvPr/>
        </p:nvSpPr>
        <p:spPr bwMode="auto">
          <a:xfrm>
            <a:off x="75438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31"/>
          <p:cNvSpPr>
            <a:spLocks noChangeShapeType="1"/>
          </p:cNvSpPr>
          <p:nvPr/>
        </p:nvSpPr>
        <p:spPr bwMode="auto">
          <a:xfrm>
            <a:off x="70866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Text Box 32"/>
          <p:cNvSpPr txBox="1">
            <a:spLocks noChangeArrowheads="1"/>
          </p:cNvSpPr>
          <p:nvPr/>
        </p:nvSpPr>
        <p:spPr bwMode="auto">
          <a:xfrm>
            <a:off x="4419600" y="32766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1</a:t>
            </a:r>
          </a:p>
        </p:txBody>
      </p:sp>
      <p:sp>
        <p:nvSpPr>
          <p:cNvPr id="16416" name="Text Box 33"/>
          <p:cNvSpPr txBox="1">
            <a:spLocks noChangeArrowheads="1"/>
          </p:cNvSpPr>
          <p:nvPr/>
        </p:nvSpPr>
        <p:spPr bwMode="auto">
          <a:xfrm>
            <a:off x="4800600" y="32766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6417" name="Text Box 34"/>
          <p:cNvSpPr txBox="1">
            <a:spLocks noChangeArrowheads="1"/>
          </p:cNvSpPr>
          <p:nvPr/>
        </p:nvSpPr>
        <p:spPr bwMode="auto">
          <a:xfrm>
            <a:off x="5334000" y="32766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6418" name="Text Box 35"/>
          <p:cNvSpPr txBox="1">
            <a:spLocks noChangeArrowheads="1"/>
          </p:cNvSpPr>
          <p:nvPr/>
        </p:nvSpPr>
        <p:spPr bwMode="auto">
          <a:xfrm>
            <a:off x="5791200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6419" name="Text Box 36"/>
          <p:cNvSpPr txBox="1">
            <a:spLocks noChangeArrowheads="1"/>
          </p:cNvSpPr>
          <p:nvPr/>
        </p:nvSpPr>
        <p:spPr bwMode="auto">
          <a:xfrm>
            <a:off x="6345238" y="43878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16420" name="Text Box 37"/>
          <p:cNvSpPr txBox="1">
            <a:spLocks noChangeArrowheads="1"/>
          </p:cNvSpPr>
          <p:nvPr/>
        </p:nvSpPr>
        <p:spPr bwMode="auto">
          <a:xfrm>
            <a:off x="6215063" y="4083050"/>
            <a:ext cx="642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6421" name="Line 38"/>
          <p:cNvSpPr>
            <a:spLocks noChangeShapeType="1"/>
          </p:cNvSpPr>
          <p:nvPr/>
        </p:nvSpPr>
        <p:spPr bwMode="auto">
          <a:xfrm>
            <a:off x="48768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Line 39"/>
          <p:cNvSpPr>
            <a:spLocks noChangeShapeType="1"/>
          </p:cNvSpPr>
          <p:nvPr/>
        </p:nvSpPr>
        <p:spPr bwMode="auto">
          <a:xfrm>
            <a:off x="63246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Text Box 40"/>
          <p:cNvSpPr txBox="1">
            <a:spLocks noChangeArrowheads="1"/>
          </p:cNvSpPr>
          <p:nvPr/>
        </p:nvSpPr>
        <p:spPr bwMode="auto">
          <a:xfrm>
            <a:off x="498475" y="2035175"/>
            <a:ext cx="174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enqueue(6)</a:t>
            </a:r>
          </a:p>
        </p:txBody>
      </p:sp>
      <p:sp>
        <p:nvSpPr>
          <p:cNvPr id="16424" name="Text Box 41"/>
          <p:cNvSpPr txBox="1">
            <a:spLocks noChangeArrowheads="1"/>
          </p:cNvSpPr>
          <p:nvPr/>
        </p:nvSpPr>
        <p:spPr bwMode="auto">
          <a:xfrm>
            <a:off x="2362200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6425" name="Text Box 42"/>
          <p:cNvSpPr txBox="1">
            <a:spLocks noChangeArrowheads="1"/>
          </p:cNvSpPr>
          <p:nvPr/>
        </p:nvSpPr>
        <p:spPr bwMode="auto">
          <a:xfrm>
            <a:off x="6256338" y="32766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Queue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Stores a set of elements in a particular order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principle: </a:t>
            </a:r>
            <a:r>
              <a:rPr lang="en-US">
                <a:solidFill>
                  <a:srgbClr val="FF3300"/>
                </a:solidFill>
              </a:rPr>
              <a:t>FIRST  IN  FIRST  OUT</a:t>
            </a:r>
            <a:r>
              <a:rPr lang="en-US"/>
              <a:t>= </a:t>
            </a:r>
            <a:r>
              <a:rPr lang="en-US">
                <a:solidFill>
                  <a:srgbClr val="006600"/>
                </a:solidFill>
              </a:rPr>
              <a:t>FIFO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It means: the first element inserted is the first one to be removed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first one in line is the first one to be served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3076" name="WordArt 4"/>
          <p:cNvSpPr>
            <a:spLocks noChangeArrowheads="1" noChangeShapeType="1" noTextEdit="1"/>
          </p:cNvSpPr>
          <p:nvPr/>
        </p:nvSpPr>
        <p:spPr bwMode="auto">
          <a:xfrm>
            <a:off x="4213225" y="4219575"/>
            <a:ext cx="1543050" cy="4286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/>
              </a:rPr>
              <a:t>cinemark</a:t>
            </a:r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4137025" y="4448175"/>
            <a:ext cx="1895475" cy="1538288"/>
          </a:xfrm>
          <a:custGeom>
            <a:avLst/>
            <a:gdLst>
              <a:gd name="T0" fmla="*/ 2147483647 w 2389"/>
              <a:gd name="T1" fmla="*/ 2147483647 h 1937"/>
              <a:gd name="T2" fmla="*/ 2147483647 w 2389"/>
              <a:gd name="T3" fmla="*/ 2147483647 h 1937"/>
              <a:gd name="T4" fmla="*/ 2147483647 w 2389"/>
              <a:gd name="T5" fmla="*/ 2147483647 h 1937"/>
              <a:gd name="T6" fmla="*/ 2147483647 w 2389"/>
              <a:gd name="T7" fmla="*/ 2147483647 h 1937"/>
              <a:gd name="T8" fmla="*/ 2147483647 w 2389"/>
              <a:gd name="T9" fmla="*/ 2147483647 h 1937"/>
              <a:gd name="T10" fmla="*/ 2147483647 w 2389"/>
              <a:gd name="T11" fmla="*/ 2147483647 h 1937"/>
              <a:gd name="T12" fmla="*/ 2147483647 w 2389"/>
              <a:gd name="T13" fmla="*/ 2147483647 h 1937"/>
              <a:gd name="T14" fmla="*/ 2147483647 w 2389"/>
              <a:gd name="T15" fmla="*/ 2147483647 h 1937"/>
              <a:gd name="T16" fmla="*/ 2147483647 w 2389"/>
              <a:gd name="T17" fmla="*/ 2147483647 h 1937"/>
              <a:gd name="T18" fmla="*/ 2147483647 w 2389"/>
              <a:gd name="T19" fmla="*/ 2147483647 h 1937"/>
              <a:gd name="T20" fmla="*/ 2147483647 w 2389"/>
              <a:gd name="T21" fmla="*/ 2147483647 h 1937"/>
              <a:gd name="T22" fmla="*/ 2147483647 w 2389"/>
              <a:gd name="T23" fmla="*/ 2147483647 h 1937"/>
              <a:gd name="T24" fmla="*/ 2147483647 w 2389"/>
              <a:gd name="T25" fmla="*/ 2147483647 h 1937"/>
              <a:gd name="T26" fmla="*/ 2147483647 w 2389"/>
              <a:gd name="T27" fmla="*/ 2147483647 h 1937"/>
              <a:gd name="T28" fmla="*/ 2147483647 w 2389"/>
              <a:gd name="T29" fmla="*/ 2147483647 h 1937"/>
              <a:gd name="T30" fmla="*/ 2147483647 w 2389"/>
              <a:gd name="T31" fmla="*/ 2147483647 h 1937"/>
              <a:gd name="T32" fmla="*/ 2147483647 w 2389"/>
              <a:gd name="T33" fmla="*/ 2147483647 h 1937"/>
              <a:gd name="T34" fmla="*/ 2147483647 w 2389"/>
              <a:gd name="T35" fmla="*/ 2147483647 h 1937"/>
              <a:gd name="T36" fmla="*/ 2147483647 w 2389"/>
              <a:gd name="T37" fmla="*/ 2147483647 h 1937"/>
              <a:gd name="T38" fmla="*/ 2147483647 w 2389"/>
              <a:gd name="T39" fmla="*/ 2147483647 h 1937"/>
              <a:gd name="T40" fmla="*/ 2147483647 w 2389"/>
              <a:gd name="T41" fmla="*/ 2147483647 h 1937"/>
              <a:gd name="T42" fmla="*/ 2147483647 w 2389"/>
              <a:gd name="T43" fmla="*/ 2147483647 h 1937"/>
              <a:gd name="T44" fmla="*/ 2147483647 w 2389"/>
              <a:gd name="T45" fmla="*/ 0 h 1937"/>
              <a:gd name="T46" fmla="*/ 2147483647 w 2389"/>
              <a:gd name="T47" fmla="*/ 2147483647 h 1937"/>
              <a:gd name="T48" fmla="*/ 2147483647 w 2389"/>
              <a:gd name="T49" fmla="*/ 2147483647 h 1937"/>
              <a:gd name="T50" fmla="*/ 2147483647 w 2389"/>
              <a:gd name="T51" fmla="*/ 2147483647 h 1937"/>
              <a:gd name="T52" fmla="*/ 2147483647 w 2389"/>
              <a:gd name="T53" fmla="*/ 2147483647 h 1937"/>
              <a:gd name="T54" fmla="*/ 2147483647 w 2389"/>
              <a:gd name="T55" fmla="*/ 2147483647 h 1937"/>
              <a:gd name="T56" fmla="*/ 2147483647 w 2389"/>
              <a:gd name="T57" fmla="*/ 2147483647 h 1937"/>
              <a:gd name="T58" fmla="*/ 2147483647 w 2389"/>
              <a:gd name="T59" fmla="*/ 2147483647 h 1937"/>
              <a:gd name="T60" fmla="*/ 2147483647 w 2389"/>
              <a:gd name="T61" fmla="*/ 2147483647 h 1937"/>
              <a:gd name="T62" fmla="*/ 2147483647 w 2389"/>
              <a:gd name="T63" fmla="*/ 2147483647 h 1937"/>
              <a:gd name="T64" fmla="*/ 2147483647 w 2389"/>
              <a:gd name="T65" fmla="*/ 2147483647 h 1937"/>
              <a:gd name="T66" fmla="*/ 2147483647 w 2389"/>
              <a:gd name="T67" fmla="*/ 2147483647 h 1937"/>
              <a:gd name="T68" fmla="*/ 2147483647 w 2389"/>
              <a:gd name="T69" fmla="*/ 2147483647 h 1937"/>
              <a:gd name="T70" fmla="*/ 2147483647 w 2389"/>
              <a:gd name="T71" fmla="*/ 2147483647 h 1937"/>
              <a:gd name="T72" fmla="*/ 2147483647 w 2389"/>
              <a:gd name="T73" fmla="*/ 2147483647 h 1937"/>
              <a:gd name="T74" fmla="*/ 2147483647 w 2389"/>
              <a:gd name="T75" fmla="*/ 2147483647 h 1937"/>
              <a:gd name="T76" fmla="*/ 2147483647 w 2389"/>
              <a:gd name="T77" fmla="*/ 2147483647 h 1937"/>
              <a:gd name="T78" fmla="*/ 2147483647 w 2389"/>
              <a:gd name="T79" fmla="*/ 2147483647 h 1937"/>
              <a:gd name="T80" fmla="*/ 2147483647 w 2389"/>
              <a:gd name="T81" fmla="*/ 2147483647 h 1937"/>
              <a:gd name="T82" fmla="*/ 2147483647 w 2389"/>
              <a:gd name="T83" fmla="*/ 2147483647 h 1937"/>
              <a:gd name="T84" fmla="*/ 2147483647 w 2389"/>
              <a:gd name="T85" fmla="*/ 2147483647 h 1937"/>
              <a:gd name="T86" fmla="*/ 2147483647 w 2389"/>
              <a:gd name="T87" fmla="*/ 2147483647 h 1937"/>
              <a:gd name="T88" fmla="*/ 2147483647 w 2389"/>
              <a:gd name="T89" fmla="*/ 2147483647 h 1937"/>
              <a:gd name="T90" fmla="*/ 2147483647 w 2389"/>
              <a:gd name="T91" fmla="*/ 2147483647 h 1937"/>
              <a:gd name="T92" fmla="*/ 2147483647 w 2389"/>
              <a:gd name="T93" fmla="*/ 2147483647 h 1937"/>
              <a:gd name="T94" fmla="*/ 2147483647 w 2389"/>
              <a:gd name="T95" fmla="*/ 2147483647 h 1937"/>
              <a:gd name="T96" fmla="*/ 2147483647 w 2389"/>
              <a:gd name="T97" fmla="*/ 2147483647 h 1937"/>
              <a:gd name="T98" fmla="*/ 2147483647 w 2389"/>
              <a:gd name="T99" fmla="*/ 2147483647 h 1937"/>
              <a:gd name="T100" fmla="*/ 2147483647 w 2389"/>
              <a:gd name="T101" fmla="*/ 2147483647 h 1937"/>
              <a:gd name="T102" fmla="*/ 2147483647 w 2389"/>
              <a:gd name="T103" fmla="*/ 2147483647 h 1937"/>
              <a:gd name="T104" fmla="*/ 2147483647 w 2389"/>
              <a:gd name="T105" fmla="*/ 2147483647 h 1937"/>
              <a:gd name="T106" fmla="*/ 2147483647 w 2389"/>
              <a:gd name="T107" fmla="*/ 2147483647 h 1937"/>
              <a:gd name="T108" fmla="*/ 0 w 2389"/>
              <a:gd name="T109" fmla="*/ 2147483647 h 1937"/>
              <a:gd name="T110" fmla="*/ 2147483647 w 2389"/>
              <a:gd name="T111" fmla="*/ 2147483647 h 19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89"/>
              <a:gd name="T169" fmla="*/ 0 h 1937"/>
              <a:gd name="T170" fmla="*/ 2389 w 2389"/>
              <a:gd name="T171" fmla="*/ 1937 h 193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89" h="1937">
                <a:moveTo>
                  <a:pt x="42" y="1235"/>
                </a:moveTo>
                <a:lnTo>
                  <a:pt x="81" y="1174"/>
                </a:lnTo>
                <a:lnTo>
                  <a:pt x="105" y="1099"/>
                </a:lnTo>
                <a:lnTo>
                  <a:pt x="117" y="1015"/>
                </a:lnTo>
                <a:lnTo>
                  <a:pt x="121" y="922"/>
                </a:lnTo>
                <a:lnTo>
                  <a:pt x="119" y="826"/>
                </a:lnTo>
                <a:lnTo>
                  <a:pt x="116" y="727"/>
                </a:lnTo>
                <a:lnTo>
                  <a:pt x="113" y="629"/>
                </a:lnTo>
                <a:lnTo>
                  <a:pt x="116" y="535"/>
                </a:lnTo>
                <a:lnTo>
                  <a:pt x="118" y="503"/>
                </a:lnTo>
                <a:lnTo>
                  <a:pt x="121" y="471"/>
                </a:lnTo>
                <a:lnTo>
                  <a:pt x="126" y="441"/>
                </a:lnTo>
                <a:lnTo>
                  <a:pt x="132" y="412"/>
                </a:lnTo>
                <a:lnTo>
                  <a:pt x="140" y="385"/>
                </a:lnTo>
                <a:lnTo>
                  <a:pt x="150" y="358"/>
                </a:lnTo>
                <a:lnTo>
                  <a:pt x="162" y="334"/>
                </a:lnTo>
                <a:lnTo>
                  <a:pt x="175" y="312"/>
                </a:lnTo>
                <a:lnTo>
                  <a:pt x="190" y="291"/>
                </a:lnTo>
                <a:lnTo>
                  <a:pt x="209" y="273"/>
                </a:lnTo>
                <a:lnTo>
                  <a:pt x="231" y="258"/>
                </a:lnTo>
                <a:lnTo>
                  <a:pt x="254" y="244"/>
                </a:lnTo>
                <a:lnTo>
                  <a:pt x="280" y="233"/>
                </a:lnTo>
                <a:lnTo>
                  <a:pt x="310" y="225"/>
                </a:lnTo>
                <a:lnTo>
                  <a:pt x="344" y="220"/>
                </a:lnTo>
                <a:lnTo>
                  <a:pt x="379" y="218"/>
                </a:lnTo>
                <a:lnTo>
                  <a:pt x="424" y="218"/>
                </a:lnTo>
                <a:lnTo>
                  <a:pt x="467" y="219"/>
                </a:lnTo>
                <a:lnTo>
                  <a:pt x="510" y="221"/>
                </a:lnTo>
                <a:lnTo>
                  <a:pt x="552" y="225"/>
                </a:lnTo>
                <a:lnTo>
                  <a:pt x="592" y="229"/>
                </a:lnTo>
                <a:lnTo>
                  <a:pt x="633" y="235"/>
                </a:lnTo>
                <a:lnTo>
                  <a:pt x="672" y="241"/>
                </a:lnTo>
                <a:lnTo>
                  <a:pt x="710" y="249"/>
                </a:lnTo>
                <a:lnTo>
                  <a:pt x="747" y="256"/>
                </a:lnTo>
                <a:lnTo>
                  <a:pt x="783" y="264"/>
                </a:lnTo>
                <a:lnTo>
                  <a:pt x="818" y="273"/>
                </a:lnTo>
                <a:lnTo>
                  <a:pt x="852" y="281"/>
                </a:lnTo>
                <a:lnTo>
                  <a:pt x="885" y="290"/>
                </a:lnTo>
                <a:lnTo>
                  <a:pt x="916" y="299"/>
                </a:lnTo>
                <a:lnTo>
                  <a:pt x="947" y="309"/>
                </a:lnTo>
                <a:lnTo>
                  <a:pt x="977" y="317"/>
                </a:lnTo>
                <a:lnTo>
                  <a:pt x="1005" y="326"/>
                </a:lnTo>
                <a:lnTo>
                  <a:pt x="1033" y="334"/>
                </a:lnTo>
                <a:lnTo>
                  <a:pt x="1059" y="342"/>
                </a:lnTo>
                <a:lnTo>
                  <a:pt x="1083" y="349"/>
                </a:lnTo>
                <a:lnTo>
                  <a:pt x="1107" y="355"/>
                </a:lnTo>
                <a:lnTo>
                  <a:pt x="1129" y="360"/>
                </a:lnTo>
                <a:lnTo>
                  <a:pt x="1151" y="366"/>
                </a:lnTo>
                <a:lnTo>
                  <a:pt x="1171" y="370"/>
                </a:lnTo>
                <a:lnTo>
                  <a:pt x="1189" y="372"/>
                </a:lnTo>
                <a:lnTo>
                  <a:pt x="1207" y="373"/>
                </a:lnTo>
                <a:lnTo>
                  <a:pt x="1223" y="373"/>
                </a:lnTo>
                <a:lnTo>
                  <a:pt x="1238" y="372"/>
                </a:lnTo>
                <a:lnTo>
                  <a:pt x="1250" y="370"/>
                </a:lnTo>
                <a:lnTo>
                  <a:pt x="1262" y="365"/>
                </a:lnTo>
                <a:lnTo>
                  <a:pt x="1272" y="358"/>
                </a:lnTo>
                <a:lnTo>
                  <a:pt x="1281" y="350"/>
                </a:lnTo>
                <a:lnTo>
                  <a:pt x="1301" y="327"/>
                </a:lnTo>
                <a:lnTo>
                  <a:pt x="1326" y="297"/>
                </a:lnTo>
                <a:lnTo>
                  <a:pt x="1356" y="263"/>
                </a:lnTo>
                <a:lnTo>
                  <a:pt x="1391" y="223"/>
                </a:lnTo>
                <a:lnTo>
                  <a:pt x="1430" y="182"/>
                </a:lnTo>
                <a:lnTo>
                  <a:pt x="1474" y="142"/>
                </a:lnTo>
                <a:lnTo>
                  <a:pt x="1520" y="102"/>
                </a:lnTo>
                <a:lnTo>
                  <a:pt x="1568" y="67"/>
                </a:lnTo>
                <a:lnTo>
                  <a:pt x="1620" y="38"/>
                </a:lnTo>
                <a:lnTo>
                  <a:pt x="1673" y="15"/>
                </a:lnTo>
                <a:lnTo>
                  <a:pt x="1728" y="2"/>
                </a:lnTo>
                <a:lnTo>
                  <a:pt x="1784" y="0"/>
                </a:lnTo>
                <a:lnTo>
                  <a:pt x="1840" y="10"/>
                </a:lnTo>
                <a:lnTo>
                  <a:pt x="1897" y="36"/>
                </a:lnTo>
                <a:lnTo>
                  <a:pt x="1953" y="77"/>
                </a:lnTo>
                <a:lnTo>
                  <a:pt x="2008" y="137"/>
                </a:lnTo>
                <a:lnTo>
                  <a:pt x="2056" y="208"/>
                </a:lnTo>
                <a:lnTo>
                  <a:pt x="2089" y="281"/>
                </a:lnTo>
                <a:lnTo>
                  <a:pt x="2111" y="355"/>
                </a:lnTo>
                <a:lnTo>
                  <a:pt x="2121" y="430"/>
                </a:lnTo>
                <a:lnTo>
                  <a:pt x="2125" y="503"/>
                </a:lnTo>
                <a:lnTo>
                  <a:pt x="2122" y="577"/>
                </a:lnTo>
                <a:lnTo>
                  <a:pt x="2114" y="649"/>
                </a:lnTo>
                <a:lnTo>
                  <a:pt x="2105" y="720"/>
                </a:lnTo>
                <a:lnTo>
                  <a:pt x="2095" y="787"/>
                </a:lnTo>
                <a:lnTo>
                  <a:pt x="2086" y="851"/>
                </a:lnTo>
                <a:lnTo>
                  <a:pt x="2080" y="911"/>
                </a:lnTo>
                <a:lnTo>
                  <a:pt x="2079" y="966"/>
                </a:lnTo>
                <a:lnTo>
                  <a:pt x="2086" y="1017"/>
                </a:lnTo>
                <a:lnTo>
                  <a:pt x="2102" y="1061"/>
                </a:lnTo>
                <a:lnTo>
                  <a:pt x="2128" y="1099"/>
                </a:lnTo>
                <a:lnTo>
                  <a:pt x="2167" y="1129"/>
                </a:lnTo>
                <a:lnTo>
                  <a:pt x="2212" y="1159"/>
                </a:lnTo>
                <a:lnTo>
                  <a:pt x="2254" y="1195"/>
                </a:lnTo>
                <a:lnTo>
                  <a:pt x="2292" y="1238"/>
                </a:lnTo>
                <a:lnTo>
                  <a:pt x="2324" y="1285"/>
                </a:lnTo>
                <a:lnTo>
                  <a:pt x="2351" y="1337"/>
                </a:lnTo>
                <a:lnTo>
                  <a:pt x="2370" y="1391"/>
                </a:lnTo>
                <a:lnTo>
                  <a:pt x="2383" y="1448"/>
                </a:lnTo>
                <a:lnTo>
                  <a:pt x="2389" y="1504"/>
                </a:lnTo>
                <a:lnTo>
                  <a:pt x="2385" y="1562"/>
                </a:lnTo>
                <a:lnTo>
                  <a:pt x="2372" y="1618"/>
                </a:lnTo>
                <a:lnTo>
                  <a:pt x="2349" y="1673"/>
                </a:lnTo>
                <a:lnTo>
                  <a:pt x="2316" y="1725"/>
                </a:lnTo>
                <a:lnTo>
                  <a:pt x="2271" y="1775"/>
                </a:lnTo>
                <a:lnTo>
                  <a:pt x="2215" y="1818"/>
                </a:lnTo>
                <a:lnTo>
                  <a:pt x="2144" y="1858"/>
                </a:lnTo>
                <a:lnTo>
                  <a:pt x="2061" y="1890"/>
                </a:lnTo>
                <a:lnTo>
                  <a:pt x="2016" y="1903"/>
                </a:lnTo>
                <a:lnTo>
                  <a:pt x="1970" y="1914"/>
                </a:lnTo>
                <a:lnTo>
                  <a:pt x="1925" y="1922"/>
                </a:lnTo>
                <a:lnTo>
                  <a:pt x="1881" y="1929"/>
                </a:lnTo>
                <a:lnTo>
                  <a:pt x="1836" y="1934"/>
                </a:lnTo>
                <a:lnTo>
                  <a:pt x="1790" y="1936"/>
                </a:lnTo>
                <a:lnTo>
                  <a:pt x="1745" y="1937"/>
                </a:lnTo>
                <a:lnTo>
                  <a:pt x="1700" y="1937"/>
                </a:lnTo>
                <a:lnTo>
                  <a:pt x="1656" y="1935"/>
                </a:lnTo>
                <a:lnTo>
                  <a:pt x="1611" y="1932"/>
                </a:lnTo>
                <a:lnTo>
                  <a:pt x="1566" y="1928"/>
                </a:lnTo>
                <a:lnTo>
                  <a:pt x="1522" y="1923"/>
                </a:lnTo>
                <a:lnTo>
                  <a:pt x="1478" y="1917"/>
                </a:lnTo>
                <a:lnTo>
                  <a:pt x="1436" y="1911"/>
                </a:lnTo>
                <a:lnTo>
                  <a:pt x="1392" y="1904"/>
                </a:lnTo>
                <a:lnTo>
                  <a:pt x="1349" y="1897"/>
                </a:lnTo>
                <a:lnTo>
                  <a:pt x="1308" y="1890"/>
                </a:lnTo>
                <a:lnTo>
                  <a:pt x="1266" y="1883"/>
                </a:lnTo>
                <a:lnTo>
                  <a:pt x="1225" y="1875"/>
                </a:lnTo>
                <a:lnTo>
                  <a:pt x="1185" y="1868"/>
                </a:lnTo>
                <a:lnTo>
                  <a:pt x="1144" y="1862"/>
                </a:lnTo>
                <a:lnTo>
                  <a:pt x="1105" y="1856"/>
                </a:lnTo>
                <a:lnTo>
                  <a:pt x="1066" y="1851"/>
                </a:lnTo>
                <a:lnTo>
                  <a:pt x="1028" y="1847"/>
                </a:lnTo>
                <a:lnTo>
                  <a:pt x="990" y="1844"/>
                </a:lnTo>
                <a:lnTo>
                  <a:pt x="954" y="1841"/>
                </a:lnTo>
                <a:lnTo>
                  <a:pt x="919" y="1841"/>
                </a:lnTo>
                <a:lnTo>
                  <a:pt x="883" y="1843"/>
                </a:lnTo>
                <a:lnTo>
                  <a:pt x="848" y="1845"/>
                </a:lnTo>
                <a:lnTo>
                  <a:pt x="815" y="1848"/>
                </a:lnTo>
                <a:lnTo>
                  <a:pt x="783" y="1855"/>
                </a:lnTo>
                <a:lnTo>
                  <a:pt x="751" y="1863"/>
                </a:lnTo>
                <a:lnTo>
                  <a:pt x="719" y="1871"/>
                </a:lnTo>
                <a:lnTo>
                  <a:pt x="687" y="1875"/>
                </a:lnTo>
                <a:lnTo>
                  <a:pt x="652" y="1876"/>
                </a:lnTo>
                <a:lnTo>
                  <a:pt x="618" y="1875"/>
                </a:lnTo>
                <a:lnTo>
                  <a:pt x="582" y="1870"/>
                </a:lnTo>
                <a:lnTo>
                  <a:pt x="545" y="1862"/>
                </a:lnTo>
                <a:lnTo>
                  <a:pt x="510" y="1852"/>
                </a:lnTo>
                <a:lnTo>
                  <a:pt x="473" y="1840"/>
                </a:lnTo>
                <a:lnTo>
                  <a:pt x="436" y="1825"/>
                </a:lnTo>
                <a:lnTo>
                  <a:pt x="400" y="1808"/>
                </a:lnTo>
                <a:lnTo>
                  <a:pt x="363" y="1790"/>
                </a:lnTo>
                <a:lnTo>
                  <a:pt x="329" y="1769"/>
                </a:lnTo>
                <a:lnTo>
                  <a:pt x="294" y="1747"/>
                </a:lnTo>
                <a:lnTo>
                  <a:pt x="260" y="1724"/>
                </a:lnTo>
                <a:lnTo>
                  <a:pt x="227" y="1699"/>
                </a:lnTo>
                <a:lnTo>
                  <a:pt x="196" y="1673"/>
                </a:lnTo>
                <a:lnTo>
                  <a:pt x="167" y="1646"/>
                </a:lnTo>
                <a:lnTo>
                  <a:pt x="140" y="1618"/>
                </a:lnTo>
                <a:lnTo>
                  <a:pt x="113" y="1590"/>
                </a:lnTo>
                <a:lnTo>
                  <a:pt x="90" y="1562"/>
                </a:lnTo>
                <a:lnTo>
                  <a:pt x="68" y="1532"/>
                </a:lnTo>
                <a:lnTo>
                  <a:pt x="50" y="1503"/>
                </a:lnTo>
                <a:lnTo>
                  <a:pt x="34" y="1473"/>
                </a:lnTo>
                <a:lnTo>
                  <a:pt x="21" y="1444"/>
                </a:lnTo>
                <a:lnTo>
                  <a:pt x="11" y="1415"/>
                </a:lnTo>
                <a:lnTo>
                  <a:pt x="4" y="1387"/>
                </a:lnTo>
                <a:lnTo>
                  <a:pt x="0" y="1359"/>
                </a:lnTo>
                <a:lnTo>
                  <a:pt x="0" y="1331"/>
                </a:lnTo>
                <a:lnTo>
                  <a:pt x="5" y="1306"/>
                </a:lnTo>
                <a:lnTo>
                  <a:pt x="13" y="1281"/>
                </a:lnTo>
                <a:lnTo>
                  <a:pt x="24" y="1256"/>
                </a:lnTo>
                <a:lnTo>
                  <a:pt x="42" y="1235"/>
                </a:lnTo>
                <a:close/>
              </a:path>
            </a:pathLst>
          </a:custGeom>
          <a:solidFill>
            <a:srgbClr val="AAF4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4414838" y="4749800"/>
            <a:ext cx="1279525" cy="1452563"/>
          </a:xfrm>
          <a:custGeom>
            <a:avLst/>
            <a:gdLst>
              <a:gd name="T0" fmla="*/ 0 w 1611"/>
              <a:gd name="T1" fmla="*/ 2147483647 h 1830"/>
              <a:gd name="T2" fmla="*/ 0 w 1611"/>
              <a:gd name="T3" fmla="*/ 2147483647 h 1830"/>
              <a:gd name="T4" fmla="*/ 2147483647 w 1611"/>
              <a:gd name="T5" fmla="*/ 0 h 1830"/>
              <a:gd name="T6" fmla="*/ 2147483647 w 1611"/>
              <a:gd name="T7" fmla="*/ 2147483647 h 1830"/>
              <a:gd name="T8" fmla="*/ 2147483647 w 1611"/>
              <a:gd name="T9" fmla="*/ 2147483647 h 1830"/>
              <a:gd name="T10" fmla="*/ 2147483647 w 1611"/>
              <a:gd name="T11" fmla="*/ 2147483647 h 1830"/>
              <a:gd name="T12" fmla="*/ 2147483647 w 1611"/>
              <a:gd name="T13" fmla="*/ 2147483647 h 1830"/>
              <a:gd name="T14" fmla="*/ 2147483647 w 1611"/>
              <a:gd name="T15" fmla="*/ 2147483647 h 1830"/>
              <a:gd name="T16" fmla="*/ 0 w 1611"/>
              <a:gd name="T17" fmla="*/ 2147483647 h 18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1"/>
              <a:gd name="T28" fmla="*/ 0 h 1830"/>
              <a:gd name="T29" fmla="*/ 1611 w 1611"/>
              <a:gd name="T30" fmla="*/ 1830 h 18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1" h="1830">
                <a:moveTo>
                  <a:pt x="0" y="1658"/>
                </a:moveTo>
                <a:lnTo>
                  <a:pt x="0" y="260"/>
                </a:lnTo>
                <a:lnTo>
                  <a:pt x="632" y="0"/>
                </a:lnTo>
                <a:lnTo>
                  <a:pt x="1124" y="153"/>
                </a:lnTo>
                <a:lnTo>
                  <a:pt x="1124" y="988"/>
                </a:lnTo>
                <a:lnTo>
                  <a:pt x="1611" y="1004"/>
                </a:lnTo>
                <a:lnTo>
                  <a:pt x="1611" y="1704"/>
                </a:lnTo>
                <a:lnTo>
                  <a:pt x="626" y="1830"/>
                </a:lnTo>
                <a:lnTo>
                  <a:pt x="0" y="1658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4899025" y="4752975"/>
            <a:ext cx="747713" cy="1387475"/>
          </a:xfrm>
          <a:custGeom>
            <a:avLst/>
            <a:gdLst>
              <a:gd name="T0" fmla="*/ 0 w 944"/>
              <a:gd name="T1" fmla="*/ 0 h 1749"/>
              <a:gd name="T2" fmla="*/ 0 w 944"/>
              <a:gd name="T3" fmla="*/ 2147483647 h 1749"/>
              <a:gd name="T4" fmla="*/ 2147483647 w 944"/>
              <a:gd name="T5" fmla="*/ 2147483647 h 1749"/>
              <a:gd name="T6" fmla="*/ 2147483647 w 944"/>
              <a:gd name="T7" fmla="*/ 2147483647 h 1749"/>
              <a:gd name="T8" fmla="*/ 2147483647 w 944"/>
              <a:gd name="T9" fmla="*/ 2147483647 h 1749"/>
              <a:gd name="T10" fmla="*/ 2147483647 w 944"/>
              <a:gd name="T11" fmla="*/ 2147483647 h 1749"/>
              <a:gd name="T12" fmla="*/ 0 w 944"/>
              <a:gd name="T13" fmla="*/ 0 h 17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44"/>
              <a:gd name="T22" fmla="*/ 0 h 1749"/>
              <a:gd name="T23" fmla="*/ 944 w 944"/>
              <a:gd name="T24" fmla="*/ 1749 h 17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44" h="1749">
                <a:moveTo>
                  <a:pt x="0" y="0"/>
                </a:moveTo>
                <a:lnTo>
                  <a:pt x="0" y="1749"/>
                </a:lnTo>
                <a:lnTo>
                  <a:pt x="944" y="1628"/>
                </a:lnTo>
                <a:lnTo>
                  <a:pt x="944" y="994"/>
                </a:lnTo>
                <a:lnTo>
                  <a:pt x="460" y="986"/>
                </a:lnTo>
                <a:lnTo>
                  <a:pt x="460" y="142"/>
                </a:lnTo>
                <a:lnTo>
                  <a:pt x="0" y="0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5056188" y="5918200"/>
            <a:ext cx="114300" cy="239713"/>
          </a:xfrm>
          <a:custGeom>
            <a:avLst/>
            <a:gdLst>
              <a:gd name="T0" fmla="*/ 2147483647 w 145"/>
              <a:gd name="T1" fmla="*/ 2147483647 h 303"/>
              <a:gd name="T2" fmla="*/ 2147483647 w 145"/>
              <a:gd name="T3" fmla="*/ 0 h 303"/>
              <a:gd name="T4" fmla="*/ 0 w 145"/>
              <a:gd name="T5" fmla="*/ 2147483647 h 303"/>
              <a:gd name="T6" fmla="*/ 0 w 145"/>
              <a:gd name="T7" fmla="*/ 2147483647 h 303"/>
              <a:gd name="T8" fmla="*/ 2147483647 w 145"/>
              <a:gd name="T9" fmla="*/ 2147483647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303"/>
              <a:gd name="T17" fmla="*/ 145 w 145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303">
                <a:moveTo>
                  <a:pt x="145" y="285"/>
                </a:moveTo>
                <a:lnTo>
                  <a:pt x="145" y="0"/>
                </a:lnTo>
                <a:lnTo>
                  <a:pt x="0" y="9"/>
                </a:lnTo>
                <a:lnTo>
                  <a:pt x="0" y="303"/>
                </a:lnTo>
                <a:lnTo>
                  <a:pt x="145" y="285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4960938" y="4845050"/>
            <a:ext cx="69850" cy="152400"/>
          </a:xfrm>
          <a:custGeom>
            <a:avLst/>
            <a:gdLst>
              <a:gd name="T0" fmla="*/ 2147483647 w 89"/>
              <a:gd name="T1" fmla="*/ 2147483647 h 192"/>
              <a:gd name="T2" fmla="*/ 2147483647 w 89"/>
              <a:gd name="T3" fmla="*/ 2147483647 h 192"/>
              <a:gd name="T4" fmla="*/ 0 w 89"/>
              <a:gd name="T5" fmla="*/ 0 h 192"/>
              <a:gd name="T6" fmla="*/ 0 w 89"/>
              <a:gd name="T7" fmla="*/ 2147483647 h 192"/>
              <a:gd name="T8" fmla="*/ 2147483647 w 89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92"/>
              <a:gd name="T17" fmla="*/ 89 w 89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92">
                <a:moveTo>
                  <a:pt x="89" y="192"/>
                </a:moveTo>
                <a:lnTo>
                  <a:pt x="89" y="23"/>
                </a:lnTo>
                <a:lnTo>
                  <a:pt x="0" y="0"/>
                </a:lnTo>
                <a:lnTo>
                  <a:pt x="0" y="173"/>
                </a:lnTo>
                <a:lnTo>
                  <a:pt x="89" y="192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Freeform 10"/>
          <p:cNvSpPr>
            <a:spLocks/>
          </p:cNvSpPr>
          <p:nvPr/>
        </p:nvSpPr>
        <p:spPr bwMode="auto">
          <a:xfrm>
            <a:off x="5067300" y="4873625"/>
            <a:ext cx="69850" cy="149225"/>
          </a:xfrm>
          <a:custGeom>
            <a:avLst/>
            <a:gdLst>
              <a:gd name="T0" fmla="*/ 2147483647 w 88"/>
              <a:gd name="T1" fmla="*/ 2147483647 h 189"/>
              <a:gd name="T2" fmla="*/ 2147483647 w 88"/>
              <a:gd name="T3" fmla="*/ 2147483647 h 189"/>
              <a:gd name="T4" fmla="*/ 0 w 88"/>
              <a:gd name="T5" fmla="*/ 0 h 189"/>
              <a:gd name="T6" fmla="*/ 0 w 88"/>
              <a:gd name="T7" fmla="*/ 2147483647 h 189"/>
              <a:gd name="T8" fmla="*/ 2147483647 w 88"/>
              <a:gd name="T9" fmla="*/ 2147483647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9"/>
              <a:gd name="T17" fmla="*/ 88 w 88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9">
                <a:moveTo>
                  <a:pt x="88" y="189"/>
                </a:moveTo>
                <a:lnTo>
                  <a:pt x="88" y="25"/>
                </a:lnTo>
                <a:lnTo>
                  <a:pt x="0" y="0"/>
                </a:lnTo>
                <a:lnTo>
                  <a:pt x="0" y="169"/>
                </a:lnTo>
                <a:lnTo>
                  <a:pt x="88" y="18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>
            <a:off x="5173663" y="4902200"/>
            <a:ext cx="69850" cy="146050"/>
          </a:xfrm>
          <a:custGeom>
            <a:avLst/>
            <a:gdLst>
              <a:gd name="T0" fmla="*/ 2147483647 w 88"/>
              <a:gd name="T1" fmla="*/ 2147483647 h 183"/>
              <a:gd name="T2" fmla="*/ 2147483647 w 88"/>
              <a:gd name="T3" fmla="*/ 2147483647 h 183"/>
              <a:gd name="T4" fmla="*/ 0 w 88"/>
              <a:gd name="T5" fmla="*/ 0 h 183"/>
              <a:gd name="T6" fmla="*/ 0 w 88"/>
              <a:gd name="T7" fmla="*/ 2147483647 h 183"/>
              <a:gd name="T8" fmla="*/ 2147483647 w 88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3"/>
              <a:gd name="T17" fmla="*/ 88 w 88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3">
                <a:moveTo>
                  <a:pt x="88" y="183"/>
                </a:moveTo>
                <a:lnTo>
                  <a:pt x="88" y="26"/>
                </a:lnTo>
                <a:lnTo>
                  <a:pt x="0" y="0"/>
                </a:lnTo>
                <a:lnTo>
                  <a:pt x="0" y="163"/>
                </a:lnTo>
                <a:lnTo>
                  <a:pt x="88" y="18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>
            <a:off x="4960938" y="5024438"/>
            <a:ext cx="69850" cy="149225"/>
          </a:xfrm>
          <a:custGeom>
            <a:avLst/>
            <a:gdLst>
              <a:gd name="T0" fmla="*/ 2147483647 w 89"/>
              <a:gd name="T1" fmla="*/ 2147483647 h 189"/>
              <a:gd name="T2" fmla="*/ 2147483647 w 89"/>
              <a:gd name="T3" fmla="*/ 2147483647 h 189"/>
              <a:gd name="T4" fmla="*/ 0 w 89"/>
              <a:gd name="T5" fmla="*/ 0 h 189"/>
              <a:gd name="T6" fmla="*/ 0 w 89"/>
              <a:gd name="T7" fmla="*/ 2147483647 h 189"/>
              <a:gd name="T8" fmla="*/ 2147483647 w 89"/>
              <a:gd name="T9" fmla="*/ 2147483647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89"/>
              <a:gd name="T17" fmla="*/ 89 w 89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89">
                <a:moveTo>
                  <a:pt x="89" y="189"/>
                </a:moveTo>
                <a:lnTo>
                  <a:pt x="89" y="20"/>
                </a:lnTo>
                <a:lnTo>
                  <a:pt x="0" y="0"/>
                </a:lnTo>
                <a:lnTo>
                  <a:pt x="0" y="173"/>
                </a:lnTo>
                <a:lnTo>
                  <a:pt x="89" y="18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>
            <a:off x="5067300" y="5046663"/>
            <a:ext cx="69850" cy="146050"/>
          </a:xfrm>
          <a:custGeom>
            <a:avLst/>
            <a:gdLst>
              <a:gd name="T0" fmla="*/ 2147483647 w 88"/>
              <a:gd name="T1" fmla="*/ 2147483647 h 185"/>
              <a:gd name="T2" fmla="*/ 2147483647 w 88"/>
              <a:gd name="T3" fmla="*/ 2147483647 h 185"/>
              <a:gd name="T4" fmla="*/ 0 w 88"/>
              <a:gd name="T5" fmla="*/ 0 h 185"/>
              <a:gd name="T6" fmla="*/ 0 w 88"/>
              <a:gd name="T7" fmla="*/ 2147483647 h 185"/>
              <a:gd name="T8" fmla="*/ 2147483647 w 88"/>
              <a:gd name="T9" fmla="*/ 2147483647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5"/>
              <a:gd name="T17" fmla="*/ 88 w 88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5">
                <a:moveTo>
                  <a:pt x="88" y="185"/>
                </a:moveTo>
                <a:lnTo>
                  <a:pt x="88" y="20"/>
                </a:lnTo>
                <a:lnTo>
                  <a:pt x="0" y="0"/>
                </a:lnTo>
                <a:lnTo>
                  <a:pt x="0" y="168"/>
                </a:lnTo>
                <a:lnTo>
                  <a:pt x="88" y="185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>
            <a:off x="5173663" y="5070475"/>
            <a:ext cx="69850" cy="141288"/>
          </a:xfrm>
          <a:custGeom>
            <a:avLst/>
            <a:gdLst>
              <a:gd name="T0" fmla="*/ 2147483647 w 88"/>
              <a:gd name="T1" fmla="*/ 2147483647 h 179"/>
              <a:gd name="T2" fmla="*/ 2147483647 w 88"/>
              <a:gd name="T3" fmla="*/ 2147483647 h 179"/>
              <a:gd name="T4" fmla="*/ 0 w 88"/>
              <a:gd name="T5" fmla="*/ 0 h 179"/>
              <a:gd name="T6" fmla="*/ 0 w 88"/>
              <a:gd name="T7" fmla="*/ 2147483647 h 179"/>
              <a:gd name="T8" fmla="*/ 2147483647 w 88"/>
              <a:gd name="T9" fmla="*/ 2147483647 h 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9"/>
              <a:gd name="T17" fmla="*/ 88 w 88"/>
              <a:gd name="T18" fmla="*/ 179 h 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9">
                <a:moveTo>
                  <a:pt x="88" y="179"/>
                </a:moveTo>
                <a:lnTo>
                  <a:pt x="88" y="21"/>
                </a:lnTo>
                <a:lnTo>
                  <a:pt x="0" y="0"/>
                </a:lnTo>
                <a:lnTo>
                  <a:pt x="0" y="163"/>
                </a:lnTo>
                <a:lnTo>
                  <a:pt x="88" y="17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4960938" y="5203825"/>
            <a:ext cx="69850" cy="144463"/>
          </a:xfrm>
          <a:custGeom>
            <a:avLst/>
            <a:gdLst>
              <a:gd name="T0" fmla="*/ 2147483647 w 89"/>
              <a:gd name="T1" fmla="*/ 2147483647 h 183"/>
              <a:gd name="T2" fmla="*/ 2147483647 w 89"/>
              <a:gd name="T3" fmla="*/ 2147483647 h 183"/>
              <a:gd name="T4" fmla="*/ 0 w 89"/>
              <a:gd name="T5" fmla="*/ 0 h 183"/>
              <a:gd name="T6" fmla="*/ 0 w 89"/>
              <a:gd name="T7" fmla="*/ 2147483647 h 183"/>
              <a:gd name="T8" fmla="*/ 2147483647 w 89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83"/>
              <a:gd name="T17" fmla="*/ 89 w 89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83">
                <a:moveTo>
                  <a:pt x="89" y="183"/>
                </a:moveTo>
                <a:lnTo>
                  <a:pt x="89" y="15"/>
                </a:lnTo>
                <a:lnTo>
                  <a:pt x="0" y="0"/>
                </a:lnTo>
                <a:lnTo>
                  <a:pt x="0" y="172"/>
                </a:lnTo>
                <a:lnTo>
                  <a:pt x="89" y="18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>
            <a:off x="5067300" y="5221288"/>
            <a:ext cx="69850" cy="141287"/>
          </a:xfrm>
          <a:custGeom>
            <a:avLst/>
            <a:gdLst>
              <a:gd name="T0" fmla="*/ 2147483647 w 88"/>
              <a:gd name="T1" fmla="*/ 2147483647 h 178"/>
              <a:gd name="T2" fmla="*/ 2147483647 w 88"/>
              <a:gd name="T3" fmla="*/ 2147483647 h 178"/>
              <a:gd name="T4" fmla="*/ 0 w 88"/>
              <a:gd name="T5" fmla="*/ 0 h 178"/>
              <a:gd name="T6" fmla="*/ 0 w 88"/>
              <a:gd name="T7" fmla="*/ 2147483647 h 178"/>
              <a:gd name="T8" fmla="*/ 2147483647 w 88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8"/>
              <a:gd name="T17" fmla="*/ 88 w 88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8">
                <a:moveTo>
                  <a:pt x="88" y="178"/>
                </a:moveTo>
                <a:lnTo>
                  <a:pt x="88" y="15"/>
                </a:lnTo>
                <a:lnTo>
                  <a:pt x="0" y="0"/>
                </a:lnTo>
                <a:lnTo>
                  <a:pt x="0" y="166"/>
                </a:lnTo>
                <a:lnTo>
                  <a:pt x="88" y="178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>
            <a:off x="5181600" y="4800600"/>
            <a:ext cx="69850" cy="136525"/>
          </a:xfrm>
          <a:custGeom>
            <a:avLst/>
            <a:gdLst>
              <a:gd name="T0" fmla="*/ 2147483647 w 88"/>
              <a:gd name="T1" fmla="*/ 2147483647 h 173"/>
              <a:gd name="T2" fmla="*/ 2147483647 w 88"/>
              <a:gd name="T3" fmla="*/ 2147483647 h 173"/>
              <a:gd name="T4" fmla="*/ 0 w 88"/>
              <a:gd name="T5" fmla="*/ 0 h 173"/>
              <a:gd name="T6" fmla="*/ 0 w 88"/>
              <a:gd name="T7" fmla="*/ 2147483647 h 173"/>
              <a:gd name="T8" fmla="*/ 2147483647 w 88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3"/>
              <a:gd name="T17" fmla="*/ 88 w 8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3">
                <a:moveTo>
                  <a:pt x="88" y="173"/>
                </a:moveTo>
                <a:lnTo>
                  <a:pt x="88" y="16"/>
                </a:lnTo>
                <a:lnTo>
                  <a:pt x="0" y="0"/>
                </a:lnTo>
                <a:lnTo>
                  <a:pt x="0" y="161"/>
                </a:lnTo>
                <a:lnTo>
                  <a:pt x="88" y="17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>
            <a:off x="4960938" y="5381625"/>
            <a:ext cx="69850" cy="142875"/>
          </a:xfrm>
          <a:custGeom>
            <a:avLst/>
            <a:gdLst>
              <a:gd name="T0" fmla="*/ 2147483647 w 89"/>
              <a:gd name="T1" fmla="*/ 2147483647 h 179"/>
              <a:gd name="T2" fmla="*/ 2147483647 w 89"/>
              <a:gd name="T3" fmla="*/ 2147483647 h 179"/>
              <a:gd name="T4" fmla="*/ 0 w 89"/>
              <a:gd name="T5" fmla="*/ 0 h 179"/>
              <a:gd name="T6" fmla="*/ 0 w 89"/>
              <a:gd name="T7" fmla="*/ 2147483647 h 179"/>
              <a:gd name="T8" fmla="*/ 2147483647 w 89"/>
              <a:gd name="T9" fmla="*/ 2147483647 h 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79"/>
              <a:gd name="T17" fmla="*/ 89 w 89"/>
              <a:gd name="T18" fmla="*/ 179 h 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79">
                <a:moveTo>
                  <a:pt x="89" y="179"/>
                </a:moveTo>
                <a:lnTo>
                  <a:pt x="89" y="10"/>
                </a:lnTo>
                <a:lnTo>
                  <a:pt x="0" y="0"/>
                </a:lnTo>
                <a:lnTo>
                  <a:pt x="0" y="173"/>
                </a:lnTo>
                <a:lnTo>
                  <a:pt x="89" y="17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>
            <a:off x="5067300" y="5394325"/>
            <a:ext cx="69850" cy="138113"/>
          </a:xfrm>
          <a:custGeom>
            <a:avLst/>
            <a:gdLst>
              <a:gd name="T0" fmla="*/ 2147483647 w 88"/>
              <a:gd name="T1" fmla="*/ 2147483647 h 174"/>
              <a:gd name="T2" fmla="*/ 2147483647 w 88"/>
              <a:gd name="T3" fmla="*/ 2147483647 h 174"/>
              <a:gd name="T4" fmla="*/ 0 w 88"/>
              <a:gd name="T5" fmla="*/ 0 h 174"/>
              <a:gd name="T6" fmla="*/ 0 w 88"/>
              <a:gd name="T7" fmla="*/ 2147483647 h 174"/>
              <a:gd name="T8" fmla="*/ 2147483647 w 88"/>
              <a:gd name="T9" fmla="*/ 2147483647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4"/>
              <a:gd name="T17" fmla="*/ 88 w 88"/>
              <a:gd name="T18" fmla="*/ 174 h 1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4">
                <a:moveTo>
                  <a:pt x="88" y="174"/>
                </a:moveTo>
                <a:lnTo>
                  <a:pt x="88" y="10"/>
                </a:lnTo>
                <a:lnTo>
                  <a:pt x="0" y="0"/>
                </a:lnTo>
                <a:lnTo>
                  <a:pt x="0" y="167"/>
                </a:lnTo>
                <a:lnTo>
                  <a:pt x="88" y="174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>
            <a:off x="5173663" y="5405438"/>
            <a:ext cx="69850" cy="134937"/>
          </a:xfrm>
          <a:custGeom>
            <a:avLst/>
            <a:gdLst>
              <a:gd name="T0" fmla="*/ 2147483647 w 88"/>
              <a:gd name="T1" fmla="*/ 2147483647 h 169"/>
              <a:gd name="T2" fmla="*/ 2147483647 w 88"/>
              <a:gd name="T3" fmla="*/ 2147483647 h 169"/>
              <a:gd name="T4" fmla="*/ 0 w 88"/>
              <a:gd name="T5" fmla="*/ 0 h 169"/>
              <a:gd name="T6" fmla="*/ 0 w 88"/>
              <a:gd name="T7" fmla="*/ 2147483647 h 169"/>
              <a:gd name="T8" fmla="*/ 2147483647 w 88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9"/>
              <a:gd name="T17" fmla="*/ 88 w 88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9">
                <a:moveTo>
                  <a:pt x="88" y="169"/>
                </a:moveTo>
                <a:lnTo>
                  <a:pt x="88" y="11"/>
                </a:lnTo>
                <a:lnTo>
                  <a:pt x="0" y="0"/>
                </a:lnTo>
                <a:lnTo>
                  <a:pt x="0" y="162"/>
                </a:lnTo>
                <a:lnTo>
                  <a:pt x="88" y="16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>
            <a:off x="5067300" y="5567363"/>
            <a:ext cx="69850" cy="134937"/>
          </a:xfrm>
          <a:custGeom>
            <a:avLst/>
            <a:gdLst>
              <a:gd name="T0" fmla="*/ 2147483647 w 88"/>
              <a:gd name="T1" fmla="*/ 2147483647 h 169"/>
              <a:gd name="T2" fmla="*/ 2147483647 w 88"/>
              <a:gd name="T3" fmla="*/ 2147483647 h 169"/>
              <a:gd name="T4" fmla="*/ 0 w 88"/>
              <a:gd name="T5" fmla="*/ 0 h 169"/>
              <a:gd name="T6" fmla="*/ 0 w 88"/>
              <a:gd name="T7" fmla="*/ 2147483647 h 169"/>
              <a:gd name="T8" fmla="*/ 2147483647 w 88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9"/>
              <a:gd name="T17" fmla="*/ 88 w 88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9">
                <a:moveTo>
                  <a:pt x="88" y="169"/>
                </a:moveTo>
                <a:lnTo>
                  <a:pt x="88" y="5"/>
                </a:lnTo>
                <a:lnTo>
                  <a:pt x="0" y="0"/>
                </a:lnTo>
                <a:lnTo>
                  <a:pt x="0" y="168"/>
                </a:lnTo>
                <a:lnTo>
                  <a:pt x="88" y="16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>
            <a:off x="5173663" y="5575300"/>
            <a:ext cx="69850" cy="130175"/>
          </a:xfrm>
          <a:custGeom>
            <a:avLst/>
            <a:gdLst>
              <a:gd name="T0" fmla="*/ 2147483647 w 88"/>
              <a:gd name="T1" fmla="*/ 2147483647 h 163"/>
              <a:gd name="T2" fmla="*/ 2147483647 w 88"/>
              <a:gd name="T3" fmla="*/ 2147483647 h 163"/>
              <a:gd name="T4" fmla="*/ 0 w 88"/>
              <a:gd name="T5" fmla="*/ 0 h 163"/>
              <a:gd name="T6" fmla="*/ 0 w 88"/>
              <a:gd name="T7" fmla="*/ 2147483647 h 163"/>
              <a:gd name="T8" fmla="*/ 2147483647 w 88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3"/>
              <a:gd name="T17" fmla="*/ 88 w 88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3">
                <a:moveTo>
                  <a:pt x="88" y="163"/>
                </a:moveTo>
                <a:lnTo>
                  <a:pt x="88" y="6"/>
                </a:lnTo>
                <a:lnTo>
                  <a:pt x="0" y="0"/>
                </a:lnTo>
                <a:lnTo>
                  <a:pt x="0" y="161"/>
                </a:lnTo>
                <a:lnTo>
                  <a:pt x="88" y="16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23"/>
          <p:cNvSpPr>
            <a:spLocks/>
          </p:cNvSpPr>
          <p:nvPr/>
        </p:nvSpPr>
        <p:spPr bwMode="auto">
          <a:xfrm>
            <a:off x="4960938" y="5740400"/>
            <a:ext cx="69850" cy="138113"/>
          </a:xfrm>
          <a:custGeom>
            <a:avLst/>
            <a:gdLst>
              <a:gd name="T0" fmla="*/ 2147483647 w 89"/>
              <a:gd name="T1" fmla="*/ 2147483647 h 173"/>
              <a:gd name="T2" fmla="*/ 2147483647 w 89"/>
              <a:gd name="T3" fmla="*/ 2147483647 h 173"/>
              <a:gd name="T4" fmla="*/ 0 w 89"/>
              <a:gd name="T5" fmla="*/ 0 h 173"/>
              <a:gd name="T6" fmla="*/ 0 w 89"/>
              <a:gd name="T7" fmla="*/ 2147483647 h 173"/>
              <a:gd name="T8" fmla="*/ 2147483647 w 89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73"/>
              <a:gd name="T17" fmla="*/ 89 w 89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73">
                <a:moveTo>
                  <a:pt x="89" y="171"/>
                </a:moveTo>
                <a:lnTo>
                  <a:pt x="89" y="2"/>
                </a:lnTo>
                <a:lnTo>
                  <a:pt x="0" y="0"/>
                </a:lnTo>
                <a:lnTo>
                  <a:pt x="0" y="173"/>
                </a:lnTo>
                <a:lnTo>
                  <a:pt x="89" y="171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Freeform 24"/>
          <p:cNvSpPr>
            <a:spLocks/>
          </p:cNvSpPr>
          <p:nvPr/>
        </p:nvSpPr>
        <p:spPr bwMode="auto">
          <a:xfrm>
            <a:off x="5067300" y="5741988"/>
            <a:ext cx="69850" cy="133350"/>
          </a:xfrm>
          <a:custGeom>
            <a:avLst/>
            <a:gdLst>
              <a:gd name="T0" fmla="*/ 2147483647 w 88"/>
              <a:gd name="T1" fmla="*/ 2147483647 h 168"/>
              <a:gd name="T2" fmla="*/ 2147483647 w 88"/>
              <a:gd name="T3" fmla="*/ 2147483647 h 168"/>
              <a:gd name="T4" fmla="*/ 0 w 88"/>
              <a:gd name="T5" fmla="*/ 0 h 168"/>
              <a:gd name="T6" fmla="*/ 0 w 88"/>
              <a:gd name="T7" fmla="*/ 2147483647 h 168"/>
              <a:gd name="T8" fmla="*/ 2147483647 w 88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8"/>
              <a:gd name="T17" fmla="*/ 88 w 8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8">
                <a:moveTo>
                  <a:pt x="88" y="165"/>
                </a:moveTo>
                <a:lnTo>
                  <a:pt x="88" y="1"/>
                </a:lnTo>
                <a:lnTo>
                  <a:pt x="0" y="0"/>
                </a:lnTo>
                <a:lnTo>
                  <a:pt x="0" y="168"/>
                </a:lnTo>
                <a:lnTo>
                  <a:pt x="88" y="165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>
            <a:off x="5173663" y="5743575"/>
            <a:ext cx="69850" cy="128588"/>
          </a:xfrm>
          <a:custGeom>
            <a:avLst/>
            <a:gdLst>
              <a:gd name="T0" fmla="*/ 2147483647 w 88"/>
              <a:gd name="T1" fmla="*/ 2147483647 h 161"/>
              <a:gd name="T2" fmla="*/ 2147483647 w 88"/>
              <a:gd name="T3" fmla="*/ 2147483647 h 161"/>
              <a:gd name="T4" fmla="*/ 0 w 88"/>
              <a:gd name="T5" fmla="*/ 0 h 161"/>
              <a:gd name="T6" fmla="*/ 0 w 88"/>
              <a:gd name="T7" fmla="*/ 2147483647 h 161"/>
              <a:gd name="T8" fmla="*/ 2147483647 w 88"/>
              <a:gd name="T9" fmla="*/ 2147483647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1"/>
              <a:gd name="T17" fmla="*/ 88 w 88"/>
              <a:gd name="T18" fmla="*/ 161 h 1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1">
                <a:moveTo>
                  <a:pt x="88" y="159"/>
                </a:moveTo>
                <a:lnTo>
                  <a:pt x="88" y="1"/>
                </a:lnTo>
                <a:lnTo>
                  <a:pt x="0" y="0"/>
                </a:lnTo>
                <a:lnTo>
                  <a:pt x="0" y="161"/>
                </a:lnTo>
                <a:lnTo>
                  <a:pt x="88" y="15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>
            <a:off x="4797425" y="4824413"/>
            <a:ext cx="74613" cy="161925"/>
          </a:xfrm>
          <a:custGeom>
            <a:avLst/>
            <a:gdLst>
              <a:gd name="T0" fmla="*/ 0 w 96"/>
              <a:gd name="T1" fmla="*/ 2147483647 h 205"/>
              <a:gd name="T2" fmla="*/ 0 w 96"/>
              <a:gd name="T3" fmla="*/ 2147483647 h 205"/>
              <a:gd name="T4" fmla="*/ 2147483647 w 96"/>
              <a:gd name="T5" fmla="*/ 0 h 205"/>
              <a:gd name="T6" fmla="*/ 2147483647 w 96"/>
              <a:gd name="T7" fmla="*/ 2147483647 h 205"/>
              <a:gd name="T8" fmla="*/ 0 w 96"/>
              <a:gd name="T9" fmla="*/ 2147483647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205"/>
              <a:gd name="T17" fmla="*/ 96 w 9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205">
                <a:moveTo>
                  <a:pt x="0" y="205"/>
                </a:moveTo>
                <a:lnTo>
                  <a:pt x="0" y="39"/>
                </a:lnTo>
                <a:lnTo>
                  <a:pt x="96" y="0"/>
                </a:lnTo>
                <a:lnTo>
                  <a:pt x="96" y="173"/>
                </a:lnTo>
                <a:lnTo>
                  <a:pt x="0" y="205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>
            <a:off x="4681538" y="4870450"/>
            <a:ext cx="76200" cy="153988"/>
          </a:xfrm>
          <a:custGeom>
            <a:avLst/>
            <a:gdLst>
              <a:gd name="T0" fmla="*/ 0 w 97"/>
              <a:gd name="T1" fmla="*/ 2147483647 h 195"/>
              <a:gd name="T2" fmla="*/ 0 w 97"/>
              <a:gd name="T3" fmla="*/ 2147483647 h 195"/>
              <a:gd name="T4" fmla="*/ 2147483647 w 97"/>
              <a:gd name="T5" fmla="*/ 0 h 195"/>
              <a:gd name="T6" fmla="*/ 2147483647 w 97"/>
              <a:gd name="T7" fmla="*/ 2147483647 h 195"/>
              <a:gd name="T8" fmla="*/ 0 w 97"/>
              <a:gd name="T9" fmla="*/ 2147483647 h 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95"/>
              <a:gd name="T17" fmla="*/ 97 w 97"/>
              <a:gd name="T18" fmla="*/ 195 h 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95">
                <a:moveTo>
                  <a:pt x="0" y="195"/>
                </a:moveTo>
                <a:lnTo>
                  <a:pt x="0" y="38"/>
                </a:lnTo>
                <a:lnTo>
                  <a:pt x="97" y="0"/>
                </a:lnTo>
                <a:lnTo>
                  <a:pt x="97" y="162"/>
                </a:lnTo>
                <a:lnTo>
                  <a:pt x="0" y="195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>
            <a:off x="4567238" y="4914900"/>
            <a:ext cx="76200" cy="146050"/>
          </a:xfrm>
          <a:custGeom>
            <a:avLst/>
            <a:gdLst>
              <a:gd name="T0" fmla="*/ 0 w 97"/>
              <a:gd name="T1" fmla="*/ 2147483647 h 185"/>
              <a:gd name="T2" fmla="*/ 0 w 97"/>
              <a:gd name="T3" fmla="*/ 2147483647 h 185"/>
              <a:gd name="T4" fmla="*/ 2147483647 w 97"/>
              <a:gd name="T5" fmla="*/ 0 h 185"/>
              <a:gd name="T6" fmla="*/ 2147483647 w 97"/>
              <a:gd name="T7" fmla="*/ 2147483647 h 185"/>
              <a:gd name="T8" fmla="*/ 0 w 97"/>
              <a:gd name="T9" fmla="*/ 2147483647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85"/>
              <a:gd name="T17" fmla="*/ 97 w 97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85">
                <a:moveTo>
                  <a:pt x="0" y="185"/>
                </a:moveTo>
                <a:lnTo>
                  <a:pt x="0" y="38"/>
                </a:lnTo>
                <a:lnTo>
                  <a:pt x="97" y="0"/>
                </a:lnTo>
                <a:lnTo>
                  <a:pt x="97" y="154"/>
                </a:lnTo>
                <a:lnTo>
                  <a:pt x="0" y="185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1" name="Freeform 29"/>
          <p:cNvSpPr>
            <a:spLocks/>
          </p:cNvSpPr>
          <p:nvPr/>
        </p:nvSpPr>
        <p:spPr bwMode="auto">
          <a:xfrm>
            <a:off x="4452938" y="4959350"/>
            <a:ext cx="76200" cy="138113"/>
          </a:xfrm>
          <a:custGeom>
            <a:avLst/>
            <a:gdLst>
              <a:gd name="T0" fmla="*/ 0 w 96"/>
              <a:gd name="T1" fmla="*/ 2147483647 h 174"/>
              <a:gd name="T2" fmla="*/ 0 w 96"/>
              <a:gd name="T3" fmla="*/ 2147483647 h 174"/>
              <a:gd name="T4" fmla="*/ 2147483647 w 96"/>
              <a:gd name="T5" fmla="*/ 0 h 174"/>
              <a:gd name="T6" fmla="*/ 2147483647 w 96"/>
              <a:gd name="T7" fmla="*/ 2147483647 h 174"/>
              <a:gd name="T8" fmla="*/ 0 w 96"/>
              <a:gd name="T9" fmla="*/ 2147483647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4"/>
              <a:gd name="T17" fmla="*/ 96 w 96"/>
              <a:gd name="T18" fmla="*/ 174 h 1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4">
                <a:moveTo>
                  <a:pt x="0" y="174"/>
                </a:moveTo>
                <a:lnTo>
                  <a:pt x="0" y="37"/>
                </a:lnTo>
                <a:lnTo>
                  <a:pt x="96" y="0"/>
                </a:lnTo>
                <a:lnTo>
                  <a:pt x="96" y="144"/>
                </a:lnTo>
                <a:lnTo>
                  <a:pt x="0" y="174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2" name="Freeform 30"/>
          <p:cNvSpPr>
            <a:spLocks/>
          </p:cNvSpPr>
          <p:nvPr/>
        </p:nvSpPr>
        <p:spPr bwMode="auto">
          <a:xfrm>
            <a:off x="4797425" y="5010150"/>
            <a:ext cx="74613" cy="155575"/>
          </a:xfrm>
          <a:custGeom>
            <a:avLst/>
            <a:gdLst>
              <a:gd name="T0" fmla="*/ 0 w 96"/>
              <a:gd name="T1" fmla="*/ 2147483647 h 196"/>
              <a:gd name="T2" fmla="*/ 0 w 96"/>
              <a:gd name="T3" fmla="*/ 2147483647 h 196"/>
              <a:gd name="T4" fmla="*/ 2147483647 w 96"/>
              <a:gd name="T5" fmla="*/ 0 h 196"/>
              <a:gd name="T6" fmla="*/ 2147483647 w 96"/>
              <a:gd name="T7" fmla="*/ 2147483647 h 196"/>
              <a:gd name="T8" fmla="*/ 0 w 96"/>
              <a:gd name="T9" fmla="*/ 21474836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96"/>
              <a:gd name="T17" fmla="*/ 96 w 96"/>
              <a:gd name="T18" fmla="*/ 196 h 1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96">
                <a:moveTo>
                  <a:pt x="0" y="196"/>
                </a:moveTo>
                <a:lnTo>
                  <a:pt x="0" y="30"/>
                </a:lnTo>
                <a:lnTo>
                  <a:pt x="96" y="0"/>
                </a:lnTo>
                <a:lnTo>
                  <a:pt x="96" y="173"/>
                </a:lnTo>
                <a:lnTo>
                  <a:pt x="0" y="196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>
            <a:off x="4681538" y="5046663"/>
            <a:ext cx="76200" cy="146050"/>
          </a:xfrm>
          <a:custGeom>
            <a:avLst/>
            <a:gdLst>
              <a:gd name="T0" fmla="*/ 0 w 97"/>
              <a:gd name="T1" fmla="*/ 2147483647 h 186"/>
              <a:gd name="T2" fmla="*/ 0 w 97"/>
              <a:gd name="T3" fmla="*/ 2147483647 h 186"/>
              <a:gd name="T4" fmla="*/ 2147483647 w 97"/>
              <a:gd name="T5" fmla="*/ 0 h 186"/>
              <a:gd name="T6" fmla="*/ 2147483647 w 97"/>
              <a:gd name="T7" fmla="*/ 2147483647 h 186"/>
              <a:gd name="T8" fmla="*/ 0 w 97"/>
              <a:gd name="T9" fmla="*/ 2147483647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86"/>
              <a:gd name="T17" fmla="*/ 97 w 97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86">
                <a:moveTo>
                  <a:pt x="0" y="186"/>
                </a:moveTo>
                <a:lnTo>
                  <a:pt x="0" y="29"/>
                </a:lnTo>
                <a:lnTo>
                  <a:pt x="97" y="0"/>
                </a:lnTo>
                <a:lnTo>
                  <a:pt x="97" y="163"/>
                </a:lnTo>
                <a:lnTo>
                  <a:pt x="0" y="186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>
            <a:off x="4567238" y="5080000"/>
            <a:ext cx="76200" cy="139700"/>
          </a:xfrm>
          <a:custGeom>
            <a:avLst/>
            <a:gdLst>
              <a:gd name="T0" fmla="*/ 0 w 97"/>
              <a:gd name="T1" fmla="*/ 2147483647 h 175"/>
              <a:gd name="T2" fmla="*/ 0 w 97"/>
              <a:gd name="T3" fmla="*/ 2147483647 h 175"/>
              <a:gd name="T4" fmla="*/ 2147483647 w 97"/>
              <a:gd name="T5" fmla="*/ 0 h 175"/>
              <a:gd name="T6" fmla="*/ 2147483647 w 97"/>
              <a:gd name="T7" fmla="*/ 2147483647 h 175"/>
              <a:gd name="T8" fmla="*/ 0 w 97"/>
              <a:gd name="T9" fmla="*/ 2147483647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5"/>
              <a:gd name="T17" fmla="*/ 97 w 97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5">
                <a:moveTo>
                  <a:pt x="0" y="175"/>
                </a:moveTo>
                <a:lnTo>
                  <a:pt x="0" y="29"/>
                </a:lnTo>
                <a:lnTo>
                  <a:pt x="97" y="0"/>
                </a:lnTo>
                <a:lnTo>
                  <a:pt x="97" y="153"/>
                </a:lnTo>
                <a:lnTo>
                  <a:pt x="0" y="175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auto">
          <a:xfrm>
            <a:off x="4452938" y="5114925"/>
            <a:ext cx="76200" cy="131763"/>
          </a:xfrm>
          <a:custGeom>
            <a:avLst/>
            <a:gdLst>
              <a:gd name="T0" fmla="*/ 0 w 96"/>
              <a:gd name="T1" fmla="*/ 2147483647 h 164"/>
              <a:gd name="T2" fmla="*/ 0 w 96"/>
              <a:gd name="T3" fmla="*/ 2147483647 h 164"/>
              <a:gd name="T4" fmla="*/ 2147483647 w 96"/>
              <a:gd name="T5" fmla="*/ 0 h 164"/>
              <a:gd name="T6" fmla="*/ 2147483647 w 96"/>
              <a:gd name="T7" fmla="*/ 2147483647 h 164"/>
              <a:gd name="T8" fmla="*/ 0 w 96"/>
              <a:gd name="T9" fmla="*/ 2147483647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64"/>
              <a:gd name="T17" fmla="*/ 96 w 96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64">
                <a:moveTo>
                  <a:pt x="0" y="164"/>
                </a:moveTo>
                <a:lnTo>
                  <a:pt x="0" y="27"/>
                </a:lnTo>
                <a:lnTo>
                  <a:pt x="96" y="0"/>
                </a:lnTo>
                <a:lnTo>
                  <a:pt x="96" y="142"/>
                </a:lnTo>
                <a:lnTo>
                  <a:pt x="0" y="164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6" name="Freeform 34"/>
          <p:cNvSpPr>
            <a:spLocks/>
          </p:cNvSpPr>
          <p:nvPr/>
        </p:nvSpPr>
        <p:spPr bwMode="auto">
          <a:xfrm>
            <a:off x="4797425" y="5197475"/>
            <a:ext cx="74613" cy="146050"/>
          </a:xfrm>
          <a:custGeom>
            <a:avLst/>
            <a:gdLst>
              <a:gd name="T0" fmla="*/ 0 w 96"/>
              <a:gd name="T1" fmla="*/ 2147483647 h 186"/>
              <a:gd name="T2" fmla="*/ 0 w 96"/>
              <a:gd name="T3" fmla="*/ 2147483647 h 186"/>
              <a:gd name="T4" fmla="*/ 2147483647 w 96"/>
              <a:gd name="T5" fmla="*/ 0 h 186"/>
              <a:gd name="T6" fmla="*/ 2147483647 w 96"/>
              <a:gd name="T7" fmla="*/ 2147483647 h 186"/>
              <a:gd name="T8" fmla="*/ 0 w 96"/>
              <a:gd name="T9" fmla="*/ 2147483647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6"/>
              <a:gd name="T17" fmla="*/ 96 w 96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6">
                <a:moveTo>
                  <a:pt x="0" y="186"/>
                </a:moveTo>
                <a:lnTo>
                  <a:pt x="0" y="21"/>
                </a:lnTo>
                <a:lnTo>
                  <a:pt x="96" y="0"/>
                </a:lnTo>
                <a:lnTo>
                  <a:pt x="96" y="172"/>
                </a:lnTo>
                <a:lnTo>
                  <a:pt x="0" y="186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7" name="Freeform 35"/>
          <p:cNvSpPr>
            <a:spLocks/>
          </p:cNvSpPr>
          <p:nvPr/>
        </p:nvSpPr>
        <p:spPr bwMode="auto">
          <a:xfrm>
            <a:off x="4681538" y="5221288"/>
            <a:ext cx="76200" cy="139700"/>
          </a:xfrm>
          <a:custGeom>
            <a:avLst/>
            <a:gdLst>
              <a:gd name="T0" fmla="*/ 0 w 97"/>
              <a:gd name="T1" fmla="*/ 2147483647 h 175"/>
              <a:gd name="T2" fmla="*/ 0 w 97"/>
              <a:gd name="T3" fmla="*/ 2147483647 h 175"/>
              <a:gd name="T4" fmla="*/ 2147483647 w 97"/>
              <a:gd name="T5" fmla="*/ 0 h 175"/>
              <a:gd name="T6" fmla="*/ 2147483647 w 97"/>
              <a:gd name="T7" fmla="*/ 2147483647 h 175"/>
              <a:gd name="T8" fmla="*/ 0 w 97"/>
              <a:gd name="T9" fmla="*/ 2147483647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5"/>
              <a:gd name="T17" fmla="*/ 97 w 97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5">
                <a:moveTo>
                  <a:pt x="0" y="175"/>
                </a:moveTo>
                <a:lnTo>
                  <a:pt x="0" y="21"/>
                </a:lnTo>
                <a:lnTo>
                  <a:pt x="97" y="0"/>
                </a:lnTo>
                <a:lnTo>
                  <a:pt x="97" y="161"/>
                </a:lnTo>
                <a:lnTo>
                  <a:pt x="0" y="175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8" name="Freeform 36"/>
          <p:cNvSpPr>
            <a:spLocks/>
          </p:cNvSpPr>
          <p:nvPr/>
        </p:nvSpPr>
        <p:spPr bwMode="auto">
          <a:xfrm>
            <a:off x="4567238" y="5246688"/>
            <a:ext cx="76200" cy="130175"/>
          </a:xfrm>
          <a:custGeom>
            <a:avLst/>
            <a:gdLst>
              <a:gd name="T0" fmla="*/ 0 w 97"/>
              <a:gd name="T1" fmla="*/ 2147483647 h 165"/>
              <a:gd name="T2" fmla="*/ 0 w 97"/>
              <a:gd name="T3" fmla="*/ 2147483647 h 165"/>
              <a:gd name="T4" fmla="*/ 2147483647 w 97"/>
              <a:gd name="T5" fmla="*/ 0 h 165"/>
              <a:gd name="T6" fmla="*/ 2147483647 w 97"/>
              <a:gd name="T7" fmla="*/ 2147483647 h 165"/>
              <a:gd name="T8" fmla="*/ 0 w 97"/>
              <a:gd name="T9" fmla="*/ 2147483647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5"/>
              <a:gd name="T17" fmla="*/ 97 w 97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5">
                <a:moveTo>
                  <a:pt x="0" y="165"/>
                </a:moveTo>
                <a:lnTo>
                  <a:pt x="0" y="19"/>
                </a:lnTo>
                <a:lnTo>
                  <a:pt x="97" y="0"/>
                </a:lnTo>
                <a:lnTo>
                  <a:pt x="97" y="151"/>
                </a:lnTo>
                <a:lnTo>
                  <a:pt x="0" y="165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>
            <a:off x="4452938" y="5268913"/>
            <a:ext cx="76200" cy="123825"/>
          </a:xfrm>
          <a:custGeom>
            <a:avLst/>
            <a:gdLst>
              <a:gd name="T0" fmla="*/ 0 w 96"/>
              <a:gd name="T1" fmla="*/ 2147483647 h 157"/>
              <a:gd name="T2" fmla="*/ 0 w 96"/>
              <a:gd name="T3" fmla="*/ 2147483647 h 157"/>
              <a:gd name="T4" fmla="*/ 2147483647 w 96"/>
              <a:gd name="T5" fmla="*/ 0 h 157"/>
              <a:gd name="T6" fmla="*/ 2147483647 w 96"/>
              <a:gd name="T7" fmla="*/ 2147483647 h 157"/>
              <a:gd name="T8" fmla="*/ 0 w 96"/>
              <a:gd name="T9" fmla="*/ 2147483647 h 1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57"/>
              <a:gd name="T17" fmla="*/ 96 w 96"/>
              <a:gd name="T18" fmla="*/ 157 h 1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57">
                <a:moveTo>
                  <a:pt x="0" y="157"/>
                </a:moveTo>
                <a:lnTo>
                  <a:pt x="0" y="20"/>
                </a:lnTo>
                <a:lnTo>
                  <a:pt x="96" y="0"/>
                </a:lnTo>
                <a:lnTo>
                  <a:pt x="96" y="143"/>
                </a:lnTo>
                <a:lnTo>
                  <a:pt x="0" y="157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0" name="Freeform 38"/>
          <p:cNvSpPr>
            <a:spLocks/>
          </p:cNvSpPr>
          <p:nvPr/>
        </p:nvSpPr>
        <p:spPr bwMode="auto">
          <a:xfrm>
            <a:off x="4797425" y="5381625"/>
            <a:ext cx="74613" cy="141288"/>
          </a:xfrm>
          <a:custGeom>
            <a:avLst/>
            <a:gdLst>
              <a:gd name="T0" fmla="*/ 0 w 96"/>
              <a:gd name="T1" fmla="*/ 2147483647 h 178"/>
              <a:gd name="T2" fmla="*/ 0 w 96"/>
              <a:gd name="T3" fmla="*/ 2147483647 h 178"/>
              <a:gd name="T4" fmla="*/ 2147483647 w 96"/>
              <a:gd name="T5" fmla="*/ 0 h 178"/>
              <a:gd name="T6" fmla="*/ 2147483647 w 96"/>
              <a:gd name="T7" fmla="*/ 2147483647 h 178"/>
              <a:gd name="T8" fmla="*/ 0 w 96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8"/>
              <a:gd name="T17" fmla="*/ 96 w 96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8">
                <a:moveTo>
                  <a:pt x="0" y="178"/>
                </a:moveTo>
                <a:lnTo>
                  <a:pt x="0" y="12"/>
                </a:lnTo>
                <a:lnTo>
                  <a:pt x="96" y="0"/>
                </a:lnTo>
                <a:lnTo>
                  <a:pt x="96" y="173"/>
                </a:lnTo>
                <a:lnTo>
                  <a:pt x="0" y="178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1" name="Freeform 39"/>
          <p:cNvSpPr>
            <a:spLocks/>
          </p:cNvSpPr>
          <p:nvPr/>
        </p:nvSpPr>
        <p:spPr bwMode="auto">
          <a:xfrm>
            <a:off x="4681538" y="5395913"/>
            <a:ext cx="76200" cy="133350"/>
          </a:xfrm>
          <a:custGeom>
            <a:avLst/>
            <a:gdLst>
              <a:gd name="T0" fmla="*/ 0 w 97"/>
              <a:gd name="T1" fmla="*/ 2147483647 h 168"/>
              <a:gd name="T2" fmla="*/ 0 w 97"/>
              <a:gd name="T3" fmla="*/ 2147483647 h 168"/>
              <a:gd name="T4" fmla="*/ 2147483647 w 97"/>
              <a:gd name="T5" fmla="*/ 0 h 168"/>
              <a:gd name="T6" fmla="*/ 2147483647 w 97"/>
              <a:gd name="T7" fmla="*/ 2147483647 h 168"/>
              <a:gd name="T8" fmla="*/ 0 w 97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68"/>
                </a:moveTo>
                <a:lnTo>
                  <a:pt x="0" y="12"/>
                </a:lnTo>
                <a:lnTo>
                  <a:pt x="97" y="0"/>
                </a:lnTo>
                <a:lnTo>
                  <a:pt x="97" y="163"/>
                </a:lnTo>
                <a:lnTo>
                  <a:pt x="0" y="168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2" name="Freeform 40"/>
          <p:cNvSpPr>
            <a:spLocks/>
          </p:cNvSpPr>
          <p:nvPr/>
        </p:nvSpPr>
        <p:spPr bwMode="auto">
          <a:xfrm>
            <a:off x="4567238" y="5410200"/>
            <a:ext cx="76200" cy="125413"/>
          </a:xfrm>
          <a:custGeom>
            <a:avLst/>
            <a:gdLst>
              <a:gd name="T0" fmla="*/ 0 w 97"/>
              <a:gd name="T1" fmla="*/ 2147483647 h 158"/>
              <a:gd name="T2" fmla="*/ 0 w 97"/>
              <a:gd name="T3" fmla="*/ 2147483647 h 158"/>
              <a:gd name="T4" fmla="*/ 2147483647 w 97"/>
              <a:gd name="T5" fmla="*/ 0 h 158"/>
              <a:gd name="T6" fmla="*/ 2147483647 w 97"/>
              <a:gd name="T7" fmla="*/ 2147483647 h 158"/>
              <a:gd name="T8" fmla="*/ 0 w 97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8"/>
              <a:gd name="T17" fmla="*/ 97 w 97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8">
                <a:moveTo>
                  <a:pt x="0" y="158"/>
                </a:moveTo>
                <a:lnTo>
                  <a:pt x="0" y="12"/>
                </a:lnTo>
                <a:lnTo>
                  <a:pt x="97" y="0"/>
                </a:lnTo>
                <a:lnTo>
                  <a:pt x="97" y="154"/>
                </a:lnTo>
                <a:lnTo>
                  <a:pt x="0" y="158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3" name="Freeform 41"/>
          <p:cNvSpPr>
            <a:spLocks/>
          </p:cNvSpPr>
          <p:nvPr/>
        </p:nvSpPr>
        <p:spPr bwMode="auto">
          <a:xfrm>
            <a:off x="4452938" y="5422900"/>
            <a:ext cx="76200" cy="119063"/>
          </a:xfrm>
          <a:custGeom>
            <a:avLst/>
            <a:gdLst>
              <a:gd name="T0" fmla="*/ 0 w 96"/>
              <a:gd name="T1" fmla="*/ 2147483647 h 148"/>
              <a:gd name="T2" fmla="*/ 0 w 96"/>
              <a:gd name="T3" fmla="*/ 2147483647 h 148"/>
              <a:gd name="T4" fmla="*/ 2147483647 w 96"/>
              <a:gd name="T5" fmla="*/ 0 h 148"/>
              <a:gd name="T6" fmla="*/ 2147483647 w 96"/>
              <a:gd name="T7" fmla="*/ 2147483647 h 148"/>
              <a:gd name="T8" fmla="*/ 0 w 96"/>
              <a:gd name="T9" fmla="*/ 2147483647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8"/>
              <a:gd name="T17" fmla="*/ 96 w 96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8">
                <a:moveTo>
                  <a:pt x="0" y="148"/>
                </a:moveTo>
                <a:lnTo>
                  <a:pt x="0" y="11"/>
                </a:lnTo>
                <a:lnTo>
                  <a:pt x="96" y="0"/>
                </a:lnTo>
                <a:lnTo>
                  <a:pt x="96" y="144"/>
                </a:lnTo>
                <a:lnTo>
                  <a:pt x="0" y="148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4" name="Freeform 42"/>
          <p:cNvSpPr>
            <a:spLocks/>
          </p:cNvSpPr>
          <p:nvPr/>
        </p:nvSpPr>
        <p:spPr bwMode="auto">
          <a:xfrm>
            <a:off x="4797425" y="5567363"/>
            <a:ext cx="74613" cy="138112"/>
          </a:xfrm>
          <a:custGeom>
            <a:avLst/>
            <a:gdLst>
              <a:gd name="T0" fmla="*/ 0 w 96"/>
              <a:gd name="T1" fmla="*/ 2147483647 h 172"/>
              <a:gd name="T2" fmla="*/ 0 w 96"/>
              <a:gd name="T3" fmla="*/ 2147483647 h 172"/>
              <a:gd name="T4" fmla="*/ 2147483647 w 96"/>
              <a:gd name="T5" fmla="*/ 0 h 172"/>
              <a:gd name="T6" fmla="*/ 2147483647 w 96"/>
              <a:gd name="T7" fmla="*/ 2147483647 h 172"/>
              <a:gd name="T8" fmla="*/ 0 w 96"/>
              <a:gd name="T9" fmla="*/ 2147483647 h 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2"/>
              <a:gd name="T17" fmla="*/ 96 w 96"/>
              <a:gd name="T18" fmla="*/ 172 h 1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2">
                <a:moveTo>
                  <a:pt x="0" y="169"/>
                </a:moveTo>
                <a:lnTo>
                  <a:pt x="0" y="3"/>
                </a:lnTo>
                <a:lnTo>
                  <a:pt x="96" y="0"/>
                </a:lnTo>
                <a:lnTo>
                  <a:pt x="96" y="172"/>
                </a:lnTo>
                <a:lnTo>
                  <a:pt x="0" y="169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>
            <a:off x="4681538" y="5572125"/>
            <a:ext cx="76200" cy="128588"/>
          </a:xfrm>
          <a:custGeom>
            <a:avLst/>
            <a:gdLst>
              <a:gd name="T0" fmla="*/ 0 w 97"/>
              <a:gd name="T1" fmla="*/ 2147483647 h 163"/>
              <a:gd name="T2" fmla="*/ 0 w 97"/>
              <a:gd name="T3" fmla="*/ 2147483647 h 163"/>
              <a:gd name="T4" fmla="*/ 2147483647 w 97"/>
              <a:gd name="T5" fmla="*/ 0 h 163"/>
              <a:gd name="T6" fmla="*/ 2147483647 w 97"/>
              <a:gd name="T7" fmla="*/ 2147483647 h 163"/>
              <a:gd name="T8" fmla="*/ 0 w 97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3"/>
              <a:gd name="T17" fmla="*/ 97 w 97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3">
                <a:moveTo>
                  <a:pt x="0" y="159"/>
                </a:moveTo>
                <a:lnTo>
                  <a:pt x="0" y="3"/>
                </a:lnTo>
                <a:lnTo>
                  <a:pt x="97" y="0"/>
                </a:lnTo>
                <a:lnTo>
                  <a:pt x="97" y="163"/>
                </a:lnTo>
                <a:lnTo>
                  <a:pt x="0" y="159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6" name="Freeform 44"/>
          <p:cNvSpPr>
            <a:spLocks/>
          </p:cNvSpPr>
          <p:nvPr/>
        </p:nvSpPr>
        <p:spPr bwMode="auto">
          <a:xfrm>
            <a:off x="4567238" y="5575300"/>
            <a:ext cx="76200" cy="120650"/>
          </a:xfrm>
          <a:custGeom>
            <a:avLst/>
            <a:gdLst>
              <a:gd name="T0" fmla="*/ 0 w 97"/>
              <a:gd name="T1" fmla="*/ 2147483647 h 152"/>
              <a:gd name="T2" fmla="*/ 0 w 97"/>
              <a:gd name="T3" fmla="*/ 2147483647 h 152"/>
              <a:gd name="T4" fmla="*/ 2147483647 w 97"/>
              <a:gd name="T5" fmla="*/ 0 h 152"/>
              <a:gd name="T6" fmla="*/ 2147483647 w 97"/>
              <a:gd name="T7" fmla="*/ 2147483647 h 152"/>
              <a:gd name="T8" fmla="*/ 0 w 97"/>
              <a:gd name="T9" fmla="*/ 2147483647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2"/>
              <a:gd name="T17" fmla="*/ 97 w 97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2">
                <a:moveTo>
                  <a:pt x="0" y="149"/>
                </a:moveTo>
                <a:lnTo>
                  <a:pt x="0" y="2"/>
                </a:lnTo>
                <a:lnTo>
                  <a:pt x="97" y="0"/>
                </a:lnTo>
                <a:lnTo>
                  <a:pt x="97" y="152"/>
                </a:lnTo>
                <a:lnTo>
                  <a:pt x="0" y="149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>
            <a:off x="4452938" y="5578475"/>
            <a:ext cx="76200" cy="114300"/>
          </a:xfrm>
          <a:custGeom>
            <a:avLst/>
            <a:gdLst>
              <a:gd name="T0" fmla="*/ 0 w 96"/>
              <a:gd name="T1" fmla="*/ 2147483647 h 144"/>
              <a:gd name="T2" fmla="*/ 0 w 96"/>
              <a:gd name="T3" fmla="*/ 2147483647 h 144"/>
              <a:gd name="T4" fmla="*/ 2147483647 w 96"/>
              <a:gd name="T5" fmla="*/ 0 h 144"/>
              <a:gd name="T6" fmla="*/ 2147483647 w 96"/>
              <a:gd name="T7" fmla="*/ 2147483647 h 144"/>
              <a:gd name="T8" fmla="*/ 0 w 9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4"/>
              <a:gd name="T17" fmla="*/ 96 w 9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4">
                <a:moveTo>
                  <a:pt x="0" y="141"/>
                </a:moveTo>
                <a:lnTo>
                  <a:pt x="0" y="4"/>
                </a:lnTo>
                <a:lnTo>
                  <a:pt x="96" y="0"/>
                </a:lnTo>
                <a:lnTo>
                  <a:pt x="96" y="144"/>
                </a:lnTo>
                <a:lnTo>
                  <a:pt x="0" y="141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8" name="Freeform 46"/>
          <p:cNvSpPr>
            <a:spLocks/>
          </p:cNvSpPr>
          <p:nvPr/>
        </p:nvSpPr>
        <p:spPr bwMode="auto">
          <a:xfrm>
            <a:off x="4797425" y="5749925"/>
            <a:ext cx="74613" cy="141288"/>
          </a:xfrm>
          <a:custGeom>
            <a:avLst/>
            <a:gdLst>
              <a:gd name="T0" fmla="*/ 0 w 96"/>
              <a:gd name="T1" fmla="*/ 2147483647 h 178"/>
              <a:gd name="T2" fmla="*/ 0 w 96"/>
              <a:gd name="T3" fmla="*/ 0 h 178"/>
              <a:gd name="T4" fmla="*/ 2147483647 w 96"/>
              <a:gd name="T5" fmla="*/ 2147483647 h 178"/>
              <a:gd name="T6" fmla="*/ 2147483647 w 96"/>
              <a:gd name="T7" fmla="*/ 2147483647 h 178"/>
              <a:gd name="T8" fmla="*/ 0 w 96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8"/>
              <a:gd name="T17" fmla="*/ 96 w 96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8">
                <a:moveTo>
                  <a:pt x="0" y="166"/>
                </a:moveTo>
                <a:lnTo>
                  <a:pt x="0" y="0"/>
                </a:lnTo>
                <a:lnTo>
                  <a:pt x="96" y="6"/>
                </a:lnTo>
                <a:lnTo>
                  <a:pt x="96" y="178"/>
                </a:lnTo>
                <a:lnTo>
                  <a:pt x="0" y="166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19" name="Freeform 47"/>
          <p:cNvSpPr>
            <a:spLocks/>
          </p:cNvSpPr>
          <p:nvPr/>
        </p:nvSpPr>
        <p:spPr bwMode="auto">
          <a:xfrm>
            <a:off x="4681538" y="5741988"/>
            <a:ext cx="76200" cy="133350"/>
          </a:xfrm>
          <a:custGeom>
            <a:avLst/>
            <a:gdLst>
              <a:gd name="T0" fmla="*/ 0 w 97"/>
              <a:gd name="T1" fmla="*/ 2147483647 h 168"/>
              <a:gd name="T2" fmla="*/ 0 w 97"/>
              <a:gd name="T3" fmla="*/ 0 h 168"/>
              <a:gd name="T4" fmla="*/ 2147483647 w 97"/>
              <a:gd name="T5" fmla="*/ 2147483647 h 168"/>
              <a:gd name="T6" fmla="*/ 2147483647 w 97"/>
              <a:gd name="T7" fmla="*/ 2147483647 h 168"/>
              <a:gd name="T8" fmla="*/ 0 w 97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55"/>
                </a:moveTo>
                <a:lnTo>
                  <a:pt x="0" y="0"/>
                </a:lnTo>
                <a:lnTo>
                  <a:pt x="97" y="5"/>
                </a:lnTo>
                <a:lnTo>
                  <a:pt x="97" y="168"/>
                </a:lnTo>
                <a:lnTo>
                  <a:pt x="0" y="155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0" name="Freeform 48"/>
          <p:cNvSpPr>
            <a:spLocks/>
          </p:cNvSpPr>
          <p:nvPr/>
        </p:nvSpPr>
        <p:spPr bwMode="auto">
          <a:xfrm>
            <a:off x="4567238" y="5735638"/>
            <a:ext cx="76200" cy="125412"/>
          </a:xfrm>
          <a:custGeom>
            <a:avLst/>
            <a:gdLst>
              <a:gd name="T0" fmla="*/ 0 w 97"/>
              <a:gd name="T1" fmla="*/ 2147483647 h 159"/>
              <a:gd name="T2" fmla="*/ 0 w 97"/>
              <a:gd name="T3" fmla="*/ 0 h 159"/>
              <a:gd name="T4" fmla="*/ 2147483647 w 97"/>
              <a:gd name="T5" fmla="*/ 2147483647 h 159"/>
              <a:gd name="T6" fmla="*/ 2147483647 w 97"/>
              <a:gd name="T7" fmla="*/ 2147483647 h 159"/>
              <a:gd name="T8" fmla="*/ 0 w 97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9"/>
              <a:gd name="T17" fmla="*/ 97 w 97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9">
                <a:moveTo>
                  <a:pt x="0" y="148"/>
                </a:moveTo>
                <a:lnTo>
                  <a:pt x="0" y="0"/>
                </a:lnTo>
                <a:lnTo>
                  <a:pt x="97" y="6"/>
                </a:lnTo>
                <a:lnTo>
                  <a:pt x="97" y="159"/>
                </a:lnTo>
                <a:lnTo>
                  <a:pt x="0" y="148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452938" y="5729288"/>
            <a:ext cx="76200" cy="117475"/>
          </a:xfrm>
          <a:custGeom>
            <a:avLst/>
            <a:gdLst>
              <a:gd name="T0" fmla="*/ 0 w 96"/>
              <a:gd name="T1" fmla="*/ 2147483647 h 149"/>
              <a:gd name="T2" fmla="*/ 0 w 96"/>
              <a:gd name="T3" fmla="*/ 0 h 149"/>
              <a:gd name="T4" fmla="*/ 2147483647 w 96"/>
              <a:gd name="T5" fmla="*/ 2147483647 h 149"/>
              <a:gd name="T6" fmla="*/ 2147483647 w 96"/>
              <a:gd name="T7" fmla="*/ 2147483647 h 149"/>
              <a:gd name="T8" fmla="*/ 0 w 96"/>
              <a:gd name="T9" fmla="*/ 2147483647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9"/>
              <a:gd name="T17" fmla="*/ 96 w 96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9">
                <a:moveTo>
                  <a:pt x="0" y="137"/>
                </a:moveTo>
                <a:lnTo>
                  <a:pt x="0" y="0"/>
                </a:lnTo>
                <a:lnTo>
                  <a:pt x="96" y="6"/>
                </a:lnTo>
                <a:lnTo>
                  <a:pt x="96" y="149"/>
                </a:lnTo>
                <a:lnTo>
                  <a:pt x="0" y="137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2" name="Freeform 50"/>
          <p:cNvSpPr>
            <a:spLocks/>
          </p:cNvSpPr>
          <p:nvPr/>
        </p:nvSpPr>
        <p:spPr bwMode="auto">
          <a:xfrm>
            <a:off x="4797425" y="5929313"/>
            <a:ext cx="74613" cy="149225"/>
          </a:xfrm>
          <a:custGeom>
            <a:avLst/>
            <a:gdLst>
              <a:gd name="T0" fmla="*/ 0 w 96"/>
              <a:gd name="T1" fmla="*/ 2147483647 h 187"/>
              <a:gd name="T2" fmla="*/ 0 w 96"/>
              <a:gd name="T3" fmla="*/ 0 h 187"/>
              <a:gd name="T4" fmla="*/ 2147483647 w 96"/>
              <a:gd name="T5" fmla="*/ 2147483647 h 187"/>
              <a:gd name="T6" fmla="*/ 2147483647 w 96"/>
              <a:gd name="T7" fmla="*/ 2147483647 h 187"/>
              <a:gd name="T8" fmla="*/ 0 w 96"/>
              <a:gd name="T9" fmla="*/ 2147483647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7"/>
              <a:gd name="T17" fmla="*/ 96 w 96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7">
                <a:moveTo>
                  <a:pt x="0" y="165"/>
                </a:moveTo>
                <a:lnTo>
                  <a:pt x="0" y="0"/>
                </a:lnTo>
                <a:lnTo>
                  <a:pt x="96" y="15"/>
                </a:lnTo>
                <a:lnTo>
                  <a:pt x="96" y="187"/>
                </a:lnTo>
                <a:lnTo>
                  <a:pt x="0" y="165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3" name="Freeform 51"/>
          <p:cNvSpPr>
            <a:spLocks/>
          </p:cNvSpPr>
          <p:nvPr/>
        </p:nvSpPr>
        <p:spPr bwMode="auto">
          <a:xfrm>
            <a:off x="4681538" y="5910263"/>
            <a:ext cx="76200" cy="141287"/>
          </a:xfrm>
          <a:custGeom>
            <a:avLst/>
            <a:gdLst>
              <a:gd name="T0" fmla="*/ 0 w 97"/>
              <a:gd name="T1" fmla="*/ 2147483647 h 177"/>
              <a:gd name="T2" fmla="*/ 0 w 97"/>
              <a:gd name="T3" fmla="*/ 0 h 177"/>
              <a:gd name="T4" fmla="*/ 2147483647 w 97"/>
              <a:gd name="T5" fmla="*/ 2147483647 h 177"/>
              <a:gd name="T6" fmla="*/ 2147483647 w 97"/>
              <a:gd name="T7" fmla="*/ 2147483647 h 177"/>
              <a:gd name="T8" fmla="*/ 0 w 97"/>
              <a:gd name="T9" fmla="*/ 2147483647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7"/>
              <a:gd name="T17" fmla="*/ 97 w 97"/>
              <a:gd name="T18" fmla="*/ 177 h 1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7">
                <a:moveTo>
                  <a:pt x="0" y="156"/>
                </a:moveTo>
                <a:lnTo>
                  <a:pt x="0" y="0"/>
                </a:lnTo>
                <a:lnTo>
                  <a:pt x="97" y="15"/>
                </a:lnTo>
                <a:lnTo>
                  <a:pt x="97" y="177"/>
                </a:lnTo>
                <a:lnTo>
                  <a:pt x="0" y="156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4" name="Freeform 52"/>
          <p:cNvSpPr>
            <a:spLocks/>
          </p:cNvSpPr>
          <p:nvPr/>
        </p:nvSpPr>
        <p:spPr bwMode="auto">
          <a:xfrm>
            <a:off x="4567238" y="5892800"/>
            <a:ext cx="76200" cy="133350"/>
          </a:xfrm>
          <a:custGeom>
            <a:avLst/>
            <a:gdLst>
              <a:gd name="T0" fmla="*/ 0 w 97"/>
              <a:gd name="T1" fmla="*/ 2147483647 h 168"/>
              <a:gd name="T2" fmla="*/ 0 w 97"/>
              <a:gd name="T3" fmla="*/ 0 h 168"/>
              <a:gd name="T4" fmla="*/ 2147483647 w 97"/>
              <a:gd name="T5" fmla="*/ 2147483647 h 168"/>
              <a:gd name="T6" fmla="*/ 2147483647 w 97"/>
              <a:gd name="T7" fmla="*/ 2147483647 h 168"/>
              <a:gd name="T8" fmla="*/ 0 w 97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47"/>
                </a:moveTo>
                <a:lnTo>
                  <a:pt x="0" y="0"/>
                </a:lnTo>
                <a:lnTo>
                  <a:pt x="97" y="15"/>
                </a:lnTo>
                <a:lnTo>
                  <a:pt x="97" y="168"/>
                </a:lnTo>
                <a:lnTo>
                  <a:pt x="0" y="147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5" name="Freeform 53"/>
          <p:cNvSpPr>
            <a:spLocks/>
          </p:cNvSpPr>
          <p:nvPr/>
        </p:nvSpPr>
        <p:spPr bwMode="auto">
          <a:xfrm>
            <a:off x="4452938" y="5876925"/>
            <a:ext cx="76200" cy="125413"/>
          </a:xfrm>
          <a:custGeom>
            <a:avLst/>
            <a:gdLst>
              <a:gd name="T0" fmla="*/ 0 w 96"/>
              <a:gd name="T1" fmla="*/ 2147483647 h 158"/>
              <a:gd name="T2" fmla="*/ 0 w 96"/>
              <a:gd name="T3" fmla="*/ 0 h 158"/>
              <a:gd name="T4" fmla="*/ 2147483647 w 96"/>
              <a:gd name="T5" fmla="*/ 2147483647 h 158"/>
              <a:gd name="T6" fmla="*/ 2147483647 w 96"/>
              <a:gd name="T7" fmla="*/ 2147483647 h 158"/>
              <a:gd name="T8" fmla="*/ 0 w 96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58"/>
              <a:gd name="T17" fmla="*/ 96 w 96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58">
                <a:moveTo>
                  <a:pt x="0" y="137"/>
                </a:moveTo>
                <a:lnTo>
                  <a:pt x="0" y="0"/>
                </a:lnTo>
                <a:lnTo>
                  <a:pt x="96" y="14"/>
                </a:lnTo>
                <a:lnTo>
                  <a:pt x="96" y="158"/>
                </a:lnTo>
                <a:lnTo>
                  <a:pt x="0" y="137"/>
                </a:lnTo>
                <a:close/>
              </a:path>
            </a:pathLst>
          </a:custGeom>
          <a:solidFill>
            <a:srgbClr val="B2EF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5286375" y="5599113"/>
            <a:ext cx="38100" cy="76200"/>
          </a:xfrm>
          <a:prstGeom prst="rect">
            <a:avLst/>
          </a:prstGeom>
          <a:solidFill>
            <a:srgbClr val="68A5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7" name="Freeform 55"/>
          <p:cNvSpPr>
            <a:spLocks/>
          </p:cNvSpPr>
          <p:nvPr/>
        </p:nvSpPr>
        <p:spPr bwMode="auto">
          <a:xfrm>
            <a:off x="5348288" y="5599113"/>
            <a:ext cx="38100" cy="76200"/>
          </a:xfrm>
          <a:custGeom>
            <a:avLst/>
            <a:gdLst>
              <a:gd name="T0" fmla="*/ 2147483647 w 47"/>
              <a:gd name="T1" fmla="*/ 2147483647 h 97"/>
              <a:gd name="T2" fmla="*/ 2147483647 w 47"/>
              <a:gd name="T3" fmla="*/ 2147483647 h 97"/>
              <a:gd name="T4" fmla="*/ 0 w 47"/>
              <a:gd name="T5" fmla="*/ 0 h 97"/>
              <a:gd name="T6" fmla="*/ 0 w 47"/>
              <a:gd name="T7" fmla="*/ 2147483647 h 97"/>
              <a:gd name="T8" fmla="*/ 2147483647 w 47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5"/>
                </a:moveTo>
                <a:lnTo>
                  <a:pt x="47" y="1"/>
                </a:lnTo>
                <a:lnTo>
                  <a:pt x="0" y="0"/>
                </a:lnTo>
                <a:lnTo>
                  <a:pt x="0" y="97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8" name="Freeform 56"/>
          <p:cNvSpPr>
            <a:spLocks/>
          </p:cNvSpPr>
          <p:nvPr/>
        </p:nvSpPr>
        <p:spPr bwMode="auto">
          <a:xfrm>
            <a:off x="5411788" y="5600700"/>
            <a:ext cx="36512" cy="74613"/>
          </a:xfrm>
          <a:custGeom>
            <a:avLst/>
            <a:gdLst>
              <a:gd name="T0" fmla="*/ 2147483647 w 48"/>
              <a:gd name="T1" fmla="*/ 2147483647 h 94"/>
              <a:gd name="T2" fmla="*/ 2147483647 w 48"/>
              <a:gd name="T3" fmla="*/ 0 h 94"/>
              <a:gd name="T4" fmla="*/ 0 w 48"/>
              <a:gd name="T5" fmla="*/ 0 h 94"/>
              <a:gd name="T6" fmla="*/ 0 w 48"/>
              <a:gd name="T7" fmla="*/ 2147483647 h 94"/>
              <a:gd name="T8" fmla="*/ 2147483647 w 48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4"/>
              <a:gd name="T17" fmla="*/ 48 w 48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4">
                <a:moveTo>
                  <a:pt x="48" y="93"/>
                </a:moveTo>
                <a:lnTo>
                  <a:pt x="48" y="0"/>
                </a:lnTo>
                <a:lnTo>
                  <a:pt x="0" y="0"/>
                </a:lnTo>
                <a:lnTo>
                  <a:pt x="0" y="94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5473700" y="5600700"/>
            <a:ext cx="36513" cy="73025"/>
          </a:xfrm>
          <a:prstGeom prst="rect">
            <a:avLst/>
          </a:prstGeom>
          <a:solidFill>
            <a:srgbClr val="68A5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0" name="Freeform 58"/>
          <p:cNvSpPr>
            <a:spLocks/>
          </p:cNvSpPr>
          <p:nvPr/>
        </p:nvSpPr>
        <p:spPr bwMode="auto">
          <a:xfrm>
            <a:off x="5535613" y="5600700"/>
            <a:ext cx="38100" cy="73025"/>
          </a:xfrm>
          <a:custGeom>
            <a:avLst/>
            <a:gdLst>
              <a:gd name="T0" fmla="*/ 2147483647 w 47"/>
              <a:gd name="T1" fmla="*/ 2147483647 h 92"/>
              <a:gd name="T2" fmla="*/ 2147483647 w 47"/>
              <a:gd name="T3" fmla="*/ 2147483647 h 92"/>
              <a:gd name="T4" fmla="*/ 0 w 47"/>
              <a:gd name="T5" fmla="*/ 0 h 92"/>
              <a:gd name="T6" fmla="*/ 0 w 47"/>
              <a:gd name="T7" fmla="*/ 2147483647 h 92"/>
              <a:gd name="T8" fmla="*/ 2147483647 w 47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2"/>
              <a:gd name="T17" fmla="*/ 47 w 47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2">
                <a:moveTo>
                  <a:pt x="47" y="91"/>
                </a:moveTo>
                <a:lnTo>
                  <a:pt x="47" y="1"/>
                </a:lnTo>
                <a:lnTo>
                  <a:pt x="0" y="0"/>
                </a:lnTo>
                <a:lnTo>
                  <a:pt x="0" y="92"/>
                </a:lnTo>
                <a:lnTo>
                  <a:pt x="47" y="91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5597525" y="5602288"/>
            <a:ext cx="38100" cy="71437"/>
          </a:xfrm>
          <a:prstGeom prst="rect">
            <a:avLst/>
          </a:prstGeom>
          <a:solidFill>
            <a:srgbClr val="68A5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2" name="Freeform 60"/>
          <p:cNvSpPr>
            <a:spLocks/>
          </p:cNvSpPr>
          <p:nvPr/>
        </p:nvSpPr>
        <p:spPr bwMode="auto">
          <a:xfrm>
            <a:off x="5286375" y="5711825"/>
            <a:ext cx="38100" cy="77788"/>
          </a:xfrm>
          <a:custGeom>
            <a:avLst/>
            <a:gdLst>
              <a:gd name="T0" fmla="*/ 2147483647 w 47"/>
              <a:gd name="T1" fmla="*/ 2147483647 h 97"/>
              <a:gd name="T2" fmla="*/ 2147483647 w 47"/>
              <a:gd name="T3" fmla="*/ 0 h 97"/>
              <a:gd name="T4" fmla="*/ 0 w 47"/>
              <a:gd name="T5" fmla="*/ 0 h 97"/>
              <a:gd name="T6" fmla="*/ 0 w 47"/>
              <a:gd name="T7" fmla="*/ 2147483647 h 97"/>
              <a:gd name="T8" fmla="*/ 2147483647 w 47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5"/>
                </a:moveTo>
                <a:lnTo>
                  <a:pt x="47" y="0"/>
                </a:lnTo>
                <a:lnTo>
                  <a:pt x="0" y="0"/>
                </a:lnTo>
                <a:lnTo>
                  <a:pt x="0" y="97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3" name="Freeform 61"/>
          <p:cNvSpPr>
            <a:spLocks/>
          </p:cNvSpPr>
          <p:nvPr/>
        </p:nvSpPr>
        <p:spPr bwMode="auto">
          <a:xfrm>
            <a:off x="5348288" y="5710238"/>
            <a:ext cx="38100" cy="76200"/>
          </a:xfrm>
          <a:custGeom>
            <a:avLst/>
            <a:gdLst>
              <a:gd name="T0" fmla="*/ 2147483647 w 47"/>
              <a:gd name="T1" fmla="*/ 2147483647 h 97"/>
              <a:gd name="T2" fmla="*/ 2147483647 w 47"/>
              <a:gd name="T3" fmla="*/ 0 h 97"/>
              <a:gd name="T4" fmla="*/ 0 w 47"/>
              <a:gd name="T5" fmla="*/ 2147483647 h 97"/>
              <a:gd name="T6" fmla="*/ 0 w 47"/>
              <a:gd name="T7" fmla="*/ 2147483647 h 97"/>
              <a:gd name="T8" fmla="*/ 2147483647 w 47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6"/>
                </a:moveTo>
                <a:lnTo>
                  <a:pt x="47" y="0"/>
                </a:lnTo>
                <a:lnTo>
                  <a:pt x="0" y="1"/>
                </a:lnTo>
                <a:lnTo>
                  <a:pt x="0" y="97"/>
                </a:lnTo>
                <a:lnTo>
                  <a:pt x="47" y="96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4" name="Freeform 62"/>
          <p:cNvSpPr>
            <a:spLocks/>
          </p:cNvSpPr>
          <p:nvPr/>
        </p:nvSpPr>
        <p:spPr bwMode="auto">
          <a:xfrm>
            <a:off x="5411788" y="5708650"/>
            <a:ext cx="36512" cy="76200"/>
          </a:xfrm>
          <a:custGeom>
            <a:avLst/>
            <a:gdLst>
              <a:gd name="T0" fmla="*/ 2147483647 w 48"/>
              <a:gd name="T1" fmla="*/ 2147483647 h 96"/>
              <a:gd name="T2" fmla="*/ 2147483647 w 48"/>
              <a:gd name="T3" fmla="*/ 0 h 96"/>
              <a:gd name="T4" fmla="*/ 0 w 48"/>
              <a:gd name="T5" fmla="*/ 2147483647 h 96"/>
              <a:gd name="T6" fmla="*/ 0 w 48"/>
              <a:gd name="T7" fmla="*/ 2147483647 h 96"/>
              <a:gd name="T8" fmla="*/ 2147483647 w 48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48" y="93"/>
                </a:moveTo>
                <a:lnTo>
                  <a:pt x="48" y="0"/>
                </a:lnTo>
                <a:lnTo>
                  <a:pt x="0" y="1"/>
                </a:lnTo>
                <a:lnTo>
                  <a:pt x="0" y="96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>
            <a:off x="5473700" y="5707063"/>
            <a:ext cx="36513" cy="74612"/>
          </a:xfrm>
          <a:custGeom>
            <a:avLst/>
            <a:gdLst>
              <a:gd name="T0" fmla="*/ 2147483647 w 47"/>
              <a:gd name="T1" fmla="*/ 2147483647 h 93"/>
              <a:gd name="T2" fmla="*/ 2147483647 w 47"/>
              <a:gd name="T3" fmla="*/ 0 h 93"/>
              <a:gd name="T4" fmla="*/ 0 w 47"/>
              <a:gd name="T5" fmla="*/ 2147483647 h 93"/>
              <a:gd name="T6" fmla="*/ 0 w 47"/>
              <a:gd name="T7" fmla="*/ 2147483647 h 93"/>
              <a:gd name="T8" fmla="*/ 2147483647 w 47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3"/>
              <a:gd name="T17" fmla="*/ 47 w 47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3">
                <a:moveTo>
                  <a:pt x="47" y="92"/>
                </a:moveTo>
                <a:lnTo>
                  <a:pt x="47" y="0"/>
                </a:lnTo>
                <a:lnTo>
                  <a:pt x="0" y="1"/>
                </a:lnTo>
                <a:lnTo>
                  <a:pt x="0" y="93"/>
                </a:lnTo>
                <a:lnTo>
                  <a:pt x="47" y="92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auto">
          <a:xfrm>
            <a:off x="5535613" y="5707063"/>
            <a:ext cx="38100" cy="73025"/>
          </a:xfrm>
          <a:custGeom>
            <a:avLst/>
            <a:gdLst>
              <a:gd name="T0" fmla="*/ 2147483647 w 47"/>
              <a:gd name="T1" fmla="*/ 2147483647 h 92"/>
              <a:gd name="T2" fmla="*/ 2147483647 w 47"/>
              <a:gd name="T3" fmla="*/ 0 h 92"/>
              <a:gd name="T4" fmla="*/ 0 w 47"/>
              <a:gd name="T5" fmla="*/ 0 h 92"/>
              <a:gd name="T6" fmla="*/ 0 w 47"/>
              <a:gd name="T7" fmla="*/ 2147483647 h 92"/>
              <a:gd name="T8" fmla="*/ 2147483647 w 47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2"/>
              <a:gd name="T17" fmla="*/ 47 w 47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2">
                <a:moveTo>
                  <a:pt x="47" y="90"/>
                </a:moveTo>
                <a:lnTo>
                  <a:pt x="47" y="0"/>
                </a:lnTo>
                <a:lnTo>
                  <a:pt x="0" y="0"/>
                </a:lnTo>
                <a:lnTo>
                  <a:pt x="0" y="92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7" name="Freeform 65"/>
          <p:cNvSpPr>
            <a:spLocks/>
          </p:cNvSpPr>
          <p:nvPr/>
        </p:nvSpPr>
        <p:spPr bwMode="auto">
          <a:xfrm>
            <a:off x="5597525" y="5705475"/>
            <a:ext cx="38100" cy="71438"/>
          </a:xfrm>
          <a:custGeom>
            <a:avLst/>
            <a:gdLst>
              <a:gd name="T0" fmla="*/ 2147483647 w 48"/>
              <a:gd name="T1" fmla="*/ 2147483647 h 91"/>
              <a:gd name="T2" fmla="*/ 2147483647 w 48"/>
              <a:gd name="T3" fmla="*/ 0 h 91"/>
              <a:gd name="T4" fmla="*/ 0 w 48"/>
              <a:gd name="T5" fmla="*/ 2147483647 h 91"/>
              <a:gd name="T6" fmla="*/ 0 w 48"/>
              <a:gd name="T7" fmla="*/ 2147483647 h 91"/>
              <a:gd name="T8" fmla="*/ 2147483647 w 48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1"/>
              <a:gd name="T17" fmla="*/ 48 w 48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1">
                <a:moveTo>
                  <a:pt x="48" y="90"/>
                </a:moveTo>
                <a:lnTo>
                  <a:pt x="48" y="0"/>
                </a:lnTo>
                <a:lnTo>
                  <a:pt x="0" y="2"/>
                </a:lnTo>
                <a:lnTo>
                  <a:pt x="0" y="91"/>
                </a:lnTo>
                <a:lnTo>
                  <a:pt x="48" y="90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>
            <a:off x="5286375" y="5822950"/>
            <a:ext cx="38100" cy="79375"/>
          </a:xfrm>
          <a:custGeom>
            <a:avLst/>
            <a:gdLst>
              <a:gd name="T0" fmla="*/ 2147483647 w 47"/>
              <a:gd name="T1" fmla="*/ 2147483647 h 100"/>
              <a:gd name="T2" fmla="*/ 2147483647 w 47"/>
              <a:gd name="T3" fmla="*/ 0 h 100"/>
              <a:gd name="T4" fmla="*/ 0 w 47"/>
              <a:gd name="T5" fmla="*/ 2147483647 h 100"/>
              <a:gd name="T6" fmla="*/ 0 w 47"/>
              <a:gd name="T7" fmla="*/ 2147483647 h 100"/>
              <a:gd name="T8" fmla="*/ 2147483647 w 47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7"/>
                </a:moveTo>
                <a:lnTo>
                  <a:pt x="47" y="0"/>
                </a:lnTo>
                <a:lnTo>
                  <a:pt x="0" y="2"/>
                </a:lnTo>
                <a:lnTo>
                  <a:pt x="0" y="100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39" name="Freeform 67"/>
          <p:cNvSpPr>
            <a:spLocks/>
          </p:cNvSpPr>
          <p:nvPr/>
        </p:nvSpPr>
        <p:spPr bwMode="auto">
          <a:xfrm>
            <a:off x="5348288" y="5819775"/>
            <a:ext cx="38100" cy="77788"/>
          </a:xfrm>
          <a:custGeom>
            <a:avLst/>
            <a:gdLst>
              <a:gd name="T0" fmla="*/ 2147483647 w 47"/>
              <a:gd name="T1" fmla="*/ 2147483647 h 97"/>
              <a:gd name="T2" fmla="*/ 2147483647 w 47"/>
              <a:gd name="T3" fmla="*/ 0 h 97"/>
              <a:gd name="T4" fmla="*/ 0 w 47"/>
              <a:gd name="T5" fmla="*/ 2147483647 h 97"/>
              <a:gd name="T6" fmla="*/ 0 w 47"/>
              <a:gd name="T7" fmla="*/ 2147483647 h 97"/>
              <a:gd name="T8" fmla="*/ 2147483647 w 47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4"/>
                </a:moveTo>
                <a:lnTo>
                  <a:pt x="47" y="0"/>
                </a:lnTo>
                <a:lnTo>
                  <a:pt x="0" y="2"/>
                </a:lnTo>
                <a:lnTo>
                  <a:pt x="0" y="97"/>
                </a:lnTo>
                <a:lnTo>
                  <a:pt x="47" y="94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0" name="Freeform 68"/>
          <p:cNvSpPr>
            <a:spLocks/>
          </p:cNvSpPr>
          <p:nvPr/>
        </p:nvSpPr>
        <p:spPr bwMode="auto">
          <a:xfrm>
            <a:off x="5411788" y="5818188"/>
            <a:ext cx="36512" cy="76200"/>
          </a:xfrm>
          <a:custGeom>
            <a:avLst/>
            <a:gdLst>
              <a:gd name="T0" fmla="*/ 2147483647 w 48"/>
              <a:gd name="T1" fmla="*/ 2147483647 h 97"/>
              <a:gd name="T2" fmla="*/ 2147483647 w 48"/>
              <a:gd name="T3" fmla="*/ 0 h 97"/>
              <a:gd name="T4" fmla="*/ 0 w 48"/>
              <a:gd name="T5" fmla="*/ 2147483647 h 97"/>
              <a:gd name="T6" fmla="*/ 0 w 48"/>
              <a:gd name="T7" fmla="*/ 2147483647 h 97"/>
              <a:gd name="T8" fmla="*/ 2147483647 w 48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7"/>
              <a:gd name="T17" fmla="*/ 48 w 48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7">
                <a:moveTo>
                  <a:pt x="48" y="93"/>
                </a:moveTo>
                <a:lnTo>
                  <a:pt x="48" y="0"/>
                </a:lnTo>
                <a:lnTo>
                  <a:pt x="0" y="2"/>
                </a:lnTo>
                <a:lnTo>
                  <a:pt x="0" y="97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5473700" y="5815013"/>
            <a:ext cx="36513" cy="74612"/>
          </a:xfrm>
          <a:custGeom>
            <a:avLst/>
            <a:gdLst>
              <a:gd name="T0" fmla="*/ 2147483647 w 47"/>
              <a:gd name="T1" fmla="*/ 2147483647 h 94"/>
              <a:gd name="T2" fmla="*/ 2147483647 w 47"/>
              <a:gd name="T3" fmla="*/ 0 h 94"/>
              <a:gd name="T4" fmla="*/ 0 w 47"/>
              <a:gd name="T5" fmla="*/ 2147483647 h 94"/>
              <a:gd name="T6" fmla="*/ 0 w 47"/>
              <a:gd name="T7" fmla="*/ 2147483647 h 94"/>
              <a:gd name="T8" fmla="*/ 2147483647 w 47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2"/>
                </a:moveTo>
                <a:lnTo>
                  <a:pt x="47" y="0"/>
                </a:lnTo>
                <a:lnTo>
                  <a:pt x="0" y="2"/>
                </a:lnTo>
                <a:lnTo>
                  <a:pt x="0" y="94"/>
                </a:lnTo>
                <a:lnTo>
                  <a:pt x="47" y="92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2" name="Freeform 70"/>
          <p:cNvSpPr>
            <a:spLocks/>
          </p:cNvSpPr>
          <p:nvPr/>
        </p:nvSpPr>
        <p:spPr bwMode="auto">
          <a:xfrm>
            <a:off x="5535613" y="5811838"/>
            <a:ext cx="38100" cy="74612"/>
          </a:xfrm>
          <a:custGeom>
            <a:avLst/>
            <a:gdLst>
              <a:gd name="T0" fmla="*/ 2147483647 w 47"/>
              <a:gd name="T1" fmla="*/ 2147483647 h 94"/>
              <a:gd name="T2" fmla="*/ 2147483647 w 47"/>
              <a:gd name="T3" fmla="*/ 0 h 94"/>
              <a:gd name="T4" fmla="*/ 0 w 47"/>
              <a:gd name="T5" fmla="*/ 2147483647 h 94"/>
              <a:gd name="T6" fmla="*/ 0 w 47"/>
              <a:gd name="T7" fmla="*/ 2147483647 h 94"/>
              <a:gd name="T8" fmla="*/ 2147483647 w 47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0"/>
                </a:moveTo>
                <a:lnTo>
                  <a:pt x="47" y="0"/>
                </a:lnTo>
                <a:lnTo>
                  <a:pt x="0" y="1"/>
                </a:lnTo>
                <a:lnTo>
                  <a:pt x="0" y="94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3" name="Freeform 71"/>
          <p:cNvSpPr>
            <a:spLocks/>
          </p:cNvSpPr>
          <p:nvPr/>
        </p:nvSpPr>
        <p:spPr bwMode="auto">
          <a:xfrm>
            <a:off x="5597525" y="5808663"/>
            <a:ext cx="38100" cy="73025"/>
          </a:xfrm>
          <a:custGeom>
            <a:avLst/>
            <a:gdLst>
              <a:gd name="T0" fmla="*/ 2147483647 w 48"/>
              <a:gd name="T1" fmla="*/ 2147483647 h 92"/>
              <a:gd name="T2" fmla="*/ 2147483647 w 48"/>
              <a:gd name="T3" fmla="*/ 0 h 92"/>
              <a:gd name="T4" fmla="*/ 0 w 48"/>
              <a:gd name="T5" fmla="*/ 2147483647 h 92"/>
              <a:gd name="T6" fmla="*/ 0 w 48"/>
              <a:gd name="T7" fmla="*/ 2147483647 h 92"/>
              <a:gd name="T8" fmla="*/ 2147483647 w 48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2"/>
              <a:gd name="T17" fmla="*/ 48 w 48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2">
                <a:moveTo>
                  <a:pt x="48" y="89"/>
                </a:moveTo>
                <a:lnTo>
                  <a:pt x="48" y="0"/>
                </a:lnTo>
                <a:lnTo>
                  <a:pt x="0" y="2"/>
                </a:lnTo>
                <a:lnTo>
                  <a:pt x="0" y="92"/>
                </a:lnTo>
                <a:lnTo>
                  <a:pt x="48" y="8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>
            <a:off x="5286375" y="5935663"/>
            <a:ext cx="38100" cy="79375"/>
          </a:xfrm>
          <a:custGeom>
            <a:avLst/>
            <a:gdLst>
              <a:gd name="T0" fmla="*/ 2147483647 w 47"/>
              <a:gd name="T1" fmla="*/ 2147483647 h 100"/>
              <a:gd name="T2" fmla="*/ 2147483647 w 47"/>
              <a:gd name="T3" fmla="*/ 0 h 100"/>
              <a:gd name="T4" fmla="*/ 0 w 47"/>
              <a:gd name="T5" fmla="*/ 2147483647 h 100"/>
              <a:gd name="T6" fmla="*/ 0 w 47"/>
              <a:gd name="T7" fmla="*/ 2147483647 h 100"/>
              <a:gd name="T8" fmla="*/ 2147483647 w 47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5"/>
                </a:moveTo>
                <a:lnTo>
                  <a:pt x="47" y="0"/>
                </a:lnTo>
                <a:lnTo>
                  <a:pt x="0" y="3"/>
                </a:lnTo>
                <a:lnTo>
                  <a:pt x="0" y="100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5" name="Freeform 73"/>
          <p:cNvSpPr>
            <a:spLocks/>
          </p:cNvSpPr>
          <p:nvPr/>
        </p:nvSpPr>
        <p:spPr bwMode="auto">
          <a:xfrm>
            <a:off x="4975225" y="5951538"/>
            <a:ext cx="38100" cy="79375"/>
          </a:xfrm>
          <a:custGeom>
            <a:avLst/>
            <a:gdLst>
              <a:gd name="T0" fmla="*/ 2147483647 w 47"/>
              <a:gd name="T1" fmla="*/ 2147483647 h 102"/>
              <a:gd name="T2" fmla="*/ 2147483647 w 47"/>
              <a:gd name="T3" fmla="*/ 0 h 102"/>
              <a:gd name="T4" fmla="*/ 0 w 47"/>
              <a:gd name="T5" fmla="*/ 2147483647 h 102"/>
              <a:gd name="T6" fmla="*/ 0 w 47"/>
              <a:gd name="T7" fmla="*/ 2147483647 h 102"/>
              <a:gd name="T8" fmla="*/ 2147483647 w 47"/>
              <a:gd name="T9" fmla="*/ 2147483647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2"/>
              <a:gd name="T17" fmla="*/ 47 w 47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2">
                <a:moveTo>
                  <a:pt x="47" y="97"/>
                </a:moveTo>
                <a:lnTo>
                  <a:pt x="47" y="0"/>
                </a:lnTo>
                <a:lnTo>
                  <a:pt x="0" y="4"/>
                </a:lnTo>
                <a:lnTo>
                  <a:pt x="0" y="102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6" name="Freeform 74"/>
          <p:cNvSpPr>
            <a:spLocks/>
          </p:cNvSpPr>
          <p:nvPr/>
        </p:nvSpPr>
        <p:spPr bwMode="auto">
          <a:xfrm>
            <a:off x="5202238" y="5937250"/>
            <a:ext cx="38100" cy="79375"/>
          </a:xfrm>
          <a:custGeom>
            <a:avLst/>
            <a:gdLst>
              <a:gd name="T0" fmla="*/ 2147483647 w 47"/>
              <a:gd name="T1" fmla="*/ 2147483647 h 100"/>
              <a:gd name="T2" fmla="*/ 2147483647 w 47"/>
              <a:gd name="T3" fmla="*/ 0 h 100"/>
              <a:gd name="T4" fmla="*/ 0 w 47"/>
              <a:gd name="T5" fmla="*/ 2147483647 h 100"/>
              <a:gd name="T6" fmla="*/ 0 w 47"/>
              <a:gd name="T7" fmla="*/ 2147483647 h 100"/>
              <a:gd name="T8" fmla="*/ 2147483647 w 47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7"/>
                </a:moveTo>
                <a:lnTo>
                  <a:pt x="47" y="0"/>
                </a:lnTo>
                <a:lnTo>
                  <a:pt x="0" y="3"/>
                </a:lnTo>
                <a:lnTo>
                  <a:pt x="0" y="100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7" name="Freeform 75"/>
          <p:cNvSpPr>
            <a:spLocks/>
          </p:cNvSpPr>
          <p:nvPr/>
        </p:nvSpPr>
        <p:spPr bwMode="auto">
          <a:xfrm>
            <a:off x="5348288" y="5930900"/>
            <a:ext cx="38100" cy="77788"/>
          </a:xfrm>
          <a:custGeom>
            <a:avLst/>
            <a:gdLst>
              <a:gd name="T0" fmla="*/ 2147483647 w 47"/>
              <a:gd name="T1" fmla="*/ 2147483647 h 99"/>
              <a:gd name="T2" fmla="*/ 2147483647 w 47"/>
              <a:gd name="T3" fmla="*/ 0 h 99"/>
              <a:gd name="T4" fmla="*/ 0 w 47"/>
              <a:gd name="T5" fmla="*/ 2147483647 h 99"/>
              <a:gd name="T6" fmla="*/ 0 w 47"/>
              <a:gd name="T7" fmla="*/ 2147483647 h 99"/>
              <a:gd name="T8" fmla="*/ 2147483647 w 47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9"/>
              <a:gd name="T17" fmla="*/ 47 w 47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9">
                <a:moveTo>
                  <a:pt x="47" y="94"/>
                </a:moveTo>
                <a:lnTo>
                  <a:pt x="47" y="0"/>
                </a:lnTo>
                <a:lnTo>
                  <a:pt x="0" y="3"/>
                </a:lnTo>
                <a:lnTo>
                  <a:pt x="0" y="99"/>
                </a:lnTo>
                <a:lnTo>
                  <a:pt x="47" y="94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8" name="Freeform 76"/>
          <p:cNvSpPr>
            <a:spLocks/>
          </p:cNvSpPr>
          <p:nvPr/>
        </p:nvSpPr>
        <p:spPr bwMode="auto">
          <a:xfrm>
            <a:off x="5411788" y="5926138"/>
            <a:ext cx="36512" cy="77787"/>
          </a:xfrm>
          <a:custGeom>
            <a:avLst/>
            <a:gdLst>
              <a:gd name="T0" fmla="*/ 2147483647 w 48"/>
              <a:gd name="T1" fmla="*/ 2147483647 h 98"/>
              <a:gd name="T2" fmla="*/ 2147483647 w 48"/>
              <a:gd name="T3" fmla="*/ 0 h 98"/>
              <a:gd name="T4" fmla="*/ 0 w 48"/>
              <a:gd name="T5" fmla="*/ 2147483647 h 98"/>
              <a:gd name="T6" fmla="*/ 0 w 48"/>
              <a:gd name="T7" fmla="*/ 2147483647 h 98"/>
              <a:gd name="T8" fmla="*/ 2147483647 w 4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8"/>
              <a:gd name="T17" fmla="*/ 48 w 4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8">
                <a:moveTo>
                  <a:pt x="48" y="93"/>
                </a:moveTo>
                <a:lnTo>
                  <a:pt x="48" y="0"/>
                </a:lnTo>
                <a:lnTo>
                  <a:pt x="0" y="4"/>
                </a:lnTo>
                <a:lnTo>
                  <a:pt x="0" y="98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49" name="Freeform 77"/>
          <p:cNvSpPr>
            <a:spLocks/>
          </p:cNvSpPr>
          <p:nvPr/>
        </p:nvSpPr>
        <p:spPr bwMode="auto">
          <a:xfrm>
            <a:off x="5473700" y="5921375"/>
            <a:ext cx="36513" cy="76200"/>
          </a:xfrm>
          <a:custGeom>
            <a:avLst/>
            <a:gdLst>
              <a:gd name="T0" fmla="*/ 2147483647 w 47"/>
              <a:gd name="T1" fmla="*/ 2147483647 h 96"/>
              <a:gd name="T2" fmla="*/ 2147483647 w 47"/>
              <a:gd name="T3" fmla="*/ 0 h 96"/>
              <a:gd name="T4" fmla="*/ 0 w 47"/>
              <a:gd name="T5" fmla="*/ 2147483647 h 96"/>
              <a:gd name="T6" fmla="*/ 0 w 47"/>
              <a:gd name="T7" fmla="*/ 2147483647 h 96"/>
              <a:gd name="T8" fmla="*/ 2147483647 w 47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6"/>
              <a:gd name="T17" fmla="*/ 47 w 47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6">
                <a:moveTo>
                  <a:pt x="47" y="93"/>
                </a:moveTo>
                <a:lnTo>
                  <a:pt x="47" y="0"/>
                </a:lnTo>
                <a:lnTo>
                  <a:pt x="0" y="4"/>
                </a:lnTo>
                <a:lnTo>
                  <a:pt x="0" y="96"/>
                </a:lnTo>
                <a:lnTo>
                  <a:pt x="47" y="93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0" name="Freeform 78"/>
          <p:cNvSpPr>
            <a:spLocks/>
          </p:cNvSpPr>
          <p:nvPr/>
        </p:nvSpPr>
        <p:spPr bwMode="auto">
          <a:xfrm>
            <a:off x="5535613" y="5916613"/>
            <a:ext cx="38100" cy="76200"/>
          </a:xfrm>
          <a:custGeom>
            <a:avLst/>
            <a:gdLst>
              <a:gd name="T0" fmla="*/ 2147483647 w 47"/>
              <a:gd name="T1" fmla="*/ 2147483647 h 94"/>
              <a:gd name="T2" fmla="*/ 2147483647 w 47"/>
              <a:gd name="T3" fmla="*/ 0 h 94"/>
              <a:gd name="T4" fmla="*/ 0 w 47"/>
              <a:gd name="T5" fmla="*/ 2147483647 h 94"/>
              <a:gd name="T6" fmla="*/ 0 w 47"/>
              <a:gd name="T7" fmla="*/ 2147483647 h 94"/>
              <a:gd name="T8" fmla="*/ 2147483647 w 47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0"/>
                </a:moveTo>
                <a:lnTo>
                  <a:pt x="47" y="0"/>
                </a:lnTo>
                <a:lnTo>
                  <a:pt x="0" y="3"/>
                </a:lnTo>
                <a:lnTo>
                  <a:pt x="0" y="94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1" name="Freeform 79"/>
          <p:cNvSpPr>
            <a:spLocks/>
          </p:cNvSpPr>
          <p:nvPr/>
        </p:nvSpPr>
        <p:spPr bwMode="auto">
          <a:xfrm>
            <a:off x="5597525" y="5911850"/>
            <a:ext cx="38100" cy="74613"/>
          </a:xfrm>
          <a:custGeom>
            <a:avLst/>
            <a:gdLst>
              <a:gd name="T0" fmla="*/ 2147483647 w 48"/>
              <a:gd name="T1" fmla="*/ 2147483647 h 93"/>
              <a:gd name="T2" fmla="*/ 2147483647 w 48"/>
              <a:gd name="T3" fmla="*/ 0 h 93"/>
              <a:gd name="T4" fmla="*/ 0 w 48"/>
              <a:gd name="T5" fmla="*/ 2147483647 h 93"/>
              <a:gd name="T6" fmla="*/ 0 w 48"/>
              <a:gd name="T7" fmla="*/ 2147483647 h 93"/>
              <a:gd name="T8" fmla="*/ 2147483647 w 48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3"/>
              <a:gd name="T17" fmla="*/ 48 w 48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3">
                <a:moveTo>
                  <a:pt x="48" y="89"/>
                </a:moveTo>
                <a:lnTo>
                  <a:pt x="48" y="0"/>
                </a:lnTo>
                <a:lnTo>
                  <a:pt x="0" y="3"/>
                </a:lnTo>
                <a:lnTo>
                  <a:pt x="0" y="93"/>
                </a:lnTo>
                <a:lnTo>
                  <a:pt x="48" y="89"/>
                </a:lnTo>
                <a:close/>
              </a:path>
            </a:pathLst>
          </a:custGeom>
          <a:solidFill>
            <a:srgbClr val="68A5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2" name="Freeform 80"/>
          <p:cNvSpPr>
            <a:spLocks/>
          </p:cNvSpPr>
          <p:nvPr/>
        </p:nvSpPr>
        <p:spPr bwMode="auto">
          <a:xfrm>
            <a:off x="4546600" y="5005388"/>
            <a:ext cx="87313" cy="80962"/>
          </a:xfrm>
          <a:custGeom>
            <a:avLst/>
            <a:gdLst>
              <a:gd name="T0" fmla="*/ 2147483647 w 111"/>
              <a:gd name="T1" fmla="*/ 2147483647 h 102"/>
              <a:gd name="T2" fmla="*/ 2147483647 w 111"/>
              <a:gd name="T3" fmla="*/ 2147483647 h 102"/>
              <a:gd name="T4" fmla="*/ 2147483647 w 111"/>
              <a:gd name="T5" fmla="*/ 2147483647 h 102"/>
              <a:gd name="T6" fmla="*/ 2147483647 w 111"/>
              <a:gd name="T7" fmla="*/ 2147483647 h 102"/>
              <a:gd name="T8" fmla="*/ 2147483647 w 111"/>
              <a:gd name="T9" fmla="*/ 2147483647 h 102"/>
              <a:gd name="T10" fmla="*/ 2147483647 w 111"/>
              <a:gd name="T11" fmla="*/ 2147483647 h 102"/>
              <a:gd name="T12" fmla="*/ 2147483647 w 111"/>
              <a:gd name="T13" fmla="*/ 2147483647 h 102"/>
              <a:gd name="T14" fmla="*/ 2147483647 w 111"/>
              <a:gd name="T15" fmla="*/ 2147483647 h 102"/>
              <a:gd name="T16" fmla="*/ 2147483647 w 111"/>
              <a:gd name="T17" fmla="*/ 2147483647 h 102"/>
              <a:gd name="T18" fmla="*/ 2147483647 w 111"/>
              <a:gd name="T19" fmla="*/ 2147483647 h 102"/>
              <a:gd name="T20" fmla="*/ 2147483647 w 111"/>
              <a:gd name="T21" fmla="*/ 2147483647 h 102"/>
              <a:gd name="T22" fmla="*/ 2147483647 w 111"/>
              <a:gd name="T23" fmla="*/ 2147483647 h 102"/>
              <a:gd name="T24" fmla="*/ 2147483647 w 111"/>
              <a:gd name="T25" fmla="*/ 2147483647 h 102"/>
              <a:gd name="T26" fmla="*/ 2147483647 w 111"/>
              <a:gd name="T27" fmla="*/ 2147483647 h 102"/>
              <a:gd name="T28" fmla="*/ 2147483647 w 111"/>
              <a:gd name="T29" fmla="*/ 2147483647 h 102"/>
              <a:gd name="T30" fmla="*/ 2147483647 w 111"/>
              <a:gd name="T31" fmla="*/ 2147483647 h 102"/>
              <a:gd name="T32" fmla="*/ 2147483647 w 111"/>
              <a:gd name="T33" fmla="*/ 0 h 102"/>
              <a:gd name="T34" fmla="*/ 2147483647 w 111"/>
              <a:gd name="T35" fmla="*/ 2147483647 h 102"/>
              <a:gd name="T36" fmla="*/ 2147483647 w 111"/>
              <a:gd name="T37" fmla="*/ 2147483647 h 102"/>
              <a:gd name="T38" fmla="*/ 2147483647 w 111"/>
              <a:gd name="T39" fmla="*/ 2147483647 h 102"/>
              <a:gd name="T40" fmla="*/ 2147483647 w 111"/>
              <a:gd name="T41" fmla="*/ 2147483647 h 102"/>
              <a:gd name="T42" fmla="*/ 2147483647 w 111"/>
              <a:gd name="T43" fmla="*/ 2147483647 h 102"/>
              <a:gd name="T44" fmla="*/ 2147483647 w 111"/>
              <a:gd name="T45" fmla="*/ 2147483647 h 102"/>
              <a:gd name="T46" fmla="*/ 2147483647 w 111"/>
              <a:gd name="T47" fmla="*/ 2147483647 h 102"/>
              <a:gd name="T48" fmla="*/ 2147483647 w 111"/>
              <a:gd name="T49" fmla="*/ 2147483647 h 102"/>
              <a:gd name="T50" fmla="*/ 0 w 111"/>
              <a:gd name="T51" fmla="*/ 2147483647 h 102"/>
              <a:gd name="T52" fmla="*/ 0 w 111"/>
              <a:gd name="T53" fmla="*/ 2147483647 h 102"/>
              <a:gd name="T54" fmla="*/ 2147483647 w 111"/>
              <a:gd name="T55" fmla="*/ 2147483647 h 102"/>
              <a:gd name="T56" fmla="*/ 2147483647 w 111"/>
              <a:gd name="T57" fmla="*/ 2147483647 h 102"/>
              <a:gd name="T58" fmla="*/ 2147483647 w 111"/>
              <a:gd name="T59" fmla="*/ 2147483647 h 102"/>
              <a:gd name="T60" fmla="*/ 2147483647 w 111"/>
              <a:gd name="T61" fmla="*/ 2147483647 h 102"/>
              <a:gd name="T62" fmla="*/ 2147483647 w 111"/>
              <a:gd name="T63" fmla="*/ 2147483647 h 102"/>
              <a:gd name="T64" fmla="*/ 2147483647 w 111"/>
              <a:gd name="T65" fmla="*/ 2147483647 h 102"/>
              <a:gd name="T66" fmla="*/ 2147483647 w 111"/>
              <a:gd name="T67" fmla="*/ 2147483647 h 102"/>
              <a:gd name="T68" fmla="*/ 2147483647 w 111"/>
              <a:gd name="T69" fmla="*/ 2147483647 h 102"/>
              <a:gd name="T70" fmla="*/ 2147483647 w 111"/>
              <a:gd name="T71" fmla="*/ 2147483647 h 102"/>
              <a:gd name="T72" fmla="*/ 2147483647 w 111"/>
              <a:gd name="T73" fmla="*/ 2147483647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2"/>
                </a:moveTo>
                <a:lnTo>
                  <a:pt x="48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6" y="14"/>
                </a:lnTo>
                <a:lnTo>
                  <a:pt x="95" y="17"/>
                </a:lnTo>
                <a:lnTo>
                  <a:pt x="104" y="19"/>
                </a:lnTo>
                <a:lnTo>
                  <a:pt x="111" y="23"/>
                </a:lnTo>
                <a:lnTo>
                  <a:pt x="110" y="21"/>
                </a:lnTo>
                <a:lnTo>
                  <a:pt x="109" y="19"/>
                </a:lnTo>
                <a:lnTo>
                  <a:pt x="108" y="18"/>
                </a:lnTo>
                <a:lnTo>
                  <a:pt x="106" y="15"/>
                </a:lnTo>
                <a:lnTo>
                  <a:pt x="99" y="9"/>
                </a:lnTo>
                <a:lnTo>
                  <a:pt x="90" y="4"/>
                </a:lnTo>
                <a:lnTo>
                  <a:pt x="81" y="2"/>
                </a:lnTo>
                <a:lnTo>
                  <a:pt x="71" y="0"/>
                </a:lnTo>
                <a:lnTo>
                  <a:pt x="59" y="2"/>
                </a:lnTo>
                <a:lnTo>
                  <a:pt x="48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7"/>
                </a:lnTo>
                <a:lnTo>
                  <a:pt x="2" y="57"/>
                </a:lnTo>
                <a:lnTo>
                  <a:pt x="0" y="67"/>
                </a:lnTo>
                <a:lnTo>
                  <a:pt x="0" y="78"/>
                </a:lnTo>
                <a:lnTo>
                  <a:pt x="4" y="87"/>
                </a:lnTo>
                <a:lnTo>
                  <a:pt x="8" y="95"/>
                </a:lnTo>
                <a:lnTo>
                  <a:pt x="11" y="96"/>
                </a:lnTo>
                <a:lnTo>
                  <a:pt x="12" y="98"/>
                </a:lnTo>
                <a:lnTo>
                  <a:pt x="14" y="99"/>
                </a:lnTo>
                <a:lnTo>
                  <a:pt x="15" y="102"/>
                </a:lnTo>
                <a:lnTo>
                  <a:pt x="12" y="85"/>
                </a:lnTo>
                <a:lnTo>
                  <a:pt x="14" y="66"/>
                </a:lnTo>
                <a:lnTo>
                  <a:pt x="23" y="48"/>
                </a:lnTo>
                <a:lnTo>
                  <a:pt x="38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3" name="Freeform 81"/>
          <p:cNvSpPr>
            <a:spLocks/>
          </p:cNvSpPr>
          <p:nvPr/>
        </p:nvSpPr>
        <p:spPr bwMode="auto">
          <a:xfrm>
            <a:off x="4568825" y="5032375"/>
            <a:ext cx="87313" cy="80963"/>
          </a:xfrm>
          <a:custGeom>
            <a:avLst/>
            <a:gdLst>
              <a:gd name="T0" fmla="*/ 2147483647 w 111"/>
              <a:gd name="T1" fmla="*/ 2147483647 h 100"/>
              <a:gd name="T2" fmla="*/ 2147483647 w 111"/>
              <a:gd name="T3" fmla="*/ 2147483647 h 100"/>
              <a:gd name="T4" fmla="*/ 2147483647 w 111"/>
              <a:gd name="T5" fmla="*/ 2147483647 h 100"/>
              <a:gd name="T6" fmla="*/ 2147483647 w 111"/>
              <a:gd name="T7" fmla="*/ 2147483647 h 100"/>
              <a:gd name="T8" fmla="*/ 2147483647 w 111"/>
              <a:gd name="T9" fmla="*/ 2147483647 h 100"/>
              <a:gd name="T10" fmla="*/ 2147483647 w 111"/>
              <a:gd name="T11" fmla="*/ 2147483647 h 100"/>
              <a:gd name="T12" fmla="*/ 2147483647 w 111"/>
              <a:gd name="T13" fmla="*/ 2147483647 h 100"/>
              <a:gd name="T14" fmla="*/ 2147483647 w 111"/>
              <a:gd name="T15" fmla="*/ 2147483647 h 100"/>
              <a:gd name="T16" fmla="*/ 2147483647 w 111"/>
              <a:gd name="T17" fmla="*/ 2147483647 h 100"/>
              <a:gd name="T18" fmla="*/ 2147483647 w 111"/>
              <a:gd name="T19" fmla="*/ 2147483647 h 100"/>
              <a:gd name="T20" fmla="*/ 2147483647 w 111"/>
              <a:gd name="T21" fmla="*/ 2147483647 h 100"/>
              <a:gd name="T22" fmla="*/ 2147483647 w 111"/>
              <a:gd name="T23" fmla="*/ 2147483647 h 100"/>
              <a:gd name="T24" fmla="*/ 2147483647 w 111"/>
              <a:gd name="T25" fmla="*/ 2147483647 h 100"/>
              <a:gd name="T26" fmla="*/ 2147483647 w 111"/>
              <a:gd name="T27" fmla="*/ 2147483647 h 100"/>
              <a:gd name="T28" fmla="*/ 2147483647 w 111"/>
              <a:gd name="T29" fmla="*/ 2147483647 h 100"/>
              <a:gd name="T30" fmla="*/ 2147483647 w 111"/>
              <a:gd name="T31" fmla="*/ 0 h 100"/>
              <a:gd name="T32" fmla="*/ 2147483647 w 111"/>
              <a:gd name="T33" fmla="*/ 0 h 100"/>
              <a:gd name="T34" fmla="*/ 2147483647 w 111"/>
              <a:gd name="T35" fmla="*/ 2147483647 h 100"/>
              <a:gd name="T36" fmla="*/ 2147483647 w 111"/>
              <a:gd name="T37" fmla="*/ 2147483647 h 100"/>
              <a:gd name="T38" fmla="*/ 2147483647 w 111"/>
              <a:gd name="T39" fmla="*/ 2147483647 h 100"/>
              <a:gd name="T40" fmla="*/ 2147483647 w 111"/>
              <a:gd name="T41" fmla="*/ 2147483647 h 100"/>
              <a:gd name="T42" fmla="*/ 2147483647 w 111"/>
              <a:gd name="T43" fmla="*/ 2147483647 h 100"/>
              <a:gd name="T44" fmla="*/ 2147483647 w 111"/>
              <a:gd name="T45" fmla="*/ 2147483647 h 100"/>
              <a:gd name="T46" fmla="*/ 2147483647 w 111"/>
              <a:gd name="T47" fmla="*/ 2147483647 h 100"/>
              <a:gd name="T48" fmla="*/ 2147483647 w 111"/>
              <a:gd name="T49" fmla="*/ 2147483647 h 100"/>
              <a:gd name="T50" fmla="*/ 0 w 111"/>
              <a:gd name="T51" fmla="*/ 2147483647 h 100"/>
              <a:gd name="T52" fmla="*/ 2147483647 w 111"/>
              <a:gd name="T53" fmla="*/ 2147483647 h 100"/>
              <a:gd name="T54" fmla="*/ 2147483647 w 111"/>
              <a:gd name="T55" fmla="*/ 2147483647 h 100"/>
              <a:gd name="T56" fmla="*/ 2147483647 w 111"/>
              <a:gd name="T57" fmla="*/ 2147483647 h 100"/>
              <a:gd name="T58" fmla="*/ 2147483647 w 111"/>
              <a:gd name="T59" fmla="*/ 2147483647 h 100"/>
              <a:gd name="T60" fmla="*/ 2147483647 w 111"/>
              <a:gd name="T61" fmla="*/ 2147483647 h 100"/>
              <a:gd name="T62" fmla="*/ 2147483647 w 111"/>
              <a:gd name="T63" fmla="*/ 2147483647 h 100"/>
              <a:gd name="T64" fmla="*/ 2147483647 w 111"/>
              <a:gd name="T65" fmla="*/ 2147483647 h 100"/>
              <a:gd name="T66" fmla="*/ 2147483647 w 111"/>
              <a:gd name="T67" fmla="*/ 2147483647 h 100"/>
              <a:gd name="T68" fmla="*/ 2147483647 w 111"/>
              <a:gd name="T69" fmla="*/ 2147483647 h 100"/>
              <a:gd name="T70" fmla="*/ 2147483647 w 111"/>
              <a:gd name="T71" fmla="*/ 2147483647 h 100"/>
              <a:gd name="T72" fmla="*/ 2147483647 w 111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7" y="16"/>
                </a:lnTo>
                <a:lnTo>
                  <a:pt x="76" y="14"/>
                </a:lnTo>
                <a:lnTo>
                  <a:pt x="86" y="14"/>
                </a:lnTo>
                <a:lnTo>
                  <a:pt x="95" y="15"/>
                </a:lnTo>
                <a:lnTo>
                  <a:pt x="104" y="18"/>
                </a:lnTo>
                <a:lnTo>
                  <a:pt x="111" y="23"/>
                </a:lnTo>
                <a:lnTo>
                  <a:pt x="109" y="21"/>
                </a:lnTo>
                <a:lnTo>
                  <a:pt x="108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0" y="3"/>
                </a:lnTo>
                <a:lnTo>
                  <a:pt x="81" y="0"/>
                </a:lnTo>
                <a:lnTo>
                  <a:pt x="70" y="0"/>
                </a:lnTo>
                <a:lnTo>
                  <a:pt x="59" y="1"/>
                </a:lnTo>
                <a:lnTo>
                  <a:pt x="47" y="5"/>
                </a:lnTo>
                <a:lnTo>
                  <a:pt x="37" y="9"/>
                </a:lnTo>
                <a:lnTo>
                  <a:pt x="27" y="17"/>
                </a:lnTo>
                <a:lnTo>
                  <a:pt x="17" y="26"/>
                </a:lnTo>
                <a:lnTo>
                  <a:pt x="10" y="36"/>
                </a:lnTo>
                <a:lnTo>
                  <a:pt x="5" y="46"/>
                </a:lnTo>
                <a:lnTo>
                  <a:pt x="1" y="56"/>
                </a:lnTo>
                <a:lnTo>
                  <a:pt x="0" y="67"/>
                </a:lnTo>
                <a:lnTo>
                  <a:pt x="1" y="77"/>
                </a:lnTo>
                <a:lnTo>
                  <a:pt x="4" y="86"/>
                </a:lnTo>
                <a:lnTo>
                  <a:pt x="9" y="94"/>
                </a:lnTo>
                <a:lnTo>
                  <a:pt x="10" y="96"/>
                </a:lnTo>
                <a:lnTo>
                  <a:pt x="12" y="98"/>
                </a:lnTo>
                <a:lnTo>
                  <a:pt x="14" y="99"/>
                </a:lnTo>
                <a:lnTo>
                  <a:pt x="15" y="100"/>
                </a:lnTo>
                <a:lnTo>
                  <a:pt x="12" y="83"/>
                </a:lnTo>
                <a:lnTo>
                  <a:pt x="14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4" name="Freeform 82"/>
          <p:cNvSpPr>
            <a:spLocks/>
          </p:cNvSpPr>
          <p:nvPr/>
        </p:nvSpPr>
        <p:spPr bwMode="auto">
          <a:xfrm>
            <a:off x="4633913" y="5113338"/>
            <a:ext cx="87312" cy="80962"/>
          </a:xfrm>
          <a:custGeom>
            <a:avLst/>
            <a:gdLst>
              <a:gd name="T0" fmla="*/ 2147483647 w 111"/>
              <a:gd name="T1" fmla="*/ 2147483647 h 102"/>
              <a:gd name="T2" fmla="*/ 2147483647 w 111"/>
              <a:gd name="T3" fmla="*/ 2147483647 h 102"/>
              <a:gd name="T4" fmla="*/ 2147483647 w 111"/>
              <a:gd name="T5" fmla="*/ 2147483647 h 102"/>
              <a:gd name="T6" fmla="*/ 2147483647 w 111"/>
              <a:gd name="T7" fmla="*/ 2147483647 h 102"/>
              <a:gd name="T8" fmla="*/ 2147483647 w 111"/>
              <a:gd name="T9" fmla="*/ 2147483647 h 102"/>
              <a:gd name="T10" fmla="*/ 2147483647 w 111"/>
              <a:gd name="T11" fmla="*/ 2147483647 h 102"/>
              <a:gd name="T12" fmla="*/ 2147483647 w 111"/>
              <a:gd name="T13" fmla="*/ 2147483647 h 102"/>
              <a:gd name="T14" fmla="*/ 2147483647 w 111"/>
              <a:gd name="T15" fmla="*/ 2147483647 h 102"/>
              <a:gd name="T16" fmla="*/ 2147483647 w 111"/>
              <a:gd name="T17" fmla="*/ 2147483647 h 102"/>
              <a:gd name="T18" fmla="*/ 2147483647 w 111"/>
              <a:gd name="T19" fmla="*/ 2147483647 h 102"/>
              <a:gd name="T20" fmla="*/ 2147483647 w 111"/>
              <a:gd name="T21" fmla="*/ 2147483647 h 102"/>
              <a:gd name="T22" fmla="*/ 2147483647 w 111"/>
              <a:gd name="T23" fmla="*/ 2147483647 h 102"/>
              <a:gd name="T24" fmla="*/ 2147483647 w 111"/>
              <a:gd name="T25" fmla="*/ 2147483647 h 102"/>
              <a:gd name="T26" fmla="*/ 2147483647 w 111"/>
              <a:gd name="T27" fmla="*/ 2147483647 h 102"/>
              <a:gd name="T28" fmla="*/ 2147483647 w 111"/>
              <a:gd name="T29" fmla="*/ 2147483647 h 102"/>
              <a:gd name="T30" fmla="*/ 2147483647 w 111"/>
              <a:gd name="T31" fmla="*/ 2147483647 h 102"/>
              <a:gd name="T32" fmla="*/ 2147483647 w 111"/>
              <a:gd name="T33" fmla="*/ 0 h 102"/>
              <a:gd name="T34" fmla="*/ 2147483647 w 111"/>
              <a:gd name="T35" fmla="*/ 2147483647 h 102"/>
              <a:gd name="T36" fmla="*/ 2147483647 w 111"/>
              <a:gd name="T37" fmla="*/ 2147483647 h 102"/>
              <a:gd name="T38" fmla="*/ 2147483647 w 111"/>
              <a:gd name="T39" fmla="*/ 2147483647 h 102"/>
              <a:gd name="T40" fmla="*/ 2147483647 w 111"/>
              <a:gd name="T41" fmla="*/ 2147483647 h 102"/>
              <a:gd name="T42" fmla="*/ 2147483647 w 111"/>
              <a:gd name="T43" fmla="*/ 2147483647 h 102"/>
              <a:gd name="T44" fmla="*/ 2147483647 w 111"/>
              <a:gd name="T45" fmla="*/ 2147483647 h 102"/>
              <a:gd name="T46" fmla="*/ 2147483647 w 111"/>
              <a:gd name="T47" fmla="*/ 2147483647 h 102"/>
              <a:gd name="T48" fmla="*/ 2147483647 w 111"/>
              <a:gd name="T49" fmla="*/ 2147483647 h 102"/>
              <a:gd name="T50" fmla="*/ 0 w 111"/>
              <a:gd name="T51" fmla="*/ 2147483647 h 102"/>
              <a:gd name="T52" fmla="*/ 2147483647 w 111"/>
              <a:gd name="T53" fmla="*/ 2147483647 h 102"/>
              <a:gd name="T54" fmla="*/ 2147483647 w 111"/>
              <a:gd name="T55" fmla="*/ 2147483647 h 102"/>
              <a:gd name="T56" fmla="*/ 2147483647 w 111"/>
              <a:gd name="T57" fmla="*/ 2147483647 h 102"/>
              <a:gd name="T58" fmla="*/ 2147483647 w 111"/>
              <a:gd name="T59" fmla="*/ 2147483647 h 102"/>
              <a:gd name="T60" fmla="*/ 2147483647 w 111"/>
              <a:gd name="T61" fmla="*/ 2147483647 h 102"/>
              <a:gd name="T62" fmla="*/ 2147483647 w 111"/>
              <a:gd name="T63" fmla="*/ 2147483647 h 102"/>
              <a:gd name="T64" fmla="*/ 2147483647 w 111"/>
              <a:gd name="T65" fmla="*/ 2147483647 h 102"/>
              <a:gd name="T66" fmla="*/ 2147483647 w 111"/>
              <a:gd name="T67" fmla="*/ 2147483647 h 102"/>
              <a:gd name="T68" fmla="*/ 2147483647 w 111"/>
              <a:gd name="T69" fmla="*/ 2147483647 h 102"/>
              <a:gd name="T70" fmla="*/ 2147483647 w 111"/>
              <a:gd name="T71" fmla="*/ 2147483647 h 102"/>
              <a:gd name="T72" fmla="*/ 2147483647 w 111"/>
              <a:gd name="T73" fmla="*/ 2147483647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1"/>
                </a:moveTo>
                <a:lnTo>
                  <a:pt x="47" y="26"/>
                </a:lnTo>
                <a:lnTo>
                  <a:pt x="56" y="20"/>
                </a:lnTo>
                <a:lnTo>
                  <a:pt x="67" y="18"/>
                </a:lnTo>
                <a:lnTo>
                  <a:pt x="76" y="15"/>
                </a:lnTo>
                <a:lnTo>
                  <a:pt x="86" y="15"/>
                </a:lnTo>
                <a:lnTo>
                  <a:pt x="94" y="16"/>
                </a:lnTo>
                <a:lnTo>
                  <a:pt x="104" y="19"/>
                </a:lnTo>
                <a:lnTo>
                  <a:pt x="111" y="23"/>
                </a:lnTo>
                <a:lnTo>
                  <a:pt x="109" y="21"/>
                </a:lnTo>
                <a:lnTo>
                  <a:pt x="108" y="20"/>
                </a:lnTo>
                <a:lnTo>
                  <a:pt x="107" y="18"/>
                </a:lnTo>
                <a:lnTo>
                  <a:pt x="106" y="15"/>
                </a:lnTo>
                <a:lnTo>
                  <a:pt x="99" y="8"/>
                </a:lnTo>
                <a:lnTo>
                  <a:pt x="90" y="4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8" y="5"/>
                </a:lnTo>
                <a:lnTo>
                  <a:pt x="37" y="11"/>
                </a:lnTo>
                <a:lnTo>
                  <a:pt x="26" y="18"/>
                </a:lnTo>
                <a:lnTo>
                  <a:pt x="17" y="27"/>
                </a:lnTo>
                <a:lnTo>
                  <a:pt x="10" y="36"/>
                </a:lnTo>
                <a:lnTo>
                  <a:pt x="5" y="46"/>
                </a:lnTo>
                <a:lnTo>
                  <a:pt x="1" y="57"/>
                </a:lnTo>
                <a:lnTo>
                  <a:pt x="0" y="67"/>
                </a:lnTo>
                <a:lnTo>
                  <a:pt x="1" y="78"/>
                </a:lnTo>
                <a:lnTo>
                  <a:pt x="3" y="87"/>
                </a:lnTo>
                <a:lnTo>
                  <a:pt x="9" y="95"/>
                </a:lnTo>
                <a:lnTo>
                  <a:pt x="10" y="96"/>
                </a:lnTo>
                <a:lnTo>
                  <a:pt x="13" y="98"/>
                </a:lnTo>
                <a:lnTo>
                  <a:pt x="14" y="99"/>
                </a:lnTo>
                <a:lnTo>
                  <a:pt x="16" y="102"/>
                </a:lnTo>
                <a:lnTo>
                  <a:pt x="12" y="84"/>
                </a:lnTo>
                <a:lnTo>
                  <a:pt x="15" y="66"/>
                </a:lnTo>
                <a:lnTo>
                  <a:pt x="23" y="48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5" name="Freeform 83"/>
          <p:cNvSpPr>
            <a:spLocks/>
          </p:cNvSpPr>
          <p:nvPr/>
        </p:nvSpPr>
        <p:spPr bwMode="auto">
          <a:xfrm>
            <a:off x="4656138" y="5140325"/>
            <a:ext cx="88900" cy="80963"/>
          </a:xfrm>
          <a:custGeom>
            <a:avLst/>
            <a:gdLst>
              <a:gd name="T0" fmla="*/ 2147483647 w 111"/>
              <a:gd name="T1" fmla="*/ 2147483647 h 100"/>
              <a:gd name="T2" fmla="*/ 2147483647 w 111"/>
              <a:gd name="T3" fmla="*/ 2147483647 h 100"/>
              <a:gd name="T4" fmla="*/ 2147483647 w 111"/>
              <a:gd name="T5" fmla="*/ 2147483647 h 100"/>
              <a:gd name="T6" fmla="*/ 2147483647 w 111"/>
              <a:gd name="T7" fmla="*/ 2147483647 h 100"/>
              <a:gd name="T8" fmla="*/ 2147483647 w 111"/>
              <a:gd name="T9" fmla="*/ 2147483647 h 100"/>
              <a:gd name="T10" fmla="*/ 2147483647 w 111"/>
              <a:gd name="T11" fmla="*/ 2147483647 h 100"/>
              <a:gd name="T12" fmla="*/ 2147483647 w 111"/>
              <a:gd name="T13" fmla="*/ 2147483647 h 100"/>
              <a:gd name="T14" fmla="*/ 2147483647 w 111"/>
              <a:gd name="T15" fmla="*/ 2147483647 h 100"/>
              <a:gd name="T16" fmla="*/ 2147483647 w 111"/>
              <a:gd name="T17" fmla="*/ 2147483647 h 100"/>
              <a:gd name="T18" fmla="*/ 2147483647 w 111"/>
              <a:gd name="T19" fmla="*/ 2147483647 h 100"/>
              <a:gd name="T20" fmla="*/ 2147483647 w 111"/>
              <a:gd name="T21" fmla="*/ 2147483647 h 100"/>
              <a:gd name="T22" fmla="*/ 2147483647 w 111"/>
              <a:gd name="T23" fmla="*/ 2147483647 h 100"/>
              <a:gd name="T24" fmla="*/ 2147483647 w 111"/>
              <a:gd name="T25" fmla="*/ 2147483647 h 100"/>
              <a:gd name="T26" fmla="*/ 2147483647 w 111"/>
              <a:gd name="T27" fmla="*/ 2147483647 h 100"/>
              <a:gd name="T28" fmla="*/ 2147483647 w 111"/>
              <a:gd name="T29" fmla="*/ 2147483647 h 100"/>
              <a:gd name="T30" fmla="*/ 2147483647 w 111"/>
              <a:gd name="T31" fmla="*/ 2147483647 h 100"/>
              <a:gd name="T32" fmla="*/ 2147483647 w 111"/>
              <a:gd name="T33" fmla="*/ 0 h 100"/>
              <a:gd name="T34" fmla="*/ 2147483647 w 111"/>
              <a:gd name="T35" fmla="*/ 2147483647 h 100"/>
              <a:gd name="T36" fmla="*/ 2147483647 w 111"/>
              <a:gd name="T37" fmla="*/ 2147483647 h 100"/>
              <a:gd name="T38" fmla="*/ 2147483647 w 111"/>
              <a:gd name="T39" fmla="*/ 2147483647 h 100"/>
              <a:gd name="T40" fmla="*/ 2147483647 w 111"/>
              <a:gd name="T41" fmla="*/ 2147483647 h 100"/>
              <a:gd name="T42" fmla="*/ 2147483647 w 111"/>
              <a:gd name="T43" fmla="*/ 2147483647 h 100"/>
              <a:gd name="T44" fmla="*/ 2147483647 w 111"/>
              <a:gd name="T45" fmla="*/ 2147483647 h 100"/>
              <a:gd name="T46" fmla="*/ 2147483647 w 111"/>
              <a:gd name="T47" fmla="*/ 2147483647 h 100"/>
              <a:gd name="T48" fmla="*/ 2147483647 w 111"/>
              <a:gd name="T49" fmla="*/ 2147483647 h 100"/>
              <a:gd name="T50" fmla="*/ 0 w 111"/>
              <a:gd name="T51" fmla="*/ 2147483647 h 100"/>
              <a:gd name="T52" fmla="*/ 2147483647 w 111"/>
              <a:gd name="T53" fmla="*/ 2147483647 h 100"/>
              <a:gd name="T54" fmla="*/ 2147483647 w 111"/>
              <a:gd name="T55" fmla="*/ 2147483647 h 100"/>
              <a:gd name="T56" fmla="*/ 2147483647 w 111"/>
              <a:gd name="T57" fmla="*/ 2147483647 h 100"/>
              <a:gd name="T58" fmla="*/ 2147483647 w 111"/>
              <a:gd name="T59" fmla="*/ 2147483647 h 100"/>
              <a:gd name="T60" fmla="*/ 2147483647 w 111"/>
              <a:gd name="T61" fmla="*/ 2147483647 h 100"/>
              <a:gd name="T62" fmla="*/ 2147483647 w 111"/>
              <a:gd name="T63" fmla="*/ 2147483647 h 100"/>
              <a:gd name="T64" fmla="*/ 2147483647 w 111"/>
              <a:gd name="T65" fmla="*/ 2147483647 h 100"/>
              <a:gd name="T66" fmla="*/ 2147483647 w 111"/>
              <a:gd name="T67" fmla="*/ 2147483647 h 100"/>
              <a:gd name="T68" fmla="*/ 2147483647 w 111"/>
              <a:gd name="T69" fmla="*/ 2147483647 h 100"/>
              <a:gd name="T70" fmla="*/ 2147483647 w 111"/>
              <a:gd name="T71" fmla="*/ 2147483647 h 100"/>
              <a:gd name="T72" fmla="*/ 2147483647 w 111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8" y="31"/>
                </a:moveTo>
                <a:lnTo>
                  <a:pt x="47" y="24"/>
                </a:lnTo>
                <a:lnTo>
                  <a:pt x="56" y="19"/>
                </a:lnTo>
                <a:lnTo>
                  <a:pt x="66" y="16"/>
                </a:lnTo>
                <a:lnTo>
                  <a:pt x="77" y="15"/>
                </a:lnTo>
                <a:lnTo>
                  <a:pt x="86" y="14"/>
                </a:lnTo>
                <a:lnTo>
                  <a:pt x="95" y="16"/>
                </a:lnTo>
                <a:lnTo>
                  <a:pt x="103" y="18"/>
                </a:lnTo>
                <a:lnTo>
                  <a:pt x="111" y="23"/>
                </a:lnTo>
                <a:lnTo>
                  <a:pt x="110" y="21"/>
                </a:lnTo>
                <a:lnTo>
                  <a:pt x="109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1" y="3"/>
                </a:lnTo>
                <a:lnTo>
                  <a:pt x="80" y="1"/>
                </a:lnTo>
                <a:lnTo>
                  <a:pt x="70" y="0"/>
                </a:lnTo>
                <a:lnTo>
                  <a:pt x="60" y="1"/>
                </a:lnTo>
                <a:lnTo>
                  <a:pt x="48" y="5"/>
                </a:lnTo>
                <a:lnTo>
                  <a:pt x="37" y="10"/>
                </a:lnTo>
                <a:lnTo>
                  <a:pt x="26" y="17"/>
                </a:lnTo>
                <a:lnTo>
                  <a:pt x="17" y="26"/>
                </a:lnTo>
                <a:lnTo>
                  <a:pt x="10" y="36"/>
                </a:lnTo>
                <a:lnTo>
                  <a:pt x="4" y="46"/>
                </a:lnTo>
                <a:lnTo>
                  <a:pt x="1" y="56"/>
                </a:lnTo>
                <a:lnTo>
                  <a:pt x="0" y="67"/>
                </a:lnTo>
                <a:lnTo>
                  <a:pt x="1" y="77"/>
                </a:lnTo>
                <a:lnTo>
                  <a:pt x="3" y="86"/>
                </a:lnTo>
                <a:lnTo>
                  <a:pt x="9" y="94"/>
                </a:lnTo>
                <a:lnTo>
                  <a:pt x="11" y="95"/>
                </a:lnTo>
                <a:lnTo>
                  <a:pt x="12" y="98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6" name="Freeform 84"/>
          <p:cNvSpPr>
            <a:spLocks/>
          </p:cNvSpPr>
          <p:nvPr/>
        </p:nvSpPr>
        <p:spPr bwMode="auto">
          <a:xfrm>
            <a:off x="4678363" y="5167313"/>
            <a:ext cx="88900" cy="80962"/>
          </a:xfrm>
          <a:custGeom>
            <a:avLst/>
            <a:gdLst>
              <a:gd name="T0" fmla="*/ 2147483647 w 112"/>
              <a:gd name="T1" fmla="*/ 2147483647 h 102"/>
              <a:gd name="T2" fmla="*/ 2147483647 w 112"/>
              <a:gd name="T3" fmla="*/ 2147483647 h 102"/>
              <a:gd name="T4" fmla="*/ 2147483647 w 112"/>
              <a:gd name="T5" fmla="*/ 2147483647 h 102"/>
              <a:gd name="T6" fmla="*/ 2147483647 w 112"/>
              <a:gd name="T7" fmla="*/ 2147483647 h 102"/>
              <a:gd name="T8" fmla="*/ 2147483647 w 112"/>
              <a:gd name="T9" fmla="*/ 2147483647 h 102"/>
              <a:gd name="T10" fmla="*/ 2147483647 w 112"/>
              <a:gd name="T11" fmla="*/ 2147483647 h 102"/>
              <a:gd name="T12" fmla="*/ 2147483647 w 112"/>
              <a:gd name="T13" fmla="*/ 2147483647 h 102"/>
              <a:gd name="T14" fmla="*/ 2147483647 w 112"/>
              <a:gd name="T15" fmla="*/ 2147483647 h 102"/>
              <a:gd name="T16" fmla="*/ 2147483647 w 112"/>
              <a:gd name="T17" fmla="*/ 2147483647 h 102"/>
              <a:gd name="T18" fmla="*/ 2147483647 w 112"/>
              <a:gd name="T19" fmla="*/ 2147483647 h 102"/>
              <a:gd name="T20" fmla="*/ 2147483647 w 112"/>
              <a:gd name="T21" fmla="*/ 2147483647 h 102"/>
              <a:gd name="T22" fmla="*/ 2147483647 w 112"/>
              <a:gd name="T23" fmla="*/ 2147483647 h 102"/>
              <a:gd name="T24" fmla="*/ 2147483647 w 112"/>
              <a:gd name="T25" fmla="*/ 2147483647 h 102"/>
              <a:gd name="T26" fmla="*/ 2147483647 w 112"/>
              <a:gd name="T27" fmla="*/ 2147483647 h 102"/>
              <a:gd name="T28" fmla="*/ 2147483647 w 112"/>
              <a:gd name="T29" fmla="*/ 2147483647 h 102"/>
              <a:gd name="T30" fmla="*/ 2147483647 w 112"/>
              <a:gd name="T31" fmla="*/ 2147483647 h 102"/>
              <a:gd name="T32" fmla="*/ 2147483647 w 112"/>
              <a:gd name="T33" fmla="*/ 0 h 102"/>
              <a:gd name="T34" fmla="*/ 2147483647 w 112"/>
              <a:gd name="T35" fmla="*/ 2147483647 h 102"/>
              <a:gd name="T36" fmla="*/ 2147483647 w 112"/>
              <a:gd name="T37" fmla="*/ 2147483647 h 102"/>
              <a:gd name="T38" fmla="*/ 2147483647 w 112"/>
              <a:gd name="T39" fmla="*/ 2147483647 h 102"/>
              <a:gd name="T40" fmla="*/ 2147483647 w 112"/>
              <a:gd name="T41" fmla="*/ 2147483647 h 102"/>
              <a:gd name="T42" fmla="*/ 2147483647 w 112"/>
              <a:gd name="T43" fmla="*/ 2147483647 h 102"/>
              <a:gd name="T44" fmla="*/ 2147483647 w 112"/>
              <a:gd name="T45" fmla="*/ 2147483647 h 102"/>
              <a:gd name="T46" fmla="*/ 2147483647 w 112"/>
              <a:gd name="T47" fmla="*/ 2147483647 h 102"/>
              <a:gd name="T48" fmla="*/ 2147483647 w 112"/>
              <a:gd name="T49" fmla="*/ 2147483647 h 102"/>
              <a:gd name="T50" fmla="*/ 0 w 112"/>
              <a:gd name="T51" fmla="*/ 2147483647 h 102"/>
              <a:gd name="T52" fmla="*/ 2147483647 w 112"/>
              <a:gd name="T53" fmla="*/ 2147483647 h 102"/>
              <a:gd name="T54" fmla="*/ 2147483647 w 112"/>
              <a:gd name="T55" fmla="*/ 2147483647 h 102"/>
              <a:gd name="T56" fmla="*/ 2147483647 w 112"/>
              <a:gd name="T57" fmla="*/ 2147483647 h 102"/>
              <a:gd name="T58" fmla="*/ 2147483647 w 112"/>
              <a:gd name="T59" fmla="*/ 2147483647 h 102"/>
              <a:gd name="T60" fmla="*/ 2147483647 w 112"/>
              <a:gd name="T61" fmla="*/ 2147483647 h 102"/>
              <a:gd name="T62" fmla="*/ 2147483647 w 112"/>
              <a:gd name="T63" fmla="*/ 2147483647 h 102"/>
              <a:gd name="T64" fmla="*/ 2147483647 w 112"/>
              <a:gd name="T65" fmla="*/ 2147483647 h 102"/>
              <a:gd name="T66" fmla="*/ 2147483647 w 112"/>
              <a:gd name="T67" fmla="*/ 2147483647 h 102"/>
              <a:gd name="T68" fmla="*/ 2147483647 w 112"/>
              <a:gd name="T69" fmla="*/ 2147483647 h 102"/>
              <a:gd name="T70" fmla="*/ 2147483647 w 112"/>
              <a:gd name="T71" fmla="*/ 2147483647 h 102"/>
              <a:gd name="T72" fmla="*/ 2147483647 w 112"/>
              <a:gd name="T73" fmla="*/ 2147483647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2"/>
              <a:gd name="T113" fmla="*/ 112 w 112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2">
                <a:moveTo>
                  <a:pt x="38" y="31"/>
                </a:moveTo>
                <a:lnTo>
                  <a:pt x="48" y="26"/>
                </a:lnTo>
                <a:lnTo>
                  <a:pt x="58" y="20"/>
                </a:lnTo>
                <a:lnTo>
                  <a:pt x="67" y="18"/>
                </a:lnTo>
                <a:lnTo>
                  <a:pt x="77" y="15"/>
                </a:lnTo>
                <a:lnTo>
                  <a:pt x="87" y="15"/>
                </a:lnTo>
                <a:lnTo>
                  <a:pt x="96" y="16"/>
                </a:lnTo>
                <a:lnTo>
                  <a:pt x="105" y="19"/>
                </a:lnTo>
                <a:lnTo>
                  <a:pt x="112" y="23"/>
                </a:lnTo>
                <a:lnTo>
                  <a:pt x="111" y="21"/>
                </a:lnTo>
                <a:lnTo>
                  <a:pt x="110" y="20"/>
                </a:lnTo>
                <a:lnTo>
                  <a:pt x="107" y="18"/>
                </a:lnTo>
                <a:lnTo>
                  <a:pt x="106" y="16"/>
                </a:lnTo>
                <a:lnTo>
                  <a:pt x="99" y="10"/>
                </a:lnTo>
                <a:lnTo>
                  <a:pt x="91" y="4"/>
                </a:lnTo>
                <a:lnTo>
                  <a:pt x="81" y="1"/>
                </a:lnTo>
                <a:lnTo>
                  <a:pt x="71" y="0"/>
                </a:lnTo>
                <a:lnTo>
                  <a:pt x="60" y="1"/>
                </a:lnTo>
                <a:lnTo>
                  <a:pt x="49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6"/>
                </a:lnTo>
                <a:lnTo>
                  <a:pt x="1" y="57"/>
                </a:lnTo>
                <a:lnTo>
                  <a:pt x="0" y="67"/>
                </a:lnTo>
                <a:lnTo>
                  <a:pt x="1" y="77"/>
                </a:lnTo>
                <a:lnTo>
                  <a:pt x="4" y="87"/>
                </a:lnTo>
                <a:lnTo>
                  <a:pt x="10" y="95"/>
                </a:lnTo>
                <a:lnTo>
                  <a:pt x="12" y="97"/>
                </a:lnTo>
                <a:lnTo>
                  <a:pt x="13" y="98"/>
                </a:lnTo>
                <a:lnTo>
                  <a:pt x="15" y="100"/>
                </a:lnTo>
                <a:lnTo>
                  <a:pt x="16" y="102"/>
                </a:lnTo>
                <a:lnTo>
                  <a:pt x="12" y="84"/>
                </a:lnTo>
                <a:lnTo>
                  <a:pt x="15" y="66"/>
                </a:lnTo>
                <a:lnTo>
                  <a:pt x="23" y="48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7" name="Freeform 85"/>
          <p:cNvSpPr>
            <a:spLocks/>
          </p:cNvSpPr>
          <p:nvPr/>
        </p:nvSpPr>
        <p:spPr bwMode="auto">
          <a:xfrm>
            <a:off x="4699000" y="5194300"/>
            <a:ext cx="88900" cy="79375"/>
          </a:xfrm>
          <a:custGeom>
            <a:avLst/>
            <a:gdLst>
              <a:gd name="T0" fmla="*/ 2147483647 w 112"/>
              <a:gd name="T1" fmla="*/ 2147483647 h 99"/>
              <a:gd name="T2" fmla="*/ 2147483647 w 112"/>
              <a:gd name="T3" fmla="*/ 2147483647 h 99"/>
              <a:gd name="T4" fmla="*/ 2147483647 w 112"/>
              <a:gd name="T5" fmla="*/ 2147483647 h 99"/>
              <a:gd name="T6" fmla="*/ 2147483647 w 112"/>
              <a:gd name="T7" fmla="*/ 2147483647 h 99"/>
              <a:gd name="T8" fmla="*/ 2147483647 w 112"/>
              <a:gd name="T9" fmla="*/ 2147483647 h 99"/>
              <a:gd name="T10" fmla="*/ 2147483647 w 112"/>
              <a:gd name="T11" fmla="*/ 2147483647 h 99"/>
              <a:gd name="T12" fmla="*/ 2147483647 w 112"/>
              <a:gd name="T13" fmla="*/ 2147483647 h 99"/>
              <a:gd name="T14" fmla="*/ 2147483647 w 112"/>
              <a:gd name="T15" fmla="*/ 2147483647 h 99"/>
              <a:gd name="T16" fmla="*/ 2147483647 w 112"/>
              <a:gd name="T17" fmla="*/ 2147483647 h 99"/>
              <a:gd name="T18" fmla="*/ 2147483647 w 112"/>
              <a:gd name="T19" fmla="*/ 2147483647 h 99"/>
              <a:gd name="T20" fmla="*/ 2147483647 w 112"/>
              <a:gd name="T21" fmla="*/ 2147483647 h 99"/>
              <a:gd name="T22" fmla="*/ 2147483647 w 112"/>
              <a:gd name="T23" fmla="*/ 2147483647 h 99"/>
              <a:gd name="T24" fmla="*/ 2147483647 w 112"/>
              <a:gd name="T25" fmla="*/ 2147483647 h 99"/>
              <a:gd name="T26" fmla="*/ 2147483647 w 112"/>
              <a:gd name="T27" fmla="*/ 2147483647 h 99"/>
              <a:gd name="T28" fmla="*/ 2147483647 w 112"/>
              <a:gd name="T29" fmla="*/ 2147483647 h 99"/>
              <a:gd name="T30" fmla="*/ 2147483647 w 112"/>
              <a:gd name="T31" fmla="*/ 2147483647 h 99"/>
              <a:gd name="T32" fmla="*/ 2147483647 w 112"/>
              <a:gd name="T33" fmla="*/ 0 h 99"/>
              <a:gd name="T34" fmla="*/ 2147483647 w 112"/>
              <a:gd name="T35" fmla="*/ 2147483647 h 99"/>
              <a:gd name="T36" fmla="*/ 2147483647 w 112"/>
              <a:gd name="T37" fmla="*/ 2147483647 h 99"/>
              <a:gd name="T38" fmla="*/ 2147483647 w 112"/>
              <a:gd name="T39" fmla="*/ 2147483647 h 99"/>
              <a:gd name="T40" fmla="*/ 2147483647 w 112"/>
              <a:gd name="T41" fmla="*/ 2147483647 h 99"/>
              <a:gd name="T42" fmla="*/ 2147483647 w 112"/>
              <a:gd name="T43" fmla="*/ 2147483647 h 99"/>
              <a:gd name="T44" fmla="*/ 2147483647 w 112"/>
              <a:gd name="T45" fmla="*/ 2147483647 h 99"/>
              <a:gd name="T46" fmla="*/ 2147483647 w 112"/>
              <a:gd name="T47" fmla="*/ 2147483647 h 99"/>
              <a:gd name="T48" fmla="*/ 2147483647 w 112"/>
              <a:gd name="T49" fmla="*/ 2147483647 h 99"/>
              <a:gd name="T50" fmla="*/ 0 w 112"/>
              <a:gd name="T51" fmla="*/ 2147483647 h 99"/>
              <a:gd name="T52" fmla="*/ 2147483647 w 112"/>
              <a:gd name="T53" fmla="*/ 2147483647 h 99"/>
              <a:gd name="T54" fmla="*/ 2147483647 w 112"/>
              <a:gd name="T55" fmla="*/ 2147483647 h 99"/>
              <a:gd name="T56" fmla="*/ 2147483647 w 112"/>
              <a:gd name="T57" fmla="*/ 2147483647 h 99"/>
              <a:gd name="T58" fmla="*/ 2147483647 w 112"/>
              <a:gd name="T59" fmla="*/ 2147483647 h 99"/>
              <a:gd name="T60" fmla="*/ 2147483647 w 112"/>
              <a:gd name="T61" fmla="*/ 2147483647 h 99"/>
              <a:gd name="T62" fmla="*/ 2147483647 w 112"/>
              <a:gd name="T63" fmla="*/ 2147483647 h 99"/>
              <a:gd name="T64" fmla="*/ 2147483647 w 112"/>
              <a:gd name="T65" fmla="*/ 2147483647 h 99"/>
              <a:gd name="T66" fmla="*/ 2147483647 w 112"/>
              <a:gd name="T67" fmla="*/ 2147483647 h 99"/>
              <a:gd name="T68" fmla="*/ 2147483647 w 112"/>
              <a:gd name="T69" fmla="*/ 2147483647 h 99"/>
              <a:gd name="T70" fmla="*/ 2147483647 w 112"/>
              <a:gd name="T71" fmla="*/ 2147483647 h 99"/>
              <a:gd name="T72" fmla="*/ 2147483647 w 112"/>
              <a:gd name="T73" fmla="*/ 2147483647 h 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99"/>
              <a:gd name="T113" fmla="*/ 112 w 112"/>
              <a:gd name="T114" fmla="*/ 99 h 9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99">
                <a:moveTo>
                  <a:pt x="39" y="31"/>
                </a:moveTo>
                <a:lnTo>
                  <a:pt x="48" y="24"/>
                </a:lnTo>
                <a:lnTo>
                  <a:pt x="58" y="19"/>
                </a:lnTo>
                <a:lnTo>
                  <a:pt x="68" y="16"/>
                </a:lnTo>
                <a:lnTo>
                  <a:pt x="77" y="15"/>
                </a:lnTo>
                <a:lnTo>
                  <a:pt x="86" y="14"/>
                </a:lnTo>
                <a:lnTo>
                  <a:pt x="96" y="16"/>
                </a:lnTo>
                <a:lnTo>
                  <a:pt x="105" y="18"/>
                </a:lnTo>
                <a:lnTo>
                  <a:pt x="112" y="23"/>
                </a:lnTo>
                <a:lnTo>
                  <a:pt x="111" y="21"/>
                </a:lnTo>
                <a:lnTo>
                  <a:pt x="109" y="18"/>
                </a:lnTo>
                <a:lnTo>
                  <a:pt x="108" y="17"/>
                </a:lnTo>
                <a:lnTo>
                  <a:pt x="107" y="15"/>
                </a:lnTo>
                <a:lnTo>
                  <a:pt x="100" y="8"/>
                </a:lnTo>
                <a:lnTo>
                  <a:pt x="91" y="3"/>
                </a:lnTo>
                <a:lnTo>
                  <a:pt x="82" y="1"/>
                </a:lnTo>
                <a:lnTo>
                  <a:pt x="71" y="0"/>
                </a:lnTo>
                <a:lnTo>
                  <a:pt x="60" y="1"/>
                </a:lnTo>
                <a:lnTo>
                  <a:pt x="48" y="4"/>
                </a:lnTo>
                <a:lnTo>
                  <a:pt x="38" y="10"/>
                </a:lnTo>
                <a:lnTo>
                  <a:pt x="28" y="17"/>
                </a:lnTo>
                <a:lnTo>
                  <a:pt x="18" y="26"/>
                </a:lnTo>
                <a:lnTo>
                  <a:pt x="10" y="36"/>
                </a:lnTo>
                <a:lnTo>
                  <a:pt x="5" y="45"/>
                </a:lnTo>
                <a:lnTo>
                  <a:pt x="1" y="55"/>
                </a:lnTo>
                <a:lnTo>
                  <a:pt x="0" y="65"/>
                </a:lnTo>
                <a:lnTo>
                  <a:pt x="1" y="76"/>
                </a:lnTo>
                <a:lnTo>
                  <a:pt x="3" y="85"/>
                </a:lnTo>
                <a:lnTo>
                  <a:pt x="9" y="93"/>
                </a:lnTo>
                <a:lnTo>
                  <a:pt x="11" y="94"/>
                </a:lnTo>
                <a:lnTo>
                  <a:pt x="13" y="97"/>
                </a:lnTo>
                <a:lnTo>
                  <a:pt x="15" y="98"/>
                </a:lnTo>
                <a:lnTo>
                  <a:pt x="16" y="99"/>
                </a:lnTo>
                <a:lnTo>
                  <a:pt x="11" y="83"/>
                </a:lnTo>
                <a:lnTo>
                  <a:pt x="15" y="64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8" name="Freeform 86"/>
          <p:cNvSpPr>
            <a:spLocks/>
          </p:cNvSpPr>
          <p:nvPr/>
        </p:nvSpPr>
        <p:spPr bwMode="auto">
          <a:xfrm>
            <a:off x="4721225" y="5221288"/>
            <a:ext cx="88900" cy="79375"/>
          </a:xfrm>
          <a:custGeom>
            <a:avLst/>
            <a:gdLst>
              <a:gd name="T0" fmla="*/ 2147483647 w 111"/>
              <a:gd name="T1" fmla="*/ 2147483647 h 100"/>
              <a:gd name="T2" fmla="*/ 2147483647 w 111"/>
              <a:gd name="T3" fmla="*/ 2147483647 h 100"/>
              <a:gd name="T4" fmla="*/ 2147483647 w 111"/>
              <a:gd name="T5" fmla="*/ 2147483647 h 100"/>
              <a:gd name="T6" fmla="*/ 2147483647 w 111"/>
              <a:gd name="T7" fmla="*/ 2147483647 h 100"/>
              <a:gd name="T8" fmla="*/ 2147483647 w 111"/>
              <a:gd name="T9" fmla="*/ 2147483647 h 100"/>
              <a:gd name="T10" fmla="*/ 2147483647 w 111"/>
              <a:gd name="T11" fmla="*/ 2147483647 h 100"/>
              <a:gd name="T12" fmla="*/ 2147483647 w 111"/>
              <a:gd name="T13" fmla="*/ 2147483647 h 100"/>
              <a:gd name="T14" fmla="*/ 2147483647 w 111"/>
              <a:gd name="T15" fmla="*/ 2147483647 h 100"/>
              <a:gd name="T16" fmla="*/ 2147483647 w 111"/>
              <a:gd name="T17" fmla="*/ 2147483647 h 100"/>
              <a:gd name="T18" fmla="*/ 2147483647 w 111"/>
              <a:gd name="T19" fmla="*/ 2147483647 h 100"/>
              <a:gd name="T20" fmla="*/ 2147483647 w 111"/>
              <a:gd name="T21" fmla="*/ 2147483647 h 100"/>
              <a:gd name="T22" fmla="*/ 2147483647 w 111"/>
              <a:gd name="T23" fmla="*/ 2147483647 h 100"/>
              <a:gd name="T24" fmla="*/ 2147483647 w 111"/>
              <a:gd name="T25" fmla="*/ 2147483647 h 100"/>
              <a:gd name="T26" fmla="*/ 2147483647 w 111"/>
              <a:gd name="T27" fmla="*/ 2147483647 h 100"/>
              <a:gd name="T28" fmla="*/ 2147483647 w 111"/>
              <a:gd name="T29" fmla="*/ 2147483647 h 100"/>
              <a:gd name="T30" fmla="*/ 2147483647 w 111"/>
              <a:gd name="T31" fmla="*/ 2147483647 h 100"/>
              <a:gd name="T32" fmla="*/ 2147483647 w 111"/>
              <a:gd name="T33" fmla="*/ 0 h 100"/>
              <a:gd name="T34" fmla="*/ 2147483647 w 111"/>
              <a:gd name="T35" fmla="*/ 2147483647 h 100"/>
              <a:gd name="T36" fmla="*/ 2147483647 w 111"/>
              <a:gd name="T37" fmla="*/ 2147483647 h 100"/>
              <a:gd name="T38" fmla="*/ 2147483647 w 111"/>
              <a:gd name="T39" fmla="*/ 2147483647 h 100"/>
              <a:gd name="T40" fmla="*/ 2147483647 w 111"/>
              <a:gd name="T41" fmla="*/ 2147483647 h 100"/>
              <a:gd name="T42" fmla="*/ 2147483647 w 111"/>
              <a:gd name="T43" fmla="*/ 2147483647 h 100"/>
              <a:gd name="T44" fmla="*/ 2147483647 w 111"/>
              <a:gd name="T45" fmla="*/ 2147483647 h 100"/>
              <a:gd name="T46" fmla="*/ 2147483647 w 111"/>
              <a:gd name="T47" fmla="*/ 2147483647 h 100"/>
              <a:gd name="T48" fmla="*/ 2147483647 w 111"/>
              <a:gd name="T49" fmla="*/ 2147483647 h 100"/>
              <a:gd name="T50" fmla="*/ 0 w 111"/>
              <a:gd name="T51" fmla="*/ 2147483647 h 100"/>
              <a:gd name="T52" fmla="*/ 2147483647 w 111"/>
              <a:gd name="T53" fmla="*/ 2147483647 h 100"/>
              <a:gd name="T54" fmla="*/ 2147483647 w 111"/>
              <a:gd name="T55" fmla="*/ 2147483647 h 100"/>
              <a:gd name="T56" fmla="*/ 2147483647 w 111"/>
              <a:gd name="T57" fmla="*/ 2147483647 h 100"/>
              <a:gd name="T58" fmla="*/ 2147483647 w 111"/>
              <a:gd name="T59" fmla="*/ 2147483647 h 100"/>
              <a:gd name="T60" fmla="*/ 2147483647 w 111"/>
              <a:gd name="T61" fmla="*/ 2147483647 h 100"/>
              <a:gd name="T62" fmla="*/ 2147483647 w 111"/>
              <a:gd name="T63" fmla="*/ 2147483647 h 100"/>
              <a:gd name="T64" fmla="*/ 2147483647 w 111"/>
              <a:gd name="T65" fmla="*/ 2147483647 h 100"/>
              <a:gd name="T66" fmla="*/ 2147483647 w 111"/>
              <a:gd name="T67" fmla="*/ 2147483647 h 100"/>
              <a:gd name="T68" fmla="*/ 2147483647 w 111"/>
              <a:gd name="T69" fmla="*/ 2147483647 h 100"/>
              <a:gd name="T70" fmla="*/ 2147483647 w 111"/>
              <a:gd name="T71" fmla="*/ 2147483647 h 100"/>
              <a:gd name="T72" fmla="*/ 2147483647 w 111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9" y="31"/>
                </a:moveTo>
                <a:lnTo>
                  <a:pt x="48" y="26"/>
                </a:lnTo>
                <a:lnTo>
                  <a:pt x="57" y="20"/>
                </a:lnTo>
                <a:lnTo>
                  <a:pt x="68" y="18"/>
                </a:lnTo>
                <a:lnTo>
                  <a:pt x="77" y="15"/>
                </a:lnTo>
                <a:lnTo>
                  <a:pt x="86" y="15"/>
                </a:lnTo>
                <a:lnTo>
                  <a:pt x="95" y="16"/>
                </a:lnTo>
                <a:lnTo>
                  <a:pt x="104" y="19"/>
                </a:lnTo>
                <a:lnTo>
                  <a:pt x="111" y="23"/>
                </a:lnTo>
                <a:lnTo>
                  <a:pt x="110" y="21"/>
                </a:lnTo>
                <a:lnTo>
                  <a:pt x="109" y="20"/>
                </a:lnTo>
                <a:lnTo>
                  <a:pt x="108" y="18"/>
                </a:lnTo>
                <a:lnTo>
                  <a:pt x="107" y="16"/>
                </a:lnTo>
                <a:lnTo>
                  <a:pt x="100" y="9"/>
                </a:lnTo>
                <a:lnTo>
                  <a:pt x="91" y="4"/>
                </a:lnTo>
                <a:lnTo>
                  <a:pt x="81" y="1"/>
                </a:lnTo>
                <a:lnTo>
                  <a:pt x="71" y="0"/>
                </a:lnTo>
                <a:lnTo>
                  <a:pt x="60" y="1"/>
                </a:lnTo>
                <a:lnTo>
                  <a:pt x="48" y="5"/>
                </a:lnTo>
                <a:lnTo>
                  <a:pt x="38" y="11"/>
                </a:lnTo>
                <a:lnTo>
                  <a:pt x="27" y="18"/>
                </a:lnTo>
                <a:lnTo>
                  <a:pt x="18" y="26"/>
                </a:lnTo>
                <a:lnTo>
                  <a:pt x="10" y="35"/>
                </a:lnTo>
                <a:lnTo>
                  <a:pt x="4" y="45"/>
                </a:lnTo>
                <a:lnTo>
                  <a:pt x="1" y="56"/>
                </a:lnTo>
                <a:lnTo>
                  <a:pt x="0" y="66"/>
                </a:lnTo>
                <a:lnTo>
                  <a:pt x="1" y="76"/>
                </a:lnTo>
                <a:lnTo>
                  <a:pt x="3" y="85"/>
                </a:lnTo>
                <a:lnTo>
                  <a:pt x="9" y="94"/>
                </a:lnTo>
                <a:lnTo>
                  <a:pt x="11" y="96"/>
                </a:lnTo>
                <a:lnTo>
                  <a:pt x="12" y="97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5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59" name="Freeform 87"/>
          <p:cNvSpPr>
            <a:spLocks/>
          </p:cNvSpPr>
          <p:nvPr/>
        </p:nvSpPr>
        <p:spPr bwMode="auto">
          <a:xfrm>
            <a:off x="4743450" y="5248275"/>
            <a:ext cx="88900" cy="79375"/>
          </a:xfrm>
          <a:custGeom>
            <a:avLst/>
            <a:gdLst>
              <a:gd name="T0" fmla="*/ 2147483647 w 112"/>
              <a:gd name="T1" fmla="*/ 2147483647 h 100"/>
              <a:gd name="T2" fmla="*/ 2147483647 w 112"/>
              <a:gd name="T3" fmla="*/ 2147483647 h 100"/>
              <a:gd name="T4" fmla="*/ 2147483647 w 112"/>
              <a:gd name="T5" fmla="*/ 2147483647 h 100"/>
              <a:gd name="T6" fmla="*/ 2147483647 w 112"/>
              <a:gd name="T7" fmla="*/ 2147483647 h 100"/>
              <a:gd name="T8" fmla="*/ 2147483647 w 112"/>
              <a:gd name="T9" fmla="*/ 2147483647 h 100"/>
              <a:gd name="T10" fmla="*/ 2147483647 w 112"/>
              <a:gd name="T11" fmla="*/ 2147483647 h 100"/>
              <a:gd name="T12" fmla="*/ 2147483647 w 112"/>
              <a:gd name="T13" fmla="*/ 2147483647 h 100"/>
              <a:gd name="T14" fmla="*/ 2147483647 w 112"/>
              <a:gd name="T15" fmla="*/ 2147483647 h 100"/>
              <a:gd name="T16" fmla="*/ 2147483647 w 112"/>
              <a:gd name="T17" fmla="*/ 2147483647 h 100"/>
              <a:gd name="T18" fmla="*/ 2147483647 w 112"/>
              <a:gd name="T19" fmla="*/ 2147483647 h 100"/>
              <a:gd name="T20" fmla="*/ 2147483647 w 112"/>
              <a:gd name="T21" fmla="*/ 2147483647 h 100"/>
              <a:gd name="T22" fmla="*/ 2147483647 w 112"/>
              <a:gd name="T23" fmla="*/ 2147483647 h 100"/>
              <a:gd name="T24" fmla="*/ 2147483647 w 112"/>
              <a:gd name="T25" fmla="*/ 2147483647 h 100"/>
              <a:gd name="T26" fmla="*/ 2147483647 w 112"/>
              <a:gd name="T27" fmla="*/ 2147483647 h 100"/>
              <a:gd name="T28" fmla="*/ 2147483647 w 112"/>
              <a:gd name="T29" fmla="*/ 2147483647 h 100"/>
              <a:gd name="T30" fmla="*/ 2147483647 w 112"/>
              <a:gd name="T31" fmla="*/ 0 h 100"/>
              <a:gd name="T32" fmla="*/ 2147483647 w 112"/>
              <a:gd name="T33" fmla="*/ 0 h 100"/>
              <a:gd name="T34" fmla="*/ 2147483647 w 112"/>
              <a:gd name="T35" fmla="*/ 2147483647 h 100"/>
              <a:gd name="T36" fmla="*/ 2147483647 w 112"/>
              <a:gd name="T37" fmla="*/ 2147483647 h 100"/>
              <a:gd name="T38" fmla="*/ 2147483647 w 112"/>
              <a:gd name="T39" fmla="*/ 2147483647 h 100"/>
              <a:gd name="T40" fmla="*/ 2147483647 w 112"/>
              <a:gd name="T41" fmla="*/ 2147483647 h 100"/>
              <a:gd name="T42" fmla="*/ 2147483647 w 112"/>
              <a:gd name="T43" fmla="*/ 2147483647 h 100"/>
              <a:gd name="T44" fmla="*/ 2147483647 w 112"/>
              <a:gd name="T45" fmla="*/ 2147483647 h 100"/>
              <a:gd name="T46" fmla="*/ 2147483647 w 112"/>
              <a:gd name="T47" fmla="*/ 2147483647 h 100"/>
              <a:gd name="T48" fmla="*/ 2147483647 w 112"/>
              <a:gd name="T49" fmla="*/ 2147483647 h 100"/>
              <a:gd name="T50" fmla="*/ 0 w 112"/>
              <a:gd name="T51" fmla="*/ 2147483647 h 100"/>
              <a:gd name="T52" fmla="*/ 2147483647 w 112"/>
              <a:gd name="T53" fmla="*/ 2147483647 h 100"/>
              <a:gd name="T54" fmla="*/ 2147483647 w 112"/>
              <a:gd name="T55" fmla="*/ 2147483647 h 100"/>
              <a:gd name="T56" fmla="*/ 2147483647 w 112"/>
              <a:gd name="T57" fmla="*/ 2147483647 h 100"/>
              <a:gd name="T58" fmla="*/ 2147483647 w 112"/>
              <a:gd name="T59" fmla="*/ 2147483647 h 100"/>
              <a:gd name="T60" fmla="*/ 2147483647 w 112"/>
              <a:gd name="T61" fmla="*/ 2147483647 h 100"/>
              <a:gd name="T62" fmla="*/ 2147483647 w 112"/>
              <a:gd name="T63" fmla="*/ 2147483647 h 100"/>
              <a:gd name="T64" fmla="*/ 2147483647 w 112"/>
              <a:gd name="T65" fmla="*/ 2147483647 h 100"/>
              <a:gd name="T66" fmla="*/ 2147483647 w 112"/>
              <a:gd name="T67" fmla="*/ 2147483647 h 100"/>
              <a:gd name="T68" fmla="*/ 2147483647 w 112"/>
              <a:gd name="T69" fmla="*/ 2147483647 h 100"/>
              <a:gd name="T70" fmla="*/ 2147483647 w 112"/>
              <a:gd name="T71" fmla="*/ 2147483647 h 100"/>
              <a:gd name="T72" fmla="*/ 2147483647 w 112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9" y="30"/>
                </a:moveTo>
                <a:lnTo>
                  <a:pt x="49" y="23"/>
                </a:lnTo>
                <a:lnTo>
                  <a:pt x="58" y="18"/>
                </a:lnTo>
                <a:lnTo>
                  <a:pt x="68" y="15"/>
                </a:lnTo>
                <a:lnTo>
                  <a:pt x="77" y="14"/>
                </a:lnTo>
                <a:lnTo>
                  <a:pt x="87" y="12"/>
                </a:lnTo>
                <a:lnTo>
                  <a:pt x="96" y="15"/>
                </a:lnTo>
                <a:lnTo>
                  <a:pt x="105" y="17"/>
                </a:lnTo>
                <a:lnTo>
                  <a:pt x="112" y="22"/>
                </a:lnTo>
                <a:lnTo>
                  <a:pt x="111" y="19"/>
                </a:lnTo>
                <a:lnTo>
                  <a:pt x="110" y="17"/>
                </a:lnTo>
                <a:lnTo>
                  <a:pt x="109" y="16"/>
                </a:lnTo>
                <a:lnTo>
                  <a:pt x="107" y="14"/>
                </a:lnTo>
                <a:lnTo>
                  <a:pt x="100" y="7"/>
                </a:lnTo>
                <a:lnTo>
                  <a:pt x="91" y="3"/>
                </a:lnTo>
                <a:lnTo>
                  <a:pt x="82" y="0"/>
                </a:lnTo>
                <a:lnTo>
                  <a:pt x="72" y="0"/>
                </a:lnTo>
                <a:lnTo>
                  <a:pt x="60" y="1"/>
                </a:lnTo>
                <a:lnTo>
                  <a:pt x="49" y="4"/>
                </a:lnTo>
                <a:lnTo>
                  <a:pt x="38" y="9"/>
                </a:lnTo>
                <a:lnTo>
                  <a:pt x="28" y="16"/>
                </a:lnTo>
                <a:lnTo>
                  <a:pt x="19" y="25"/>
                </a:lnTo>
                <a:lnTo>
                  <a:pt x="11" y="34"/>
                </a:lnTo>
                <a:lnTo>
                  <a:pt x="5" y="45"/>
                </a:lnTo>
                <a:lnTo>
                  <a:pt x="1" y="55"/>
                </a:lnTo>
                <a:lnTo>
                  <a:pt x="0" y="65"/>
                </a:lnTo>
                <a:lnTo>
                  <a:pt x="1" y="76"/>
                </a:lnTo>
                <a:lnTo>
                  <a:pt x="4" y="85"/>
                </a:lnTo>
                <a:lnTo>
                  <a:pt x="9" y="93"/>
                </a:lnTo>
                <a:lnTo>
                  <a:pt x="12" y="94"/>
                </a:lnTo>
                <a:lnTo>
                  <a:pt x="13" y="97"/>
                </a:lnTo>
                <a:lnTo>
                  <a:pt x="15" y="98"/>
                </a:lnTo>
                <a:lnTo>
                  <a:pt x="16" y="100"/>
                </a:lnTo>
                <a:lnTo>
                  <a:pt x="12" y="83"/>
                </a:lnTo>
                <a:lnTo>
                  <a:pt x="15" y="64"/>
                </a:lnTo>
                <a:lnTo>
                  <a:pt x="24" y="46"/>
                </a:lnTo>
                <a:lnTo>
                  <a:pt x="39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0" name="Freeform 88"/>
          <p:cNvSpPr>
            <a:spLocks/>
          </p:cNvSpPr>
          <p:nvPr/>
        </p:nvSpPr>
        <p:spPr bwMode="auto">
          <a:xfrm>
            <a:off x="4767263" y="5275263"/>
            <a:ext cx="87312" cy="79375"/>
          </a:xfrm>
          <a:custGeom>
            <a:avLst/>
            <a:gdLst>
              <a:gd name="T0" fmla="*/ 2147483647 w 111"/>
              <a:gd name="T1" fmla="*/ 2147483647 h 101"/>
              <a:gd name="T2" fmla="*/ 2147483647 w 111"/>
              <a:gd name="T3" fmla="*/ 2147483647 h 101"/>
              <a:gd name="T4" fmla="*/ 2147483647 w 111"/>
              <a:gd name="T5" fmla="*/ 2147483647 h 101"/>
              <a:gd name="T6" fmla="*/ 2147483647 w 111"/>
              <a:gd name="T7" fmla="*/ 2147483647 h 101"/>
              <a:gd name="T8" fmla="*/ 2147483647 w 111"/>
              <a:gd name="T9" fmla="*/ 2147483647 h 101"/>
              <a:gd name="T10" fmla="*/ 2147483647 w 111"/>
              <a:gd name="T11" fmla="*/ 2147483647 h 101"/>
              <a:gd name="T12" fmla="*/ 2147483647 w 111"/>
              <a:gd name="T13" fmla="*/ 2147483647 h 101"/>
              <a:gd name="T14" fmla="*/ 2147483647 w 111"/>
              <a:gd name="T15" fmla="*/ 2147483647 h 101"/>
              <a:gd name="T16" fmla="*/ 2147483647 w 111"/>
              <a:gd name="T17" fmla="*/ 2147483647 h 101"/>
              <a:gd name="T18" fmla="*/ 2147483647 w 111"/>
              <a:gd name="T19" fmla="*/ 2147483647 h 101"/>
              <a:gd name="T20" fmla="*/ 2147483647 w 111"/>
              <a:gd name="T21" fmla="*/ 2147483647 h 101"/>
              <a:gd name="T22" fmla="*/ 2147483647 w 111"/>
              <a:gd name="T23" fmla="*/ 2147483647 h 101"/>
              <a:gd name="T24" fmla="*/ 2147483647 w 111"/>
              <a:gd name="T25" fmla="*/ 2147483647 h 101"/>
              <a:gd name="T26" fmla="*/ 2147483647 w 111"/>
              <a:gd name="T27" fmla="*/ 2147483647 h 101"/>
              <a:gd name="T28" fmla="*/ 2147483647 w 111"/>
              <a:gd name="T29" fmla="*/ 2147483647 h 101"/>
              <a:gd name="T30" fmla="*/ 2147483647 w 111"/>
              <a:gd name="T31" fmla="*/ 2147483647 h 101"/>
              <a:gd name="T32" fmla="*/ 2147483647 w 111"/>
              <a:gd name="T33" fmla="*/ 0 h 101"/>
              <a:gd name="T34" fmla="*/ 2147483647 w 111"/>
              <a:gd name="T35" fmla="*/ 2147483647 h 101"/>
              <a:gd name="T36" fmla="*/ 2147483647 w 111"/>
              <a:gd name="T37" fmla="*/ 2147483647 h 101"/>
              <a:gd name="T38" fmla="*/ 2147483647 w 111"/>
              <a:gd name="T39" fmla="*/ 2147483647 h 101"/>
              <a:gd name="T40" fmla="*/ 2147483647 w 111"/>
              <a:gd name="T41" fmla="*/ 2147483647 h 101"/>
              <a:gd name="T42" fmla="*/ 2147483647 w 111"/>
              <a:gd name="T43" fmla="*/ 2147483647 h 101"/>
              <a:gd name="T44" fmla="*/ 2147483647 w 111"/>
              <a:gd name="T45" fmla="*/ 2147483647 h 101"/>
              <a:gd name="T46" fmla="*/ 2147483647 w 111"/>
              <a:gd name="T47" fmla="*/ 2147483647 h 101"/>
              <a:gd name="T48" fmla="*/ 2147483647 w 111"/>
              <a:gd name="T49" fmla="*/ 2147483647 h 101"/>
              <a:gd name="T50" fmla="*/ 0 w 111"/>
              <a:gd name="T51" fmla="*/ 2147483647 h 101"/>
              <a:gd name="T52" fmla="*/ 0 w 111"/>
              <a:gd name="T53" fmla="*/ 2147483647 h 101"/>
              <a:gd name="T54" fmla="*/ 2147483647 w 111"/>
              <a:gd name="T55" fmla="*/ 2147483647 h 101"/>
              <a:gd name="T56" fmla="*/ 2147483647 w 111"/>
              <a:gd name="T57" fmla="*/ 2147483647 h 101"/>
              <a:gd name="T58" fmla="*/ 2147483647 w 111"/>
              <a:gd name="T59" fmla="*/ 2147483647 h 101"/>
              <a:gd name="T60" fmla="*/ 2147483647 w 111"/>
              <a:gd name="T61" fmla="*/ 2147483647 h 101"/>
              <a:gd name="T62" fmla="*/ 2147483647 w 111"/>
              <a:gd name="T63" fmla="*/ 2147483647 h 101"/>
              <a:gd name="T64" fmla="*/ 2147483647 w 111"/>
              <a:gd name="T65" fmla="*/ 2147483647 h 101"/>
              <a:gd name="T66" fmla="*/ 2147483647 w 111"/>
              <a:gd name="T67" fmla="*/ 2147483647 h 101"/>
              <a:gd name="T68" fmla="*/ 2147483647 w 111"/>
              <a:gd name="T69" fmla="*/ 2147483647 h 101"/>
              <a:gd name="T70" fmla="*/ 2147483647 w 111"/>
              <a:gd name="T71" fmla="*/ 2147483647 h 101"/>
              <a:gd name="T72" fmla="*/ 2147483647 w 111"/>
              <a:gd name="T73" fmla="*/ 2147483647 h 10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1"/>
              <a:gd name="T113" fmla="*/ 111 w 111"/>
              <a:gd name="T114" fmla="*/ 101 h 10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1">
                <a:moveTo>
                  <a:pt x="38" y="31"/>
                </a:moveTo>
                <a:lnTo>
                  <a:pt x="47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5" y="15"/>
                </a:lnTo>
                <a:lnTo>
                  <a:pt x="95" y="16"/>
                </a:lnTo>
                <a:lnTo>
                  <a:pt x="104" y="18"/>
                </a:lnTo>
                <a:lnTo>
                  <a:pt x="111" y="23"/>
                </a:lnTo>
                <a:lnTo>
                  <a:pt x="110" y="21"/>
                </a:lnTo>
                <a:lnTo>
                  <a:pt x="108" y="20"/>
                </a:lnTo>
                <a:lnTo>
                  <a:pt x="107" y="17"/>
                </a:lnTo>
                <a:lnTo>
                  <a:pt x="106" y="16"/>
                </a:lnTo>
                <a:lnTo>
                  <a:pt x="99" y="9"/>
                </a:lnTo>
                <a:lnTo>
                  <a:pt x="90" y="3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7" y="5"/>
                </a:lnTo>
                <a:lnTo>
                  <a:pt x="37" y="10"/>
                </a:lnTo>
                <a:lnTo>
                  <a:pt x="27" y="17"/>
                </a:lnTo>
                <a:lnTo>
                  <a:pt x="17" y="27"/>
                </a:lnTo>
                <a:lnTo>
                  <a:pt x="9" y="36"/>
                </a:lnTo>
                <a:lnTo>
                  <a:pt x="5" y="46"/>
                </a:lnTo>
                <a:lnTo>
                  <a:pt x="1" y="56"/>
                </a:lnTo>
                <a:lnTo>
                  <a:pt x="0" y="67"/>
                </a:lnTo>
                <a:lnTo>
                  <a:pt x="0" y="77"/>
                </a:lnTo>
                <a:lnTo>
                  <a:pt x="4" y="86"/>
                </a:lnTo>
                <a:lnTo>
                  <a:pt x="8" y="96"/>
                </a:lnTo>
                <a:lnTo>
                  <a:pt x="10" y="97"/>
                </a:lnTo>
                <a:lnTo>
                  <a:pt x="12" y="98"/>
                </a:lnTo>
                <a:lnTo>
                  <a:pt x="14" y="100"/>
                </a:lnTo>
                <a:lnTo>
                  <a:pt x="15" y="101"/>
                </a:lnTo>
                <a:lnTo>
                  <a:pt x="10" y="84"/>
                </a:lnTo>
                <a:lnTo>
                  <a:pt x="14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1" name="Freeform 89"/>
          <p:cNvSpPr>
            <a:spLocks/>
          </p:cNvSpPr>
          <p:nvPr/>
        </p:nvSpPr>
        <p:spPr bwMode="auto">
          <a:xfrm>
            <a:off x="4832350" y="5356225"/>
            <a:ext cx="87313" cy="79375"/>
          </a:xfrm>
          <a:custGeom>
            <a:avLst/>
            <a:gdLst>
              <a:gd name="T0" fmla="*/ 2147483647 w 111"/>
              <a:gd name="T1" fmla="*/ 2147483647 h 101"/>
              <a:gd name="T2" fmla="*/ 2147483647 w 111"/>
              <a:gd name="T3" fmla="*/ 2147483647 h 101"/>
              <a:gd name="T4" fmla="*/ 2147483647 w 111"/>
              <a:gd name="T5" fmla="*/ 2147483647 h 101"/>
              <a:gd name="T6" fmla="*/ 2147483647 w 111"/>
              <a:gd name="T7" fmla="*/ 2147483647 h 101"/>
              <a:gd name="T8" fmla="*/ 2147483647 w 111"/>
              <a:gd name="T9" fmla="*/ 2147483647 h 101"/>
              <a:gd name="T10" fmla="*/ 2147483647 w 111"/>
              <a:gd name="T11" fmla="*/ 2147483647 h 101"/>
              <a:gd name="T12" fmla="*/ 2147483647 w 111"/>
              <a:gd name="T13" fmla="*/ 2147483647 h 101"/>
              <a:gd name="T14" fmla="*/ 2147483647 w 111"/>
              <a:gd name="T15" fmla="*/ 2147483647 h 101"/>
              <a:gd name="T16" fmla="*/ 2147483647 w 111"/>
              <a:gd name="T17" fmla="*/ 2147483647 h 101"/>
              <a:gd name="T18" fmla="*/ 2147483647 w 111"/>
              <a:gd name="T19" fmla="*/ 2147483647 h 101"/>
              <a:gd name="T20" fmla="*/ 2147483647 w 111"/>
              <a:gd name="T21" fmla="*/ 2147483647 h 101"/>
              <a:gd name="T22" fmla="*/ 2147483647 w 111"/>
              <a:gd name="T23" fmla="*/ 2147483647 h 101"/>
              <a:gd name="T24" fmla="*/ 2147483647 w 111"/>
              <a:gd name="T25" fmla="*/ 2147483647 h 101"/>
              <a:gd name="T26" fmla="*/ 2147483647 w 111"/>
              <a:gd name="T27" fmla="*/ 2147483647 h 101"/>
              <a:gd name="T28" fmla="*/ 2147483647 w 111"/>
              <a:gd name="T29" fmla="*/ 2147483647 h 101"/>
              <a:gd name="T30" fmla="*/ 2147483647 w 111"/>
              <a:gd name="T31" fmla="*/ 2147483647 h 101"/>
              <a:gd name="T32" fmla="*/ 2147483647 w 111"/>
              <a:gd name="T33" fmla="*/ 0 h 101"/>
              <a:gd name="T34" fmla="*/ 2147483647 w 111"/>
              <a:gd name="T35" fmla="*/ 2147483647 h 101"/>
              <a:gd name="T36" fmla="*/ 2147483647 w 111"/>
              <a:gd name="T37" fmla="*/ 2147483647 h 101"/>
              <a:gd name="T38" fmla="*/ 2147483647 w 111"/>
              <a:gd name="T39" fmla="*/ 2147483647 h 101"/>
              <a:gd name="T40" fmla="*/ 2147483647 w 111"/>
              <a:gd name="T41" fmla="*/ 2147483647 h 101"/>
              <a:gd name="T42" fmla="*/ 2147483647 w 111"/>
              <a:gd name="T43" fmla="*/ 2147483647 h 101"/>
              <a:gd name="T44" fmla="*/ 2147483647 w 111"/>
              <a:gd name="T45" fmla="*/ 2147483647 h 101"/>
              <a:gd name="T46" fmla="*/ 2147483647 w 111"/>
              <a:gd name="T47" fmla="*/ 2147483647 h 101"/>
              <a:gd name="T48" fmla="*/ 2147483647 w 111"/>
              <a:gd name="T49" fmla="*/ 2147483647 h 101"/>
              <a:gd name="T50" fmla="*/ 0 w 111"/>
              <a:gd name="T51" fmla="*/ 2147483647 h 101"/>
              <a:gd name="T52" fmla="*/ 2147483647 w 111"/>
              <a:gd name="T53" fmla="*/ 2147483647 h 101"/>
              <a:gd name="T54" fmla="*/ 2147483647 w 111"/>
              <a:gd name="T55" fmla="*/ 2147483647 h 101"/>
              <a:gd name="T56" fmla="*/ 2147483647 w 111"/>
              <a:gd name="T57" fmla="*/ 2147483647 h 101"/>
              <a:gd name="T58" fmla="*/ 2147483647 w 111"/>
              <a:gd name="T59" fmla="*/ 2147483647 h 101"/>
              <a:gd name="T60" fmla="*/ 2147483647 w 111"/>
              <a:gd name="T61" fmla="*/ 2147483647 h 101"/>
              <a:gd name="T62" fmla="*/ 2147483647 w 111"/>
              <a:gd name="T63" fmla="*/ 2147483647 h 101"/>
              <a:gd name="T64" fmla="*/ 2147483647 w 111"/>
              <a:gd name="T65" fmla="*/ 2147483647 h 101"/>
              <a:gd name="T66" fmla="*/ 2147483647 w 111"/>
              <a:gd name="T67" fmla="*/ 2147483647 h 101"/>
              <a:gd name="T68" fmla="*/ 2147483647 w 111"/>
              <a:gd name="T69" fmla="*/ 2147483647 h 101"/>
              <a:gd name="T70" fmla="*/ 2147483647 w 111"/>
              <a:gd name="T71" fmla="*/ 2147483647 h 101"/>
              <a:gd name="T72" fmla="*/ 2147483647 w 111"/>
              <a:gd name="T73" fmla="*/ 2147483647 h 10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1"/>
              <a:gd name="T113" fmla="*/ 111 w 111"/>
              <a:gd name="T114" fmla="*/ 101 h 10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1">
                <a:moveTo>
                  <a:pt x="38" y="31"/>
                </a:moveTo>
                <a:lnTo>
                  <a:pt x="47" y="24"/>
                </a:lnTo>
                <a:lnTo>
                  <a:pt x="56" y="19"/>
                </a:lnTo>
                <a:lnTo>
                  <a:pt x="67" y="16"/>
                </a:lnTo>
                <a:lnTo>
                  <a:pt x="76" y="15"/>
                </a:lnTo>
                <a:lnTo>
                  <a:pt x="86" y="13"/>
                </a:lnTo>
                <a:lnTo>
                  <a:pt x="94" y="16"/>
                </a:lnTo>
                <a:lnTo>
                  <a:pt x="104" y="18"/>
                </a:lnTo>
                <a:lnTo>
                  <a:pt x="111" y="23"/>
                </a:lnTo>
                <a:lnTo>
                  <a:pt x="109" y="20"/>
                </a:lnTo>
                <a:lnTo>
                  <a:pt x="108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0" y="3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7" y="4"/>
                </a:lnTo>
                <a:lnTo>
                  <a:pt x="37" y="10"/>
                </a:lnTo>
                <a:lnTo>
                  <a:pt x="27" y="17"/>
                </a:lnTo>
                <a:lnTo>
                  <a:pt x="17" y="26"/>
                </a:lnTo>
                <a:lnTo>
                  <a:pt x="10" y="35"/>
                </a:lnTo>
                <a:lnTo>
                  <a:pt x="5" y="46"/>
                </a:lnTo>
                <a:lnTo>
                  <a:pt x="1" y="56"/>
                </a:lnTo>
                <a:lnTo>
                  <a:pt x="0" y="66"/>
                </a:lnTo>
                <a:lnTo>
                  <a:pt x="1" y="77"/>
                </a:lnTo>
                <a:lnTo>
                  <a:pt x="3" y="86"/>
                </a:lnTo>
                <a:lnTo>
                  <a:pt x="9" y="94"/>
                </a:lnTo>
                <a:lnTo>
                  <a:pt x="10" y="95"/>
                </a:lnTo>
                <a:lnTo>
                  <a:pt x="12" y="97"/>
                </a:lnTo>
                <a:lnTo>
                  <a:pt x="14" y="99"/>
                </a:lnTo>
                <a:lnTo>
                  <a:pt x="15" y="101"/>
                </a:lnTo>
                <a:lnTo>
                  <a:pt x="12" y="84"/>
                </a:lnTo>
                <a:lnTo>
                  <a:pt x="14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2" name="Freeform 90"/>
          <p:cNvSpPr>
            <a:spLocks/>
          </p:cNvSpPr>
          <p:nvPr/>
        </p:nvSpPr>
        <p:spPr bwMode="auto">
          <a:xfrm>
            <a:off x="4854575" y="5383213"/>
            <a:ext cx="87313" cy="79375"/>
          </a:xfrm>
          <a:custGeom>
            <a:avLst/>
            <a:gdLst>
              <a:gd name="T0" fmla="*/ 2147483647 w 110"/>
              <a:gd name="T1" fmla="*/ 2147483647 h 100"/>
              <a:gd name="T2" fmla="*/ 2147483647 w 110"/>
              <a:gd name="T3" fmla="*/ 2147483647 h 100"/>
              <a:gd name="T4" fmla="*/ 2147483647 w 110"/>
              <a:gd name="T5" fmla="*/ 2147483647 h 100"/>
              <a:gd name="T6" fmla="*/ 2147483647 w 110"/>
              <a:gd name="T7" fmla="*/ 2147483647 h 100"/>
              <a:gd name="T8" fmla="*/ 2147483647 w 110"/>
              <a:gd name="T9" fmla="*/ 2147483647 h 100"/>
              <a:gd name="T10" fmla="*/ 2147483647 w 110"/>
              <a:gd name="T11" fmla="*/ 2147483647 h 100"/>
              <a:gd name="T12" fmla="*/ 2147483647 w 110"/>
              <a:gd name="T13" fmla="*/ 2147483647 h 100"/>
              <a:gd name="T14" fmla="*/ 2147483647 w 110"/>
              <a:gd name="T15" fmla="*/ 2147483647 h 100"/>
              <a:gd name="T16" fmla="*/ 2147483647 w 110"/>
              <a:gd name="T17" fmla="*/ 2147483647 h 100"/>
              <a:gd name="T18" fmla="*/ 2147483647 w 110"/>
              <a:gd name="T19" fmla="*/ 2147483647 h 100"/>
              <a:gd name="T20" fmla="*/ 2147483647 w 110"/>
              <a:gd name="T21" fmla="*/ 2147483647 h 100"/>
              <a:gd name="T22" fmla="*/ 2147483647 w 110"/>
              <a:gd name="T23" fmla="*/ 2147483647 h 100"/>
              <a:gd name="T24" fmla="*/ 2147483647 w 110"/>
              <a:gd name="T25" fmla="*/ 2147483647 h 100"/>
              <a:gd name="T26" fmla="*/ 2147483647 w 110"/>
              <a:gd name="T27" fmla="*/ 2147483647 h 100"/>
              <a:gd name="T28" fmla="*/ 2147483647 w 110"/>
              <a:gd name="T29" fmla="*/ 2147483647 h 100"/>
              <a:gd name="T30" fmla="*/ 2147483647 w 110"/>
              <a:gd name="T31" fmla="*/ 0 h 100"/>
              <a:gd name="T32" fmla="*/ 2147483647 w 110"/>
              <a:gd name="T33" fmla="*/ 0 h 100"/>
              <a:gd name="T34" fmla="*/ 2147483647 w 110"/>
              <a:gd name="T35" fmla="*/ 2147483647 h 100"/>
              <a:gd name="T36" fmla="*/ 2147483647 w 110"/>
              <a:gd name="T37" fmla="*/ 2147483647 h 100"/>
              <a:gd name="T38" fmla="*/ 2147483647 w 110"/>
              <a:gd name="T39" fmla="*/ 2147483647 h 100"/>
              <a:gd name="T40" fmla="*/ 2147483647 w 110"/>
              <a:gd name="T41" fmla="*/ 2147483647 h 100"/>
              <a:gd name="T42" fmla="*/ 2147483647 w 110"/>
              <a:gd name="T43" fmla="*/ 2147483647 h 100"/>
              <a:gd name="T44" fmla="*/ 2147483647 w 110"/>
              <a:gd name="T45" fmla="*/ 2147483647 h 100"/>
              <a:gd name="T46" fmla="*/ 2147483647 w 110"/>
              <a:gd name="T47" fmla="*/ 2147483647 h 100"/>
              <a:gd name="T48" fmla="*/ 2147483647 w 110"/>
              <a:gd name="T49" fmla="*/ 2147483647 h 100"/>
              <a:gd name="T50" fmla="*/ 0 w 110"/>
              <a:gd name="T51" fmla="*/ 2147483647 h 100"/>
              <a:gd name="T52" fmla="*/ 2147483647 w 110"/>
              <a:gd name="T53" fmla="*/ 2147483647 h 100"/>
              <a:gd name="T54" fmla="*/ 2147483647 w 110"/>
              <a:gd name="T55" fmla="*/ 2147483647 h 100"/>
              <a:gd name="T56" fmla="*/ 2147483647 w 110"/>
              <a:gd name="T57" fmla="*/ 2147483647 h 100"/>
              <a:gd name="T58" fmla="*/ 2147483647 w 110"/>
              <a:gd name="T59" fmla="*/ 2147483647 h 100"/>
              <a:gd name="T60" fmla="*/ 2147483647 w 110"/>
              <a:gd name="T61" fmla="*/ 2147483647 h 100"/>
              <a:gd name="T62" fmla="*/ 2147483647 w 110"/>
              <a:gd name="T63" fmla="*/ 2147483647 h 100"/>
              <a:gd name="T64" fmla="*/ 2147483647 w 110"/>
              <a:gd name="T65" fmla="*/ 2147483647 h 100"/>
              <a:gd name="T66" fmla="*/ 2147483647 w 110"/>
              <a:gd name="T67" fmla="*/ 2147483647 h 100"/>
              <a:gd name="T68" fmla="*/ 2147483647 w 110"/>
              <a:gd name="T69" fmla="*/ 2147483647 h 100"/>
              <a:gd name="T70" fmla="*/ 2147483647 w 110"/>
              <a:gd name="T71" fmla="*/ 2147483647 h 100"/>
              <a:gd name="T72" fmla="*/ 2147483647 w 110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0"/>
              <a:gd name="T112" fmla="*/ 0 h 100"/>
              <a:gd name="T113" fmla="*/ 110 w 110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0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6" y="16"/>
                </a:lnTo>
                <a:lnTo>
                  <a:pt x="76" y="14"/>
                </a:lnTo>
                <a:lnTo>
                  <a:pt x="86" y="14"/>
                </a:lnTo>
                <a:lnTo>
                  <a:pt x="94" y="15"/>
                </a:lnTo>
                <a:lnTo>
                  <a:pt x="103" y="17"/>
                </a:lnTo>
                <a:lnTo>
                  <a:pt x="110" y="22"/>
                </a:lnTo>
                <a:lnTo>
                  <a:pt x="109" y="20"/>
                </a:lnTo>
                <a:lnTo>
                  <a:pt x="108" y="19"/>
                </a:lnTo>
                <a:lnTo>
                  <a:pt x="107" y="16"/>
                </a:lnTo>
                <a:lnTo>
                  <a:pt x="106" y="15"/>
                </a:lnTo>
                <a:lnTo>
                  <a:pt x="99" y="8"/>
                </a:lnTo>
                <a:lnTo>
                  <a:pt x="90" y="4"/>
                </a:lnTo>
                <a:lnTo>
                  <a:pt x="80" y="0"/>
                </a:lnTo>
                <a:lnTo>
                  <a:pt x="70" y="0"/>
                </a:lnTo>
                <a:lnTo>
                  <a:pt x="58" y="1"/>
                </a:lnTo>
                <a:lnTo>
                  <a:pt x="47" y="4"/>
                </a:lnTo>
                <a:lnTo>
                  <a:pt x="37" y="9"/>
                </a:lnTo>
                <a:lnTo>
                  <a:pt x="26" y="16"/>
                </a:lnTo>
                <a:lnTo>
                  <a:pt x="17" y="25"/>
                </a:lnTo>
                <a:lnTo>
                  <a:pt x="10" y="35"/>
                </a:lnTo>
                <a:lnTo>
                  <a:pt x="4" y="45"/>
                </a:lnTo>
                <a:lnTo>
                  <a:pt x="1" y="55"/>
                </a:lnTo>
                <a:lnTo>
                  <a:pt x="0" y="66"/>
                </a:lnTo>
                <a:lnTo>
                  <a:pt x="1" y="76"/>
                </a:lnTo>
                <a:lnTo>
                  <a:pt x="3" y="85"/>
                </a:lnTo>
                <a:lnTo>
                  <a:pt x="9" y="95"/>
                </a:lnTo>
                <a:lnTo>
                  <a:pt x="10" y="96"/>
                </a:lnTo>
                <a:lnTo>
                  <a:pt x="11" y="98"/>
                </a:lnTo>
                <a:lnTo>
                  <a:pt x="13" y="99"/>
                </a:lnTo>
                <a:lnTo>
                  <a:pt x="15" y="100"/>
                </a:lnTo>
                <a:lnTo>
                  <a:pt x="11" y="83"/>
                </a:lnTo>
                <a:lnTo>
                  <a:pt x="15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3" name="Freeform 91"/>
          <p:cNvSpPr>
            <a:spLocks/>
          </p:cNvSpPr>
          <p:nvPr/>
        </p:nvSpPr>
        <p:spPr bwMode="auto">
          <a:xfrm>
            <a:off x="4876800" y="5410200"/>
            <a:ext cx="87313" cy="79375"/>
          </a:xfrm>
          <a:custGeom>
            <a:avLst/>
            <a:gdLst>
              <a:gd name="T0" fmla="*/ 2147483647 w 111"/>
              <a:gd name="T1" fmla="*/ 2147483647 h 102"/>
              <a:gd name="T2" fmla="*/ 2147483647 w 111"/>
              <a:gd name="T3" fmla="*/ 2147483647 h 102"/>
              <a:gd name="T4" fmla="*/ 2147483647 w 111"/>
              <a:gd name="T5" fmla="*/ 2147483647 h 102"/>
              <a:gd name="T6" fmla="*/ 2147483647 w 111"/>
              <a:gd name="T7" fmla="*/ 2147483647 h 102"/>
              <a:gd name="T8" fmla="*/ 2147483647 w 111"/>
              <a:gd name="T9" fmla="*/ 2147483647 h 102"/>
              <a:gd name="T10" fmla="*/ 2147483647 w 111"/>
              <a:gd name="T11" fmla="*/ 2147483647 h 102"/>
              <a:gd name="T12" fmla="*/ 2147483647 w 111"/>
              <a:gd name="T13" fmla="*/ 2147483647 h 102"/>
              <a:gd name="T14" fmla="*/ 2147483647 w 111"/>
              <a:gd name="T15" fmla="*/ 2147483647 h 102"/>
              <a:gd name="T16" fmla="*/ 2147483647 w 111"/>
              <a:gd name="T17" fmla="*/ 2147483647 h 102"/>
              <a:gd name="T18" fmla="*/ 2147483647 w 111"/>
              <a:gd name="T19" fmla="*/ 2147483647 h 102"/>
              <a:gd name="T20" fmla="*/ 2147483647 w 111"/>
              <a:gd name="T21" fmla="*/ 2147483647 h 102"/>
              <a:gd name="T22" fmla="*/ 2147483647 w 111"/>
              <a:gd name="T23" fmla="*/ 2147483647 h 102"/>
              <a:gd name="T24" fmla="*/ 2147483647 w 111"/>
              <a:gd name="T25" fmla="*/ 2147483647 h 102"/>
              <a:gd name="T26" fmla="*/ 2147483647 w 111"/>
              <a:gd name="T27" fmla="*/ 2147483647 h 102"/>
              <a:gd name="T28" fmla="*/ 2147483647 w 111"/>
              <a:gd name="T29" fmla="*/ 2147483647 h 102"/>
              <a:gd name="T30" fmla="*/ 2147483647 w 111"/>
              <a:gd name="T31" fmla="*/ 2147483647 h 102"/>
              <a:gd name="T32" fmla="*/ 2147483647 w 111"/>
              <a:gd name="T33" fmla="*/ 0 h 102"/>
              <a:gd name="T34" fmla="*/ 2147483647 w 111"/>
              <a:gd name="T35" fmla="*/ 2147483647 h 102"/>
              <a:gd name="T36" fmla="*/ 2147483647 w 111"/>
              <a:gd name="T37" fmla="*/ 2147483647 h 102"/>
              <a:gd name="T38" fmla="*/ 2147483647 w 111"/>
              <a:gd name="T39" fmla="*/ 2147483647 h 102"/>
              <a:gd name="T40" fmla="*/ 2147483647 w 111"/>
              <a:gd name="T41" fmla="*/ 2147483647 h 102"/>
              <a:gd name="T42" fmla="*/ 2147483647 w 111"/>
              <a:gd name="T43" fmla="*/ 2147483647 h 102"/>
              <a:gd name="T44" fmla="*/ 2147483647 w 111"/>
              <a:gd name="T45" fmla="*/ 2147483647 h 102"/>
              <a:gd name="T46" fmla="*/ 2147483647 w 111"/>
              <a:gd name="T47" fmla="*/ 2147483647 h 102"/>
              <a:gd name="T48" fmla="*/ 2147483647 w 111"/>
              <a:gd name="T49" fmla="*/ 2147483647 h 102"/>
              <a:gd name="T50" fmla="*/ 0 w 111"/>
              <a:gd name="T51" fmla="*/ 2147483647 h 102"/>
              <a:gd name="T52" fmla="*/ 2147483647 w 111"/>
              <a:gd name="T53" fmla="*/ 2147483647 h 102"/>
              <a:gd name="T54" fmla="*/ 2147483647 w 111"/>
              <a:gd name="T55" fmla="*/ 2147483647 h 102"/>
              <a:gd name="T56" fmla="*/ 2147483647 w 111"/>
              <a:gd name="T57" fmla="*/ 2147483647 h 102"/>
              <a:gd name="T58" fmla="*/ 2147483647 w 111"/>
              <a:gd name="T59" fmla="*/ 2147483647 h 102"/>
              <a:gd name="T60" fmla="*/ 2147483647 w 111"/>
              <a:gd name="T61" fmla="*/ 2147483647 h 102"/>
              <a:gd name="T62" fmla="*/ 2147483647 w 111"/>
              <a:gd name="T63" fmla="*/ 2147483647 h 102"/>
              <a:gd name="T64" fmla="*/ 2147483647 w 111"/>
              <a:gd name="T65" fmla="*/ 2147483647 h 102"/>
              <a:gd name="T66" fmla="*/ 2147483647 w 111"/>
              <a:gd name="T67" fmla="*/ 2147483647 h 102"/>
              <a:gd name="T68" fmla="*/ 2147483647 w 111"/>
              <a:gd name="T69" fmla="*/ 2147483647 h 102"/>
              <a:gd name="T70" fmla="*/ 2147483647 w 111"/>
              <a:gd name="T71" fmla="*/ 2147483647 h 102"/>
              <a:gd name="T72" fmla="*/ 2147483647 w 111"/>
              <a:gd name="T73" fmla="*/ 2147483647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2"/>
                </a:moveTo>
                <a:lnTo>
                  <a:pt x="48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7" y="14"/>
                </a:lnTo>
                <a:lnTo>
                  <a:pt x="95" y="17"/>
                </a:lnTo>
                <a:lnTo>
                  <a:pt x="104" y="19"/>
                </a:lnTo>
                <a:lnTo>
                  <a:pt x="111" y="24"/>
                </a:lnTo>
                <a:lnTo>
                  <a:pt x="110" y="21"/>
                </a:lnTo>
                <a:lnTo>
                  <a:pt x="109" y="19"/>
                </a:lnTo>
                <a:lnTo>
                  <a:pt x="107" y="18"/>
                </a:lnTo>
                <a:lnTo>
                  <a:pt x="106" y="15"/>
                </a:lnTo>
                <a:lnTo>
                  <a:pt x="99" y="9"/>
                </a:lnTo>
                <a:lnTo>
                  <a:pt x="90" y="4"/>
                </a:lnTo>
                <a:lnTo>
                  <a:pt x="81" y="2"/>
                </a:lnTo>
                <a:lnTo>
                  <a:pt x="71" y="0"/>
                </a:lnTo>
                <a:lnTo>
                  <a:pt x="59" y="2"/>
                </a:lnTo>
                <a:lnTo>
                  <a:pt x="49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7"/>
                </a:lnTo>
                <a:lnTo>
                  <a:pt x="1" y="57"/>
                </a:lnTo>
                <a:lnTo>
                  <a:pt x="0" y="67"/>
                </a:lnTo>
                <a:lnTo>
                  <a:pt x="1" y="78"/>
                </a:lnTo>
                <a:lnTo>
                  <a:pt x="4" y="87"/>
                </a:lnTo>
                <a:lnTo>
                  <a:pt x="10" y="95"/>
                </a:lnTo>
                <a:lnTo>
                  <a:pt x="11" y="96"/>
                </a:lnTo>
                <a:lnTo>
                  <a:pt x="13" y="98"/>
                </a:lnTo>
                <a:lnTo>
                  <a:pt x="14" y="100"/>
                </a:lnTo>
                <a:lnTo>
                  <a:pt x="16" y="102"/>
                </a:lnTo>
                <a:lnTo>
                  <a:pt x="12" y="85"/>
                </a:lnTo>
                <a:lnTo>
                  <a:pt x="15" y="66"/>
                </a:lnTo>
                <a:lnTo>
                  <a:pt x="23" y="48"/>
                </a:lnTo>
                <a:lnTo>
                  <a:pt x="38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4" name="Freeform 92"/>
          <p:cNvSpPr>
            <a:spLocks/>
          </p:cNvSpPr>
          <p:nvPr/>
        </p:nvSpPr>
        <p:spPr bwMode="auto">
          <a:xfrm>
            <a:off x="4897438" y="5437188"/>
            <a:ext cx="88900" cy="79375"/>
          </a:xfrm>
          <a:custGeom>
            <a:avLst/>
            <a:gdLst>
              <a:gd name="T0" fmla="*/ 2147483647 w 112"/>
              <a:gd name="T1" fmla="*/ 2147483647 h 100"/>
              <a:gd name="T2" fmla="*/ 2147483647 w 112"/>
              <a:gd name="T3" fmla="*/ 2147483647 h 100"/>
              <a:gd name="T4" fmla="*/ 2147483647 w 112"/>
              <a:gd name="T5" fmla="*/ 2147483647 h 100"/>
              <a:gd name="T6" fmla="*/ 2147483647 w 112"/>
              <a:gd name="T7" fmla="*/ 2147483647 h 100"/>
              <a:gd name="T8" fmla="*/ 2147483647 w 112"/>
              <a:gd name="T9" fmla="*/ 2147483647 h 100"/>
              <a:gd name="T10" fmla="*/ 2147483647 w 112"/>
              <a:gd name="T11" fmla="*/ 2147483647 h 100"/>
              <a:gd name="T12" fmla="*/ 2147483647 w 112"/>
              <a:gd name="T13" fmla="*/ 2147483647 h 100"/>
              <a:gd name="T14" fmla="*/ 2147483647 w 112"/>
              <a:gd name="T15" fmla="*/ 2147483647 h 100"/>
              <a:gd name="T16" fmla="*/ 2147483647 w 112"/>
              <a:gd name="T17" fmla="*/ 2147483647 h 100"/>
              <a:gd name="T18" fmla="*/ 2147483647 w 112"/>
              <a:gd name="T19" fmla="*/ 2147483647 h 100"/>
              <a:gd name="T20" fmla="*/ 2147483647 w 112"/>
              <a:gd name="T21" fmla="*/ 2147483647 h 100"/>
              <a:gd name="T22" fmla="*/ 2147483647 w 112"/>
              <a:gd name="T23" fmla="*/ 2147483647 h 100"/>
              <a:gd name="T24" fmla="*/ 2147483647 w 112"/>
              <a:gd name="T25" fmla="*/ 2147483647 h 100"/>
              <a:gd name="T26" fmla="*/ 2147483647 w 112"/>
              <a:gd name="T27" fmla="*/ 2147483647 h 100"/>
              <a:gd name="T28" fmla="*/ 2147483647 w 112"/>
              <a:gd name="T29" fmla="*/ 2147483647 h 100"/>
              <a:gd name="T30" fmla="*/ 2147483647 w 112"/>
              <a:gd name="T31" fmla="*/ 0 h 100"/>
              <a:gd name="T32" fmla="*/ 2147483647 w 112"/>
              <a:gd name="T33" fmla="*/ 0 h 100"/>
              <a:gd name="T34" fmla="*/ 2147483647 w 112"/>
              <a:gd name="T35" fmla="*/ 2147483647 h 100"/>
              <a:gd name="T36" fmla="*/ 2147483647 w 112"/>
              <a:gd name="T37" fmla="*/ 2147483647 h 100"/>
              <a:gd name="T38" fmla="*/ 2147483647 w 112"/>
              <a:gd name="T39" fmla="*/ 2147483647 h 100"/>
              <a:gd name="T40" fmla="*/ 2147483647 w 112"/>
              <a:gd name="T41" fmla="*/ 2147483647 h 100"/>
              <a:gd name="T42" fmla="*/ 2147483647 w 112"/>
              <a:gd name="T43" fmla="*/ 2147483647 h 100"/>
              <a:gd name="T44" fmla="*/ 2147483647 w 112"/>
              <a:gd name="T45" fmla="*/ 2147483647 h 100"/>
              <a:gd name="T46" fmla="*/ 2147483647 w 112"/>
              <a:gd name="T47" fmla="*/ 2147483647 h 100"/>
              <a:gd name="T48" fmla="*/ 2147483647 w 112"/>
              <a:gd name="T49" fmla="*/ 2147483647 h 100"/>
              <a:gd name="T50" fmla="*/ 0 w 112"/>
              <a:gd name="T51" fmla="*/ 2147483647 h 100"/>
              <a:gd name="T52" fmla="*/ 2147483647 w 112"/>
              <a:gd name="T53" fmla="*/ 2147483647 h 100"/>
              <a:gd name="T54" fmla="*/ 2147483647 w 112"/>
              <a:gd name="T55" fmla="*/ 2147483647 h 100"/>
              <a:gd name="T56" fmla="*/ 2147483647 w 112"/>
              <a:gd name="T57" fmla="*/ 2147483647 h 100"/>
              <a:gd name="T58" fmla="*/ 2147483647 w 112"/>
              <a:gd name="T59" fmla="*/ 2147483647 h 100"/>
              <a:gd name="T60" fmla="*/ 2147483647 w 112"/>
              <a:gd name="T61" fmla="*/ 2147483647 h 100"/>
              <a:gd name="T62" fmla="*/ 2147483647 w 112"/>
              <a:gd name="T63" fmla="*/ 2147483647 h 100"/>
              <a:gd name="T64" fmla="*/ 2147483647 w 112"/>
              <a:gd name="T65" fmla="*/ 2147483647 h 100"/>
              <a:gd name="T66" fmla="*/ 2147483647 w 112"/>
              <a:gd name="T67" fmla="*/ 2147483647 h 100"/>
              <a:gd name="T68" fmla="*/ 2147483647 w 112"/>
              <a:gd name="T69" fmla="*/ 2147483647 h 100"/>
              <a:gd name="T70" fmla="*/ 2147483647 w 112"/>
              <a:gd name="T71" fmla="*/ 2147483647 h 100"/>
              <a:gd name="T72" fmla="*/ 2147483647 w 112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7" y="16"/>
                </a:lnTo>
                <a:lnTo>
                  <a:pt x="77" y="14"/>
                </a:lnTo>
                <a:lnTo>
                  <a:pt x="86" y="14"/>
                </a:lnTo>
                <a:lnTo>
                  <a:pt x="96" y="15"/>
                </a:lnTo>
                <a:lnTo>
                  <a:pt x="104" y="18"/>
                </a:lnTo>
                <a:lnTo>
                  <a:pt x="112" y="23"/>
                </a:lnTo>
                <a:lnTo>
                  <a:pt x="111" y="21"/>
                </a:lnTo>
                <a:lnTo>
                  <a:pt x="109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1" y="3"/>
                </a:lnTo>
                <a:lnTo>
                  <a:pt x="81" y="0"/>
                </a:lnTo>
                <a:lnTo>
                  <a:pt x="70" y="0"/>
                </a:lnTo>
                <a:lnTo>
                  <a:pt x="60" y="1"/>
                </a:lnTo>
                <a:lnTo>
                  <a:pt x="48" y="3"/>
                </a:lnTo>
                <a:lnTo>
                  <a:pt x="37" y="9"/>
                </a:lnTo>
                <a:lnTo>
                  <a:pt x="26" y="16"/>
                </a:lnTo>
                <a:lnTo>
                  <a:pt x="17" y="25"/>
                </a:lnTo>
                <a:lnTo>
                  <a:pt x="10" y="35"/>
                </a:lnTo>
                <a:lnTo>
                  <a:pt x="5" y="45"/>
                </a:lnTo>
                <a:lnTo>
                  <a:pt x="1" y="55"/>
                </a:lnTo>
                <a:lnTo>
                  <a:pt x="0" y="67"/>
                </a:lnTo>
                <a:lnTo>
                  <a:pt x="1" y="76"/>
                </a:lnTo>
                <a:lnTo>
                  <a:pt x="3" y="86"/>
                </a:lnTo>
                <a:lnTo>
                  <a:pt x="9" y="94"/>
                </a:lnTo>
                <a:lnTo>
                  <a:pt x="11" y="96"/>
                </a:lnTo>
                <a:lnTo>
                  <a:pt x="13" y="98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5" name="Freeform 93"/>
          <p:cNvSpPr>
            <a:spLocks/>
          </p:cNvSpPr>
          <p:nvPr/>
        </p:nvSpPr>
        <p:spPr bwMode="auto">
          <a:xfrm>
            <a:off x="4941888" y="5491163"/>
            <a:ext cx="88900" cy="79375"/>
          </a:xfrm>
          <a:custGeom>
            <a:avLst/>
            <a:gdLst>
              <a:gd name="T0" fmla="*/ 2147483647 w 112"/>
              <a:gd name="T1" fmla="*/ 2147483647 h 100"/>
              <a:gd name="T2" fmla="*/ 2147483647 w 112"/>
              <a:gd name="T3" fmla="*/ 2147483647 h 100"/>
              <a:gd name="T4" fmla="*/ 2147483647 w 112"/>
              <a:gd name="T5" fmla="*/ 2147483647 h 100"/>
              <a:gd name="T6" fmla="*/ 2147483647 w 112"/>
              <a:gd name="T7" fmla="*/ 2147483647 h 100"/>
              <a:gd name="T8" fmla="*/ 2147483647 w 112"/>
              <a:gd name="T9" fmla="*/ 2147483647 h 100"/>
              <a:gd name="T10" fmla="*/ 2147483647 w 112"/>
              <a:gd name="T11" fmla="*/ 2147483647 h 100"/>
              <a:gd name="T12" fmla="*/ 2147483647 w 112"/>
              <a:gd name="T13" fmla="*/ 2147483647 h 100"/>
              <a:gd name="T14" fmla="*/ 2147483647 w 112"/>
              <a:gd name="T15" fmla="*/ 2147483647 h 100"/>
              <a:gd name="T16" fmla="*/ 2147483647 w 112"/>
              <a:gd name="T17" fmla="*/ 2147483647 h 100"/>
              <a:gd name="T18" fmla="*/ 2147483647 w 112"/>
              <a:gd name="T19" fmla="*/ 2147483647 h 100"/>
              <a:gd name="T20" fmla="*/ 2147483647 w 112"/>
              <a:gd name="T21" fmla="*/ 2147483647 h 100"/>
              <a:gd name="T22" fmla="*/ 2147483647 w 112"/>
              <a:gd name="T23" fmla="*/ 2147483647 h 100"/>
              <a:gd name="T24" fmla="*/ 2147483647 w 112"/>
              <a:gd name="T25" fmla="*/ 2147483647 h 100"/>
              <a:gd name="T26" fmla="*/ 2147483647 w 112"/>
              <a:gd name="T27" fmla="*/ 2147483647 h 100"/>
              <a:gd name="T28" fmla="*/ 2147483647 w 112"/>
              <a:gd name="T29" fmla="*/ 2147483647 h 100"/>
              <a:gd name="T30" fmla="*/ 2147483647 w 112"/>
              <a:gd name="T31" fmla="*/ 0 h 100"/>
              <a:gd name="T32" fmla="*/ 2147483647 w 112"/>
              <a:gd name="T33" fmla="*/ 0 h 100"/>
              <a:gd name="T34" fmla="*/ 2147483647 w 112"/>
              <a:gd name="T35" fmla="*/ 2147483647 h 100"/>
              <a:gd name="T36" fmla="*/ 2147483647 w 112"/>
              <a:gd name="T37" fmla="*/ 2147483647 h 100"/>
              <a:gd name="T38" fmla="*/ 2147483647 w 112"/>
              <a:gd name="T39" fmla="*/ 2147483647 h 100"/>
              <a:gd name="T40" fmla="*/ 2147483647 w 112"/>
              <a:gd name="T41" fmla="*/ 2147483647 h 100"/>
              <a:gd name="T42" fmla="*/ 2147483647 w 112"/>
              <a:gd name="T43" fmla="*/ 2147483647 h 100"/>
              <a:gd name="T44" fmla="*/ 2147483647 w 112"/>
              <a:gd name="T45" fmla="*/ 2147483647 h 100"/>
              <a:gd name="T46" fmla="*/ 2147483647 w 112"/>
              <a:gd name="T47" fmla="*/ 2147483647 h 100"/>
              <a:gd name="T48" fmla="*/ 2147483647 w 112"/>
              <a:gd name="T49" fmla="*/ 2147483647 h 100"/>
              <a:gd name="T50" fmla="*/ 0 w 112"/>
              <a:gd name="T51" fmla="*/ 2147483647 h 100"/>
              <a:gd name="T52" fmla="*/ 2147483647 w 112"/>
              <a:gd name="T53" fmla="*/ 2147483647 h 100"/>
              <a:gd name="T54" fmla="*/ 2147483647 w 112"/>
              <a:gd name="T55" fmla="*/ 2147483647 h 100"/>
              <a:gd name="T56" fmla="*/ 2147483647 w 112"/>
              <a:gd name="T57" fmla="*/ 2147483647 h 100"/>
              <a:gd name="T58" fmla="*/ 2147483647 w 112"/>
              <a:gd name="T59" fmla="*/ 2147483647 h 100"/>
              <a:gd name="T60" fmla="*/ 2147483647 w 112"/>
              <a:gd name="T61" fmla="*/ 2147483647 h 100"/>
              <a:gd name="T62" fmla="*/ 2147483647 w 112"/>
              <a:gd name="T63" fmla="*/ 2147483647 h 100"/>
              <a:gd name="T64" fmla="*/ 2147483647 w 112"/>
              <a:gd name="T65" fmla="*/ 2147483647 h 100"/>
              <a:gd name="T66" fmla="*/ 2147483647 w 112"/>
              <a:gd name="T67" fmla="*/ 2147483647 h 100"/>
              <a:gd name="T68" fmla="*/ 2147483647 w 112"/>
              <a:gd name="T69" fmla="*/ 2147483647 h 100"/>
              <a:gd name="T70" fmla="*/ 2147483647 w 112"/>
              <a:gd name="T71" fmla="*/ 2147483647 h 100"/>
              <a:gd name="T72" fmla="*/ 2147483647 w 112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9" y="31"/>
                </a:moveTo>
                <a:lnTo>
                  <a:pt x="49" y="24"/>
                </a:lnTo>
                <a:lnTo>
                  <a:pt x="58" y="20"/>
                </a:lnTo>
                <a:lnTo>
                  <a:pt x="68" y="16"/>
                </a:lnTo>
                <a:lnTo>
                  <a:pt x="77" y="14"/>
                </a:lnTo>
                <a:lnTo>
                  <a:pt x="87" y="14"/>
                </a:lnTo>
                <a:lnTo>
                  <a:pt x="96" y="15"/>
                </a:lnTo>
                <a:lnTo>
                  <a:pt x="105" y="18"/>
                </a:lnTo>
                <a:lnTo>
                  <a:pt x="112" y="23"/>
                </a:lnTo>
                <a:lnTo>
                  <a:pt x="111" y="21"/>
                </a:lnTo>
                <a:lnTo>
                  <a:pt x="110" y="18"/>
                </a:lnTo>
                <a:lnTo>
                  <a:pt x="109" y="17"/>
                </a:lnTo>
                <a:lnTo>
                  <a:pt x="107" y="15"/>
                </a:lnTo>
                <a:lnTo>
                  <a:pt x="100" y="8"/>
                </a:lnTo>
                <a:lnTo>
                  <a:pt x="91" y="3"/>
                </a:lnTo>
                <a:lnTo>
                  <a:pt x="82" y="0"/>
                </a:lnTo>
                <a:lnTo>
                  <a:pt x="72" y="0"/>
                </a:lnTo>
                <a:lnTo>
                  <a:pt x="60" y="1"/>
                </a:lnTo>
                <a:lnTo>
                  <a:pt x="49" y="3"/>
                </a:lnTo>
                <a:lnTo>
                  <a:pt x="38" y="9"/>
                </a:lnTo>
                <a:lnTo>
                  <a:pt x="28" y="16"/>
                </a:lnTo>
                <a:lnTo>
                  <a:pt x="19" y="25"/>
                </a:lnTo>
                <a:lnTo>
                  <a:pt x="11" y="35"/>
                </a:lnTo>
                <a:lnTo>
                  <a:pt x="5" y="45"/>
                </a:lnTo>
                <a:lnTo>
                  <a:pt x="1" y="55"/>
                </a:lnTo>
                <a:lnTo>
                  <a:pt x="0" y="67"/>
                </a:lnTo>
                <a:lnTo>
                  <a:pt x="1" y="76"/>
                </a:lnTo>
                <a:lnTo>
                  <a:pt x="4" y="86"/>
                </a:lnTo>
                <a:lnTo>
                  <a:pt x="9" y="94"/>
                </a:lnTo>
                <a:lnTo>
                  <a:pt x="12" y="96"/>
                </a:lnTo>
                <a:lnTo>
                  <a:pt x="13" y="98"/>
                </a:lnTo>
                <a:lnTo>
                  <a:pt x="15" y="99"/>
                </a:lnTo>
                <a:lnTo>
                  <a:pt x="16" y="100"/>
                </a:lnTo>
                <a:lnTo>
                  <a:pt x="12" y="83"/>
                </a:lnTo>
                <a:lnTo>
                  <a:pt x="15" y="66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6" name="Freeform 94"/>
          <p:cNvSpPr>
            <a:spLocks/>
          </p:cNvSpPr>
          <p:nvPr/>
        </p:nvSpPr>
        <p:spPr bwMode="auto">
          <a:xfrm>
            <a:off x="4516438" y="4970463"/>
            <a:ext cx="41275" cy="50800"/>
          </a:xfrm>
          <a:custGeom>
            <a:avLst/>
            <a:gdLst>
              <a:gd name="T0" fmla="*/ 2147483647 w 50"/>
              <a:gd name="T1" fmla="*/ 0 h 64"/>
              <a:gd name="T2" fmla="*/ 2147483647 w 50"/>
              <a:gd name="T3" fmla="*/ 2147483647 h 64"/>
              <a:gd name="T4" fmla="*/ 2147483647 w 50"/>
              <a:gd name="T5" fmla="*/ 2147483647 h 64"/>
              <a:gd name="T6" fmla="*/ 2147483647 w 50"/>
              <a:gd name="T7" fmla="*/ 2147483647 h 64"/>
              <a:gd name="T8" fmla="*/ 2147483647 w 50"/>
              <a:gd name="T9" fmla="*/ 2147483647 h 64"/>
              <a:gd name="T10" fmla="*/ 2147483647 w 50"/>
              <a:gd name="T11" fmla="*/ 2147483647 h 64"/>
              <a:gd name="T12" fmla="*/ 2147483647 w 50"/>
              <a:gd name="T13" fmla="*/ 2147483647 h 64"/>
              <a:gd name="T14" fmla="*/ 2147483647 w 50"/>
              <a:gd name="T15" fmla="*/ 2147483647 h 64"/>
              <a:gd name="T16" fmla="*/ 2147483647 w 50"/>
              <a:gd name="T17" fmla="*/ 2147483647 h 64"/>
              <a:gd name="T18" fmla="*/ 2147483647 w 50"/>
              <a:gd name="T19" fmla="*/ 2147483647 h 64"/>
              <a:gd name="T20" fmla="*/ 2147483647 w 50"/>
              <a:gd name="T21" fmla="*/ 2147483647 h 64"/>
              <a:gd name="T22" fmla="*/ 2147483647 w 50"/>
              <a:gd name="T23" fmla="*/ 2147483647 h 64"/>
              <a:gd name="T24" fmla="*/ 2147483647 w 50"/>
              <a:gd name="T25" fmla="*/ 2147483647 h 64"/>
              <a:gd name="T26" fmla="*/ 0 w 50"/>
              <a:gd name="T27" fmla="*/ 2147483647 h 64"/>
              <a:gd name="T28" fmla="*/ 2147483647 w 50"/>
              <a:gd name="T29" fmla="*/ 2147483647 h 64"/>
              <a:gd name="T30" fmla="*/ 2147483647 w 50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0"/>
              <a:gd name="T49" fmla="*/ 0 h 64"/>
              <a:gd name="T50" fmla="*/ 50 w 50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0" h="64">
                <a:moveTo>
                  <a:pt x="12" y="0"/>
                </a:moveTo>
                <a:lnTo>
                  <a:pt x="50" y="49"/>
                </a:lnTo>
                <a:lnTo>
                  <a:pt x="48" y="51"/>
                </a:lnTo>
                <a:lnTo>
                  <a:pt x="42" y="57"/>
                </a:lnTo>
                <a:lnTo>
                  <a:pt x="38" y="63"/>
                </a:lnTo>
                <a:lnTo>
                  <a:pt x="34" y="64"/>
                </a:lnTo>
                <a:lnTo>
                  <a:pt x="32" y="59"/>
                </a:lnTo>
                <a:lnTo>
                  <a:pt x="27" y="53"/>
                </a:lnTo>
                <a:lnTo>
                  <a:pt x="23" y="46"/>
                </a:lnTo>
                <a:lnTo>
                  <a:pt x="16" y="36"/>
                </a:lnTo>
                <a:lnTo>
                  <a:pt x="10" y="28"/>
                </a:lnTo>
                <a:lnTo>
                  <a:pt x="4" y="23"/>
                </a:lnTo>
                <a:lnTo>
                  <a:pt x="1" y="18"/>
                </a:lnTo>
                <a:lnTo>
                  <a:pt x="0" y="16"/>
                </a:lnTo>
                <a:lnTo>
                  <a:pt x="3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7" name="Freeform 95"/>
          <p:cNvSpPr>
            <a:spLocks/>
          </p:cNvSpPr>
          <p:nvPr/>
        </p:nvSpPr>
        <p:spPr bwMode="auto">
          <a:xfrm>
            <a:off x="4233863" y="4676775"/>
            <a:ext cx="266700" cy="184150"/>
          </a:xfrm>
          <a:custGeom>
            <a:avLst/>
            <a:gdLst>
              <a:gd name="T0" fmla="*/ 0 w 337"/>
              <a:gd name="T1" fmla="*/ 2147483647 h 232"/>
              <a:gd name="T2" fmla="*/ 2147483647 w 337"/>
              <a:gd name="T3" fmla="*/ 2147483647 h 232"/>
              <a:gd name="T4" fmla="*/ 2147483647 w 337"/>
              <a:gd name="T5" fmla="*/ 0 h 232"/>
              <a:gd name="T6" fmla="*/ 0 w 337"/>
              <a:gd name="T7" fmla="*/ 2147483647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232"/>
              <a:gd name="T14" fmla="*/ 337 w 337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232">
                <a:moveTo>
                  <a:pt x="0" y="94"/>
                </a:moveTo>
                <a:lnTo>
                  <a:pt x="337" y="232"/>
                </a:lnTo>
                <a:lnTo>
                  <a:pt x="64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8" name="Freeform 96"/>
          <p:cNvSpPr>
            <a:spLocks/>
          </p:cNvSpPr>
          <p:nvPr/>
        </p:nvSpPr>
        <p:spPr bwMode="auto">
          <a:xfrm>
            <a:off x="5314950" y="4427538"/>
            <a:ext cx="315913" cy="290512"/>
          </a:xfrm>
          <a:custGeom>
            <a:avLst/>
            <a:gdLst>
              <a:gd name="T0" fmla="*/ 2147483647 w 400"/>
              <a:gd name="T1" fmla="*/ 0 h 368"/>
              <a:gd name="T2" fmla="*/ 0 w 400"/>
              <a:gd name="T3" fmla="*/ 2147483647 h 368"/>
              <a:gd name="T4" fmla="*/ 2147483647 w 400"/>
              <a:gd name="T5" fmla="*/ 2147483647 h 368"/>
              <a:gd name="T6" fmla="*/ 2147483647 w 400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368"/>
              <a:gd name="T14" fmla="*/ 400 w 40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368">
                <a:moveTo>
                  <a:pt x="311" y="0"/>
                </a:moveTo>
                <a:lnTo>
                  <a:pt x="0" y="368"/>
                </a:lnTo>
                <a:lnTo>
                  <a:pt x="400" y="88"/>
                </a:lnTo>
                <a:lnTo>
                  <a:pt x="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69" name="Freeform 97"/>
          <p:cNvSpPr>
            <a:spLocks/>
          </p:cNvSpPr>
          <p:nvPr/>
        </p:nvSpPr>
        <p:spPr bwMode="auto">
          <a:xfrm>
            <a:off x="5534025" y="4951413"/>
            <a:ext cx="304800" cy="152400"/>
          </a:xfrm>
          <a:custGeom>
            <a:avLst/>
            <a:gdLst>
              <a:gd name="T0" fmla="*/ 2147483647 w 383"/>
              <a:gd name="T1" fmla="*/ 0 h 194"/>
              <a:gd name="T2" fmla="*/ 0 w 383"/>
              <a:gd name="T3" fmla="*/ 2147483647 h 194"/>
              <a:gd name="T4" fmla="*/ 2147483647 w 383"/>
              <a:gd name="T5" fmla="*/ 2147483647 h 194"/>
              <a:gd name="T6" fmla="*/ 2147483647 w 383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383"/>
              <a:gd name="T13" fmla="*/ 0 h 194"/>
              <a:gd name="T14" fmla="*/ 383 w 383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3" h="194">
                <a:moveTo>
                  <a:pt x="383" y="0"/>
                </a:moveTo>
                <a:lnTo>
                  <a:pt x="0" y="194"/>
                </a:lnTo>
                <a:lnTo>
                  <a:pt x="383" y="114"/>
                </a:lnTo>
                <a:lnTo>
                  <a:pt x="3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0" name="Freeform 98"/>
          <p:cNvSpPr>
            <a:spLocks/>
          </p:cNvSpPr>
          <p:nvPr/>
        </p:nvSpPr>
        <p:spPr bwMode="auto">
          <a:xfrm>
            <a:off x="4333875" y="5505450"/>
            <a:ext cx="309563" cy="254000"/>
          </a:xfrm>
          <a:custGeom>
            <a:avLst/>
            <a:gdLst>
              <a:gd name="T0" fmla="*/ 2147483647 w 391"/>
              <a:gd name="T1" fmla="*/ 0 h 320"/>
              <a:gd name="T2" fmla="*/ 0 w 391"/>
              <a:gd name="T3" fmla="*/ 2147483647 h 320"/>
              <a:gd name="T4" fmla="*/ 2147483647 w 391"/>
              <a:gd name="T5" fmla="*/ 2147483647 h 320"/>
              <a:gd name="T6" fmla="*/ 2147483647 w 391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391"/>
              <a:gd name="T13" fmla="*/ 0 h 320"/>
              <a:gd name="T14" fmla="*/ 391 w 391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" h="320">
                <a:moveTo>
                  <a:pt x="391" y="0"/>
                </a:moveTo>
                <a:lnTo>
                  <a:pt x="0" y="209"/>
                </a:lnTo>
                <a:lnTo>
                  <a:pt x="73" y="320"/>
                </a:lnTo>
                <a:lnTo>
                  <a:pt x="39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1" name="Freeform 99"/>
          <p:cNvSpPr>
            <a:spLocks/>
          </p:cNvSpPr>
          <p:nvPr/>
        </p:nvSpPr>
        <p:spPr bwMode="auto">
          <a:xfrm>
            <a:off x="4837113" y="5767388"/>
            <a:ext cx="136525" cy="342900"/>
          </a:xfrm>
          <a:custGeom>
            <a:avLst/>
            <a:gdLst>
              <a:gd name="T0" fmla="*/ 2147483647 w 173"/>
              <a:gd name="T1" fmla="*/ 0 h 433"/>
              <a:gd name="T2" fmla="*/ 0 w 173"/>
              <a:gd name="T3" fmla="*/ 2147483647 h 433"/>
              <a:gd name="T4" fmla="*/ 2147483647 w 173"/>
              <a:gd name="T5" fmla="*/ 2147483647 h 433"/>
              <a:gd name="T6" fmla="*/ 2147483647 w 173"/>
              <a:gd name="T7" fmla="*/ 0 h 433"/>
              <a:gd name="T8" fmla="*/ 0 60000 65536"/>
              <a:gd name="T9" fmla="*/ 0 60000 65536"/>
              <a:gd name="T10" fmla="*/ 0 60000 65536"/>
              <a:gd name="T11" fmla="*/ 0 60000 65536"/>
              <a:gd name="T12" fmla="*/ 0 w 173"/>
              <a:gd name="T13" fmla="*/ 0 h 433"/>
              <a:gd name="T14" fmla="*/ 173 w 173"/>
              <a:gd name="T15" fmla="*/ 433 h 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3" h="433">
                <a:moveTo>
                  <a:pt x="173" y="0"/>
                </a:moveTo>
                <a:lnTo>
                  <a:pt x="0" y="394"/>
                </a:lnTo>
                <a:lnTo>
                  <a:pt x="112" y="433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1676400" y="5105400"/>
            <a:ext cx="1009650" cy="1057275"/>
            <a:chOff x="1001" y="2879"/>
            <a:chExt cx="636" cy="666"/>
          </a:xfrm>
        </p:grpSpPr>
        <p:sp>
          <p:nvSpPr>
            <p:cNvPr id="3228" name="Freeform 101"/>
            <p:cNvSpPr>
              <a:spLocks/>
            </p:cNvSpPr>
            <p:nvPr/>
          </p:nvSpPr>
          <p:spPr bwMode="auto">
            <a:xfrm>
              <a:off x="1035" y="3475"/>
              <a:ext cx="91" cy="52"/>
            </a:xfrm>
            <a:custGeom>
              <a:avLst/>
              <a:gdLst>
                <a:gd name="T0" fmla="*/ 0 w 91"/>
                <a:gd name="T1" fmla="*/ 9 h 52"/>
                <a:gd name="T2" fmla="*/ 0 w 91"/>
                <a:gd name="T3" fmla="*/ 35 h 52"/>
                <a:gd name="T4" fmla="*/ 0 w 91"/>
                <a:gd name="T5" fmla="*/ 44 h 52"/>
                <a:gd name="T6" fmla="*/ 11 w 91"/>
                <a:gd name="T7" fmla="*/ 52 h 52"/>
                <a:gd name="T8" fmla="*/ 28 w 91"/>
                <a:gd name="T9" fmla="*/ 52 h 52"/>
                <a:gd name="T10" fmla="*/ 45 w 91"/>
                <a:gd name="T11" fmla="*/ 52 h 52"/>
                <a:gd name="T12" fmla="*/ 45 w 91"/>
                <a:gd name="T13" fmla="*/ 44 h 52"/>
                <a:gd name="T14" fmla="*/ 62 w 91"/>
                <a:gd name="T15" fmla="*/ 44 h 52"/>
                <a:gd name="T16" fmla="*/ 74 w 91"/>
                <a:gd name="T17" fmla="*/ 44 h 52"/>
                <a:gd name="T18" fmla="*/ 91 w 91"/>
                <a:gd name="T19" fmla="*/ 44 h 52"/>
                <a:gd name="T20" fmla="*/ 91 w 91"/>
                <a:gd name="T21" fmla="*/ 35 h 52"/>
                <a:gd name="T22" fmla="*/ 91 w 91"/>
                <a:gd name="T23" fmla="*/ 18 h 52"/>
                <a:gd name="T24" fmla="*/ 79 w 91"/>
                <a:gd name="T25" fmla="*/ 18 h 52"/>
                <a:gd name="T26" fmla="*/ 68 w 91"/>
                <a:gd name="T27" fmla="*/ 9 h 52"/>
                <a:gd name="T28" fmla="*/ 62 w 91"/>
                <a:gd name="T29" fmla="*/ 0 h 52"/>
                <a:gd name="T30" fmla="*/ 51 w 91"/>
                <a:gd name="T31" fmla="*/ 9 h 52"/>
                <a:gd name="T32" fmla="*/ 34 w 91"/>
                <a:gd name="T33" fmla="*/ 0 h 52"/>
                <a:gd name="T34" fmla="*/ 28 w 91"/>
                <a:gd name="T35" fmla="*/ 9 h 52"/>
                <a:gd name="T36" fmla="*/ 11 w 91"/>
                <a:gd name="T37" fmla="*/ 9 h 52"/>
                <a:gd name="T38" fmla="*/ 0 w 91"/>
                <a:gd name="T39" fmla="*/ 9 h 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1"/>
                <a:gd name="T61" fmla="*/ 0 h 52"/>
                <a:gd name="T62" fmla="*/ 91 w 91"/>
                <a:gd name="T63" fmla="*/ 52 h 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1" h="52">
                  <a:moveTo>
                    <a:pt x="0" y="9"/>
                  </a:moveTo>
                  <a:lnTo>
                    <a:pt x="0" y="35"/>
                  </a:lnTo>
                  <a:lnTo>
                    <a:pt x="0" y="44"/>
                  </a:lnTo>
                  <a:lnTo>
                    <a:pt x="11" y="52"/>
                  </a:lnTo>
                  <a:lnTo>
                    <a:pt x="28" y="52"/>
                  </a:lnTo>
                  <a:lnTo>
                    <a:pt x="45" y="52"/>
                  </a:lnTo>
                  <a:lnTo>
                    <a:pt x="45" y="44"/>
                  </a:lnTo>
                  <a:lnTo>
                    <a:pt x="62" y="44"/>
                  </a:lnTo>
                  <a:lnTo>
                    <a:pt x="74" y="44"/>
                  </a:lnTo>
                  <a:lnTo>
                    <a:pt x="91" y="44"/>
                  </a:lnTo>
                  <a:lnTo>
                    <a:pt x="91" y="35"/>
                  </a:lnTo>
                  <a:lnTo>
                    <a:pt x="91" y="18"/>
                  </a:lnTo>
                  <a:lnTo>
                    <a:pt x="79" y="18"/>
                  </a:lnTo>
                  <a:lnTo>
                    <a:pt x="68" y="9"/>
                  </a:lnTo>
                  <a:lnTo>
                    <a:pt x="62" y="0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28" y="9"/>
                  </a:lnTo>
                  <a:lnTo>
                    <a:pt x="1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9" name="Oval 102"/>
            <p:cNvSpPr>
              <a:spLocks noChangeArrowheads="1"/>
            </p:cNvSpPr>
            <p:nvPr/>
          </p:nvSpPr>
          <p:spPr bwMode="auto">
            <a:xfrm>
              <a:off x="1038" y="3496"/>
              <a:ext cx="5" cy="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Oval 103"/>
            <p:cNvSpPr>
              <a:spLocks noChangeArrowheads="1"/>
            </p:cNvSpPr>
            <p:nvPr/>
          </p:nvSpPr>
          <p:spPr bwMode="auto">
            <a:xfrm>
              <a:off x="1077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1" name="Freeform 104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11 w 17"/>
                <a:gd name="T11" fmla="*/ 35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5"/>
                <a:gd name="T20" fmla="*/ 17 w 17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Freeform 105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Freeform 106"/>
            <p:cNvSpPr>
              <a:spLocks/>
            </p:cNvSpPr>
            <p:nvPr/>
          </p:nvSpPr>
          <p:spPr bwMode="auto">
            <a:xfrm>
              <a:off x="1023" y="3259"/>
              <a:ext cx="80" cy="225"/>
            </a:xfrm>
            <a:custGeom>
              <a:avLst/>
              <a:gdLst>
                <a:gd name="T0" fmla="*/ 6 w 80"/>
                <a:gd name="T1" fmla="*/ 0 h 225"/>
                <a:gd name="T2" fmla="*/ 0 w 80"/>
                <a:gd name="T3" fmla="*/ 35 h 225"/>
                <a:gd name="T4" fmla="*/ 6 w 80"/>
                <a:gd name="T5" fmla="*/ 69 h 225"/>
                <a:gd name="T6" fmla="*/ 6 w 80"/>
                <a:gd name="T7" fmla="*/ 165 h 225"/>
                <a:gd name="T8" fmla="*/ 6 w 80"/>
                <a:gd name="T9" fmla="*/ 216 h 225"/>
                <a:gd name="T10" fmla="*/ 17 w 80"/>
                <a:gd name="T11" fmla="*/ 225 h 225"/>
                <a:gd name="T12" fmla="*/ 23 w 80"/>
                <a:gd name="T13" fmla="*/ 225 h 225"/>
                <a:gd name="T14" fmla="*/ 40 w 80"/>
                <a:gd name="T15" fmla="*/ 225 h 225"/>
                <a:gd name="T16" fmla="*/ 46 w 80"/>
                <a:gd name="T17" fmla="*/ 216 h 225"/>
                <a:gd name="T18" fmla="*/ 69 w 80"/>
                <a:gd name="T19" fmla="*/ 225 h 225"/>
                <a:gd name="T20" fmla="*/ 74 w 80"/>
                <a:gd name="T21" fmla="*/ 225 h 225"/>
                <a:gd name="T22" fmla="*/ 80 w 80"/>
                <a:gd name="T23" fmla="*/ 216 h 225"/>
                <a:gd name="T24" fmla="*/ 80 w 80"/>
                <a:gd name="T25" fmla="*/ 156 h 225"/>
                <a:gd name="T26" fmla="*/ 80 w 80"/>
                <a:gd name="T27" fmla="*/ 121 h 225"/>
                <a:gd name="T28" fmla="*/ 74 w 80"/>
                <a:gd name="T29" fmla="*/ 0 h 225"/>
                <a:gd name="T30" fmla="*/ 69 w 80"/>
                <a:gd name="T31" fmla="*/ 9 h 225"/>
                <a:gd name="T32" fmla="*/ 46 w 80"/>
                <a:gd name="T33" fmla="*/ 18 h 225"/>
                <a:gd name="T34" fmla="*/ 23 w 80"/>
                <a:gd name="T35" fmla="*/ 18 h 225"/>
                <a:gd name="T36" fmla="*/ 6 w 80"/>
                <a:gd name="T37" fmla="*/ 0 h 2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25"/>
                <a:gd name="T59" fmla="*/ 80 w 80"/>
                <a:gd name="T60" fmla="*/ 225 h 2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25">
                  <a:moveTo>
                    <a:pt x="6" y="0"/>
                  </a:moveTo>
                  <a:lnTo>
                    <a:pt x="0" y="35"/>
                  </a:lnTo>
                  <a:lnTo>
                    <a:pt x="6" y="69"/>
                  </a:lnTo>
                  <a:lnTo>
                    <a:pt x="6" y="165"/>
                  </a:lnTo>
                  <a:lnTo>
                    <a:pt x="6" y="216"/>
                  </a:lnTo>
                  <a:lnTo>
                    <a:pt x="17" y="225"/>
                  </a:lnTo>
                  <a:lnTo>
                    <a:pt x="23" y="225"/>
                  </a:lnTo>
                  <a:lnTo>
                    <a:pt x="40" y="225"/>
                  </a:lnTo>
                  <a:lnTo>
                    <a:pt x="46" y="216"/>
                  </a:lnTo>
                  <a:lnTo>
                    <a:pt x="69" y="225"/>
                  </a:lnTo>
                  <a:lnTo>
                    <a:pt x="74" y="225"/>
                  </a:lnTo>
                  <a:lnTo>
                    <a:pt x="80" y="216"/>
                  </a:lnTo>
                  <a:lnTo>
                    <a:pt x="80" y="156"/>
                  </a:lnTo>
                  <a:lnTo>
                    <a:pt x="80" y="121"/>
                  </a:lnTo>
                  <a:lnTo>
                    <a:pt x="74" y="0"/>
                  </a:lnTo>
                  <a:lnTo>
                    <a:pt x="69" y="9"/>
                  </a:lnTo>
                  <a:lnTo>
                    <a:pt x="46" y="18"/>
                  </a:lnTo>
                  <a:lnTo>
                    <a:pt x="23" y="1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4" name="Freeform 107"/>
            <p:cNvSpPr>
              <a:spLocks/>
            </p:cNvSpPr>
            <p:nvPr/>
          </p:nvSpPr>
          <p:spPr bwMode="auto">
            <a:xfrm>
              <a:off x="1069" y="3337"/>
              <a:ext cx="5" cy="138"/>
            </a:xfrm>
            <a:custGeom>
              <a:avLst/>
              <a:gdLst>
                <a:gd name="T0" fmla="*/ 0 w 5"/>
                <a:gd name="T1" fmla="*/ 138 h 138"/>
                <a:gd name="T2" fmla="*/ 5 w 5"/>
                <a:gd name="T3" fmla="*/ 52 h 138"/>
                <a:gd name="T4" fmla="*/ 5 w 5"/>
                <a:gd name="T5" fmla="*/ 0 h 138"/>
                <a:gd name="T6" fmla="*/ 0 60000 65536"/>
                <a:gd name="T7" fmla="*/ 0 60000 65536"/>
                <a:gd name="T8" fmla="*/ 0 60000 65536"/>
                <a:gd name="T9" fmla="*/ 0 w 5"/>
                <a:gd name="T10" fmla="*/ 0 h 138"/>
                <a:gd name="T11" fmla="*/ 5 w 5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38">
                  <a:moveTo>
                    <a:pt x="0" y="138"/>
                  </a:moveTo>
                  <a:lnTo>
                    <a:pt x="5" y="5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5" name="Freeform 108"/>
            <p:cNvSpPr>
              <a:spLocks/>
            </p:cNvSpPr>
            <p:nvPr/>
          </p:nvSpPr>
          <p:spPr bwMode="auto">
            <a:xfrm>
              <a:off x="1035" y="3026"/>
              <a:ext cx="45" cy="78"/>
            </a:xfrm>
            <a:custGeom>
              <a:avLst/>
              <a:gdLst>
                <a:gd name="T0" fmla="*/ 5 w 45"/>
                <a:gd name="T1" fmla="*/ 26 h 78"/>
                <a:gd name="T2" fmla="*/ 0 w 45"/>
                <a:gd name="T3" fmla="*/ 26 h 78"/>
                <a:gd name="T4" fmla="*/ 0 w 45"/>
                <a:gd name="T5" fmla="*/ 34 h 78"/>
                <a:gd name="T6" fmla="*/ 0 w 45"/>
                <a:gd name="T7" fmla="*/ 43 h 78"/>
                <a:gd name="T8" fmla="*/ 5 w 45"/>
                <a:gd name="T9" fmla="*/ 43 h 78"/>
                <a:gd name="T10" fmla="*/ 11 w 45"/>
                <a:gd name="T11" fmla="*/ 60 h 78"/>
                <a:gd name="T12" fmla="*/ 22 w 45"/>
                <a:gd name="T13" fmla="*/ 78 h 78"/>
                <a:gd name="T14" fmla="*/ 39 w 45"/>
                <a:gd name="T15" fmla="*/ 78 h 78"/>
                <a:gd name="T16" fmla="*/ 45 w 45"/>
                <a:gd name="T17" fmla="*/ 60 h 78"/>
                <a:gd name="T18" fmla="*/ 45 w 45"/>
                <a:gd name="T19" fmla="*/ 52 h 78"/>
                <a:gd name="T20" fmla="*/ 45 w 45"/>
                <a:gd name="T21" fmla="*/ 17 h 78"/>
                <a:gd name="T22" fmla="*/ 39 w 45"/>
                <a:gd name="T23" fmla="*/ 0 h 78"/>
                <a:gd name="T24" fmla="*/ 17 w 45"/>
                <a:gd name="T25" fmla="*/ 17 h 78"/>
                <a:gd name="T26" fmla="*/ 5 w 45"/>
                <a:gd name="T27" fmla="*/ 8 h 78"/>
                <a:gd name="T28" fmla="*/ 5 w 45"/>
                <a:gd name="T29" fmla="*/ 2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"/>
                <a:gd name="T46" fmla="*/ 0 h 78"/>
                <a:gd name="T47" fmla="*/ 45 w 45"/>
                <a:gd name="T48" fmla="*/ 78 h 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" h="78">
                  <a:moveTo>
                    <a:pt x="5" y="26"/>
                  </a:moveTo>
                  <a:lnTo>
                    <a:pt x="0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11" y="60"/>
                  </a:lnTo>
                  <a:lnTo>
                    <a:pt x="22" y="78"/>
                  </a:lnTo>
                  <a:lnTo>
                    <a:pt x="39" y="78"/>
                  </a:lnTo>
                  <a:lnTo>
                    <a:pt x="45" y="60"/>
                  </a:lnTo>
                  <a:lnTo>
                    <a:pt x="45" y="52"/>
                  </a:lnTo>
                  <a:lnTo>
                    <a:pt x="45" y="17"/>
                  </a:lnTo>
                  <a:lnTo>
                    <a:pt x="39" y="0"/>
                  </a:lnTo>
                  <a:lnTo>
                    <a:pt x="17" y="17"/>
                  </a:lnTo>
                  <a:lnTo>
                    <a:pt x="5" y="8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6" name="Freeform 109"/>
            <p:cNvSpPr>
              <a:spLocks/>
            </p:cNvSpPr>
            <p:nvPr/>
          </p:nvSpPr>
          <p:spPr bwMode="auto">
            <a:xfrm>
              <a:off x="1023" y="3000"/>
              <a:ext cx="63" cy="69"/>
            </a:xfrm>
            <a:custGeom>
              <a:avLst/>
              <a:gdLst>
                <a:gd name="T0" fmla="*/ 57 w 63"/>
                <a:gd name="T1" fmla="*/ 43 h 69"/>
                <a:gd name="T2" fmla="*/ 63 w 63"/>
                <a:gd name="T3" fmla="*/ 34 h 69"/>
                <a:gd name="T4" fmla="*/ 63 w 63"/>
                <a:gd name="T5" fmla="*/ 17 h 69"/>
                <a:gd name="T6" fmla="*/ 57 w 63"/>
                <a:gd name="T7" fmla="*/ 8 h 69"/>
                <a:gd name="T8" fmla="*/ 46 w 63"/>
                <a:gd name="T9" fmla="*/ 0 h 69"/>
                <a:gd name="T10" fmla="*/ 29 w 63"/>
                <a:gd name="T11" fmla="*/ 0 h 69"/>
                <a:gd name="T12" fmla="*/ 17 w 63"/>
                <a:gd name="T13" fmla="*/ 0 h 69"/>
                <a:gd name="T14" fmla="*/ 12 w 63"/>
                <a:gd name="T15" fmla="*/ 8 h 69"/>
                <a:gd name="T16" fmla="*/ 6 w 63"/>
                <a:gd name="T17" fmla="*/ 0 h 69"/>
                <a:gd name="T18" fmla="*/ 12 w 63"/>
                <a:gd name="T19" fmla="*/ 8 h 69"/>
                <a:gd name="T20" fmla="*/ 6 w 63"/>
                <a:gd name="T21" fmla="*/ 8 h 69"/>
                <a:gd name="T22" fmla="*/ 6 w 63"/>
                <a:gd name="T23" fmla="*/ 8 h 69"/>
                <a:gd name="T24" fmla="*/ 0 w 63"/>
                <a:gd name="T25" fmla="*/ 17 h 69"/>
                <a:gd name="T26" fmla="*/ 0 w 63"/>
                <a:gd name="T27" fmla="*/ 43 h 69"/>
                <a:gd name="T28" fmla="*/ 12 w 63"/>
                <a:gd name="T29" fmla="*/ 69 h 69"/>
                <a:gd name="T30" fmla="*/ 12 w 63"/>
                <a:gd name="T31" fmla="*/ 60 h 69"/>
                <a:gd name="T32" fmla="*/ 12 w 63"/>
                <a:gd name="T33" fmla="*/ 52 h 69"/>
                <a:gd name="T34" fmla="*/ 17 w 63"/>
                <a:gd name="T35" fmla="*/ 52 h 69"/>
                <a:gd name="T36" fmla="*/ 17 w 63"/>
                <a:gd name="T37" fmla="*/ 34 h 69"/>
                <a:gd name="T38" fmla="*/ 29 w 63"/>
                <a:gd name="T39" fmla="*/ 43 h 69"/>
                <a:gd name="T40" fmla="*/ 51 w 63"/>
                <a:gd name="T41" fmla="*/ 26 h 69"/>
                <a:gd name="T42" fmla="*/ 57 w 63"/>
                <a:gd name="T43" fmla="*/ 43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3"/>
                <a:gd name="T67" fmla="*/ 0 h 69"/>
                <a:gd name="T68" fmla="*/ 63 w 63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3" h="69">
                  <a:moveTo>
                    <a:pt x="57" y="43"/>
                  </a:moveTo>
                  <a:lnTo>
                    <a:pt x="63" y="34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8"/>
                  </a:lnTo>
                  <a:lnTo>
                    <a:pt x="6" y="0"/>
                  </a:lnTo>
                  <a:lnTo>
                    <a:pt x="12" y="8"/>
                  </a:lnTo>
                  <a:lnTo>
                    <a:pt x="6" y="8"/>
                  </a:lnTo>
                  <a:lnTo>
                    <a:pt x="0" y="17"/>
                  </a:lnTo>
                  <a:lnTo>
                    <a:pt x="0" y="43"/>
                  </a:lnTo>
                  <a:lnTo>
                    <a:pt x="12" y="69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7" y="52"/>
                  </a:lnTo>
                  <a:lnTo>
                    <a:pt x="17" y="34"/>
                  </a:lnTo>
                  <a:lnTo>
                    <a:pt x="29" y="43"/>
                  </a:lnTo>
                  <a:lnTo>
                    <a:pt x="51" y="26"/>
                  </a:lnTo>
                  <a:lnTo>
                    <a:pt x="57" y="4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7" name="Freeform 110"/>
            <p:cNvSpPr>
              <a:spLocks/>
            </p:cNvSpPr>
            <p:nvPr/>
          </p:nvSpPr>
          <p:spPr bwMode="auto">
            <a:xfrm>
              <a:off x="1040" y="3069"/>
              <a:ext cx="34" cy="52"/>
            </a:xfrm>
            <a:custGeom>
              <a:avLst/>
              <a:gdLst>
                <a:gd name="T0" fmla="*/ 0 w 34"/>
                <a:gd name="T1" fmla="*/ 0 h 52"/>
                <a:gd name="T2" fmla="*/ 0 w 34"/>
                <a:gd name="T3" fmla="*/ 35 h 52"/>
                <a:gd name="T4" fmla="*/ 12 w 34"/>
                <a:gd name="T5" fmla="*/ 43 h 52"/>
                <a:gd name="T6" fmla="*/ 23 w 34"/>
                <a:gd name="T7" fmla="*/ 52 h 52"/>
                <a:gd name="T8" fmla="*/ 29 w 34"/>
                <a:gd name="T9" fmla="*/ 43 h 52"/>
                <a:gd name="T10" fmla="*/ 34 w 34"/>
                <a:gd name="T11" fmla="*/ 35 h 52"/>
                <a:gd name="T12" fmla="*/ 29 w 34"/>
                <a:gd name="T13" fmla="*/ 35 h 52"/>
                <a:gd name="T14" fmla="*/ 17 w 34"/>
                <a:gd name="T15" fmla="*/ 35 h 52"/>
                <a:gd name="T16" fmla="*/ 6 w 34"/>
                <a:gd name="T17" fmla="*/ 17 h 52"/>
                <a:gd name="T18" fmla="*/ 0 w 34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52"/>
                <a:gd name="T32" fmla="*/ 34 w 34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52">
                  <a:moveTo>
                    <a:pt x="0" y="0"/>
                  </a:moveTo>
                  <a:lnTo>
                    <a:pt x="0" y="35"/>
                  </a:lnTo>
                  <a:lnTo>
                    <a:pt x="12" y="43"/>
                  </a:lnTo>
                  <a:lnTo>
                    <a:pt x="23" y="52"/>
                  </a:lnTo>
                  <a:lnTo>
                    <a:pt x="29" y="43"/>
                  </a:lnTo>
                  <a:lnTo>
                    <a:pt x="34" y="35"/>
                  </a:lnTo>
                  <a:lnTo>
                    <a:pt x="29" y="35"/>
                  </a:lnTo>
                  <a:lnTo>
                    <a:pt x="17" y="35"/>
                  </a:lnTo>
                  <a:lnTo>
                    <a:pt x="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8" name="Freeform 111"/>
            <p:cNvSpPr>
              <a:spLocks/>
            </p:cNvSpPr>
            <p:nvPr/>
          </p:nvSpPr>
          <p:spPr bwMode="auto">
            <a:xfrm>
              <a:off x="1001" y="3104"/>
              <a:ext cx="113" cy="173"/>
            </a:xfrm>
            <a:custGeom>
              <a:avLst/>
              <a:gdLst>
                <a:gd name="T0" fmla="*/ 39 w 113"/>
                <a:gd name="T1" fmla="*/ 0 h 173"/>
                <a:gd name="T2" fmla="*/ 22 w 113"/>
                <a:gd name="T3" fmla="*/ 8 h 173"/>
                <a:gd name="T4" fmla="*/ 11 w 113"/>
                <a:gd name="T5" fmla="*/ 25 h 173"/>
                <a:gd name="T6" fmla="*/ 0 w 113"/>
                <a:gd name="T7" fmla="*/ 60 h 173"/>
                <a:gd name="T8" fmla="*/ 0 w 113"/>
                <a:gd name="T9" fmla="*/ 103 h 173"/>
                <a:gd name="T10" fmla="*/ 11 w 113"/>
                <a:gd name="T11" fmla="*/ 112 h 173"/>
                <a:gd name="T12" fmla="*/ 22 w 113"/>
                <a:gd name="T13" fmla="*/ 103 h 173"/>
                <a:gd name="T14" fmla="*/ 22 w 113"/>
                <a:gd name="T15" fmla="*/ 86 h 173"/>
                <a:gd name="T16" fmla="*/ 22 w 113"/>
                <a:gd name="T17" fmla="*/ 155 h 173"/>
                <a:gd name="T18" fmla="*/ 45 w 113"/>
                <a:gd name="T19" fmla="*/ 173 h 173"/>
                <a:gd name="T20" fmla="*/ 68 w 113"/>
                <a:gd name="T21" fmla="*/ 173 h 173"/>
                <a:gd name="T22" fmla="*/ 91 w 113"/>
                <a:gd name="T23" fmla="*/ 173 h 173"/>
                <a:gd name="T24" fmla="*/ 102 w 113"/>
                <a:gd name="T25" fmla="*/ 155 h 173"/>
                <a:gd name="T26" fmla="*/ 96 w 113"/>
                <a:gd name="T27" fmla="*/ 86 h 173"/>
                <a:gd name="T28" fmla="*/ 108 w 113"/>
                <a:gd name="T29" fmla="*/ 95 h 173"/>
                <a:gd name="T30" fmla="*/ 113 w 113"/>
                <a:gd name="T31" fmla="*/ 86 h 173"/>
                <a:gd name="T32" fmla="*/ 108 w 113"/>
                <a:gd name="T33" fmla="*/ 43 h 173"/>
                <a:gd name="T34" fmla="*/ 96 w 113"/>
                <a:gd name="T35" fmla="*/ 17 h 173"/>
                <a:gd name="T36" fmla="*/ 85 w 113"/>
                <a:gd name="T37" fmla="*/ 0 h 173"/>
                <a:gd name="T38" fmla="*/ 68 w 113"/>
                <a:gd name="T39" fmla="*/ 0 h 173"/>
                <a:gd name="T40" fmla="*/ 68 w 113"/>
                <a:gd name="T41" fmla="*/ 8 h 173"/>
                <a:gd name="T42" fmla="*/ 62 w 113"/>
                <a:gd name="T43" fmla="*/ 17 h 173"/>
                <a:gd name="T44" fmla="*/ 51 w 113"/>
                <a:gd name="T45" fmla="*/ 8 h 173"/>
                <a:gd name="T46" fmla="*/ 39 w 113"/>
                <a:gd name="T47" fmla="*/ 0 h 1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"/>
                <a:gd name="T73" fmla="*/ 0 h 173"/>
                <a:gd name="T74" fmla="*/ 113 w 113"/>
                <a:gd name="T75" fmla="*/ 173 h 1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" h="173">
                  <a:moveTo>
                    <a:pt x="39" y="0"/>
                  </a:moveTo>
                  <a:lnTo>
                    <a:pt x="22" y="8"/>
                  </a:lnTo>
                  <a:lnTo>
                    <a:pt x="11" y="25"/>
                  </a:lnTo>
                  <a:lnTo>
                    <a:pt x="0" y="60"/>
                  </a:lnTo>
                  <a:lnTo>
                    <a:pt x="0" y="103"/>
                  </a:lnTo>
                  <a:lnTo>
                    <a:pt x="11" y="112"/>
                  </a:lnTo>
                  <a:lnTo>
                    <a:pt x="22" y="103"/>
                  </a:lnTo>
                  <a:lnTo>
                    <a:pt x="22" y="86"/>
                  </a:lnTo>
                  <a:lnTo>
                    <a:pt x="22" y="155"/>
                  </a:lnTo>
                  <a:lnTo>
                    <a:pt x="45" y="173"/>
                  </a:lnTo>
                  <a:lnTo>
                    <a:pt x="68" y="173"/>
                  </a:lnTo>
                  <a:lnTo>
                    <a:pt x="91" y="173"/>
                  </a:lnTo>
                  <a:lnTo>
                    <a:pt x="102" y="155"/>
                  </a:lnTo>
                  <a:lnTo>
                    <a:pt x="96" y="86"/>
                  </a:lnTo>
                  <a:lnTo>
                    <a:pt x="108" y="95"/>
                  </a:lnTo>
                  <a:lnTo>
                    <a:pt x="113" y="86"/>
                  </a:lnTo>
                  <a:lnTo>
                    <a:pt x="108" y="43"/>
                  </a:lnTo>
                  <a:lnTo>
                    <a:pt x="96" y="17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8"/>
                  </a:lnTo>
                  <a:lnTo>
                    <a:pt x="62" y="17"/>
                  </a:lnTo>
                  <a:lnTo>
                    <a:pt x="51" y="8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9" name="Line 112"/>
            <p:cNvSpPr>
              <a:spLocks noChangeShapeType="1"/>
            </p:cNvSpPr>
            <p:nvPr/>
          </p:nvSpPr>
          <p:spPr bwMode="auto">
            <a:xfrm flipV="1">
              <a:off x="1097" y="3173"/>
              <a:ext cx="1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0" name="Freeform 113"/>
            <p:cNvSpPr>
              <a:spLocks/>
            </p:cNvSpPr>
            <p:nvPr/>
          </p:nvSpPr>
          <p:spPr bwMode="auto">
            <a:xfrm>
              <a:off x="1001" y="3207"/>
              <a:ext cx="34" cy="95"/>
            </a:xfrm>
            <a:custGeom>
              <a:avLst/>
              <a:gdLst>
                <a:gd name="T0" fmla="*/ 22 w 34"/>
                <a:gd name="T1" fmla="*/ 0 h 95"/>
                <a:gd name="T2" fmla="*/ 22 w 34"/>
                <a:gd name="T3" fmla="*/ 35 h 95"/>
                <a:gd name="T4" fmla="*/ 34 w 34"/>
                <a:gd name="T5" fmla="*/ 78 h 95"/>
                <a:gd name="T6" fmla="*/ 28 w 34"/>
                <a:gd name="T7" fmla="*/ 95 h 95"/>
                <a:gd name="T8" fmla="*/ 5 w 34"/>
                <a:gd name="T9" fmla="*/ 44 h 95"/>
                <a:gd name="T10" fmla="*/ 0 w 34"/>
                <a:gd name="T11" fmla="*/ 0 h 95"/>
                <a:gd name="T12" fmla="*/ 11 w 34"/>
                <a:gd name="T13" fmla="*/ 9 h 95"/>
                <a:gd name="T14" fmla="*/ 22 w 34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95"/>
                <a:gd name="T26" fmla="*/ 34 w 34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95">
                  <a:moveTo>
                    <a:pt x="22" y="0"/>
                  </a:moveTo>
                  <a:lnTo>
                    <a:pt x="22" y="35"/>
                  </a:lnTo>
                  <a:lnTo>
                    <a:pt x="34" y="78"/>
                  </a:lnTo>
                  <a:lnTo>
                    <a:pt x="28" y="95"/>
                  </a:lnTo>
                  <a:lnTo>
                    <a:pt x="5" y="44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1" name="Freeform 114"/>
            <p:cNvSpPr>
              <a:spLocks/>
            </p:cNvSpPr>
            <p:nvPr/>
          </p:nvSpPr>
          <p:spPr bwMode="auto">
            <a:xfrm>
              <a:off x="1097" y="3190"/>
              <a:ext cx="17" cy="95"/>
            </a:xfrm>
            <a:custGeom>
              <a:avLst/>
              <a:gdLst>
                <a:gd name="T0" fmla="*/ 17 w 17"/>
                <a:gd name="T1" fmla="*/ 0 h 95"/>
                <a:gd name="T2" fmla="*/ 17 w 17"/>
                <a:gd name="T3" fmla="*/ 43 h 95"/>
                <a:gd name="T4" fmla="*/ 6 w 17"/>
                <a:gd name="T5" fmla="*/ 95 h 95"/>
                <a:gd name="T6" fmla="*/ 0 w 17"/>
                <a:gd name="T7" fmla="*/ 78 h 95"/>
                <a:gd name="T8" fmla="*/ 6 w 17"/>
                <a:gd name="T9" fmla="*/ 69 h 95"/>
                <a:gd name="T10" fmla="*/ 0 w 17"/>
                <a:gd name="T11" fmla="*/ 0 h 95"/>
                <a:gd name="T12" fmla="*/ 12 w 17"/>
                <a:gd name="T13" fmla="*/ 9 h 95"/>
                <a:gd name="T14" fmla="*/ 17 w 17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95"/>
                <a:gd name="T26" fmla="*/ 17 w 17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95">
                  <a:moveTo>
                    <a:pt x="17" y="0"/>
                  </a:moveTo>
                  <a:lnTo>
                    <a:pt x="17" y="43"/>
                  </a:lnTo>
                  <a:lnTo>
                    <a:pt x="6" y="95"/>
                  </a:lnTo>
                  <a:lnTo>
                    <a:pt x="0" y="78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2" name="Freeform 115"/>
            <p:cNvSpPr>
              <a:spLocks/>
            </p:cNvSpPr>
            <p:nvPr/>
          </p:nvSpPr>
          <p:spPr bwMode="auto">
            <a:xfrm>
              <a:off x="1222" y="3475"/>
              <a:ext cx="119" cy="70"/>
            </a:xfrm>
            <a:custGeom>
              <a:avLst/>
              <a:gdLst>
                <a:gd name="T0" fmla="*/ 6 w 119"/>
                <a:gd name="T1" fmla="*/ 18 h 70"/>
                <a:gd name="T2" fmla="*/ 0 w 119"/>
                <a:gd name="T3" fmla="*/ 44 h 70"/>
                <a:gd name="T4" fmla="*/ 0 w 119"/>
                <a:gd name="T5" fmla="*/ 52 h 70"/>
                <a:gd name="T6" fmla="*/ 17 w 119"/>
                <a:gd name="T7" fmla="*/ 61 h 70"/>
                <a:gd name="T8" fmla="*/ 34 w 119"/>
                <a:gd name="T9" fmla="*/ 70 h 70"/>
                <a:gd name="T10" fmla="*/ 57 w 119"/>
                <a:gd name="T11" fmla="*/ 61 h 70"/>
                <a:gd name="T12" fmla="*/ 63 w 119"/>
                <a:gd name="T13" fmla="*/ 52 h 70"/>
                <a:gd name="T14" fmla="*/ 85 w 119"/>
                <a:gd name="T15" fmla="*/ 52 h 70"/>
                <a:gd name="T16" fmla="*/ 91 w 119"/>
                <a:gd name="T17" fmla="*/ 52 h 70"/>
                <a:gd name="T18" fmla="*/ 114 w 119"/>
                <a:gd name="T19" fmla="*/ 52 h 70"/>
                <a:gd name="T20" fmla="*/ 119 w 119"/>
                <a:gd name="T21" fmla="*/ 44 h 70"/>
                <a:gd name="T22" fmla="*/ 114 w 119"/>
                <a:gd name="T23" fmla="*/ 26 h 70"/>
                <a:gd name="T24" fmla="*/ 102 w 119"/>
                <a:gd name="T25" fmla="*/ 18 h 70"/>
                <a:gd name="T26" fmla="*/ 91 w 119"/>
                <a:gd name="T27" fmla="*/ 9 h 70"/>
                <a:gd name="T28" fmla="*/ 80 w 119"/>
                <a:gd name="T29" fmla="*/ 0 h 70"/>
                <a:gd name="T30" fmla="*/ 68 w 119"/>
                <a:gd name="T31" fmla="*/ 9 h 70"/>
                <a:gd name="T32" fmla="*/ 46 w 119"/>
                <a:gd name="T33" fmla="*/ 9 h 70"/>
                <a:gd name="T34" fmla="*/ 34 w 119"/>
                <a:gd name="T35" fmla="*/ 9 h 70"/>
                <a:gd name="T36" fmla="*/ 17 w 119"/>
                <a:gd name="T37" fmla="*/ 18 h 70"/>
                <a:gd name="T38" fmla="*/ 6 w 119"/>
                <a:gd name="T39" fmla="*/ 18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9"/>
                <a:gd name="T61" fmla="*/ 0 h 70"/>
                <a:gd name="T62" fmla="*/ 119 w 11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9" h="70">
                  <a:moveTo>
                    <a:pt x="6" y="18"/>
                  </a:moveTo>
                  <a:lnTo>
                    <a:pt x="0" y="44"/>
                  </a:lnTo>
                  <a:lnTo>
                    <a:pt x="0" y="52"/>
                  </a:lnTo>
                  <a:lnTo>
                    <a:pt x="17" y="61"/>
                  </a:lnTo>
                  <a:lnTo>
                    <a:pt x="34" y="70"/>
                  </a:lnTo>
                  <a:lnTo>
                    <a:pt x="57" y="61"/>
                  </a:lnTo>
                  <a:lnTo>
                    <a:pt x="63" y="52"/>
                  </a:lnTo>
                  <a:lnTo>
                    <a:pt x="85" y="52"/>
                  </a:lnTo>
                  <a:lnTo>
                    <a:pt x="91" y="52"/>
                  </a:lnTo>
                  <a:lnTo>
                    <a:pt x="114" y="52"/>
                  </a:lnTo>
                  <a:lnTo>
                    <a:pt x="119" y="44"/>
                  </a:lnTo>
                  <a:lnTo>
                    <a:pt x="114" y="26"/>
                  </a:lnTo>
                  <a:lnTo>
                    <a:pt x="102" y="18"/>
                  </a:lnTo>
                  <a:lnTo>
                    <a:pt x="91" y="9"/>
                  </a:lnTo>
                  <a:lnTo>
                    <a:pt x="80" y="0"/>
                  </a:lnTo>
                  <a:lnTo>
                    <a:pt x="68" y="9"/>
                  </a:lnTo>
                  <a:lnTo>
                    <a:pt x="46" y="9"/>
                  </a:lnTo>
                  <a:lnTo>
                    <a:pt x="34" y="9"/>
                  </a:lnTo>
                  <a:lnTo>
                    <a:pt x="17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3" name="Oval 116"/>
            <p:cNvSpPr>
              <a:spLocks noChangeArrowheads="1"/>
            </p:cNvSpPr>
            <p:nvPr/>
          </p:nvSpPr>
          <p:spPr bwMode="auto">
            <a:xfrm>
              <a:off x="1228" y="3493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4" name="Oval 117"/>
            <p:cNvSpPr>
              <a:spLocks noChangeArrowheads="1"/>
            </p:cNvSpPr>
            <p:nvPr/>
          </p:nvSpPr>
          <p:spPr bwMode="auto">
            <a:xfrm>
              <a:off x="1276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5" name="Freeform 118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17 w 17"/>
                <a:gd name="T11" fmla="*/ 4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3"/>
                <a:gd name="T20" fmla="*/ 17 w 17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" name="Freeform 119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3"/>
                <a:gd name="T17" fmla="*/ 17 w 1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7" name="Freeform 120"/>
            <p:cNvSpPr>
              <a:spLocks/>
            </p:cNvSpPr>
            <p:nvPr/>
          </p:nvSpPr>
          <p:spPr bwMode="auto">
            <a:xfrm>
              <a:off x="1211" y="3207"/>
              <a:ext cx="102" cy="286"/>
            </a:xfrm>
            <a:custGeom>
              <a:avLst/>
              <a:gdLst>
                <a:gd name="T0" fmla="*/ 5 w 102"/>
                <a:gd name="T1" fmla="*/ 0 h 286"/>
                <a:gd name="T2" fmla="*/ 0 w 102"/>
                <a:gd name="T3" fmla="*/ 44 h 286"/>
                <a:gd name="T4" fmla="*/ 5 w 102"/>
                <a:gd name="T5" fmla="*/ 87 h 286"/>
                <a:gd name="T6" fmla="*/ 11 w 102"/>
                <a:gd name="T7" fmla="*/ 199 h 286"/>
                <a:gd name="T8" fmla="*/ 11 w 102"/>
                <a:gd name="T9" fmla="*/ 268 h 286"/>
                <a:gd name="T10" fmla="*/ 17 w 102"/>
                <a:gd name="T11" fmla="*/ 286 h 286"/>
                <a:gd name="T12" fmla="*/ 28 w 102"/>
                <a:gd name="T13" fmla="*/ 286 h 286"/>
                <a:gd name="T14" fmla="*/ 51 w 102"/>
                <a:gd name="T15" fmla="*/ 277 h 286"/>
                <a:gd name="T16" fmla="*/ 57 w 102"/>
                <a:gd name="T17" fmla="*/ 268 h 286"/>
                <a:gd name="T18" fmla="*/ 79 w 102"/>
                <a:gd name="T19" fmla="*/ 277 h 286"/>
                <a:gd name="T20" fmla="*/ 91 w 102"/>
                <a:gd name="T21" fmla="*/ 277 h 286"/>
                <a:gd name="T22" fmla="*/ 96 w 102"/>
                <a:gd name="T23" fmla="*/ 260 h 286"/>
                <a:gd name="T24" fmla="*/ 102 w 102"/>
                <a:gd name="T25" fmla="*/ 191 h 286"/>
                <a:gd name="T26" fmla="*/ 102 w 102"/>
                <a:gd name="T27" fmla="*/ 147 h 286"/>
                <a:gd name="T28" fmla="*/ 96 w 102"/>
                <a:gd name="T29" fmla="*/ 0 h 286"/>
                <a:gd name="T30" fmla="*/ 85 w 102"/>
                <a:gd name="T31" fmla="*/ 9 h 286"/>
                <a:gd name="T32" fmla="*/ 57 w 102"/>
                <a:gd name="T33" fmla="*/ 18 h 286"/>
                <a:gd name="T34" fmla="*/ 28 w 102"/>
                <a:gd name="T35" fmla="*/ 18 h 286"/>
                <a:gd name="T36" fmla="*/ 5 w 102"/>
                <a:gd name="T37" fmla="*/ 0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286"/>
                <a:gd name="T59" fmla="*/ 102 w 102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286">
                  <a:moveTo>
                    <a:pt x="5" y="0"/>
                  </a:moveTo>
                  <a:lnTo>
                    <a:pt x="0" y="44"/>
                  </a:lnTo>
                  <a:lnTo>
                    <a:pt x="5" y="87"/>
                  </a:lnTo>
                  <a:lnTo>
                    <a:pt x="11" y="199"/>
                  </a:lnTo>
                  <a:lnTo>
                    <a:pt x="11" y="268"/>
                  </a:lnTo>
                  <a:lnTo>
                    <a:pt x="17" y="286"/>
                  </a:lnTo>
                  <a:lnTo>
                    <a:pt x="28" y="286"/>
                  </a:lnTo>
                  <a:lnTo>
                    <a:pt x="51" y="277"/>
                  </a:lnTo>
                  <a:lnTo>
                    <a:pt x="57" y="268"/>
                  </a:lnTo>
                  <a:lnTo>
                    <a:pt x="79" y="277"/>
                  </a:lnTo>
                  <a:lnTo>
                    <a:pt x="91" y="277"/>
                  </a:lnTo>
                  <a:lnTo>
                    <a:pt x="96" y="260"/>
                  </a:lnTo>
                  <a:lnTo>
                    <a:pt x="102" y="191"/>
                  </a:lnTo>
                  <a:lnTo>
                    <a:pt x="102" y="147"/>
                  </a:lnTo>
                  <a:lnTo>
                    <a:pt x="96" y="0"/>
                  </a:lnTo>
                  <a:lnTo>
                    <a:pt x="85" y="9"/>
                  </a:lnTo>
                  <a:lnTo>
                    <a:pt x="57" y="18"/>
                  </a:lnTo>
                  <a:lnTo>
                    <a:pt x="28" y="18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8" name="Freeform 121"/>
            <p:cNvSpPr>
              <a:spLocks/>
            </p:cNvSpPr>
            <p:nvPr/>
          </p:nvSpPr>
          <p:spPr bwMode="auto">
            <a:xfrm>
              <a:off x="1268" y="3294"/>
              <a:ext cx="5" cy="181"/>
            </a:xfrm>
            <a:custGeom>
              <a:avLst/>
              <a:gdLst>
                <a:gd name="T0" fmla="*/ 0 w 5"/>
                <a:gd name="T1" fmla="*/ 181 h 181"/>
                <a:gd name="T2" fmla="*/ 5 w 5"/>
                <a:gd name="T3" fmla="*/ 69 h 181"/>
                <a:gd name="T4" fmla="*/ 5 w 5"/>
                <a:gd name="T5" fmla="*/ 0 h 181"/>
                <a:gd name="T6" fmla="*/ 0 60000 65536"/>
                <a:gd name="T7" fmla="*/ 0 60000 65536"/>
                <a:gd name="T8" fmla="*/ 0 60000 65536"/>
                <a:gd name="T9" fmla="*/ 0 w 5"/>
                <a:gd name="T10" fmla="*/ 0 h 181"/>
                <a:gd name="T11" fmla="*/ 5 w 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81">
                  <a:moveTo>
                    <a:pt x="0" y="181"/>
                  </a:moveTo>
                  <a:lnTo>
                    <a:pt x="5" y="6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9" name="Freeform 122"/>
            <p:cNvSpPr>
              <a:spLocks/>
            </p:cNvSpPr>
            <p:nvPr/>
          </p:nvSpPr>
          <p:spPr bwMode="auto">
            <a:xfrm>
              <a:off x="1222" y="2905"/>
              <a:ext cx="63" cy="103"/>
            </a:xfrm>
            <a:custGeom>
              <a:avLst/>
              <a:gdLst>
                <a:gd name="T0" fmla="*/ 11 w 63"/>
                <a:gd name="T1" fmla="*/ 43 h 103"/>
                <a:gd name="T2" fmla="*/ 6 w 63"/>
                <a:gd name="T3" fmla="*/ 43 h 103"/>
                <a:gd name="T4" fmla="*/ 0 w 63"/>
                <a:gd name="T5" fmla="*/ 52 h 103"/>
                <a:gd name="T6" fmla="*/ 0 w 63"/>
                <a:gd name="T7" fmla="*/ 60 h 103"/>
                <a:gd name="T8" fmla="*/ 11 w 63"/>
                <a:gd name="T9" fmla="*/ 69 h 103"/>
                <a:gd name="T10" fmla="*/ 17 w 63"/>
                <a:gd name="T11" fmla="*/ 86 h 103"/>
                <a:gd name="T12" fmla="*/ 34 w 63"/>
                <a:gd name="T13" fmla="*/ 103 h 103"/>
                <a:gd name="T14" fmla="*/ 51 w 63"/>
                <a:gd name="T15" fmla="*/ 103 h 103"/>
                <a:gd name="T16" fmla="*/ 57 w 63"/>
                <a:gd name="T17" fmla="*/ 86 h 103"/>
                <a:gd name="T18" fmla="*/ 63 w 63"/>
                <a:gd name="T19" fmla="*/ 69 h 103"/>
                <a:gd name="T20" fmla="*/ 63 w 63"/>
                <a:gd name="T21" fmla="*/ 34 h 103"/>
                <a:gd name="T22" fmla="*/ 57 w 63"/>
                <a:gd name="T23" fmla="*/ 0 h 103"/>
                <a:gd name="T24" fmla="*/ 23 w 63"/>
                <a:gd name="T25" fmla="*/ 26 h 103"/>
                <a:gd name="T26" fmla="*/ 11 w 63"/>
                <a:gd name="T27" fmla="*/ 26 h 103"/>
                <a:gd name="T28" fmla="*/ 11 w 63"/>
                <a:gd name="T29" fmla="*/ 43 h 1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3"/>
                <a:gd name="T46" fmla="*/ 0 h 103"/>
                <a:gd name="T47" fmla="*/ 63 w 63"/>
                <a:gd name="T48" fmla="*/ 103 h 1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3" h="103">
                  <a:moveTo>
                    <a:pt x="11" y="43"/>
                  </a:moveTo>
                  <a:lnTo>
                    <a:pt x="6" y="43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11" y="69"/>
                  </a:lnTo>
                  <a:lnTo>
                    <a:pt x="17" y="86"/>
                  </a:lnTo>
                  <a:lnTo>
                    <a:pt x="34" y="103"/>
                  </a:lnTo>
                  <a:lnTo>
                    <a:pt x="51" y="103"/>
                  </a:lnTo>
                  <a:lnTo>
                    <a:pt x="57" y="86"/>
                  </a:lnTo>
                  <a:lnTo>
                    <a:pt x="63" y="69"/>
                  </a:lnTo>
                  <a:lnTo>
                    <a:pt x="63" y="34"/>
                  </a:lnTo>
                  <a:lnTo>
                    <a:pt x="57" y="0"/>
                  </a:lnTo>
                  <a:lnTo>
                    <a:pt x="23" y="26"/>
                  </a:lnTo>
                  <a:lnTo>
                    <a:pt x="11" y="26"/>
                  </a:lnTo>
                  <a:lnTo>
                    <a:pt x="11" y="43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0" name="Freeform 123"/>
            <p:cNvSpPr>
              <a:spLocks/>
            </p:cNvSpPr>
            <p:nvPr/>
          </p:nvSpPr>
          <p:spPr bwMode="auto">
            <a:xfrm>
              <a:off x="1211" y="2879"/>
              <a:ext cx="79" cy="86"/>
            </a:xfrm>
            <a:custGeom>
              <a:avLst/>
              <a:gdLst>
                <a:gd name="T0" fmla="*/ 74 w 79"/>
                <a:gd name="T1" fmla="*/ 60 h 86"/>
                <a:gd name="T2" fmla="*/ 74 w 79"/>
                <a:gd name="T3" fmla="*/ 43 h 86"/>
                <a:gd name="T4" fmla="*/ 79 w 79"/>
                <a:gd name="T5" fmla="*/ 26 h 86"/>
                <a:gd name="T6" fmla="*/ 68 w 79"/>
                <a:gd name="T7" fmla="*/ 8 h 86"/>
                <a:gd name="T8" fmla="*/ 57 w 79"/>
                <a:gd name="T9" fmla="*/ 0 h 86"/>
                <a:gd name="T10" fmla="*/ 34 w 79"/>
                <a:gd name="T11" fmla="*/ 0 h 86"/>
                <a:gd name="T12" fmla="*/ 17 w 79"/>
                <a:gd name="T13" fmla="*/ 0 h 86"/>
                <a:gd name="T14" fmla="*/ 11 w 79"/>
                <a:gd name="T15" fmla="*/ 8 h 86"/>
                <a:gd name="T16" fmla="*/ 5 w 79"/>
                <a:gd name="T17" fmla="*/ 0 h 86"/>
                <a:gd name="T18" fmla="*/ 11 w 79"/>
                <a:gd name="T19" fmla="*/ 8 h 86"/>
                <a:gd name="T20" fmla="*/ 5 w 79"/>
                <a:gd name="T21" fmla="*/ 8 h 86"/>
                <a:gd name="T22" fmla="*/ 11 w 79"/>
                <a:gd name="T23" fmla="*/ 17 h 86"/>
                <a:gd name="T24" fmla="*/ 0 w 79"/>
                <a:gd name="T25" fmla="*/ 26 h 86"/>
                <a:gd name="T26" fmla="*/ 0 w 79"/>
                <a:gd name="T27" fmla="*/ 60 h 86"/>
                <a:gd name="T28" fmla="*/ 11 w 79"/>
                <a:gd name="T29" fmla="*/ 86 h 86"/>
                <a:gd name="T30" fmla="*/ 11 w 79"/>
                <a:gd name="T31" fmla="*/ 78 h 86"/>
                <a:gd name="T32" fmla="*/ 17 w 79"/>
                <a:gd name="T33" fmla="*/ 69 h 86"/>
                <a:gd name="T34" fmla="*/ 22 w 79"/>
                <a:gd name="T35" fmla="*/ 69 h 86"/>
                <a:gd name="T36" fmla="*/ 22 w 79"/>
                <a:gd name="T37" fmla="*/ 52 h 86"/>
                <a:gd name="T38" fmla="*/ 34 w 79"/>
                <a:gd name="T39" fmla="*/ 52 h 86"/>
                <a:gd name="T40" fmla="*/ 68 w 79"/>
                <a:gd name="T41" fmla="*/ 26 h 86"/>
                <a:gd name="T42" fmla="*/ 74 w 79"/>
                <a:gd name="T43" fmla="*/ 60 h 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9"/>
                <a:gd name="T67" fmla="*/ 0 h 86"/>
                <a:gd name="T68" fmla="*/ 79 w 79"/>
                <a:gd name="T69" fmla="*/ 86 h 8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9" h="86">
                  <a:moveTo>
                    <a:pt x="74" y="60"/>
                  </a:moveTo>
                  <a:lnTo>
                    <a:pt x="74" y="43"/>
                  </a:lnTo>
                  <a:lnTo>
                    <a:pt x="79" y="26"/>
                  </a:lnTo>
                  <a:lnTo>
                    <a:pt x="68" y="8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1" y="8"/>
                  </a:lnTo>
                  <a:lnTo>
                    <a:pt x="5" y="0"/>
                  </a:lnTo>
                  <a:lnTo>
                    <a:pt x="11" y="8"/>
                  </a:lnTo>
                  <a:lnTo>
                    <a:pt x="5" y="8"/>
                  </a:lnTo>
                  <a:lnTo>
                    <a:pt x="11" y="17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11" y="86"/>
                  </a:lnTo>
                  <a:lnTo>
                    <a:pt x="11" y="78"/>
                  </a:lnTo>
                  <a:lnTo>
                    <a:pt x="17" y="69"/>
                  </a:lnTo>
                  <a:lnTo>
                    <a:pt x="22" y="69"/>
                  </a:lnTo>
                  <a:lnTo>
                    <a:pt x="22" y="52"/>
                  </a:lnTo>
                  <a:lnTo>
                    <a:pt x="34" y="52"/>
                  </a:lnTo>
                  <a:lnTo>
                    <a:pt x="68" y="26"/>
                  </a:lnTo>
                  <a:lnTo>
                    <a:pt x="74" y="6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1" name="Freeform 124"/>
            <p:cNvSpPr>
              <a:spLocks/>
            </p:cNvSpPr>
            <p:nvPr/>
          </p:nvSpPr>
          <p:spPr bwMode="auto">
            <a:xfrm>
              <a:off x="1228" y="2974"/>
              <a:ext cx="45" cy="52"/>
            </a:xfrm>
            <a:custGeom>
              <a:avLst/>
              <a:gdLst>
                <a:gd name="T0" fmla="*/ 5 w 45"/>
                <a:gd name="T1" fmla="*/ 0 h 52"/>
                <a:gd name="T2" fmla="*/ 0 w 45"/>
                <a:gd name="T3" fmla="*/ 34 h 52"/>
                <a:gd name="T4" fmla="*/ 17 w 45"/>
                <a:gd name="T5" fmla="*/ 52 h 52"/>
                <a:gd name="T6" fmla="*/ 28 w 45"/>
                <a:gd name="T7" fmla="*/ 52 h 52"/>
                <a:gd name="T8" fmla="*/ 40 w 45"/>
                <a:gd name="T9" fmla="*/ 43 h 52"/>
                <a:gd name="T10" fmla="*/ 45 w 45"/>
                <a:gd name="T11" fmla="*/ 43 h 52"/>
                <a:gd name="T12" fmla="*/ 40 w 45"/>
                <a:gd name="T13" fmla="*/ 34 h 52"/>
                <a:gd name="T14" fmla="*/ 28 w 45"/>
                <a:gd name="T15" fmla="*/ 34 h 52"/>
                <a:gd name="T16" fmla="*/ 11 w 45"/>
                <a:gd name="T17" fmla="*/ 17 h 52"/>
                <a:gd name="T18" fmla="*/ 5 w 4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5" y="0"/>
                  </a:moveTo>
                  <a:lnTo>
                    <a:pt x="0" y="34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5" y="43"/>
                  </a:lnTo>
                  <a:lnTo>
                    <a:pt x="40" y="34"/>
                  </a:lnTo>
                  <a:lnTo>
                    <a:pt x="28" y="34"/>
                  </a:lnTo>
                  <a:lnTo>
                    <a:pt x="11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2" name="Freeform 125"/>
            <p:cNvSpPr>
              <a:spLocks/>
            </p:cNvSpPr>
            <p:nvPr/>
          </p:nvSpPr>
          <p:spPr bwMode="auto">
            <a:xfrm>
              <a:off x="1182" y="3008"/>
              <a:ext cx="142" cy="217"/>
            </a:xfrm>
            <a:custGeom>
              <a:avLst/>
              <a:gdLst>
                <a:gd name="T0" fmla="*/ 46 w 142"/>
                <a:gd name="T1" fmla="*/ 0 h 217"/>
                <a:gd name="T2" fmla="*/ 29 w 142"/>
                <a:gd name="T3" fmla="*/ 18 h 217"/>
                <a:gd name="T4" fmla="*/ 12 w 142"/>
                <a:gd name="T5" fmla="*/ 35 h 217"/>
                <a:gd name="T6" fmla="*/ 0 w 142"/>
                <a:gd name="T7" fmla="*/ 78 h 217"/>
                <a:gd name="T8" fmla="*/ 0 w 142"/>
                <a:gd name="T9" fmla="*/ 130 h 217"/>
                <a:gd name="T10" fmla="*/ 12 w 142"/>
                <a:gd name="T11" fmla="*/ 139 h 217"/>
                <a:gd name="T12" fmla="*/ 29 w 142"/>
                <a:gd name="T13" fmla="*/ 130 h 217"/>
                <a:gd name="T14" fmla="*/ 29 w 142"/>
                <a:gd name="T15" fmla="*/ 113 h 217"/>
                <a:gd name="T16" fmla="*/ 29 w 142"/>
                <a:gd name="T17" fmla="*/ 199 h 217"/>
                <a:gd name="T18" fmla="*/ 57 w 142"/>
                <a:gd name="T19" fmla="*/ 217 h 217"/>
                <a:gd name="T20" fmla="*/ 86 w 142"/>
                <a:gd name="T21" fmla="*/ 217 h 217"/>
                <a:gd name="T22" fmla="*/ 114 w 142"/>
                <a:gd name="T23" fmla="*/ 217 h 217"/>
                <a:gd name="T24" fmla="*/ 125 w 142"/>
                <a:gd name="T25" fmla="*/ 199 h 217"/>
                <a:gd name="T26" fmla="*/ 120 w 142"/>
                <a:gd name="T27" fmla="*/ 113 h 217"/>
                <a:gd name="T28" fmla="*/ 137 w 142"/>
                <a:gd name="T29" fmla="*/ 113 h 217"/>
                <a:gd name="T30" fmla="*/ 142 w 142"/>
                <a:gd name="T31" fmla="*/ 104 h 217"/>
                <a:gd name="T32" fmla="*/ 137 w 142"/>
                <a:gd name="T33" fmla="*/ 61 h 217"/>
                <a:gd name="T34" fmla="*/ 125 w 142"/>
                <a:gd name="T35" fmla="*/ 18 h 217"/>
                <a:gd name="T36" fmla="*/ 103 w 142"/>
                <a:gd name="T37" fmla="*/ 9 h 217"/>
                <a:gd name="T38" fmla="*/ 86 w 142"/>
                <a:gd name="T39" fmla="*/ 0 h 217"/>
                <a:gd name="T40" fmla="*/ 86 w 142"/>
                <a:gd name="T41" fmla="*/ 9 h 217"/>
                <a:gd name="T42" fmla="*/ 74 w 142"/>
                <a:gd name="T43" fmla="*/ 18 h 217"/>
                <a:gd name="T44" fmla="*/ 63 w 142"/>
                <a:gd name="T45" fmla="*/ 18 h 217"/>
                <a:gd name="T46" fmla="*/ 46 w 142"/>
                <a:gd name="T47" fmla="*/ 0 h 2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2"/>
                <a:gd name="T73" fmla="*/ 0 h 217"/>
                <a:gd name="T74" fmla="*/ 142 w 142"/>
                <a:gd name="T75" fmla="*/ 217 h 2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2" h="217">
                  <a:moveTo>
                    <a:pt x="46" y="0"/>
                  </a:moveTo>
                  <a:lnTo>
                    <a:pt x="29" y="18"/>
                  </a:lnTo>
                  <a:lnTo>
                    <a:pt x="12" y="35"/>
                  </a:lnTo>
                  <a:lnTo>
                    <a:pt x="0" y="78"/>
                  </a:lnTo>
                  <a:lnTo>
                    <a:pt x="0" y="130"/>
                  </a:lnTo>
                  <a:lnTo>
                    <a:pt x="12" y="139"/>
                  </a:lnTo>
                  <a:lnTo>
                    <a:pt x="29" y="130"/>
                  </a:lnTo>
                  <a:lnTo>
                    <a:pt x="29" y="113"/>
                  </a:lnTo>
                  <a:lnTo>
                    <a:pt x="29" y="199"/>
                  </a:lnTo>
                  <a:lnTo>
                    <a:pt x="57" y="217"/>
                  </a:lnTo>
                  <a:lnTo>
                    <a:pt x="86" y="217"/>
                  </a:lnTo>
                  <a:lnTo>
                    <a:pt x="114" y="217"/>
                  </a:lnTo>
                  <a:lnTo>
                    <a:pt x="125" y="199"/>
                  </a:lnTo>
                  <a:lnTo>
                    <a:pt x="120" y="113"/>
                  </a:lnTo>
                  <a:lnTo>
                    <a:pt x="137" y="113"/>
                  </a:lnTo>
                  <a:lnTo>
                    <a:pt x="142" y="104"/>
                  </a:lnTo>
                  <a:lnTo>
                    <a:pt x="137" y="61"/>
                  </a:lnTo>
                  <a:lnTo>
                    <a:pt x="125" y="18"/>
                  </a:lnTo>
                  <a:lnTo>
                    <a:pt x="103" y="9"/>
                  </a:lnTo>
                  <a:lnTo>
                    <a:pt x="86" y="0"/>
                  </a:lnTo>
                  <a:lnTo>
                    <a:pt x="86" y="9"/>
                  </a:lnTo>
                  <a:lnTo>
                    <a:pt x="74" y="18"/>
                  </a:lnTo>
                  <a:lnTo>
                    <a:pt x="63" y="18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3" name="Line 126"/>
            <p:cNvSpPr>
              <a:spLocks noChangeShapeType="1"/>
            </p:cNvSpPr>
            <p:nvPr/>
          </p:nvSpPr>
          <p:spPr bwMode="auto">
            <a:xfrm flipV="1">
              <a:off x="1302" y="3095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4" name="Freeform 127"/>
            <p:cNvSpPr>
              <a:spLocks/>
            </p:cNvSpPr>
            <p:nvPr/>
          </p:nvSpPr>
          <p:spPr bwMode="auto">
            <a:xfrm>
              <a:off x="1182" y="3138"/>
              <a:ext cx="46" cy="113"/>
            </a:xfrm>
            <a:custGeom>
              <a:avLst/>
              <a:gdLst>
                <a:gd name="T0" fmla="*/ 23 w 46"/>
                <a:gd name="T1" fmla="*/ 0 h 113"/>
                <a:gd name="T2" fmla="*/ 29 w 46"/>
                <a:gd name="T3" fmla="*/ 52 h 113"/>
                <a:gd name="T4" fmla="*/ 46 w 46"/>
                <a:gd name="T5" fmla="*/ 95 h 113"/>
                <a:gd name="T6" fmla="*/ 40 w 46"/>
                <a:gd name="T7" fmla="*/ 113 h 113"/>
                <a:gd name="T8" fmla="*/ 6 w 46"/>
                <a:gd name="T9" fmla="*/ 52 h 113"/>
                <a:gd name="T10" fmla="*/ 0 w 46"/>
                <a:gd name="T11" fmla="*/ 0 h 113"/>
                <a:gd name="T12" fmla="*/ 12 w 46"/>
                <a:gd name="T13" fmla="*/ 9 h 113"/>
                <a:gd name="T14" fmla="*/ 23 w 46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113"/>
                <a:gd name="T26" fmla="*/ 46 w 46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113">
                  <a:moveTo>
                    <a:pt x="23" y="0"/>
                  </a:moveTo>
                  <a:lnTo>
                    <a:pt x="29" y="52"/>
                  </a:lnTo>
                  <a:lnTo>
                    <a:pt x="46" y="95"/>
                  </a:lnTo>
                  <a:lnTo>
                    <a:pt x="40" y="113"/>
                  </a:lnTo>
                  <a:lnTo>
                    <a:pt x="6" y="52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5" name="Freeform 128"/>
            <p:cNvSpPr>
              <a:spLocks/>
            </p:cNvSpPr>
            <p:nvPr/>
          </p:nvSpPr>
          <p:spPr bwMode="auto">
            <a:xfrm>
              <a:off x="1302" y="3121"/>
              <a:ext cx="22" cy="121"/>
            </a:xfrm>
            <a:custGeom>
              <a:avLst/>
              <a:gdLst>
                <a:gd name="T0" fmla="*/ 22 w 22"/>
                <a:gd name="T1" fmla="*/ 0 h 121"/>
                <a:gd name="T2" fmla="*/ 22 w 22"/>
                <a:gd name="T3" fmla="*/ 43 h 121"/>
                <a:gd name="T4" fmla="*/ 5 w 22"/>
                <a:gd name="T5" fmla="*/ 121 h 121"/>
                <a:gd name="T6" fmla="*/ 5 w 22"/>
                <a:gd name="T7" fmla="*/ 95 h 121"/>
                <a:gd name="T8" fmla="*/ 5 w 22"/>
                <a:gd name="T9" fmla="*/ 86 h 121"/>
                <a:gd name="T10" fmla="*/ 0 w 22"/>
                <a:gd name="T11" fmla="*/ 0 h 121"/>
                <a:gd name="T12" fmla="*/ 17 w 22"/>
                <a:gd name="T13" fmla="*/ 0 h 121"/>
                <a:gd name="T14" fmla="*/ 22 w 22"/>
                <a:gd name="T15" fmla="*/ 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121"/>
                <a:gd name="T26" fmla="*/ 22 w 22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121">
                  <a:moveTo>
                    <a:pt x="22" y="0"/>
                  </a:moveTo>
                  <a:lnTo>
                    <a:pt x="22" y="43"/>
                  </a:lnTo>
                  <a:lnTo>
                    <a:pt x="5" y="121"/>
                  </a:lnTo>
                  <a:lnTo>
                    <a:pt x="5" y="95"/>
                  </a:lnTo>
                  <a:lnTo>
                    <a:pt x="5" y="8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6" name="Freeform 129"/>
            <p:cNvSpPr>
              <a:spLocks/>
            </p:cNvSpPr>
            <p:nvPr/>
          </p:nvSpPr>
          <p:spPr bwMode="auto">
            <a:xfrm>
              <a:off x="1421" y="3501"/>
              <a:ext cx="68" cy="44"/>
            </a:xfrm>
            <a:custGeom>
              <a:avLst/>
              <a:gdLst>
                <a:gd name="T0" fmla="*/ 0 w 68"/>
                <a:gd name="T1" fmla="*/ 9 h 44"/>
                <a:gd name="T2" fmla="*/ 0 w 68"/>
                <a:gd name="T3" fmla="*/ 26 h 44"/>
                <a:gd name="T4" fmla="*/ 0 w 68"/>
                <a:gd name="T5" fmla="*/ 35 h 44"/>
                <a:gd name="T6" fmla="*/ 11 w 68"/>
                <a:gd name="T7" fmla="*/ 35 h 44"/>
                <a:gd name="T8" fmla="*/ 17 w 68"/>
                <a:gd name="T9" fmla="*/ 44 h 44"/>
                <a:gd name="T10" fmla="*/ 34 w 68"/>
                <a:gd name="T11" fmla="*/ 35 h 44"/>
                <a:gd name="T12" fmla="*/ 34 w 68"/>
                <a:gd name="T13" fmla="*/ 26 h 44"/>
                <a:gd name="T14" fmla="*/ 51 w 68"/>
                <a:gd name="T15" fmla="*/ 35 h 44"/>
                <a:gd name="T16" fmla="*/ 57 w 68"/>
                <a:gd name="T17" fmla="*/ 35 h 44"/>
                <a:gd name="T18" fmla="*/ 68 w 68"/>
                <a:gd name="T19" fmla="*/ 35 h 44"/>
                <a:gd name="T20" fmla="*/ 68 w 68"/>
                <a:gd name="T21" fmla="*/ 26 h 44"/>
                <a:gd name="T22" fmla="*/ 68 w 68"/>
                <a:gd name="T23" fmla="*/ 18 h 44"/>
                <a:gd name="T24" fmla="*/ 62 w 68"/>
                <a:gd name="T25" fmla="*/ 9 h 44"/>
                <a:gd name="T26" fmla="*/ 51 w 68"/>
                <a:gd name="T27" fmla="*/ 9 h 44"/>
                <a:gd name="T28" fmla="*/ 45 w 68"/>
                <a:gd name="T29" fmla="*/ 0 h 44"/>
                <a:gd name="T30" fmla="*/ 40 w 68"/>
                <a:gd name="T31" fmla="*/ 9 h 44"/>
                <a:gd name="T32" fmla="*/ 23 w 68"/>
                <a:gd name="T33" fmla="*/ 0 h 44"/>
                <a:gd name="T34" fmla="*/ 17 w 68"/>
                <a:gd name="T35" fmla="*/ 9 h 44"/>
                <a:gd name="T36" fmla="*/ 5 w 68"/>
                <a:gd name="T37" fmla="*/ 9 h 44"/>
                <a:gd name="T38" fmla="*/ 0 w 68"/>
                <a:gd name="T39" fmla="*/ 9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44"/>
                <a:gd name="T62" fmla="*/ 68 w 6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44">
                  <a:moveTo>
                    <a:pt x="0" y="9"/>
                  </a:moveTo>
                  <a:lnTo>
                    <a:pt x="0" y="2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7" y="44"/>
                  </a:lnTo>
                  <a:lnTo>
                    <a:pt x="34" y="35"/>
                  </a:lnTo>
                  <a:lnTo>
                    <a:pt x="34" y="26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8" y="35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2" y="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7" y="9"/>
                  </a:lnTo>
                  <a:lnTo>
                    <a:pt x="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7" name="Oval 130"/>
            <p:cNvSpPr>
              <a:spLocks noChangeArrowheads="1"/>
            </p:cNvSpPr>
            <p:nvPr/>
          </p:nvSpPr>
          <p:spPr bwMode="auto">
            <a:xfrm>
              <a:off x="1421" y="3510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8" name="Oval 131"/>
            <p:cNvSpPr>
              <a:spLocks noChangeArrowheads="1"/>
            </p:cNvSpPr>
            <p:nvPr/>
          </p:nvSpPr>
          <p:spPr bwMode="auto">
            <a:xfrm>
              <a:off x="1452" y="3513"/>
              <a:ext cx="0" cy="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9" name="Freeform 132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0" name="Freeform 133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1" name="Freeform 134"/>
            <p:cNvSpPr>
              <a:spLocks/>
            </p:cNvSpPr>
            <p:nvPr/>
          </p:nvSpPr>
          <p:spPr bwMode="auto">
            <a:xfrm>
              <a:off x="1415" y="3346"/>
              <a:ext cx="57" cy="164"/>
            </a:xfrm>
            <a:custGeom>
              <a:avLst/>
              <a:gdLst>
                <a:gd name="T0" fmla="*/ 0 w 57"/>
                <a:gd name="T1" fmla="*/ 0 h 164"/>
                <a:gd name="T2" fmla="*/ 0 w 57"/>
                <a:gd name="T3" fmla="*/ 17 h 164"/>
                <a:gd name="T4" fmla="*/ 0 w 57"/>
                <a:gd name="T5" fmla="*/ 43 h 164"/>
                <a:gd name="T6" fmla="*/ 0 w 57"/>
                <a:gd name="T7" fmla="*/ 112 h 164"/>
                <a:gd name="T8" fmla="*/ 0 w 57"/>
                <a:gd name="T9" fmla="*/ 155 h 164"/>
                <a:gd name="T10" fmla="*/ 6 w 57"/>
                <a:gd name="T11" fmla="*/ 164 h 164"/>
                <a:gd name="T12" fmla="*/ 17 w 57"/>
                <a:gd name="T13" fmla="*/ 164 h 164"/>
                <a:gd name="T14" fmla="*/ 29 w 57"/>
                <a:gd name="T15" fmla="*/ 164 h 164"/>
                <a:gd name="T16" fmla="*/ 34 w 57"/>
                <a:gd name="T17" fmla="*/ 155 h 164"/>
                <a:gd name="T18" fmla="*/ 46 w 57"/>
                <a:gd name="T19" fmla="*/ 164 h 164"/>
                <a:gd name="T20" fmla="*/ 51 w 57"/>
                <a:gd name="T21" fmla="*/ 164 h 164"/>
                <a:gd name="T22" fmla="*/ 57 w 57"/>
                <a:gd name="T23" fmla="*/ 155 h 164"/>
                <a:gd name="T24" fmla="*/ 57 w 57"/>
                <a:gd name="T25" fmla="*/ 103 h 164"/>
                <a:gd name="T26" fmla="*/ 57 w 57"/>
                <a:gd name="T27" fmla="*/ 86 h 164"/>
                <a:gd name="T28" fmla="*/ 51 w 57"/>
                <a:gd name="T29" fmla="*/ 0 h 164"/>
                <a:gd name="T30" fmla="*/ 51 w 57"/>
                <a:gd name="T31" fmla="*/ 0 h 164"/>
                <a:gd name="T32" fmla="*/ 34 w 57"/>
                <a:gd name="T33" fmla="*/ 8 h 164"/>
                <a:gd name="T34" fmla="*/ 17 w 57"/>
                <a:gd name="T35" fmla="*/ 8 h 164"/>
                <a:gd name="T36" fmla="*/ 0 w 57"/>
                <a:gd name="T37" fmla="*/ 0 h 1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"/>
                <a:gd name="T58" fmla="*/ 0 h 164"/>
                <a:gd name="T59" fmla="*/ 57 w 57"/>
                <a:gd name="T60" fmla="*/ 164 h 1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" h="164">
                  <a:moveTo>
                    <a:pt x="0" y="0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6" y="164"/>
                  </a:lnTo>
                  <a:lnTo>
                    <a:pt x="17" y="164"/>
                  </a:lnTo>
                  <a:lnTo>
                    <a:pt x="29" y="164"/>
                  </a:lnTo>
                  <a:lnTo>
                    <a:pt x="34" y="155"/>
                  </a:lnTo>
                  <a:lnTo>
                    <a:pt x="46" y="164"/>
                  </a:lnTo>
                  <a:lnTo>
                    <a:pt x="51" y="164"/>
                  </a:lnTo>
                  <a:lnTo>
                    <a:pt x="57" y="155"/>
                  </a:lnTo>
                  <a:lnTo>
                    <a:pt x="57" y="103"/>
                  </a:lnTo>
                  <a:lnTo>
                    <a:pt x="57" y="86"/>
                  </a:lnTo>
                  <a:lnTo>
                    <a:pt x="51" y="0"/>
                  </a:lnTo>
                  <a:lnTo>
                    <a:pt x="34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2" name="Freeform 135"/>
            <p:cNvSpPr>
              <a:spLocks/>
            </p:cNvSpPr>
            <p:nvPr/>
          </p:nvSpPr>
          <p:spPr bwMode="auto">
            <a:xfrm>
              <a:off x="1449" y="3398"/>
              <a:ext cx="1" cy="103"/>
            </a:xfrm>
            <a:custGeom>
              <a:avLst/>
              <a:gdLst>
                <a:gd name="T0" fmla="*/ 0 w 1"/>
                <a:gd name="T1" fmla="*/ 103 h 103"/>
                <a:gd name="T2" fmla="*/ 0 w 1"/>
                <a:gd name="T3" fmla="*/ 34 h 103"/>
                <a:gd name="T4" fmla="*/ 0 w 1"/>
                <a:gd name="T5" fmla="*/ 0 h 103"/>
                <a:gd name="T6" fmla="*/ 0 60000 65536"/>
                <a:gd name="T7" fmla="*/ 0 60000 65536"/>
                <a:gd name="T8" fmla="*/ 0 60000 65536"/>
                <a:gd name="T9" fmla="*/ 0 w 1"/>
                <a:gd name="T10" fmla="*/ 0 h 103"/>
                <a:gd name="T11" fmla="*/ 1 w 1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3">
                  <a:moveTo>
                    <a:pt x="0" y="103"/>
                  </a:move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3" name="Freeform 136"/>
            <p:cNvSpPr>
              <a:spLocks/>
            </p:cNvSpPr>
            <p:nvPr/>
          </p:nvSpPr>
          <p:spPr bwMode="auto">
            <a:xfrm>
              <a:off x="1421" y="3164"/>
              <a:ext cx="34" cy="61"/>
            </a:xfrm>
            <a:custGeom>
              <a:avLst/>
              <a:gdLst>
                <a:gd name="T0" fmla="*/ 5 w 34"/>
                <a:gd name="T1" fmla="*/ 26 h 61"/>
                <a:gd name="T2" fmla="*/ 0 w 34"/>
                <a:gd name="T3" fmla="*/ 17 h 61"/>
                <a:gd name="T4" fmla="*/ 0 w 34"/>
                <a:gd name="T5" fmla="*/ 26 h 61"/>
                <a:gd name="T6" fmla="*/ 0 w 34"/>
                <a:gd name="T7" fmla="*/ 35 h 61"/>
                <a:gd name="T8" fmla="*/ 5 w 34"/>
                <a:gd name="T9" fmla="*/ 35 h 61"/>
                <a:gd name="T10" fmla="*/ 5 w 34"/>
                <a:gd name="T11" fmla="*/ 52 h 61"/>
                <a:gd name="T12" fmla="*/ 17 w 34"/>
                <a:gd name="T13" fmla="*/ 61 h 61"/>
                <a:gd name="T14" fmla="*/ 28 w 34"/>
                <a:gd name="T15" fmla="*/ 52 h 61"/>
                <a:gd name="T16" fmla="*/ 34 w 34"/>
                <a:gd name="T17" fmla="*/ 52 h 61"/>
                <a:gd name="T18" fmla="*/ 34 w 34"/>
                <a:gd name="T19" fmla="*/ 35 h 61"/>
                <a:gd name="T20" fmla="*/ 34 w 34"/>
                <a:gd name="T21" fmla="*/ 17 h 61"/>
                <a:gd name="T22" fmla="*/ 28 w 34"/>
                <a:gd name="T23" fmla="*/ 0 h 61"/>
                <a:gd name="T24" fmla="*/ 11 w 34"/>
                <a:gd name="T25" fmla="*/ 9 h 61"/>
                <a:gd name="T26" fmla="*/ 5 w 34"/>
                <a:gd name="T27" fmla="*/ 9 h 61"/>
                <a:gd name="T28" fmla="*/ 5 w 34"/>
                <a:gd name="T29" fmla="*/ 26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61"/>
                <a:gd name="T47" fmla="*/ 34 w 34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61">
                  <a:moveTo>
                    <a:pt x="5" y="26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17" y="61"/>
                  </a:lnTo>
                  <a:lnTo>
                    <a:pt x="28" y="52"/>
                  </a:lnTo>
                  <a:lnTo>
                    <a:pt x="34" y="52"/>
                  </a:lnTo>
                  <a:lnTo>
                    <a:pt x="34" y="35"/>
                  </a:lnTo>
                  <a:lnTo>
                    <a:pt x="34" y="17"/>
                  </a:lnTo>
                  <a:lnTo>
                    <a:pt x="28" y="0"/>
                  </a:lnTo>
                  <a:lnTo>
                    <a:pt x="11" y="9"/>
                  </a:lnTo>
                  <a:lnTo>
                    <a:pt x="5" y="9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4" name="Freeform 137"/>
            <p:cNvSpPr>
              <a:spLocks/>
            </p:cNvSpPr>
            <p:nvPr/>
          </p:nvSpPr>
          <p:spPr bwMode="auto">
            <a:xfrm>
              <a:off x="1409" y="3138"/>
              <a:ext cx="52" cy="61"/>
            </a:xfrm>
            <a:custGeom>
              <a:avLst/>
              <a:gdLst>
                <a:gd name="T0" fmla="*/ 46 w 52"/>
                <a:gd name="T1" fmla="*/ 43 h 61"/>
                <a:gd name="T2" fmla="*/ 46 w 52"/>
                <a:gd name="T3" fmla="*/ 35 h 61"/>
                <a:gd name="T4" fmla="*/ 52 w 52"/>
                <a:gd name="T5" fmla="*/ 17 h 61"/>
                <a:gd name="T6" fmla="*/ 46 w 52"/>
                <a:gd name="T7" fmla="*/ 9 h 61"/>
                <a:gd name="T8" fmla="*/ 40 w 52"/>
                <a:gd name="T9" fmla="*/ 9 h 61"/>
                <a:gd name="T10" fmla="*/ 23 w 52"/>
                <a:gd name="T11" fmla="*/ 0 h 61"/>
                <a:gd name="T12" fmla="*/ 12 w 52"/>
                <a:gd name="T13" fmla="*/ 9 h 61"/>
                <a:gd name="T14" fmla="*/ 12 w 52"/>
                <a:gd name="T15" fmla="*/ 9 h 61"/>
                <a:gd name="T16" fmla="*/ 6 w 52"/>
                <a:gd name="T17" fmla="*/ 9 h 61"/>
                <a:gd name="T18" fmla="*/ 12 w 52"/>
                <a:gd name="T19" fmla="*/ 9 h 61"/>
                <a:gd name="T20" fmla="*/ 6 w 52"/>
                <a:gd name="T21" fmla="*/ 9 h 61"/>
                <a:gd name="T22" fmla="*/ 6 w 52"/>
                <a:gd name="T23" fmla="*/ 17 h 61"/>
                <a:gd name="T24" fmla="*/ 6 w 52"/>
                <a:gd name="T25" fmla="*/ 17 h 61"/>
                <a:gd name="T26" fmla="*/ 0 w 52"/>
                <a:gd name="T27" fmla="*/ 43 h 61"/>
                <a:gd name="T28" fmla="*/ 12 w 52"/>
                <a:gd name="T29" fmla="*/ 61 h 61"/>
                <a:gd name="T30" fmla="*/ 12 w 52"/>
                <a:gd name="T31" fmla="*/ 52 h 61"/>
                <a:gd name="T32" fmla="*/ 12 w 52"/>
                <a:gd name="T33" fmla="*/ 43 h 61"/>
                <a:gd name="T34" fmla="*/ 17 w 52"/>
                <a:gd name="T35" fmla="*/ 52 h 61"/>
                <a:gd name="T36" fmla="*/ 17 w 52"/>
                <a:gd name="T37" fmla="*/ 35 h 61"/>
                <a:gd name="T38" fmla="*/ 23 w 52"/>
                <a:gd name="T39" fmla="*/ 35 h 61"/>
                <a:gd name="T40" fmla="*/ 40 w 52"/>
                <a:gd name="T41" fmla="*/ 26 h 61"/>
                <a:gd name="T42" fmla="*/ 46 w 52"/>
                <a:gd name="T43" fmla="*/ 43 h 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61"/>
                <a:gd name="T68" fmla="*/ 52 w 52"/>
                <a:gd name="T69" fmla="*/ 61 h 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61">
                  <a:moveTo>
                    <a:pt x="46" y="43"/>
                  </a:moveTo>
                  <a:lnTo>
                    <a:pt x="46" y="35"/>
                  </a:lnTo>
                  <a:lnTo>
                    <a:pt x="52" y="17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17"/>
                  </a:lnTo>
                  <a:lnTo>
                    <a:pt x="0" y="43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52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40" y="26"/>
                  </a:lnTo>
                  <a:lnTo>
                    <a:pt x="46" y="4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Freeform 138"/>
            <p:cNvSpPr>
              <a:spLocks/>
            </p:cNvSpPr>
            <p:nvPr/>
          </p:nvSpPr>
          <p:spPr bwMode="auto">
            <a:xfrm>
              <a:off x="1426" y="3199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0 w 23"/>
                <a:gd name="T3" fmla="*/ 26 h 34"/>
                <a:gd name="T4" fmla="*/ 6 w 23"/>
                <a:gd name="T5" fmla="*/ 34 h 34"/>
                <a:gd name="T6" fmla="*/ 12 w 23"/>
                <a:gd name="T7" fmla="*/ 34 h 34"/>
                <a:gd name="T8" fmla="*/ 18 w 23"/>
                <a:gd name="T9" fmla="*/ 34 h 34"/>
                <a:gd name="T10" fmla="*/ 23 w 23"/>
                <a:gd name="T11" fmla="*/ 26 h 34"/>
                <a:gd name="T12" fmla="*/ 23 w 23"/>
                <a:gd name="T13" fmla="*/ 17 h 34"/>
                <a:gd name="T14" fmla="*/ 12 w 23"/>
                <a:gd name="T15" fmla="*/ 26 h 34"/>
                <a:gd name="T16" fmla="*/ 0 w 23"/>
                <a:gd name="T17" fmla="*/ 17 h 34"/>
                <a:gd name="T18" fmla="*/ 0 w 2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4"/>
                <a:gd name="T32" fmla="*/ 23 w 23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4">
                  <a:moveTo>
                    <a:pt x="0" y="0"/>
                  </a:moveTo>
                  <a:lnTo>
                    <a:pt x="0" y="26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3" y="26"/>
                  </a:lnTo>
                  <a:lnTo>
                    <a:pt x="23" y="17"/>
                  </a:lnTo>
                  <a:lnTo>
                    <a:pt x="12" y="26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Freeform 139"/>
            <p:cNvSpPr>
              <a:spLocks/>
            </p:cNvSpPr>
            <p:nvPr/>
          </p:nvSpPr>
          <p:spPr bwMode="auto">
            <a:xfrm>
              <a:off x="1392" y="3216"/>
              <a:ext cx="86" cy="138"/>
            </a:xfrm>
            <a:custGeom>
              <a:avLst/>
              <a:gdLst>
                <a:gd name="T0" fmla="*/ 34 w 86"/>
                <a:gd name="T1" fmla="*/ 9 h 138"/>
                <a:gd name="T2" fmla="*/ 17 w 86"/>
                <a:gd name="T3" fmla="*/ 17 h 138"/>
                <a:gd name="T4" fmla="*/ 12 w 86"/>
                <a:gd name="T5" fmla="*/ 26 h 138"/>
                <a:gd name="T6" fmla="*/ 6 w 86"/>
                <a:gd name="T7" fmla="*/ 52 h 138"/>
                <a:gd name="T8" fmla="*/ 0 w 86"/>
                <a:gd name="T9" fmla="*/ 78 h 138"/>
                <a:gd name="T10" fmla="*/ 12 w 86"/>
                <a:gd name="T11" fmla="*/ 86 h 138"/>
                <a:gd name="T12" fmla="*/ 17 w 86"/>
                <a:gd name="T13" fmla="*/ 86 h 138"/>
                <a:gd name="T14" fmla="*/ 23 w 86"/>
                <a:gd name="T15" fmla="*/ 69 h 138"/>
                <a:gd name="T16" fmla="*/ 23 w 86"/>
                <a:gd name="T17" fmla="*/ 130 h 138"/>
                <a:gd name="T18" fmla="*/ 40 w 86"/>
                <a:gd name="T19" fmla="*/ 138 h 138"/>
                <a:gd name="T20" fmla="*/ 57 w 86"/>
                <a:gd name="T21" fmla="*/ 138 h 138"/>
                <a:gd name="T22" fmla="*/ 74 w 86"/>
                <a:gd name="T23" fmla="*/ 130 h 138"/>
                <a:gd name="T24" fmla="*/ 80 w 86"/>
                <a:gd name="T25" fmla="*/ 130 h 138"/>
                <a:gd name="T26" fmla="*/ 74 w 86"/>
                <a:gd name="T27" fmla="*/ 78 h 138"/>
                <a:gd name="T28" fmla="*/ 86 w 86"/>
                <a:gd name="T29" fmla="*/ 78 h 138"/>
                <a:gd name="T30" fmla="*/ 86 w 86"/>
                <a:gd name="T31" fmla="*/ 69 h 138"/>
                <a:gd name="T32" fmla="*/ 86 w 86"/>
                <a:gd name="T33" fmla="*/ 43 h 138"/>
                <a:gd name="T34" fmla="*/ 74 w 86"/>
                <a:gd name="T35" fmla="*/ 17 h 138"/>
                <a:gd name="T36" fmla="*/ 63 w 86"/>
                <a:gd name="T37" fmla="*/ 9 h 138"/>
                <a:gd name="T38" fmla="*/ 57 w 86"/>
                <a:gd name="T39" fmla="*/ 0 h 138"/>
                <a:gd name="T40" fmla="*/ 52 w 86"/>
                <a:gd name="T41" fmla="*/ 17 h 138"/>
                <a:gd name="T42" fmla="*/ 46 w 86"/>
                <a:gd name="T43" fmla="*/ 17 h 138"/>
                <a:gd name="T44" fmla="*/ 40 w 86"/>
                <a:gd name="T45" fmla="*/ 17 h 138"/>
                <a:gd name="T46" fmla="*/ 34 w 86"/>
                <a:gd name="T47" fmla="*/ 9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"/>
                <a:gd name="T73" fmla="*/ 0 h 138"/>
                <a:gd name="T74" fmla="*/ 86 w 86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" h="138">
                  <a:moveTo>
                    <a:pt x="34" y="9"/>
                  </a:moveTo>
                  <a:lnTo>
                    <a:pt x="17" y="17"/>
                  </a:lnTo>
                  <a:lnTo>
                    <a:pt x="12" y="26"/>
                  </a:lnTo>
                  <a:lnTo>
                    <a:pt x="6" y="52"/>
                  </a:lnTo>
                  <a:lnTo>
                    <a:pt x="0" y="78"/>
                  </a:lnTo>
                  <a:lnTo>
                    <a:pt x="12" y="86"/>
                  </a:lnTo>
                  <a:lnTo>
                    <a:pt x="17" y="86"/>
                  </a:lnTo>
                  <a:lnTo>
                    <a:pt x="23" y="69"/>
                  </a:lnTo>
                  <a:lnTo>
                    <a:pt x="23" y="130"/>
                  </a:lnTo>
                  <a:lnTo>
                    <a:pt x="40" y="138"/>
                  </a:lnTo>
                  <a:lnTo>
                    <a:pt x="57" y="138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74" y="78"/>
                  </a:lnTo>
                  <a:lnTo>
                    <a:pt x="86" y="78"/>
                  </a:lnTo>
                  <a:lnTo>
                    <a:pt x="86" y="69"/>
                  </a:lnTo>
                  <a:lnTo>
                    <a:pt x="86" y="43"/>
                  </a:lnTo>
                  <a:lnTo>
                    <a:pt x="74" y="17"/>
                  </a:lnTo>
                  <a:lnTo>
                    <a:pt x="63" y="9"/>
                  </a:lnTo>
                  <a:lnTo>
                    <a:pt x="57" y="0"/>
                  </a:lnTo>
                  <a:lnTo>
                    <a:pt x="52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4" y="9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40"/>
            <p:cNvSpPr>
              <a:spLocks noChangeShapeType="1"/>
            </p:cNvSpPr>
            <p:nvPr/>
          </p:nvSpPr>
          <p:spPr bwMode="auto">
            <a:xfrm flipV="1">
              <a:off x="1466" y="3268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Freeform 141"/>
            <p:cNvSpPr>
              <a:spLocks/>
            </p:cNvSpPr>
            <p:nvPr/>
          </p:nvSpPr>
          <p:spPr bwMode="auto">
            <a:xfrm>
              <a:off x="1398" y="3302"/>
              <a:ext cx="23" cy="70"/>
            </a:xfrm>
            <a:custGeom>
              <a:avLst/>
              <a:gdLst>
                <a:gd name="T0" fmla="*/ 11 w 23"/>
                <a:gd name="T1" fmla="*/ 0 h 70"/>
                <a:gd name="T2" fmla="*/ 11 w 23"/>
                <a:gd name="T3" fmla="*/ 26 h 70"/>
                <a:gd name="T4" fmla="*/ 23 w 23"/>
                <a:gd name="T5" fmla="*/ 52 h 70"/>
                <a:gd name="T6" fmla="*/ 17 w 23"/>
                <a:gd name="T7" fmla="*/ 70 h 70"/>
                <a:gd name="T8" fmla="*/ 0 w 23"/>
                <a:gd name="T9" fmla="*/ 26 h 70"/>
                <a:gd name="T10" fmla="*/ 0 w 23"/>
                <a:gd name="T11" fmla="*/ 0 h 70"/>
                <a:gd name="T12" fmla="*/ 6 w 23"/>
                <a:gd name="T13" fmla="*/ 0 h 70"/>
                <a:gd name="T14" fmla="*/ 11 w 23"/>
                <a:gd name="T15" fmla="*/ 0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70"/>
                <a:gd name="T26" fmla="*/ 23 w 23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70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Freeform 142"/>
            <p:cNvSpPr>
              <a:spLocks/>
            </p:cNvSpPr>
            <p:nvPr/>
          </p:nvSpPr>
          <p:spPr bwMode="auto">
            <a:xfrm>
              <a:off x="1466" y="3285"/>
              <a:ext cx="12" cy="78"/>
            </a:xfrm>
            <a:custGeom>
              <a:avLst/>
              <a:gdLst>
                <a:gd name="T0" fmla="*/ 12 w 12"/>
                <a:gd name="T1" fmla="*/ 0 h 78"/>
                <a:gd name="T2" fmla="*/ 12 w 12"/>
                <a:gd name="T3" fmla="*/ 35 h 78"/>
                <a:gd name="T4" fmla="*/ 6 w 12"/>
                <a:gd name="T5" fmla="*/ 78 h 78"/>
                <a:gd name="T6" fmla="*/ 0 w 12"/>
                <a:gd name="T7" fmla="*/ 61 h 78"/>
                <a:gd name="T8" fmla="*/ 6 w 12"/>
                <a:gd name="T9" fmla="*/ 61 h 78"/>
                <a:gd name="T10" fmla="*/ 0 w 12"/>
                <a:gd name="T11" fmla="*/ 9 h 78"/>
                <a:gd name="T12" fmla="*/ 12 w 12"/>
                <a:gd name="T13" fmla="*/ 9 h 78"/>
                <a:gd name="T14" fmla="*/ 12 w 1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8"/>
                <a:gd name="T26" fmla="*/ 12 w 1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8">
                  <a:moveTo>
                    <a:pt x="12" y="0"/>
                  </a:moveTo>
                  <a:lnTo>
                    <a:pt x="12" y="35"/>
                  </a:lnTo>
                  <a:lnTo>
                    <a:pt x="6" y="78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Freeform 143"/>
            <p:cNvSpPr>
              <a:spLocks/>
            </p:cNvSpPr>
            <p:nvPr/>
          </p:nvSpPr>
          <p:spPr bwMode="auto">
            <a:xfrm>
              <a:off x="1574" y="3510"/>
              <a:ext cx="63" cy="35"/>
            </a:xfrm>
            <a:custGeom>
              <a:avLst/>
              <a:gdLst>
                <a:gd name="T0" fmla="*/ 6 w 63"/>
                <a:gd name="T1" fmla="*/ 9 h 35"/>
                <a:gd name="T2" fmla="*/ 0 w 63"/>
                <a:gd name="T3" fmla="*/ 17 h 35"/>
                <a:gd name="T4" fmla="*/ 0 w 63"/>
                <a:gd name="T5" fmla="*/ 26 h 35"/>
                <a:gd name="T6" fmla="*/ 11 w 63"/>
                <a:gd name="T7" fmla="*/ 26 h 35"/>
                <a:gd name="T8" fmla="*/ 17 w 63"/>
                <a:gd name="T9" fmla="*/ 35 h 35"/>
                <a:gd name="T10" fmla="*/ 28 w 63"/>
                <a:gd name="T11" fmla="*/ 26 h 35"/>
                <a:gd name="T12" fmla="*/ 34 w 63"/>
                <a:gd name="T13" fmla="*/ 26 h 35"/>
                <a:gd name="T14" fmla="*/ 40 w 63"/>
                <a:gd name="T15" fmla="*/ 26 h 35"/>
                <a:gd name="T16" fmla="*/ 46 w 63"/>
                <a:gd name="T17" fmla="*/ 26 h 35"/>
                <a:gd name="T18" fmla="*/ 57 w 63"/>
                <a:gd name="T19" fmla="*/ 26 h 35"/>
                <a:gd name="T20" fmla="*/ 63 w 63"/>
                <a:gd name="T21" fmla="*/ 17 h 35"/>
                <a:gd name="T22" fmla="*/ 57 w 63"/>
                <a:gd name="T23" fmla="*/ 9 h 35"/>
                <a:gd name="T24" fmla="*/ 51 w 63"/>
                <a:gd name="T25" fmla="*/ 9 h 35"/>
                <a:gd name="T26" fmla="*/ 46 w 63"/>
                <a:gd name="T27" fmla="*/ 0 h 35"/>
                <a:gd name="T28" fmla="*/ 40 w 63"/>
                <a:gd name="T29" fmla="*/ 0 h 35"/>
                <a:gd name="T30" fmla="*/ 34 w 63"/>
                <a:gd name="T31" fmla="*/ 0 h 35"/>
                <a:gd name="T32" fmla="*/ 23 w 63"/>
                <a:gd name="T33" fmla="*/ 0 h 35"/>
                <a:gd name="T34" fmla="*/ 17 w 63"/>
                <a:gd name="T35" fmla="*/ 0 h 35"/>
                <a:gd name="T36" fmla="*/ 11 w 63"/>
                <a:gd name="T37" fmla="*/ 9 h 35"/>
                <a:gd name="T38" fmla="*/ 6 w 63"/>
                <a:gd name="T39" fmla="*/ 9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35"/>
                <a:gd name="T62" fmla="*/ 63 w 63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35">
                  <a:moveTo>
                    <a:pt x="6" y="9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7" y="26"/>
                  </a:lnTo>
                  <a:lnTo>
                    <a:pt x="63" y="17"/>
                  </a:lnTo>
                  <a:lnTo>
                    <a:pt x="57" y="9"/>
                  </a:lnTo>
                  <a:lnTo>
                    <a:pt x="51" y="9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1" name="Freeform 144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2" name="Freeform 145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3" name="Freeform 146"/>
            <p:cNvSpPr>
              <a:spLocks/>
            </p:cNvSpPr>
            <p:nvPr/>
          </p:nvSpPr>
          <p:spPr bwMode="auto">
            <a:xfrm>
              <a:off x="1568" y="3372"/>
              <a:ext cx="52" cy="147"/>
            </a:xfrm>
            <a:custGeom>
              <a:avLst/>
              <a:gdLst>
                <a:gd name="T0" fmla="*/ 0 w 52"/>
                <a:gd name="T1" fmla="*/ 0 h 147"/>
                <a:gd name="T2" fmla="*/ 0 w 52"/>
                <a:gd name="T3" fmla="*/ 26 h 147"/>
                <a:gd name="T4" fmla="*/ 6 w 52"/>
                <a:gd name="T5" fmla="*/ 43 h 147"/>
                <a:gd name="T6" fmla="*/ 6 w 52"/>
                <a:gd name="T7" fmla="*/ 103 h 147"/>
                <a:gd name="T8" fmla="*/ 6 w 52"/>
                <a:gd name="T9" fmla="*/ 138 h 147"/>
                <a:gd name="T10" fmla="*/ 12 w 52"/>
                <a:gd name="T11" fmla="*/ 147 h 147"/>
                <a:gd name="T12" fmla="*/ 17 w 52"/>
                <a:gd name="T13" fmla="*/ 147 h 147"/>
                <a:gd name="T14" fmla="*/ 23 w 52"/>
                <a:gd name="T15" fmla="*/ 138 h 147"/>
                <a:gd name="T16" fmla="*/ 29 w 52"/>
                <a:gd name="T17" fmla="*/ 138 h 147"/>
                <a:gd name="T18" fmla="*/ 40 w 52"/>
                <a:gd name="T19" fmla="*/ 147 h 147"/>
                <a:gd name="T20" fmla="*/ 46 w 52"/>
                <a:gd name="T21" fmla="*/ 138 h 147"/>
                <a:gd name="T22" fmla="*/ 52 w 52"/>
                <a:gd name="T23" fmla="*/ 129 h 147"/>
                <a:gd name="T24" fmla="*/ 52 w 52"/>
                <a:gd name="T25" fmla="*/ 95 h 147"/>
                <a:gd name="T26" fmla="*/ 52 w 52"/>
                <a:gd name="T27" fmla="*/ 77 h 147"/>
                <a:gd name="T28" fmla="*/ 46 w 52"/>
                <a:gd name="T29" fmla="*/ 0 h 147"/>
                <a:gd name="T30" fmla="*/ 46 w 52"/>
                <a:gd name="T31" fmla="*/ 8 h 147"/>
                <a:gd name="T32" fmla="*/ 29 w 52"/>
                <a:gd name="T33" fmla="*/ 8 h 147"/>
                <a:gd name="T34" fmla="*/ 17 w 52"/>
                <a:gd name="T35" fmla="*/ 8 h 147"/>
                <a:gd name="T36" fmla="*/ 0 w 52"/>
                <a:gd name="T37" fmla="*/ 0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147"/>
                <a:gd name="T59" fmla="*/ 52 w 52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147">
                  <a:moveTo>
                    <a:pt x="0" y="0"/>
                  </a:moveTo>
                  <a:lnTo>
                    <a:pt x="0" y="26"/>
                  </a:lnTo>
                  <a:lnTo>
                    <a:pt x="6" y="43"/>
                  </a:lnTo>
                  <a:lnTo>
                    <a:pt x="6" y="103"/>
                  </a:lnTo>
                  <a:lnTo>
                    <a:pt x="6" y="138"/>
                  </a:lnTo>
                  <a:lnTo>
                    <a:pt x="12" y="147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29" y="138"/>
                  </a:lnTo>
                  <a:lnTo>
                    <a:pt x="40" y="147"/>
                  </a:lnTo>
                  <a:lnTo>
                    <a:pt x="46" y="138"/>
                  </a:lnTo>
                  <a:lnTo>
                    <a:pt x="52" y="129"/>
                  </a:lnTo>
                  <a:lnTo>
                    <a:pt x="52" y="95"/>
                  </a:lnTo>
                  <a:lnTo>
                    <a:pt x="52" y="77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29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4" name="Freeform 147"/>
            <p:cNvSpPr>
              <a:spLocks/>
            </p:cNvSpPr>
            <p:nvPr/>
          </p:nvSpPr>
          <p:spPr bwMode="auto">
            <a:xfrm>
              <a:off x="1597" y="3415"/>
              <a:ext cx="5" cy="95"/>
            </a:xfrm>
            <a:custGeom>
              <a:avLst/>
              <a:gdLst>
                <a:gd name="T0" fmla="*/ 0 w 5"/>
                <a:gd name="T1" fmla="*/ 95 h 95"/>
                <a:gd name="T2" fmla="*/ 5 w 5"/>
                <a:gd name="T3" fmla="*/ 34 h 95"/>
                <a:gd name="T4" fmla="*/ 5 w 5"/>
                <a:gd name="T5" fmla="*/ 0 h 95"/>
                <a:gd name="T6" fmla="*/ 0 60000 65536"/>
                <a:gd name="T7" fmla="*/ 0 60000 65536"/>
                <a:gd name="T8" fmla="*/ 0 60000 65536"/>
                <a:gd name="T9" fmla="*/ 0 w 5"/>
                <a:gd name="T10" fmla="*/ 0 h 95"/>
                <a:gd name="T11" fmla="*/ 5 w 5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95">
                  <a:moveTo>
                    <a:pt x="0" y="95"/>
                  </a:moveTo>
                  <a:lnTo>
                    <a:pt x="5" y="34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5" name="Freeform 148"/>
            <p:cNvSpPr>
              <a:spLocks/>
            </p:cNvSpPr>
            <p:nvPr/>
          </p:nvSpPr>
          <p:spPr bwMode="auto">
            <a:xfrm>
              <a:off x="1574" y="3225"/>
              <a:ext cx="28" cy="52"/>
            </a:xfrm>
            <a:custGeom>
              <a:avLst/>
              <a:gdLst>
                <a:gd name="T0" fmla="*/ 6 w 28"/>
                <a:gd name="T1" fmla="*/ 17 h 52"/>
                <a:gd name="T2" fmla="*/ 6 w 28"/>
                <a:gd name="T3" fmla="*/ 17 h 52"/>
                <a:gd name="T4" fmla="*/ 0 w 28"/>
                <a:gd name="T5" fmla="*/ 26 h 52"/>
                <a:gd name="T6" fmla="*/ 0 w 28"/>
                <a:gd name="T7" fmla="*/ 26 h 52"/>
                <a:gd name="T8" fmla="*/ 6 w 28"/>
                <a:gd name="T9" fmla="*/ 34 h 52"/>
                <a:gd name="T10" fmla="*/ 6 w 28"/>
                <a:gd name="T11" fmla="*/ 43 h 52"/>
                <a:gd name="T12" fmla="*/ 17 w 28"/>
                <a:gd name="T13" fmla="*/ 52 h 52"/>
                <a:gd name="T14" fmla="*/ 28 w 28"/>
                <a:gd name="T15" fmla="*/ 52 h 52"/>
                <a:gd name="T16" fmla="*/ 28 w 28"/>
                <a:gd name="T17" fmla="*/ 43 h 52"/>
                <a:gd name="T18" fmla="*/ 28 w 28"/>
                <a:gd name="T19" fmla="*/ 34 h 52"/>
                <a:gd name="T20" fmla="*/ 28 w 28"/>
                <a:gd name="T21" fmla="*/ 17 h 52"/>
                <a:gd name="T22" fmla="*/ 28 w 28"/>
                <a:gd name="T23" fmla="*/ 0 h 52"/>
                <a:gd name="T24" fmla="*/ 11 w 28"/>
                <a:gd name="T25" fmla="*/ 8 h 52"/>
                <a:gd name="T26" fmla="*/ 6 w 28"/>
                <a:gd name="T27" fmla="*/ 8 h 52"/>
                <a:gd name="T28" fmla="*/ 6 w 28"/>
                <a:gd name="T29" fmla="*/ 17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52"/>
                <a:gd name="T47" fmla="*/ 28 w 28"/>
                <a:gd name="T48" fmla="*/ 52 h 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52">
                  <a:moveTo>
                    <a:pt x="6" y="17"/>
                  </a:moveTo>
                  <a:lnTo>
                    <a:pt x="6" y="17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6" y="43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28" y="43"/>
                  </a:lnTo>
                  <a:lnTo>
                    <a:pt x="28" y="34"/>
                  </a:lnTo>
                  <a:lnTo>
                    <a:pt x="28" y="17"/>
                  </a:lnTo>
                  <a:lnTo>
                    <a:pt x="28" y="0"/>
                  </a:lnTo>
                  <a:lnTo>
                    <a:pt x="11" y="8"/>
                  </a:lnTo>
                  <a:lnTo>
                    <a:pt x="6" y="8"/>
                  </a:lnTo>
                  <a:lnTo>
                    <a:pt x="6" y="1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149"/>
            <p:cNvSpPr>
              <a:spLocks/>
            </p:cNvSpPr>
            <p:nvPr/>
          </p:nvSpPr>
          <p:spPr bwMode="auto">
            <a:xfrm>
              <a:off x="1568" y="3207"/>
              <a:ext cx="40" cy="44"/>
            </a:xfrm>
            <a:custGeom>
              <a:avLst/>
              <a:gdLst>
                <a:gd name="T0" fmla="*/ 34 w 40"/>
                <a:gd name="T1" fmla="*/ 35 h 44"/>
                <a:gd name="T2" fmla="*/ 40 w 40"/>
                <a:gd name="T3" fmla="*/ 26 h 44"/>
                <a:gd name="T4" fmla="*/ 40 w 40"/>
                <a:gd name="T5" fmla="*/ 18 h 44"/>
                <a:gd name="T6" fmla="*/ 34 w 40"/>
                <a:gd name="T7" fmla="*/ 9 h 44"/>
                <a:gd name="T8" fmla="*/ 29 w 40"/>
                <a:gd name="T9" fmla="*/ 0 h 44"/>
                <a:gd name="T10" fmla="*/ 17 w 40"/>
                <a:gd name="T11" fmla="*/ 0 h 44"/>
                <a:gd name="T12" fmla="*/ 12 w 40"/>
                <a:gd name="T13" fmla="*/ 0 h 44"/>
                <a:gd name="T14" fmla="*/ 6 w 40"/>
                <a:gd name="T15" fmla="*/ 9 h 44"/>
                <a:gd name="T16" fmla="*/ 6 w 40"/>
                <a:gd name="T17" fmla="*/ 0 h 44"/>
                <a:gd name="T18" fmla="*/ 6 w 40"/>
                <a:gd name="T19" fmla="*/ 9 h 44"/>
                <a:gd name="T20" fmla="*/ 0 w 40"/>
                <a:gd name="T21" fmla="*/ 9 h 44"/>
                <a:gd name="T22" fmla="*/ 6 w 40"/>
                <a:gd name="T23" fmla="*/ 9 h 44"/>
                <a:gd name="T24" fmla="*/ 0 w 40"/>
                <a:gd name="T25" fmla="*/ 18 h 44"/>
                <a:gd name="T26" fmla="*/ 0 w 40"/>
                <a:gd name="T27" fmla="*/ 35 h 44"/>
                <a:gd name="T28" fmla="*/ 6 w 40"/>
                <a:gd name="T29" fmla="*/ 44 h 44"/>
                <a:gd name="T30" fmla="*/ 6 w 40"/>
                <a:gd name="T31" fmla="*/ 44 h 44"/>
                <a:gd name="T32" fmla="*/ 12 w 40"/>
                <a:gd name="T33" fmla="*/ 35 h 44"/>
                <a:gd name="T34" fmla="*/ 12 w 40"/>
                <a:gd name="T35" fmla="*/ 35 h 44"/>
                <a:gd name="T36" fmla="*/ 12 w 40"/>
                <a:gd name="T37" fmla="*/ 26 h 44"/>
                <a:gd name="T38" fmla="*/ 17 w 40"/>
                <a:gd name="T39" fmla="*/ 26 h 44"/>
                <a:gd name="T40" fmla="*/ 34 w 40"/>
                <a:gd name="T41" fmla="*/ 18 h 44"/>
                <a:gd name="T42" fmla="*/ 34 w 40"/>
                <a:gd name="T43" fmla="*/ 35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44"/>
                <a:gd name="T68" fmla="*/ 40 w 40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44">
                  <a:moveTo>
                    <a:pt x="34" y="35"/>
                  </a:moveTo>
                  <a:lnTo>
                    <a:pt x="40" y="26"/>
                  </a:lnTo>
                  <a:lnTo>
                    <a:pt x="40" y="18"/>
                  </a:lnTo>
                  <a:lnTo>
                    <a:pt x="34" y="9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9"/>
                  </a:lnTo>
                  <a:lnTo>
                    <a:pt x="6" y="0"/>
                  </a:lnTo>
                  <a:lnTo>
                    <a:pt x="6" y="9"/>
                  </a:lnTo>
                  <a:lnTo>
                    <a:pt x="0" y="9"/>
                  </a:lnTo>
                  <a:lnTo>
                    <a:pt x="6" y="9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6" y="44"/>
                  </a:lnTo>
                  <a:lnTo>
                    <a:pt x="12" y="35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34" y="18"/>
                  </a:lnTo>
                  <a:lnTo>
                    <a:pt x="34" y="3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150"/>
            <p:cNvSpPr>
              <a:spLocks/>
            </p:cNvSpPr>
            <p:nvPr/>
          </p:nvSpPr>
          <p:spPr bwMode="auto">
            <a:xfrm>
              <a:off x="1580" y="3259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8 h 26"/>
                <a:gd name="T4" fmla="*/ 5 w 17"/>
                <a:gd name="T5" fmla="*/ 26 h 26"/>
                <a:gd name="T6" fmla="*/ 11 w 17"/>
                <a:gd name="T7" fmla="*/ 26 h 26"/>
                <a:gd name="T8" fmla="*/ 17 w 17"/>
                <a:gd name="T9" fmla="*/ 26 h 26"/>
                <a:gd name="T10" fmla="*/ 17 w 17"/>
                <a:gd name="T11" fmla="*/ 18 h 26"/>
                <a:gd name="T12" fmla="*/ 17 w 17"/>
                <a:gd name="T13" fmla="*/ 18 h 26"/>
                <a:gd name="T14" fmla="*/ 11 w 17"/>
                <a:gd name="T15" fmla="*/ 18 h 26"/>
                <a:gd name="T16" fmla="*/ 0 w 17"/>
                <a:gd name="T17" fmla="*/ 9 h 26"/>
                <a:gd name="T18" fmla="*/ 0 w 17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6"/>
                <a:gd name="T32" fmla="*/ 17 w 17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6">
                  <a:moveTo>
                    <a:pt x="0" y="0"/>
                  </a:moveTo>
                  <a:lnTo>
                    <a:pt x="0" y="18"/>
                  </a:lnTo>
                  <a:lnTo>
                    <a:pt x="5" y="26"/>
                  </a:lnTo>
                  <a:lnTo>
                    <a:pt x="11" y="26"/>
                  </a:lnTo>
                  <a:lnTo>
                    <a:pt x="17" y="26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151"/>
            <p:cNvSpPr>
              <a:spLocks/>
            </p:cNvSpPr>
            <p:nvPr/>
          </p:nvSpPr>
          <p:spPr bwMode="auto">
            <a:xfrm>
              <a:off x="1557" y="3277"/>
              <a:ext cx="68" cy="103"/>
            </a:xfrm>
            <a:custGeom>
              <a:avLst/>
              <a:gdLst>
                <a:gd name="T0" fmla="*/ 23 w 68"/>
                <a:gd name="T1" fmla="*/ 0 h 103"/>
                <a:gd name="T2" fmla="*/ 11 w 68"/>
                <a:gd name="T3" fmla="*/ 8 h 103"/>
                <a:gd name="T4" fmla="*/ 6 w 68"/>
                <a:gd name="T5" fmla="*/ 17 h 103"/>
                <a:gd name="T6" fmla="*/ 0 w 68"/>
                <a:gd name="T7" fmla="*/ 34 h 103"/>
                <a:gd name="T8" fmla="*/ 0 w 68"/>
                <a:gd name="T9" fmla="*/ 60 h 103"/>
                <a:gd name="T10" fmla="*/ 6 w 68"/>
                <a:gd name="T11" fmla="*/ 69 h 103"/>
                <a:gd name="T12" fmla="*/ 11 w 68"/>
                <a:gd name="T13" fmla="*/ 60 h 103"/>
                <a:gd name="T14" fmla="*/ 11 w 68"/>
                <a:gd name="T15" fmla="*/ 51 h 103"/>
                <a:gd name="T16" fmla="*/ 11 w 68"/>
                <a:gd name="T17" fmla="*/ 95 h 103"/>
                <a:gd name="T18" fmla="*/ 28 w 68"/>
                <a:gd name="T19" fmla="*/ 103 h 103"/>
                <a:gd name="T20" fmla="*/ 40 w 68"/>
                <a:gd name="T21" fmla="*/ 103 h 103"/>
                <a:gd name="T22" fmla="*/ 57 w 68"/>
                <a:gd name="T23" fmla="*/ 103 h 103"/>
                <a:gd name="T24" fmla="*/ 63 w 68"/>
                <a:gd name="T25" fmla="*/ 95 h 103"/>
                <a:gd name="T26" fmla="*/ 57 w 68"/>
                <a:gd name="T27" fmla="*/ 51 h 103"/>
                <a:gd name="T28" fmla="*/ 63 w 68"/>
                <a:gd name="T29" fmla="*/ 51 h 103"/>
                <a:gd name="T30" fmla="*/ 68 w 68"/>
                <a:gd name="T31" fmla="*/ 51 h 103"/>
                <a:gd name="T32" fmla="*/ 68 w 68"/>
                <a:gd name="T33" fmla="*/ 25 h 103"/>
                <a:gd name="T34" fmla="*/ 57 w 68"/>
                <a:gd name="T35" fmla="*/ 8 h 103"/>
                <a:gd name="T36" fmla="*/ 51 w 68"/>
                <a:gd name="T37" fmla="*/ 0 h 103"/>
                <a:gd name="T38" fmla="*/ 40 w 68"/>
                <a:gd name="T39" fmla="*/ 0 h 103"/>
                <a:gd name="T40" fmla="*/ 40 w 68"/>
                <a:gd name="T41" fmla="*/ 8 h 103"/>
                <a:gd name="T42" fmla="*/ 34 w 68"/>
                <a:gd name="T43" fmla="*/ 8 h 103"/>
                <a:gd name="T44" fmla="*/ 28 w 68"/>
                <a:gd name="T45" fmla="*/ 8 h 103"/>
                <a:gd name="T46" fmla="*/ 23 w 68"/>
                <a:gd name="T47" fmla="*/ 0 h 1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103"/>
                <a:gd name="T74" fmla="*/ 68 w 68"/>
                <a:gd name="T75" fmla="*/ 103 h 1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103">
                  <a:moveTo>
                    <a:pt x="23" y="0"/>
                  </a:moveTo>
                  <a:lnTo>
                    <a:pt x="11" y="8"/>
                  </a:lnTo>
                  <a:lnTo>
                    <a:pt x="6" y="17"/>
                  </a:lnTo>
                  <a:lnTo>
                    <a:pt x="0" y="34"/>
                  </a:lnTo>
                  <a:lnTo>
                    <a:pt x="0" y="60"/>
                  </a:lnTo>
                  <a:lnTo>
                    <a:pt x="6" y="69"/>
                  </a:lnTo>
                  <a:lnTo>
                    <a:pt x="11" y="60"/>
                  </a:lnTo>
                  <a:lnTo>
                    <a:pt x="11" y="51"/>
                  </a:lnTo>
                  <a:lnTo>
                    <a:pt x="11" y="95"/>
                  </a:lnTo>
                  <a:lnTo>
                    <a:pt x="28" y="103"/>
                  </a:lnTo>
                  <a:lnTo>
                    <a:pt x="40" y="103"/>
                  </a:lnTo>
                  <a:lnTo>
                    <a:pt x="57" y="103"/>
                  </a:lnTo>
                  <a:lnTo>
                    <a:pt x="63" y="95"/>
                  </a:lnTo>
                  <a:lnTo>
                    <a:pt x="57" y="51"/>
                  </a:lnTo>
                  <a:lnTo>
                    <a:pt x="63" y="51"/>
                  </a:lnTo>
                  <a:lnTo>
                    <a:pt x="68" y="51"/>
                  </a:lnTo>
                  <a:lnTo>
                    <a:pt x="68" y="25"/>
                  </a:lnTo>
                  <a:lnTo>
                    <a:pt x="57" y="8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8" y="8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Line 152"/>
            <p:cNvSpPr>
              <a:spLocks noChangeShapeType="1"/>
            </p:cNvSpPr>
            <p:nvPr/>
          </p:nvSpPr>
          <p:spPr bwMode="auto">
            <a:xfrm flipV="1">
              <a:off x="1614" y="3320"/>
              <a:ext cx="1" cy="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153"/>
            <p:cNvSpPr>
              <a:spLocks/>
            </p:cNvSpPr>
            <p:nvPr/>
          </p:nvSpPr>
          <p:spPr bwMode="auto">
            <a:xfrm>
              <a:off x="1557" y="3337"/>
              <a:ext cx="23" cy="61"/>
            </a:xfrm>
            <a:custGeom>
              <a:avLst/>
              <a:gdLst>
                <a:gd name="T0" fmla="*/ 11 w 23"/>
                <a:gd name="T1" fmla="*/ 0 h 61"/>
                <a:gd name="T2" fmla="*/ 11 w 23"/>
                <a:gd name="T3" fmla="*/ 26 h 61"/>
                <a:gd name="T4" fmla="*/ 23 w 23"/>
                <a:gd name="T5" fmla="*/ 52 h 61"/>
                <a:gd name="T6" fmla="*/ 17 w 23"/>
                <a:gd name="T7" fmla="*/ 61 h 61"/>
                <a:gd name="T8" fmla="*/ 0 w 23"/>
                <a:gd name="T9" fmla="*/ 26 h 61"/>
                <a:gd name="T10" fmla="*/ 0 w 23"/>
                <a:gd name="T11" fmla="*/ 0 h 61"/>
                <a:gd name="T12" fmla="*/ 6 w 23"/>
                <a:gd name="T13" fmla="*/ 9 h 61"/>
                <a:gd name="T14" fmla="*/ 11 w 23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61"/>
                <a:gd name="T26" fmla="*/ 23 w 2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61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6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154"/>
            <p:cNvSpPr>
              <a:spLocks/>
            </p:cNvSpPr>
            <p:nvPr/>
          </p:nvSpPr>
          <p:spPr bwMode="auto">
            <a:xfrm>
              <a:off x="1614" y="3328"/>
              <a:ext cx="11" cy="61"/>
            </a:xfrm>
            <a:custGeom>
              <a:avLst/>
              <a:gdLst>
                <a:gd name="T0" fmla="*/ 11 w 11"/>
                <a:gd name="T1" fmla="*/ 0 h 61"/>
                <a:gd name="T2" fmla="*/ 11 w 11"/>
                <a:gd name="T3" fmla="*/ 26 h 61"/>
                <a:gd name="T4" fmla="*/ 0 w 11"/>
                <a:gd name="T5" fmla="*/ 61 h 61"/>
                <a:gd name="T6" fmla="*/ 0 w 11"/>
                <a:gd name="T7" fmla="*/ 52 h 61"/>
                <a:gd name="T8" fmla="*/ 6 w 11"/>
                <a:gd name="T9" fmla="*/ 44 h 61"/>
                <a:gd name="T10" fmla="*/ 0 w 11"/>
                <a:gd name="T11" fmla="*/ 0 h 61"/>
                <a:gd name="T12" fmla="*/ 6 w 11"/>
                <a:gd name="T13" fmla="*/ 0 h 61"/>
                <a:gd name="T14" fmla="*/ 11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1"/>
                <a:gd name="T26" fmla="*/ 11 w 11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1">
                  <a:moveTo>
                    <a:pt x="11" y="0"/>
                  </a:moveTo>
                  <a:lnTo>
                    <a:pt x="11" y="26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6" y="4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895600" y="5181600"/>
            <a:ext cx="1009650" cy="1057275"/>
            <a:chOff x="1001" y="2879"/>
            <a:chExt cx="636" cy="666"/>
          </a:xfrm>
        </p:grpSpPr>
        <p:sp>
          <p:nvSpPr>
            <p:cNvPr id="3174" name="Freeform 156"/>
            <p:cNvSpPr>
              <a:spLocks/>
            </p:cNvSpPr>
            <p:nvPr/>
          </p:nvSpPr>
          <p:spPr bwMode="auto">
            <a:xfrm>
              <a:off x="1035" y="3475"/>
              <a:ext cx="91" cy="52"/>
            </a:xfrm>
            <a:custGeom>
              <a:avLst/>
              <a:gdLst>
                <a:gd name="T0" fmla="*/ 0 w 91"/>
                <a:gd name="T1" fmla="*/ 9 h 52"/>
                <a:gd name="T2" fmla="*/ 0 w 91"/>
                <a:gd name="T3" fmla="*/ 35 h 52"/>
                <a:gd name="T4" fmla="*/ 0 w 91"/>
                <a:gd name="T5" fmla="*/ 44 h 52"/>
                <a:gd name="T6" fmla="*/ 11 w 91"/>
                <a:gd name="T7" fmla="*/ 52 h 52"/>
                <a:gd name="T8" fmla="*/ 28 w 91"/>
                <a:gd name="T9" fmla="*/ 52 h 52"/>
                <a:gd name="T10" fmla="*/ 45 w 91"/>
                <a:gd name="T11" fmla="*/ 52 h 52"/>
                <a:gd name="T12" fmla="*/ 45 w 91"/>
                <a:gd name="T13" fmla="*/ 44 h 52"/>
                <a:gd name="T14" fmla="*/ 62 w 91"/>
                <a:gd name="T15" fmla="*/ 44 h 52"/>
                <a:gd name="T16" fmla="*/ 74 w 91"/>
                <a:gd name="T17" fmla="*/ 44 h 52"/>
                <a:gd name="T18" fmla="*/ 91 w 91"/>
                <a:gd name="T19" fmla="*/ 44 h 52"/>
                <a:gd name="T20" fmla="*/ 91 w 91"/>
                <a:gd name="T21" fmla="*/ 35 h 52"/>
                <a:gd name="T22" fmla="*/ 91 w 91"/>
                <a:gd name="T23" fmla="*/ 18 h 52"/>
                <a:gd name="T24" fmla="*/ 79 w 91"/>
                <a:gd name="T25" fmla="*/ 18 h 52"/>
                <a:gd name="T26" fmla="*/ 68 w 91"/>
                <a:gd name="T27" fmla="*/ 9 h 52"/>
                <a:gd name="T28" fmla="*/ 62 w 91"/>
                <a:gd name="T29" fmla="*/ 0 h 52"/>
                <a:gd name="T30" fmla="*/ 51 w 91"/>
                <a:gd name="T31" fmla="*/ 9 h 52"/>
                <a:gd name="T32" fmla="*/ 34 w 91"/>
                <a:gd name="T33" fmla="*/ 0 h 52"/>
                <a:gd name="T34" fmla="*/ 28 w 91"/>
                <a:gd name="T35" fmla="*/ 9 h 52"/>
                <a:gd name="T36" fmla="*/ 11 w 91"/>
                <a:gd name="T37" fmla="*/ 9 h 52"/>
                <a:gd name="T38" fmla="*/ 0 w 91"/>
                <a:gd name="T39" fmla="*/ 9 h 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1"/>
                <a:gd name="T61" fmla="*/ 0 h 52"/>
                <a:gd name="T62" fmla="*/ 91 w 91"/>
                <a:gd name="T63" fmla="*/ 52 h 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1" h="52">
                  <a:moveTo>
                    <a:pt x="0" y="9"/>
                  </a:moveTo>
                  <a:lnTo>
                    <a:pt x="0" y="35"/>
                  </a:lnTo>
                  <a:lnTo>
                    <a:pt x="0" y="44"/>
                  </a:lnTo>
                  <a:lnTo>
                    <a:pt x="11" y="52"/>
                  </a:lnTo>
                  <a:lnTo>
                    <a:pt x="28" y="52"/>
                  </a:lnTo>
                  <a:lnTo>
                    <a:pt x="45" y="52"/>
                  </a:lnTo>
                  <a:lnTo>
                    <a:pt x="45" y="44"/>
                  </a:lnTo>
                  <a:lnTo>
                    <a:pt x="62" y="44"/>
                  </a:lnTo>
                  <a:lnTo>
                    <a:pt x="74" y="44"/>
                  </a:lnTo>
                  <a:lnTo>
                    <a:pt x="91" y="44"/>
                  </a:lnTo>
                  <a:lnTo>
                    <a:pt x="91" y="35"/>
                  </a:lnTo>
                  <a:lnTo>
                    <a:pt x="91" y="18"/>
                  </a:lnTo>
                  <a:lnTo>
                    <a:pt x="79" y="18"/>
                  </a:lnTo>
                  <a:lnTo>
                    <a:pt x="68" y="9"/>
                  </a:lnTo>
                  <a:lnTo>
                    <a:pt x="62" y="0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28" y="9"/>
                  </a:lnTo>
                  <a:lnTo>
                    <a:pt x="1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Oval 157"/>
            <p:cNvSpPr>
              <a:spLocks noChangeArrowheads="1"/>
            </p:cNvSpPr>
            <p:nvPr/>
          </p:nvSpPr>
          <p:spPr bwMode="auto">
            <a:xfrm>
              <a:off x="1038" y="3496"/>
              <a:ext cx="5" cy="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Oval 158"/>
            <p:cNvSpPr>
              <a:spLocks noChangeArrowheads="1"/>
            </p:cNvSpPr>
            <p:nvPr/>
          </p:nvSpPr>
          <p:spPr bwMode="auto">
            <a:xfrm>
              <a:off x="1077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" name="Freeform 159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11 w 17"/>
                <a:gd name="T11" fmla="*/ 35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5"/>
                <a:gd name="T20" fmla="*/ 17 w 17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" name="Freeform 160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" name="Freeform 161"/>
            <p:cNvSpPr>
              <a:spLocks/>
            </p:cNvSpPr>
            <p:nvPr/>
          </p:nvSpPr>
          <p:spPr bwMode="auto">
            <a:xfrm>
              <a:off x="1023" y="3259"/>
              <a:ext cx="80" cy="225"/>
            </a:xfrm>
            <a:custGeom>
              <a:avLst/>
              <a:gdLst>
                <a:gd name="T0" fmla="*/ 6 w 80"/>
                <a:gd name="T1" fmla="*/ 0 h 225"/>
                <a:gd name="T2" fmla="*/ 0 w 80"/>
                <a:gd name="T3" fmla="*/ 35 h 225"/>
                <a:gd name="T4" fmla="*/ 6 w 80"/>
                <a:gd name="T5" fmla="*/ 69 h 225"/>
                <a:gd name="T6" fmla="*/ 6 w 80"/>
                <a:gd name="T7" fmla="*/ 165 h 225"/>
                <a:gd name="T8" fmla="*/ 6 w 80"/>
                <a:gd name="T9" fmla="*/ 216 h 225"/>
                <a:gd name="T10" fmla="*/ 17 w 80"/>
                <a:gd name="T11" fmla="*/ 225 h 225"/>
                <a:gd name="T12" fmla="*/ 23 w 80"/>
                <a:gd name="T13" fmla="*/ 225 h 225"/>
                <a:gd name="T14" fmla="*/ 40 w 80"/>
                <a:gd name="T15" fmla="*/ 225 h 225"/>
                <a:gd name="T16" fmla="*/ 46 w 80"/>
                <a:gd name="T17" fmla="*/ 216 h 225"/>
                <a:gd name="T18" fmla="*/ 69 w 80"/>
                <a:gd name="T19" fmla="*/ 225 h 225"/>
                <a:gd name="T20" fmla="*/ 74 w 80"/>
                <a:gd name="T21" fmla="*/ 225 h 225"/>
                <a:gd name="T22" fmla="*/ 80 w 80"/>
                <a:gd name="T23" fmla="*/ 216 h 225"/>
                <a:gd name="T24" fmla="*/ 80 w 80"/>
                <a:gd name="T25" fmla="*/ 156 h 225"/>
                <a:gd name="T26" fmla="*/ 80 w 80"/>
                <a:gd name="T27" fmla="*/ 121 h 225"/>
                <a:gd name="T28" fmla="*/ 74 w 80"/>
                <a:gd name="T29" fmla="*/ 0 h 225"/>
                <a:gd name="T30" fmla="*/ 69 w 80"/>
                <a:gd name="T31" fmla="*/ 9 h 225"/>
                <a:gd name="T32" fmla="*/ 46 w 80"/>
                <a:gd name="T33" fmla="*/ 18 h 225"/>
                <a:gd name="T34" fmla="*/ 23 w 80"/>
                <a:gd name="T35" fmla="*/ 18 h 225"/>
                <a:gd name="T36" fmla="*/ 6 w 80"/>
                <a:gd name="T37" fmla="*/ 0 h 2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25"/>
                <a:gd name="T59" fmla="*/ 80 w 80"/>
                <a:gd name="T60" fmla="*/ 225 h 2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25">
                  <a:moveTo>
                    <a:pt x="6" y="0"/>
                  </a:moveTo>
                  <a:lnTo>
                    <a:pt x="0" y="35"/>
                  </a:lnTo>
                  <a:lnTo>
                    <a:pt x="6" y="69"/>
                  </a:lnTo>
                  <a:lnTo>
                    <a:pt x="6" y="165"/>
                  </a:lnTo>
                  <a:lnTo>
                    <a:pt x="6" y="216"/>
                  </a:lnTo>
                  <a:lnTo>
                    <a:pt x="17" y="225"/>
                  </a:lnTo>
                  <a:lnTo>
                    <a:pt x="23" y="225"/>
                  </a:lnTo>
                  <a:lnTo>
                    <a:pt x="40" y="225"/>
                  </a:lnTo>
                  <a:lnTo>
                    <a:pt x="46" y="216"/>
                  </a:lnTo>
                  <a:lnTo>
                    <a:pt x="69" y="225"/>
                  </a:lnTo>
                  <a:lnTo>
                    <a:pt x="74" y="225"/>
                  </a:lnTo>
                  <a:lnTo>
                    <a:pt x="80" y="216"/>
                  </a:lnTo>
                  <a:lnTo>
                    <a:pt x="80" y="156"/>
                  </a:lnTo>
                  <a:lnTo>
                    <a:pt x="80" y="121"/>
                  </a:lnTo>
                  <a:lnTo>
                    <a:pt x="74" y="0"/>
                  </a:lnTo>
                  <a:lnTo>
                    <a:pt x="69" y="9"/>
                  </a:lnTo>
                  <a:lnTo>
                    <a:pt x="46" y="18"/>
                  </a:lnTo>
                  <a:lnTo>
                    <a:pt x="23" y="1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Freeform 162"/>
            <p:cNvSpPr>
              <a:spLocks/>
            </p:cNvSpPr>
            <p:nvPr/>
          </p:nvSpPr>
          <p:spPr bwMode="auto">
            <a:xfrm>
              <a:off x="1069" y="3337"/>
              <a:ext cx="5" cy="138"/>
            </a:xfrm>
            <a:custGeom>
              <a:avLst/>
              <a:gdLst>
                <a:gd name="T0" fmla="*/ 0 w 5"/>
                <a:gd name="T1" fmla="*/ 138 h 138"/>
                <a:gd name="T2" fmla="*/ 5 w 5"/>
                <a:gd name="T3" fmla="*/ 52 h 138"/>
                <a:gd name="T4" fmla="*/ 5 w 5"/>
                <a:gd name="T5" fmla="*/ 0 h 138"/>
                <a:gd name="T6" fmla="*/ 0 60000 65536"/>
                <a:gd name="T7" fmla="*/ 0 60000 65536"/>
                <a:gd name="T8" fmla="*/ 0 60000 65536"/>
                <a:gd name="T9" fmla="*/ 0 w 5"/>
                <a:gd name="T10" fmla="*/ 0 h 138"/>
                <a:gd name="T11" fmla="*/ 5 w 5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38">
                  <a:moveTo>
                    <a:pt x="0" y="138"/>
                  </a:moveTo>
                  <a:lnTo>
                    <a:pt x="5" y="5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" name="Freeform 163"/>
            <p:cNvSpPr>
              <a:spLocks/>
            </p:cNvSpPr>
            <p:nvPr/>
          </p:nvSpPr>
          <p:spPr bwMode="auto">
            <a:xfrm>
              <a:off x="1035" y="3026"/>
              <a:ext cx="45" cy="78"/>
            </a:xfrm>
            <a:custGeom>
              <a:avLst/>
              <a:gdLst>
                <a:gd name="T0" fmla="*/ 5 w 45"/>
                <a:gd name="T1" fmla="*/ 26 h 78"/>
                <a:gd name="T2" fmla="*/ 0 w 45"/>
                <a:gd name="T3" fmla="*/ 26 h 78"/>
                <a:gd name="T4" fmla="*/ 0 w 45"/>
                <a:gd name="T5" fmla="*/ 34 h 78"/>
                <a:gd name="T6" fmla="*/ 0 w 45"/>
                <a:gd name="T7" fmla="*/ 43 h 78"/>
                <a:gd name="T8" fmla="*/ 5 w 45"/>
                <a:gd name="T9" fmla="*/ 43 h 78"/>
                <a:gd name="T10" fmla="*/ 11 w 45"/>
                <a:gd name="T11" fmla="*/ 60 h 78"/>
                <a:gd name="T12" fmla="*/ 22 w 45"/>
                <a:gd name="T13" fmla="*/ 78 h 78"/>
                <a:gd name="T14" fmla="*/ 39 w 45"/>
                <a:gd name="T15" fmla="*/ 78 h 78"/>
                <a:gd name="T16" fmla="*/ 45 w 45"/>
                <a:gd name="T17" fmla="*/ 60 h 78"/>
                <a:gd name="T18" fmla="*/ 45 w 45"/>
                <a:gd name="T19" fmla="*/ 52 h 78"/>
                <a:gd name="T20" fmla="*/ 45 w 45"/>
                <a:gd name="T21" fmla="*/ 17 h 78"/>
                <a:gd name="T22" fmla="*/ 39 w 45"/>
                <a:gd name="T23" fmla="*/ 0 h 78"/>
                <a:gd name="T24" fmla="*/ 17 w 45"/>
                <a:gd name="T25" fmla="*/ 17 h 78"/>
                <a:gd name="T26" fmla="*/ 5 w 45"/>
                <a:gd name="T27" fmla="*/ 8 h 78"/>
                <a:gd name="T28" fmla="*/ 5 w 45"/>
                <a:gd name="T29" fmla="*/ 2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"/>
                <a:gd name="T46" fmla="*/ 0 h 78"/>
                <a:gd name="T47" fmla="*/ 45 w 45"/>
                <a:gd name="T48" fmla="*/ 78 h 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" h="78">
                  <a:moveTo>
                    <a:pt x="5" y="26"/>
                  </a:moveTo>
                  <a:lnTo>
                    <a:pt x="0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11" y="60"/>
                  </a:lnTo>
                  <a:lnTo>
                    <a:pt x="22" y="78"/>
                  </a:lnTo>
                  <a:lnTo>
                    <a:pt x="39" y="78"/>
                  </a:lnTo>
                  <a:lnTo>
                    <a:pt x="45" y="60"/>
                  </a:lnTo>
                  <a:lnTo>
                    <a:pt x="45" y="52"/>
                  </a:lnTo>
                  <a:lnTo>
                    <a:pt x="45" y="17"/>
                  </a:lnTo>
                  <a:lnTo>
                    <a:pt x="39" y="0"/>
                  </a:lnTo>
                  <a:lnTo>
                    <a:pt x="17" y="17"/>
                  </a:lnTo>
                  <a:lnTo>
                    <a:pt x="5" y="8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" name="Freeform 164"/>
            <p:cNvSpPr>
              <a:spLocks/>
            </p:cNvSpPr>
            <p:nvPr/>
          </p:nvSpPr>
          <p:spPr bwMode="auto">
            <a:xfrm>
              <a:off x="1023" y="3000"/>
              <a:ext cx="63" cy="69"/>
            </a:xfrm>
            <a:custGeom>
              <a:avLst/>
              <a:gdLst>
                <a:gd name="T0" fmla="*/ 57 w 63"/>
                <a:gd name="T1" fmla="*/ 43 h 69"/>
                <a:gd name="T2" fmla="*/ 63 w 63"/>
                <a:gd name="T3" fmla="*/ 34 h 69"/>
                <a:gd name="T4" fmla="*/ 63 w 63"/>
                <a:gd name="T5" fmla="*/ 17 h 69"/>
                <a:gd name="T6" fmla="*/ 57 w 63"/>
                <a:gd name="T7" fmla="*/ 8 h 69"/>
                <a:gd name="T8" fmla="*/ 46 w 63"/>
                <a:gd name="T9" fmla="*/ 0 h 69"/>
                <a:gd name="T10" fmla="*/ 29 w 63"/>
                <a:gd name="T11" fmla="*/ 0 h 69"/>
                <a:gd name="T12" fmla="*/ 17 w 63"/>
                <a:gd name="T13" fmla="*/ 0 h 69"/>
                <a:gd name="T14" fmla="*/ 12 w 63"/>
                <a:gd name="T15" fmla="*/ 8 h 69"/>
                <a:gd name="T16" fmla="*/ 6 w 63"/>
                <a:gd name="T17" fmla="*/ 0 h 69"/>
                <a:gd name="T18" fmla="*/ 12 w 63"/>
                <a:gd name="T19" fmla="*/ 8 h 69"/>
                <a:gd name="T20" fmla="*/ 6 w 63"/>
                <a:gd name="T21" fmla="*/ 8 h 69"/>
                <a:gd name="T22" fmla="*/ 6 w 63"/>
                <a:gd name="T23" fmla="*/ 8 h 69"/>
                <a:gd name="T24" fmla="*/ 0 w 63"/>
                <a:gd name="T25" fmla="*/ 17 h 69"/>
                <a:gd name="T26" fmla="*/ 0 w 63"/>
                <a:gd name="T27" fmla="*/ 43 h 69"/>
                <a:gd name="T28" fmla="*/ 12 w 63"/>
                <a:gd name="T29" fmla="*/ 69 h 69"/>
                <a:gd name="T30" fmla="*/ 12 w 63"/>
                <a:gd name="T31" fmla="*/ 60 h 69"/>
                <a:gd name="T32" fmla="*/ 12 w 63"/>
                <a:gd name="T33" fmla="*/ 52 h 69"/>
                <a:gd name="T34" fmla="*/ 17 w 63"/>
                <a:gd name="T35" fmla="*/ 52 h 69"/>
                <a:gd name="T36" fmla="*/ 17 w 63"/>
                <a:gd name="T37" fmla="*/ 34 h 69"/>
                <a:gd name="T38" fmla="*/ 29 w 63"/>
                <a:gd name="T39" fmla="*/ 43 h 69"/>
                <a:gd name="T40" fmla="*/ 51 w 63"/>
                <a:gd name="T41" fmla="*/ 26 h 69"/>
                <a:gd name="T42" fmla="*/ 57 w 63"/>
                <a:gd name="T43" fmla="*/ 43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3"/>
                <a:gd name="T67" fmla="*/ 0 h 69"/>
                <a:gd name="T68" fmla="*/ 63 w 63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3" h="69">
                  <a:moveTo>
                    <a:pt x="57" y="43"/>
                  </a:moveTo>
                  <a:lnTo>
                    <a:pt x="63" y="34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8"/>
                  </a:lnTo>
                  <a:lnTo>
                    <a:pt x="6" y="0"/>
                  </a:lnTo>
                  <a:lnTo>
                    <a:pt x="12" y="8"/>
                  </a:lnTo>
                  <a:lnTo>
                    <a:pt x="6" y="8"/>
                  </a:lnTo>
                  <a:lnTo>
                    <a:pt x="0" y="17"/>
                  </a:lnTo>
                  <a:lnTo>
                    <a:pt x="0" y="43"/>
                  </a:lnTo>
                  <a:lnTo>
                    <a:pt x="12" y="69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7" y="52"/>
                  </a:lnTo>
                  <a:lnTo>
                    <a:pt x="17" y="34"/>
                  </a:lnTo>
                  <a:lnTo>
                    <a:pt x="29" y="43"/>
                  </a:lnTo>
                  <a:lnTo>
                    <a:pt x="51" y="26"/>
                  </a:lnTo>
                  <a:lnTo>
                    <a:pt x="57" y="4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" name="Freeform 165"/>
            <p:cNvSpPr>
              <a:spLocks/>
            </p:cNvSpPr>
            <p:nvPr/>
          </p:nvSpPr>
          <p:spPr bwMode="auto">
            <a:xfrm>
              <a:off x="1040" y="3069"/>
              <a:ext cx="34" cy="52"/>
            </a:xfrm>
            <a:custGeom>
              <a:avLst/>
              <a:gdLst>
                <a:gd name="T0" fmla="*/ 0 w 34"/>
                <a:gd name="T1" fmla="*/ 0 h 52"/>
                <a:gd name="T2" fmla="*/ 0 w 34"/>
                <a:gd name="T3" fmla="*/ 35 h 52"/>
                <a:gd name="T4" fmla="*/ 12 w 34"/>
                <a:gd name="T5" fmla="*/ 43 h 52"/>
                <a:gd name="T6" fmla="*/ 23 w 34"/>
                <a:gd name="T7" fmla="*/ 52 h 52"/>
                <a:gd name="T8" fmla="*/ 29 w 34"/>
                <a:gd name="T9" fmla="*/ 43 h 52"/>
                <a:gd name="T10" fmla="*/ 34 w 34"/>
                <a:gd name="T11" fmla="*/ 35 h 52"/>
                <a:gd name="T12" fmla="*/ 29 w 34"/>
                <a:gd name="T13" fmla="*/ 35 h 52"/>
                <a:gd name="T14" fmla="*/ 17 w 34"/>
                <a:gd name="T15" fmla="*/ 35 h 52"/>
                <a:gd name="T16" fmla="*/ 6 w 34"/>
                <a:gd name="T17" fmla="*/ 17 h 52"/>
                <a:gd name="T18" fmla="*/ 0 w 34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52"/>
                <a:gd name="T32" fmla="*/ 34 w 34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52">
                  <a:moveTo>
                    <a:pt x="0" y="0"/>
                  </a:moveTo>
                  <a:lnTo>
                    <a:pt x="0" y="35"/>
                  </a:lnTo>
                  <a:lnTo>
                    <a:pt x="12" y="43"/>
                  </a:lnTo>
                  <a:lnTo>
                    <a:pt x="23" y="52"/>
                  </a:lnTo>
                  <a:lnTo>
                    <a:pt x="29" y="43"/>
                  </a:lnTo>
                  <a:lnTo>
                    <a:pt x="34" y="35"/>
                  </a:lnTo>
                  <a:lnTo>
                    <a:pt x="29" y="35"/>
                  </a:lnTo>
                  <a:lnTo>
                    <a:pt x="17" y="35"/>
                  </a:lnTo>
                  <a:lnTo>
                    <a:pt x="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4" name="Freeform 166"/>
            <p:cNvSpPr>
              <a:spLocks/>
            </p:cNvSpPr>
            <p:nvPr/>
          </p:nvSpPr>
          <p:spPr bwMode="auto">
            <a:xfrm>
              <a:off x="1001" y="3104"/>
              <a:ext cx="113" cy="173"/>
            </a:xfrm>
            <a:custGeom>
              <a:avLst/>
              <a:gdLst>
                <a:gd name="T0" fmla="*/ 39 w 113"/>
                <a:gd name="T1" fmla="*/ 0 h 173"/>
                <a:gd name="T2" fmla="*/ 22 w 113"/>
                <a:gd name="T3" fmla="*/ 8 h 173"/>
                <a:gd name="T4" fmla="*/ 11 w 113"/>
                <a:gd name="T5" fmla="*/ 25 h 173"/>
                <a:gd name="T6" fmla="*/ 0 w 113"/>
                <a:gd name="T7" fmla="*/ 60 h 173"/>
                <a:gd name="T8" fmla="*/ 0 w 113"/>
                <a:gd name="T9" fmla="*/ 103 h 173"/>
                <a:gd name="T10" fmla="*/ 11 w 113"/>
                <a:gd name="T11" fmla="*/ 112 h 173"/>
                <a:gd name="T12" fmla="*/ 22 w 113"/>
                <a:gd name="T13" fmla="*/ 103 h 173"/>
                <a:gd name="T14" fmla="*/ 22 w 113"/>
                <a:gd name="T15" fmla="*/ 86 h 173"/>
                <a:gd name="T16" fmla="*/ 22 w 113"/>
                <a:gd name="T17" fmla="*/ 155 h 173"/>
                <a:gd name="T18" fmla="*/ 45 w 113"/>
                <a:gd name="T19" fmla="*/ 173 h 173"/>
                <a:gd name="T20" fmla="*/ 68 w 113"/>
                <a:gd name="T21" fmla="*/ 173 h 173"/>
                <a:gd name="T22" fmla="*/ 91 w 113"/>
                <a:gd name="T23" fmla="*/ 173 h 173"/>
                <a:gd name="T24" fmla="*/ 102 w 113"/>
                <a:gd name="T25" fmla="*/ 155 h 173"/>
                <a:gd name="T26" fmla="*/ 96 w 113"/>
                <a:gd name="T27" fmla="*/ 86 h 173"/>
                <a:gd name="T28" fmla="*/ 108 w 113"/>
                <a:gd name="T29" fmla="*/ 95 h 173"/>
                <a:gd name="T30" fmla="*/ 113 w 113"/>
                <a:gd name="T31" fmla="*/ 86 h 173"/>
                <a:gd name="T32" fmla="*/ 108 w 113"/>
                <a:gd name="T33" fmla="*/ 43 h 173"/>
                <a:gd name="T34" fmla="*/ 96 w 113"/>
                <a:gd name="T35" fmla="*/ 17 h 173"/>
                <a:gd name="T36" fmla="*/ 85 w 113"/>
                <a:gd name="T37" fmla="*/ 0 h 173"/>
                <a:gd name="T38" fmla="*/ 68 w 113"/>
                <a:gd name="T39" fmla="*/ 0 h 173"/>
                <a:gd name="T40" fmla="*/ 68 w 113"/>
                <a:gd name="T41" fmla="*/ 8 h 173"/>
                <a:gd name="T42" fmla="*/ 62 w 113"/>
                <a:gd name="T43" fmla="*/ 17 h 173"/>
                <a:gd name="T44" fmla="*/ 51 w 113"/>
                <a:gd name="T45" fmla="*/ 8 h 173"/>
                <a:gd name="T46" fmla="*/ 39 w 113"/>
                <a:gd name="T47" fmla="*/ 0 h 1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"/>
                <a:gd name="T73" fmla="*/ 0 h 173"/>
                <a:gd name="T74" fmla="*/ 113 w 113"/>
                <a:gd name="T75" fmla="*/ 173 h 1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" h="173">
                  <a:moveTo>
                    <a:pt x="39" y="0"/>
                  </a:moveTo>
                  <a:lnTo>
                    <a:pt x="22" y="8"/>
                  </a:lnTo>
                  <a:lnTo>
                    <a:pt x="11" y="25"/>
                  </a:lnTo>
                  <a:lnTo>
                    <a:pt x="0" y="60"/>
                  </a:lnTo>
                  <a:lnTo>
                    <a:pt x="0" y="103"/>
                  </a:lnTo>
                  <a:lnTo>
                    <a:pt x="11" y="112"/>
                  </a:lnTo>
                  <a:lnTo>
                    <a:pt x="22" y="103"/>
                  </a:lnTo>
                  <a:lnTo>
                    <a:pt x="22" y="86"/>
                  </a:lnTo>
                  <a:lnTo>
                    <a:pt x="22" y="155"/>
                  </a:lnTo>
                  <a:lnTo>
                    <a:pt x="45" y="173"/>
                  </a:lnTo>
                  <a:lnTo>
                    <a:pt x="68" y="173"/>
                  </a:lnTo>
                  <a:lnTo>
                    <a:pt x="91" y="173"/>
                  </a:lnTo>
                  <a:lnTo>
                    <a:pt x="102" y="155"/>
                  </a:lnTo>
                  <a:lnTo>
                    <a:pt x="96" y="86"/>
                  </a:lnTo>
                  <a:lnTo>
                    <a:pt x="108" y="95"/>
                  </a:lnTo>
                  <a:lnTo>
                    <a:pt x="113" y="86"/>
                  </a:lnTo>
                  <a:lnTo>
                    <a:pt x="108" y="43"/>
                  </a:lnTo>
                  <a:lnTo>
                    <a:pt x="96" y="17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8"/>
                  </a:lnTo>
                  <a:lnTo>
                    <a:pt x="62" y="17"/>
                  </a:lnTo>
                  <a:lnTo>
                    <a:pt x="51" y="8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5" name="Line 167"/>
            <p:cNvSpPr>
              <a:spLocks noChangeShapeType="1"/>
            </p:cNvSpPr>
            <p:nvPr/>
          </p:nvSpPr>
          <p:spPr bwMode="auto">
            <a:xfrm flipV="1">
              <a:off x="1097" y="3173"/>
              <a:ext cx="1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6" name="Freeform 168"/>
            <p:cNvSpPr>
              <a:spLocks/>
            </p:cNvSpPr>
            <p:nvPr/>
          </p:nvSpPr>
          <p:spPr bwMode="auto">
            <a:xfrm>
              <a:off x="1001" y="3207"/>
              <a:ext cx="34" cy="95"/>
            </a:xfrm>
            <a:custGeom>
              <a:avLst/>
              <a:gdLst>
                <a:gd name="T0" fmla="*/ 22 w 34"/>
                <a:gd name="T1" fmla="*/ 0 h 95"/>
                <a:gd name="T2" fmla="*/ 22 w 34"/>
                <a:gd name="T3" fmla="*/ 35 h 95"/>
                <a:gd name="T4" fmla="*/ 34 w 34"/>
                <a:gd name="T5" fmla="*/ 78 h 95"/>
                <a:gd name="T6" fmla="*/ 28 w 34"/>
                <a:gd name="T7" fmla="*/ 95 h 95"/>
                <a:gd name="T8" fmla="*/ 5 w 34"/>
                <a:gd name="T9" fmla="*/ 44 h 95"/>
                <a:gd name="T10" fmla="*/ 0 w 34"/>
                <a:gd name="T11" fmla="*/ 0 h 95"/>
                <a:gd name="T12" fmla="*/ 11 w 34"/>
                <a:gd name="T13" fmla="*/ 9 h 95"/>
                <a:gd name="T14" fmla="*/ 22 w 34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95"/>
                <a:gd name="T26" fmla="*/ 34 w 34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95">
                  <a:moveTo>
                    <a:pt x="22" y="0"/>
                  </a:moveTo>
                  <a:lnTo>
                    <a:pt x="22" y="35"/>
                  </a:lnTo>
                  <a:lnTo>
                    <a:pt x="34" y="78"/>
                  </a:lnTo>
                  <a:lnTo>
                    <a:pt x="28" y="95"/>
                  </a:lnTo>
                  <a:lnTo>
                    <a:pt x="5" y="44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" name="Freeform 169"/>
            <p:cNvSpPr>
              <a:spLocks/>
            </p:cNvSpPr>
            <p:nvPr/>
          </p:nvSpPr>
          <p:spPr bwMode="auto">
            <a:xfrm>
              <a:off x="1097" y="3190"/>
              <a:ext cx="17" cy="95"/>
            </a:xfrm>
            <a:custGeom>
              <a:avLst/>
              <a:gdLst>
                <a:gd name="T0" fmla="*/ 17 w 17"/>
                <a:gd name="T1" fmla="*/ 0 h 95"/>
                <a:gd name="T2" fmla="*/ 17 w 17"/>
                <a:gd name="T3" fmla="*/ 43 h 95"/>
                <a:gd name="T4" fmla="*/ 6 w 17"/>
                <a:gd name="T5" fmla="*/ 95 h 95"/>
                <a:gd name="T6" fmla="*/ 0 w 17"/>
                <a:gd name="T7" fmla="*/ 78 h 95"/>
                <a:gd name="T8" fmla="*/ 6 w 17"/>
                <a:gd name="T9" fmla="*/ 69 h 95"/>
                <a:gd name="T10" fmla="*/ 0 w 17"/>
                <a:gd name="T11" fmla="*/ 0 h 95"/>
                <a:gd name="T12" fmla="*/ 12 w 17"/>
                <a:gd name="T13" fmla="*/ 9 h 95"/>
                <a:gd name="T14" fmla="*/ 17 w 17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95"/>
                <a:gd name="T26" fmla="*/ 17 w 17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95">
                  <a:moveTo>
                    <a:pt x="17" y="0"/>
                  </a:moveTo>
                  <a:lnTo>
                    <a:pt x="17" y="43"/>
                  </a:lnTo>
                  <a:lnTo>
                    <a:pt x="6" y="95"/>
                  </a:lnTo>
                  <a:lnTo>
                    <a:pt x="0" y="78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" name="Freeform 170"/>
            <p:cNvSpPr>
              <a:spLocks/>
            </p:cNvSpPr>
            <p:nvPr/>
          </p:nvSpPr>
          <p:spPr bwMode="auto">
            <a:xfrm>
              <a:off x="1222" y="3475"/>
              <a:ext cx="119" cy="70"/>
            </a:xfrm>
            <a:custGeom>
              <a:avLst/>
              <a:gdLst>
                <a:gd name="T0" fmla="*/ 6 w 119"/>
                <a:gd name="T1" fmla="*/ 18 h 70"/>
                <a:gd name="T2" fmla="*/ 0 w 119"/>
                <a:gd name="T3" fmla="*/ 44 h 70"/>
                <a:gd name="T4" fmla="*/ 0 w 119"/>
                <a:gd name="T5" fmla="*/ 52 h 70"/>
                <a:gd name="T6" fmla="*/ 17 w 119"/>
                <a:gd name="T7" fmla="*/ 61 h 70"/>
                <a:gd name="T8" fmla="*/ 34 w 119"/>
                <a:gd name="T9" fmla="*/ 70 h 70"/>
                <a:gd name="T10" fmla="*/ 57 w 119"/>
                <a:gd name="T11" fmla="*/ 61 h 70"/>
                <a:gd name="T12" fmla="*/ 63 w 119"/>
                <a:gd name="T13" fmla="*/ 52 h 70"/>
                <a:gd name="T14" fmla="*/ 85 w 119"/>
                <a:gd name="T15" fmla="*/ 52 h 70"/>
                <a:gd name="T16" fmla="*/ 91 w 119"/>
                <a:gd name="T17" fmla="*/ 52 h 70"/>
                <a:gd name="T18" fmla="*/ 114 w 119"/>
                <a:gd name="T19" fmla="*/ 52 h 70"/>
                <a:gd name="T20" fmla="*/ 119 w 119"/>
                <a:gd name="T21" fmla="*/ 44 h 70"/>
                <a:gd name="T22" fmla="*/ 114 w 119"/>
                <a:gd name="T23" fmla="*/ 26 h 70"/>
                <a:gd name="T24" fmla="*/ 102 w 119"/>
                <a:gd name="T25" fmla="*/ 18 h 70"/>
                <a:gd name="T26" fmla="*/ 91 w 119"/>
                <a:gd name="T27" fmla="*/ 9 h 70"/>
                <a:gd name="T28" fmla="*/ 80 w 119"/>
                <a:gd name="T29" fmla="*/ 0 h 70"/>
                <a:gd name="T30" fmla="*/ 68 w 119"/>
                <a:gd name="T31" fmla="*/ 9 h 70"/>
                <a:gd name="T32" fmla="*/ 46 w 119"/>
                <a:gd name="T33" fmla="*/ 9 h 70"/>
                <a:gd name="T34" fmla="*/ 34 w 119"/>
                <a:gd name="T35" fmla="*/ 9 h 70"/>
                <a:gd name="T36" fmla="*/ 17 w 119"/>
                <a:gd name="T37" fmla="*/ 18 h 70"/>
                <a:gd name="T38" fmla="*/ 6 w 119"/>
                <a:gd name="T39" fmla="*/ 18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9"/>
                <a:gd name="T61" fmla="*/ 0 h 70"/>
                <a:gd name="T62" fmla="*/ 119 w 11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9" h="70">
                  <a:moveTo>
                    <a:pt x="6" y="18"/>
                  </a:moveTo>
                  <a:lnTo>
                    <a:pt x="0" y="44"/>
                  </a:lnTo>
                  <a:lnTo>
                    <a:pt x="0" y="52"/>
                  </a:lnTo>
                  <a:lnTo>
                    <a:pt x="17" y="61"/>
                  </a:lnTo>
                  <a:lnTo>
                    <a:pt x="34" y="70"/>
                  </a:lnTo>
                  <a:lnTo>
                    <a:pt x="57" y="61"/>
                  </a:lnTo>
                  <a:lnTo>
                    <a:pt x="63" y="52"/>
                  </a:lnTo>
                  <a:lnTo>
                    <a:pt x="85" y="52"/>
                  </a:lnTo>
                  <a:lnTo>
                    <a:pt x="91" y="52"/>
                  </a:lnTo>
                  <a:lnTo>
                    <a:pt x="114" y="52"/>
                  </a:lnTo>
                  <a:lnTo>
                    <a:pt x="119" y="44"/>
                  </a:lnTo>
                  <a:lnTo>
                    <a:pt x="114" y="26"/>
                  </a:lnTo>
                  <a:lnTo>
                    <a:pt x="102" y="18"/>
                  </a:lnTo>
                  <a:lnTo>
                    <a:pt x="91" y="9"/>
                  </a:lnTo>
                  <a:lnTo>
                    <a:pt x="80" y="0"/>
                  </a:lnTo>
                  <a:lnTo>
                    <a:pt x="68" y="9"/>
                  </a:lnTo>
                  <a:lnTo>
                    <a:pt x="46" y="9"/>
                  </a:lnTo>
                  <a:lnTo>
                    <a:pt x="34" y="9"/>
                  </a:lnTo>
                  <a:lnTo>
                    <a:pt x="17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9" name="Oval 171"/>
            <p:cNvSpPr>
              <a:spLocks noChangeArrowheads="1"/>
            </p:cNvSpPr>
            <p:nvPr/>
          </p:nvSpPr>
          <p:spPr bwMode="auto">
            <a:xfrm>
              <a:off x="1228" y="3493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0" name="Oval 172"/>
            <p:cNvSpPr>
              <a:spLocks noChangeArrowheads="1"/>
            </p:cNvSpPr>
            <p:nvPr/>
          </p:nvSpPr>
          <p:spPr bwMode="auto">
            <a:xfrm>
              <a:off x="1276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Freeform 173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17 w 17"/>
                <a:gd name="T11" fmla="*/ 4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3"/>
                <a:gd name="T20" fmla="*/ 17 w 17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" name="Freeform 174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3"/>
                <a:gd name="T17" fmla="*/ 17 w 1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" name="Freeform 175"/>
            <p:cNvSpPr>
              <a:spLocks/>
            </p:cNvSpPr>
            <p:nvPr/>
          </p:nvSpPr>
          <p:spPr bwMode="auto">
            <a:xfrm>
              <a:off x="1211" y="3207"/>
              <a:ext cx="102" cy="286"/>
            </a:xfrm>
            <a:custGeom>
              <a:avLst/>
              <a:gdLst>
                <a:gd name="T0" fmla="*/ 5 w 102"/>
                <a:gd name="T1" fmla="*/ 0 h 286"/>
                <a:gd name="T2" fmla="*/ 0 w 102"/>
                <a:gd name="T3" fmla="*/ 44 h 286"/>
                <a:gd name="T4" fmla="*/ 5 w 102"/>
                <a:gd name="T5" fmla="*/ 87 h 286"/>
                <a:gd name="T6" fmla="*/ 11 w 102"/>
                <a:gd name="T7" fmla="*/ 199 h 286"/>
                <a:gd name="T8" fmla="*/ 11 w 102"/>
                <a:gd name="T9" fmla="*/ 268 h 286"/>
                <a:gd name="T10" fmla="*/ 17 w 102"/>
                <a:gd name="T11" fmla="*/ 286 h 286"/>
                <a:gd name="T12" fmla="*/ 28 w 102"/>
                <a:gd name="T13" fmla="*/ 286 h 286"/>
                <a:gd name="T14" fmla="*/ 51 w 102"/>
                <a:gd name="T15" fmla="*/ 277 h 286"/>
                <a:gd name="T16" fmla="*/ 57 w 102"/>
                <a:gd name="T17" fmla="*/ 268 h 286"/>
                <a:gd name="T18" fmla="*/ 79 w 102"/>
                <a:gd name="T19" fmla="*/ 277 h 286"/>
                <a:gd name="T20" fmla="*/ 91 w 102"/>
                <a:gd name="T21" fmla="*/ 277 h 286"/>
                <a:gd name="T22" fmla="*/ 96 w 102"/>
                <a:gd name="T23" fmla="*/ 260 h 286"/>
                <a:gd name="T24" fmla="*/ 102 w 102"/>
                <a:gd name="T25" fmla="*/ 191 h 286"/>
                <a:gd name="T26" fmla="*/ 102 w 102"/>
                <a:gd name="T27" fmla="*/ 147 h 286"/>
                <a:gd name="T28" fmla="*/ 96 w 102"/>
                <a:gd name="T29" fmla="*/ 0 h 286"/>
                <a:gd name="T30" fmla="*/ 85 w 102"/>
                <a:gd name="T31" fmla="*/ 9 h 286"/>
                <a:gd name="T32" fmla="*/ 57 w 102"/>
                <a:gd name="T33" fmla="*/ 18 h 286"/>
                <a:gd name="T34" fmla="*/ 28 w 102"/>
                <a:gd name="T35" fmla="*/ 18 h 286"/>
                <a:gd name="T36" fmla="*/ 5 w 102"/>
                <a:gd name="T37" fmla="*/ 0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286"/>
                <a:gd name="T59" fmla="*/ 102 w 102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286">
                  <a:moveTo>
                    <a:pt x="5" y="0"/>
                  </a:moveTo>
                  <a:lnTo>
                    <a:pt x="0" y="44"/>
                  </a:lnTo>
                  <a:lnTo>
                    <a:pt x="5" y="87"/>
                  </a:lnTo>
                  <a:lnTo>
                    <a:pt x="11" y="199"/>
                  </a:lnTo>
                  <a:lnTo>
                    <a:pt x="11" y="268"/>
                  </a:lnTo>
                  <a:lnTo>
                    <a:pt x="17" y="286"/>
                  </a:lnTo>
                  <a:lnTo>
                    <a:pt x="28" y="286"/>
                  </a:lnTo>
                  <a:lnTo>
                    <a:pt x="51" y="277"/>
                  </a:lnTo>
                  <a:lnTo>
                    <a:pt x="57" y="268"/>
                  </a:lnTo>
                  <a:lnTo>
                    <a:pt x="79" y="277"/>
                  </a:lnTo>
                  <a:lnTo>
                    <a:pt x="91" y="277"/>
                  </a:lnTo>
                  <a:lnTo>
                    <a:pt x="96" y="260"/>
                  </a:lnTo>
                  <a:lnTo>
                    <a:pt x="102" y="191"/>
                  </a:lnTo>
                  <a:lnTo>
                    <a:pt x="102" y="147"/>
                  </a:lnTo>
                  <a:lnTo>
                    <a:pt x="96" y="0"/>
                  </a:lnTo>
                  <a:lnTo>
                    <a:pt x="85" y="9"/>
                  </a:lnTo>
                  <a:lnTo>
                    <a:pt x="57" y="18"/>
                  </a:lnTo>
                  <a:lnTo>
                    <a:pt x="28" y="18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" name="Freeform 176"/>
            <p:cNvSpPr>
              <a:spLocks/>
            </p:cNvSpPr>
            <p:nvPr/>
          </p:nvSpPr>
          <p:spPr bwMode="auto">
            <a:xfrm>
              <a:off x="1268" y="3294"/>
              <a:ext cx="5" cy="181"/>
            </a:xfrm>
            <a:custGeom>
              <a:avLst/>
              <a:gdLst>
                <a:gd name="T0" fmla="*/ 0 w 5"/>
                <a:gd name="T1" fmla="*/ 181 h 181"/>
                <a:gd name="T2" fmla="*/ 5 w 5"/>
                <a:gd name="T3" fmla="*/ 69 h 181"/>
                <a:gd name="T4" fmla="*/ 5 w 5"/>
                <a:gd name="T5" fmla="*/ 0 h 181"/>
                <a:gd name="T6" fmla="*/ 0 60000 65536"/>
                <a:gd name="T7" fmla="*/ 0 60000 65536"/>
                <a:gd name="T8" fmla="*/ 0 60000 65536"/>
                <a:gd name="T9" fmla="*/ 0 w 5"/>
                <a:gd name="T10" fmla="*/ 0 h 181"/>
                <a:gd name="T11" fmla="*/ 5 w 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81">
                  <a:moveTo>
                    <a:pt x="0" y="181"/>
                  </a:moveTo>
                  <a:lnTo>
                    <a:pt x="5" y="6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" name="Freeform 177"/>
            <p:cNvSpPr>
              <a:spLocks/>
            </p:cNvSpPr>
            <p:nvPr/>
          </p:nvSpPr>
          <p:spPr bwMode="auto">
            <a:xfrm>
              <a:off x="1222" y="2905"/>
              <a:ext cx="63" cy="103"/>
            </a:xfrm>
            <a:custGeom>
              <a:avLst/>
              <a:gdLst>
                <a:gd name="T0" fmla="*/ 11 w 63"/>
                <a:gd name="T1" fmla="*/ 43 h 103"/>
                <a:gd name="T2" fmla="*/ 6 w 63"/>
                <a:gd name="T3" fmla="*/ 43 h 103"/>
                <a:gd name="T4" fmla="*/ 0 w 63"/>
                <a:gd name="T5" fmla="*/ 52 h 103"/>
                <a:gd name="T6" fmla="*/ 0 w 63"/>
                <a:gd name="T7" fmla="*/ 60 h 103"/>
                <a:gd name="T8" fmla="*/ 11 w 63"/>
                <a:gd name="T9" fmla="*/ 69 h 103"/>
                <a:gd name="T10" fmla="*/ 17 w 63"/>
                <a:gd name="T11" fmla="*/ 86 h 103"/>
                <a:gd name="T12" fmla="*/ 34 w 63"/>
                <a:gd name="T13" fmla="*/ 103 h 103"/>
                <a:gd name="T14" fmla="*/ 51 w 63"/>
                <a:gd name="T15" fmla="*/ 103 h 103"/>
                <a:gd name="T16" fmla="*/ 57 w 63"/>
                <a:gd name="T17" fmla="*/ 86 h 103"/>
                <a:gd name="T18" fmla="*/ 63 w 63"/>
                <a:gd name="T19" fmla="*/ 69 h 103"/>
                <a:gd name="T20" fmla="*/ 63 w 63"/>
                <a:gd name="T21" fmla="*/ 34 h 103"/>
                <a:gd name="T22" fmla="*/ 57 w 63"/>
                <a:gd name="T23" fmla="*/ 0 h 103"/>
                <a:gd name="T24" fmla="*/ 23 w 63"/>
                <a:gd name="T25" fmla="*/ 26 h 103"/>
                <a:gd name="T26" fmla="*/ 11 w 63"/>
                <a:gd name="T27" fmla="*/ 26 h 103"/>
                <a:gd name="T28" fmla="*/ 11 w 63"/>
                <a:gd name="T29" fmla="*/ 43 h 1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3"/>
                <a:gd name="T46" fmla="*/ 0 h 103"/>
                <a:gd name="T47" fmla="*/ 63 w 63"/>
                <a:gd name="T48" fmla="*/ 103 h 1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3" h="103">
                  <a:moveTo>
                    <a:pt x="11" y="43"/>
                  </a:moveTo>
                  <a:lnTo>
                    <a:pt x="6" y="43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11" y="69"/>
                  </a:lnTo>
                  <a:lnTo>
                    <a:pt x="17" y="86"/>
                  </a:lnTo>
                  <a:lnTo>
                    <a:pt x="34" y="103"/>
                  </a:lnTo>
                  <a:lnTo>
                    <a:pt x="51" y="103"/>
                  </a:lnTo>
                  <a:lnTo>
                    <a:pt x="57" y="86"/>
                  </a:lnTo>
                  <a:lnTo>
                    <a:pt x="63" y="69"/>
                  </a:lnTo>
                  <a:lnTo>
                    <a:pt x="63" y="34"/>
                  </a:lnTo>
                  <a:lnTo>
                    <a:pt x="57" y="0"/>
                  </a:lnTo>
                  <a:lnTo>
                    <a:pt x="23" y="26"/>
                  </a:lnTo>
                  <a:lnTo>
                    <a:pt x="11" y="26"/>
                  </a:lnTo>
                  <a:lnTo>
                    <a:pt x="11" y="43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" name="Freeform 178"/>
            <p:cNvSpPr>
              <a:spLocks/>
            </p:cNvSpPr>
            <p:nvPr/>
          </p:nvSpPr>
          <p:spPr bwMode="auto">
            <a:xfrm>
              <a:off x="1211" y="2879"/>
              <a:ext cx="79" cy="86"/>
            </a:xfrm>
            <a:custGeom>
              <a:avLst/>
              <a:gdLst>
                <a:gd name="T0" fmla="*/ 74 w 79"/>
                <a:gd name="T1" fmla="*/ 60 h 86"/>
                <a:gd name="T2" fmla="*/ 74 w 79"/>
                <a:gd name="T3" fmla="*/ 43 h 86"/>
                <a:gd name="T4" fmla="*/ 79 w 79"/>
                <a:gd name="T5" fmla="*/ 26 h 86"/>
                <a:gd name="T6" fmla="*/ 68 w 79"/>
                <a:gd name="T7" fmla="*/ 8 h 86"/>
                <a:gd name="T8" fmla="*/ 57 w 79"/>
                <a:gd name="T9" fmla="*/ 0 h 86"/>
                <a:gd name="T10" fmla="*/ 34 w 79"/>
                <a:gd name="T11" fmla="*/ 0 h 86"/>
                <a:gd name="T12" fmla="*/ 17 w 79"/>
                <a:gd name="T13" fmla="*/ 0 h 86"/>
                <a:gd name="T14" fmla="*/ 11 w 79"/>
                <a:gd name="T15" fmla="*/ 8 h 86"/>
                <a:gd name="T16" fmla="*/ 5 w 79"/>
                <a:gd name="T17" fmla="*/ 0 h 86"/>
                <a:gd name="T18" fmla="*/ 11 w 79"/>
                <a:gd name="T19" fmla="*/ 8 h 86"/>
                <a:gd name="T20" fmla="*/ 5 w 79"/>
                <a:gd name="T21" fmla="*/ 8 h 86"/>
                <a:gd name="T22" fmla="*/ 11 w 79"/>
                <a:gd name="T23" fmla="*/ 17 h 86"/>
                <a:gd name="T24" fmla="*/ 0 w 79"/>
                <a:gd name="T25" fmla="*/ 26 h 86"/>
                <a:gd name="T26" fmla="*/ 0 w 79"/>
                <a:gd name="T27" fmla="*/ 60 h 86"/>
                <a:gd name="T28" fmla="*/ 11 w 79"/>
                <a:gd name="T29" fmla="*/ 86 h 86"/>
                <a:gd name="T30" fmla="*/ 11 w 79"/>
                <a:gd name="T31" fmla="*/ 78 h 86"/>
                <a:gd name="T32" fmla="*/ 17 w 79"/>
                <a:gd name="T33" fmla="*/ 69 h 86"/>
                <a:gd name="T34" fmla="*/ 22 w 79"/>
                <a:gd name="T35" fmla="*/ 69 h 86"/>
                <a:gd name="T36" fmla="*/ 22 w 79"/>
                <a:gd name="T37" fmla="*/ 52 h 86"/>
                <a:gd name="T38" fmla="*/ 34 w 79"/>
                <a:gd name="T39" fmla="*/ 52 h 86"/>
                <a:gd name="T40" fmla="*/ 68 w 79"/>
                <a:gd name="T41" fmla="*/ 26 h 86"/>
                <a:gd name="T42" fmla="*/ 74 w 79"/>
                <a:gd name="T43" fmla="*/ 60 h 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9"/>
                <a:gd name="T67" fmla="*/ 0 h 86"/>
                <a:gd name="T68" fmla="*/ 79 w 79"/>
                <a:gd name="T69" fmla="*/ 86 h 8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9" h="86">
                  <a:moveTo>
                    <a:pt x="74" y="60"/>
                  </a:moveTo>
                  <a:lnTo>
                    <a:pt x="74" y="43"/>
                  </a:lnTo>
                  <a:lnTo>
                    <a:pt x="79" y="26"/>
                  </a:lnTo>
                  <a:lnTo>
                    <a:pt x="68" y="8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1" y="8"/>
                  </a:lnTo>
                  <a:lnTo>
                    <a:pt x="5" y="0"/>
                  </a:lnTo>
                  <a:lnTo>
                    <a:pt x="11" y="8"/>
                  </a:lnTo>
                  <a:lnTo>
                    <a:pt x="5" y="8"/>
                  </a:lnTo>
                  <a:lnTo>
                    <a:pt x="11" y="17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11" y="86"/>
                  </a:lnTo>
                  <a:lnTo>
                    <a:pt x="11" y="78"/>
                  </a:lnTo>
                  <a:lnTo>
                    <a:pt x="17" y="69"/>
                  </a:lnTo>
                  <a:lnTo>
                    <a:pt x="22" y="69"/>
                  </a:lnTo>
                  <a:lnTo>
                    <a:pt x="22" y="52"/>
                  </a:lnTo>
                  <a:lnTo>
                    <a:pt x="34" y="52"/>
                  </a:lnTo>
                  <a:lnTo>
                    <a:pt x="68" y="26"/>
                  </a:lnTo>
                  <a:lnTo>
                    <a:pt x="74" y="6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" name="Freeform 179"/>
            <p:cNvSpPr>
              <a:spLocks/>
            </p:cNvSpPr>
            <p:nvPr/>
          </p:nvSpPr>
          <p:spPr bwMode="auto">
            <a:xfrm>
              <a:off x="1228" y="2974"/>
              <a:ext cx="45" cy="52"/>
            </a:xfrm>
            <a:custGeom>
              <a:avLst/>
              <a:gdLst>
                <a:gd name="T0" fmla="*/ 5 w 45"/>
                <a:gd name="T1" fmla="*/ 0 h 52"/>
                <a:gd name="T2" fmla="*/ 0 w 45"/>
                <a:gd name="T3" fmla="*/ 34 h 52"/>
                <a:gd name="T4" fmla="*/ 17 w 45"/>
                <a:gd name="T5" fmla="*/ 52 h 52"/>
                <a:gd name="T6" fmla="*/ 28 w 45"/>
                <a:gd name="T7" fmla="*/ 52 h 52"/>
                <a:gd name="T8" fmla="*/ 40 w 45"/>
                <a:gd name="T9" fmla="*/ 43 h 52"/>
                <a:gd name="T10" fmla="*/ 45 w 45"/>
                <a:gd name="T11" fmla="*/ 43 h 52"/>
                <a:gd name="T12" fmla="*/ 40 w 45"/>
                <a:gd name="T13" fmla="*/ 34 h 52"/>
                <a:gd name="T14" fmla="*/ 28 w 45"/>
                <a:gd name="T15" fmla="*/ 34 h 52"/>
                <a:gd name="T16" fmla="*/ 11 w 45"/>
                <a:gd name="T17" fmla="*/ 17 h 52"/>
                <a:gd name="T18" fmla="*/ 5 w 4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5" y="0"/>
                  </a:moveTo>
                  <a:lnTo>
                    <a:pt x="0" y="34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5" y="43"/>
                  </a:lnTo>
                  <a:lnTo>
                    <a:pt x="40" y="34"/>
                  </a:lnTo>
                  <a:lnTo>
                    <a:pt x="28" y="34"/>
                  </a:lnTo>
                  <a:lnTo>
                    <a:pt x="11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" name="Freeform 180"/>
            <p:cNvSpPr>
              <a:spLocks/>
            </p:cNvSpPr>
            <p:nvPr/>
          </p:nvSpPr>
          <p:spPr bwMode="auto">
            <a:xfrm>
              <a:off x="1182" y="3008"/>
              <a:ext cx="142" cy="217"/>
            </a:xfrm>
            <a:custGeom>
              <a:avLst/>
              <a:gdLst>
                <a:gd name="T0" fmla="*/ 46 w 142"/>
                <a:gd name="T1" fmla="*/ 0 h 217"/>
                <a:gd name="T2" fmla="*/ 29 w 142"/>
                <a:gd name="T3" fmla="*/ 18 h 217"/>
                <a:gd name="T4" fmla="*/ 12 w 142"/>
                <a:gd name="T5" fmla="*/ 35 h 217"/>
                <a:gd name="T6" fmla="*/ 0 w 142"/>
                <a:gd name="T7" fmla="*/ 78 h 217"/>
                <a:gd name="T8" fmla="*/ 0 w 142"/>
                <a:gd name="T9" fmla="*/ 130 h 217"/>
                <a:gd name="T10" fmla="*/ 12 w 142"/>
                <a:gd name="T11" fmla="*/ 139 h 217"/>
                <a:gd name="T12" fmla="*/ 29 w 142"/>
                <a:gd name="T13" fmla="*/ 130 h 217"/>
                <a:gd name="T14" fmla="*/ 29 w 142"/>
                <a:gd name="T15" fmla="*/ 113 h 217"/>
                <a:gd name="T16" fmla="*/ 29 w 142"/>
                <a:gd name="T17" fmla="*/ 199 h 217"/>
                <a:gd name="T18" fmla="*/ 57 w 142"/>
                <a:gd name="T19" fmla="*/ 217 h 217"/>
                <a:gd name="T20" fmla="*/ 86 w 142"/>
                <a:gd name="T21" fmla="*/ 217 h 217"/>
                <a:gd name="T22" fmla="*/ 114 w 142"/>
                <a:gd name="T23" fmla="*/ 217 h 217"/>
                <a:gd name="T24" fmla="*/ 125 w 142"/>
                <a:gd name="T25" fmla="*/ 199 h 217"/>
                <a:gd name="T26" fmla="*/ 120 w 142"/>
                <a:gd name="T27" fmla="*/ 113 h 217"/>
                <a:gd name="T28" fmla="*/ 137 w 142"/>
                <a:gd name="T29" fmla="*/ 113 h 217"/>
                <a:gd name="T30" fmla="*/ 142 w 142"/>
                <a:gd name="T31" fmla="*/ 104 h 217"/>
                <a:gd name="T32" fmla="*/ 137 w 142"/>
                <a:gd name="T33" fmla="*/ 61 h 217"/>
                <a:gd name="T34" fmla="*/ 125 w 142"/>
                <a:gd name="T35" fmla="*/ 18 h 217"/>
                <a:gd name="T36" fmla="*/ 103 w 142"/>
                <a:gd name="T37" fmla="*/ 9 h 217"/>
                <a:gd name="T38" fmla="*/ 86 w 142"/>
                <a:gd name="T39" fmla="*/ 0 h 217"/>
                <a:gd name="T40" fmla="*/ 86 w 142"/>
                <a:gd name="T41" fmla="*/ 9 h 217"/>
                <a:gd name="T42" fmla="*/ 74 w 142"/>
                <a:gd name="T43" fmla="*/ 18 h 217"/>
                <a:gd name="T44" fmla="*/ 63 w 142"/>
                <a:gd name="T45" fmla="*/ 18 h 217"/>
                <a:gd name="T46" fmla="*/ 46 w 142"/>
                <a:gd name="T47" fmla="*/ 0 h 2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2"/>
                <a:gd name="T73" fmla="*/ 0 h 217"/>
                <a:gd name="T74" fmla="*/ 142 w 142"/>
                <a:gd name="T75" fmla="*/ 217 h 2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2" h="217">
                  <a:moveTo>
                    <a:pt x="46" y="0"/>
                  </a:moveTo>
                  <a:lnTo>
                    <a:pt x="29" y="18"/>
                  </a:lnTo>
                  <a:lnTo>
                    <a:pt x="12" y="35"/>
                  </a:lnTo>
                  <a:lnTo>
                    <a:pt x="0" y="78"/>
                  </a:lnTo>
                  <a:lnTo>
                    <a:pt x="0" y="130"/>
                  </a:lnTo>
                  <a:lnTo>
                    <a:pt x="12" y="139"/>
                  </a:lnTo>
                  <a:lnTo>
                    <a:pt x="29" y="130"/>
                  </a:lnTo>
                  <a:lnTo>
                    <a:pt x="29" y="113"/>
                  </a:lnTo>
                  <a:lnTo>
                    <a:pt x="29" y="199"/>
                  </a:lnTo>
                  <a:lnTo>
                    <a:pt x="57" y="217"/>
                  </a:lnTo>
                  <a:lnTo>
                    <a:pt x="86" y="217"/>
                  </a:lnTo>
                  <a:lnTo>
                    <a:pt x="114" y="217"/>
                  </a:lnTo>
                  <a:lnTo>
                    <a:pt x="125" y="199"/>
                  </a:lnTo>
                  <a:lnTo>
                    <a:pt x="120" y="113"/>
                  </a:lnTo>
                  <a:lnTo>
                    <a:pt x="137" y="113"/>
                  </a:lnTo>
                  <a:lnTo>
                    <a:pt x="142" y="104"/>
                  </a:lnTo>
                  <a:lnTo>
                    <a:pt x="137" y="61"/>
                  </a:lnTo>
                  <a:lnTo>
                    <a:pt x="125" y="18"/>
                  </a:lnTo>
                  <a:lnTo>
                    <a:pt x="103" y="9"/>
                  </a:lnTo>
                  <a:lnTo>
                    <a:pt x="86" y="0"/>
                  </a:lnTo>
                  <a:lnTo>
                    <a:pt x="86" y="9"/>
                  </a:lnTo>
                  <a:lnTo>
                    <a:pt x="74" y="18"/>
                  </a:lnTo>
                  <a:lnTo>
                    <a:pt x="63" y="18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" name="Line 181"/>
            <p:cNvSpPr>
              <a:spLocks noChangeShapeType="1"/>
            </p:cNvSpPr>
            <p:nvPr/>
          </p:nvSpPr>
          <p:spPr bwMode="auto">
            <a:xfrm flipV="1">
              <a:off x="1302" y="3095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" name="Freeform 182"/>
            <p:cNvSpPr>
              <a:spLocks/>
            </p:cNvSpPr>
            <p:nvPr/>
          </p:nvSpPr>
          <p:spPr bwMode="auto">
            <a:xfrm>
              <a:off x="1182" y="3138"/>
              <a:ext cx="46" cy="113"/>
            </a:xfrm>
            <a:custGeom>
              <a:avLst/>
              <a:gdLst>
                <a:gd name="T0" fmla="*/ 23 w 46"/>
                <a:gd name="T1" fmla="*/ 0 h 113"/>
                <a:gd name="T2" fmla="*/ 29 w 46"/>
                <a:gd name="T3" fmla="*/ 52 h 113"/>
                <a:gd name="T4" fmla="*/ 46 w 46"/>
                <a:gd name="T5" fmla="*/ 95 h 113"/>
                <a:gd name="T6" fmla="*/ 40 w 46"/>
                <a:gd name="T7" fmla="*/ 113 h 113"/>
                <a:gd name="T8" fmla="*/ 6 w 46"/>
                <a:gd name="T9" fmla="*/ 52 h 113"/>
                <a:gd name="T10" fmla="*/ 0 w 46"/>
                <a:gd name="T11" fmla="*/ 0 h 113"/>
                <a:gd name="T12" fmla="*/ 12 w 46"/>
                <a:gd name="T13" fmla="*/ 9 h 113"/>
                <a:gd name="T14" fmla="*/ 23 w 46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113"/>
                <a:gd name="T26" fmla="*/ 46 w 46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113">
                  <a:moveTo>
                    <a:pt x="23" y="0"/>
                  </a:moveTo>
                  <a:lnTo>
                    <a:pt x="29" y="52"/>
                  </a:lnTo>
                  <a:lnTo>
                    <a:pt x="46" y="95"/>
                  </a:lnTo>
                  <a:lnTo>
                    <a:pt x="40" y="113"/>
                  </a:lnTo>
                  <a:lnTo>
                    <a:pt x="6" y="52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" name="Freeform 183"/>
            <p:cNvSpPr>
              <a:spLocks/>
            </p:cNvSpPr>
            <p:nvPr/>
          </p:nvSpPr>
          <p:spPr bwMode="auto">
            <a:xfrm>
              <a:off x="1302" y="3121"/>
              <a:ext cx="22" cy="121"/>
            </a:xfrm>
            <a:custGeom>
              <a:avLst/>
              <a:gdLst>
                <a:gd name="T0" fmla="*/ 22 w 22"/>
                <a:gd name="T1" fmla="*/ 0 h 121"/>
                <a:gd name="T2" fmla="*/ 22 w 22"/>
                <a:gd name="T3" fmla="*/ 43 h 121"/>
                <a:gd name="T4" fmla="*/ 5 w 22"/>
                <a:gd name="T5" fmla="*/ 121 h 121"/>
                <a:gd name="T6" fmla="*/ 5 w 22"/>
                <a:gd name="T7" fmla="*/ 95 h 121"/>
                <a:gd name="T8" fmla="*/ 5 w 22"/>
                <a:gd name="T9" fmla="*/ 86 h 121"/>
                <a:gd name="T10" fmla="*/ 0 w 22"/>
                <a:gd name="T11" fmla="*/ 0 h 121"/>
                <a:gd name="T12" fmla="*/ 17 w 22"/>
                <a:gd name="T13" fmla="*/ 0 h 121"/>
                <a:gd name="T14" fmla="*/ 22 w 22"/>
                <a:gd name="T15" fmla="*/ 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121"/>
                <a:gd name="T26" fmla="*/ 22 w 22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121">
                  <a:moveTo>
                    <a:pt x="22" y="0"/>
                  </a:moveTo>
                  <a:lnTo>
                    <a:pt x="22" y="43"/>
                  </a:lnTo>
                  <a:lnTo>
                    <a:pt x="5" y="121"/>
                  </a:lnTo>
                  <a:lnTo>
                    <a:pt x="5" y="95"/>
                  </a:lnTo>
                  <a:lnTo>
                    <a:pt x="5" y="8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" name="Freeform 184"/>
            <p:cNvSpPr>
              <a:spLocks/>
            </p:cNvSpPr>
            <p:nvPr/>
          </p:nvSpPr>
          <p:spPr bwMode="auto">
            <a:xfrm>
              <a:off x="1421" y="3501"/>
              <a:ext cx="68" cy="44"/>
            </a:xfrm>
            <a:custGeom>
              <a:avLst/>
              <a:gdLst>
                <a:gd name="T0" fmla="*/ 0 w 68"/>
                <a:gd name="T1" fmla="*/ 9 h 44"/>
                <a:gd name="T2" fmla="*/ 0 w 68"/>
                <a:gd name="T3" fmla="*/ 26 h 44"/>
                <a:gd name="T4" fmla="*/ 0 w 68"/>
                <a:gd name="T5" fmla="*/ 35 h 44"/>
                <a:gd name="T6" fmla="*/ 11 w 68"/>
                <a:gd name="T7" fmla="*/ 35 h 44"/>
                <a:gd name="T8" fmla="*/ 17 w 68"/>
                <a:gd name="T9" fmla="*/ 44 h 44"/>
                <a:gd name="T10" fmla="*/ 34 w 68"/>
                <a:gd name="T11" fmla="*/ 35 h 44"/>
                <a:gd name="T12" fmla="*/ 34 w 68"/>
                <a:gd name="T13" fmla="*/ 26 h 44"/>
                <a:gd name="T14" fmla="*/ 51 w 68"/>
                <a:gd name="T15" fmla="*/ 35 h 44"/>
                <a:gd name="T16" fmla="*/ 57 w 68"/>
                <a:gd name="T17" fmla="*/ 35 h 44"/>
                <a:gd name="T18" fmla="*/ 68 w 68"/>
                <a:gd name="T19" fmla="*/ 35 h 44"/>
                <a:gd name="T20" fmla="*/ 68 w 68"/>
                <a:gd name="T21" fmla="*/ 26 h 44"/>
                <a:gd name="T22" fmla="*/ 68 w 68"/>
                <a:gd name="T23" fmla="*/ 18 h 44"/>
                <a:gd name="T24" fmla="*/ 62 w 68"/>
                <a:gd name="T25" fmla="*/ 9 h 44"/>
                <a:gd name="T26" fmla="*/ 51 w 68"/>
                <a:gd name="T27" fmla="*/ 9 h 44"/>
                <a:gd name="T28" fmla="*/ 45 w 68"/>
                <a:gd name="T29" fmla="*/ 0 h 44"/>
                <a:gd name="T30" fmla="*/ 40 w 68"/>
                <a:gd name="T31" fmla="*/ 9 h 44"/>
                <a:gd name="T32" fmla="*/ 23 w 68"/>
                <a:gd name="T33" fmla="*/ 0 h 44"/>
                <a:gd name="T34" fmla="*/ 17 w 68"/>
                <a:gd name="T35" fmla="*/ 9 h 44"/>
                <a:gd name="T36" fmla="*/ 5 w 68"/>
                <a:gd name="T37" fmla="*/ 9 h 44"/>
                <a:gd name="T38" fmla="*/ 0 w 68"/>
                <a:gd name="T39" fmla="*/ 9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44"/>
                <a:gd name="T62" fmla="*/ 68 w 6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44">
                  <a:moveTo>
                    <a:pt x="0" y="9"/>
                  </a:moveTo>
                  <a:lnTo>
                    <a:pt x="0" y="2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7" y="44"/>
                  </a:lnTo>
                  <a:lnTo>
                    <a:pt x="34" y="35"/>
                  </a:lnTo>
                  <a:lnTo>
                    <a:pt x="34" y="26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8" y="35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2" y="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7" y="9"/>
                  </a:lnTo>
                  <a:lnTo>
                    <a:pt x="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" name="Oval 185"/>
            <p:cNvSpPr>
              <a:spLocks noChangeArrowheads="1"/>
            </p:cNvSpPr>
            <p:nvPr/>
          </p:nvSpPr>
          <p:spPr bwMode="auto">
            <a:xfrm>
              <a:off x="1421" y="3510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" name="Oval 186"/>
            <p:cNvSpPr>
              <a:spLocks noChangeArrowheads="1"/>
            </p:cNvSpPr>
            <p:nvPr/>
          </p:nvSpPr>
          <p:spPr bwMode="auto">
            <a:xfrm>
              <a:off x="1452" y="3513"/>
              <a:ext cx="0" cy="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" name="Freeform 187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" name="Freeform 188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" name="Freeform 189"/>
            <p:cNvSpPr>
              <a:spLocks/>
            </p:cNvSpPr>
            <p:nvPr/>
          </p:nvSpPr>
          <p:spPr bwMode="auto">
            <a:xfrm>
              <a:off x="1415" y="3346"/>
              <a:ext cx="57" cy="164"/>
            </a:xfrm>
            <a:custGeom>
              <a:avLst/>
              <a:gdLst>
                <a:gd name="T0" fmla="*/ 0 w 57"/>
                <a:gd name="T1" fmla="*/ 0 h 164"/>
                <a:gd name="T2" fmla="*/ 0 w 57"/>
                <a:gd name="T3" fmla="*/ 17 h 164"/>
                <a:gd name="T4" fmla="*/ 0 w 57"/>
                <a:gd name="T5" fmla="*/ 43 h 164"/>
                <a:gd name="T6" fmla="*/ 0 w 57"/>
                <a:gd name="T7" fmla="*/ 112 h 164"/>
                <a:gd name="T8" fmla="*/ 0 w 57"/>
                <a:gd name="T9" fmla="*/ 155 h 164"/>
                <a:gd name="T10" fmla="*/ 6 w 57"/>
                <a:gd name="T11" fmla="*/ 164 h 164"/>
                <a:gd name="T12" fmla="*/ 17 w 57"/>
                <a:gd name="T13" fmla="*/ 164 h 164"/>
                <a:gd name="T14" fmla="*/ 29 w 57"/>
                <a:gd name="T15" fmla="*/ 164 h 164"/>
                <a:gd name="T16" fmla="*/ 34 w 57"/>
                <a:gd name="T17" fmla="*/ 155 h 164"/>
                <a:gd name="T18" fmla="*/ 46 w 57"/>
                <a:gd name="T19" fmla="*/ 164 h 164"/>
                <a:gd name="T20" fmla="*/ 51 w 57"/>
                <a:gd name="T21" fmla="*/ 164 h 164"/>
                <a:gd name="T22" fmla="*/ 57 w 57"/>
                <a:gd name="T23" fmla="*/ 155 h 164"/>
                <a:gd name="T24" fmla="*/ 57 w 57"/>
                <a:gd name="T25" fmla="*/ 103 h 164"/>
                <a:gd name="T26" fmla="*/ 57 w 57"/>
                <a:gd name="T27" fmla="*/ 86 h 164"/>
                <a:gd name="T28" fmla="*/ 51 w 57"/>
                <a:gd name="T29" fmla="*/ 0 h 164"/>
                <a:gd name="T30" fmla="*/ 51 w 57"/>
                <a:gd name="T31" fmla="*/ 0 h 164"/>
                <a:gd name="T32" fmla="*/ 34 w 57"/>
                <a:gd name="T33" fmla="*/ 8 h 164"/>
                <a:gd name="T34" fmla="*/ 17 w 57"/>
                <a:gd name="T35" fmla="*/ 8 h 164"/>
                <a:gd name="T36" fmla="*/ 0 w 57"/>
                <a:gd name="T37" fmla="*/ 0 h 1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"/>
                <a:gd name="T58" fmla="*/ 0 h 164"/>
                <a:gd name="T59" fmla="*/ 57 w 57"/>
                <a:gd name="T60" fmla="*/ 164 h 1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" h="164">
                  <a:moveTo>
                    <a:pt x="0" y="0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6" y="164"/>
                  </a:lnTo>
                  <a:lnTo>
                    <a:pt x="17" y="164"/>
                  </a:lnTo>
                  <a:lnTo>
                    <a:pt x="29" y="164"/>
                  </a:lnTo>
                  <a:lnTo>
                    <a:pt x="34" y="155"/>
                  </a:lnTo>
                  <a:lnTo>
                    <a:pt x="46" y="164"/>
                  </a:lnTo>
                  <a:lnTo>
                    <a:pt x="51" y="164"/>
                  </a:lnTo>
                  <a:lnTo>
                    <a:pt x="57" y="155"/>
                  </a:lnTo>
                  <a:lnTo>
                    <a:pt x="57" y="103"/>
                  </a:lnTo>
                  <a:lnTo>
                    <a:pt x="57" y="86"/>
                  </a:lnTo>
                  <a:lnTo>
                    <a:pt x="51" y="0"/>
                  </a:lnTo>
                  <a:lnTo>
                    <a:pt x="34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" name="Freeform 190"/>
            <p:cNvSpPr>
              <a:spLocks/>
            </p:cNvSpPr>
            <p:nvPr/>
          </p:nvSpPr>
          <p:spPr bwMode="auto">
            <a:xfrm>
              <a:off x="1449" y="3398"/>
              <a:ext cx="1" cy="103"/>
            </a:xfrm>
            <a:custGeom>
              <a:avLst/>
              <a:gdLst>
                <a:gd name="T0" fmla="*/ 0 w 1"/>
                <a:gd name="T1" fmla="*/ 103 h 103"/>
                <a:gd name="T2" fmla="*/ 0 w 1"/>
                <a:gd name="T3" fmla="*/ 34 h 103"/>
                <a:gd name="T4" fmla="*/ 0 w 1"/>
                <a:gd name="T5" fmla="*/ 0 h 103"/>
                <a:gd name="T6" fmla="*/ 0 60000 65536"/>
                <a:gd name="T7" fmla="*/ 0 60000 65536"/>
                <a:gd name="T8" fmla="*/ 0 60000 65536"/>
                <a:gd name="T9" fmla="*/ 0 w 1"/>
                <a:gd name="T10" fmla="*/ 0 h 103"/>
                <a:gd name="T11" fmla="*/ 1 w 1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3">
                  <a:moveTo>
                    <a:pt x="0" y="103"/>
                  </a:move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Freeform 191"/>
            <p:cNvSpPr>
              <a:spLocks/>
            </p:cNvSpPr>
            <p:nvPr/>
          </p:nvSpPr>
          <p:spPr bwMode="auto">
            <a:xfrm>
              <a:off x="1421" y="3164"/>
              <a:ext cx="34" cy="61"/>
            </a:xfrm>
            <a:custGeom>
              <a:avLst/>
              <a:gdLst>
                <a:gd name="T0" fmla="*/ 5 w 34"/>
                <a:gd name="T1" fmla="*/ 26 h 61"/>
                <a:gd name="T2" fmla="*/ 0 w 34"/>
                <a:gd name="T3" fmla="*/ 17 h 61"/>
                <a:gd name="T4" fmla="*/ 0 w 34"/>
                <a:gd name="T5" fmla="*/ 26 h 61"/>
                <a:gd name="T6" fmla="*/ 0 w 34"/>
                <a:gd name="T7" fmla="*/ 35 h 61"/>
                <a:gd name="T8" fmla="*/ 5 w 34"/>
                <a:gd name="T9" fmla="*/ 35 h 61"/>
                <a:gd name="T10" fmla="*/ 5 w 34"/>
                <a:gd name="T11" fmla="*/ 52 h 61"/>
                <a:gd name="T12" fmla="*/ 17 w 34"/>
                <a:gd name="T13" fmla="*/ 61 h 61"/>
                <a:gd name="T14" fmla="*/ 28 w 34"/>
                <a:gd name="T15" fmla="*/ 52 h 61"/>
                <a:gd name="T16" fmla="*/ 34 w 34"/>
                <a:gd name="T17" fmla="*/ 52 h 61"/>
                <a:gd name="T18" fmla="*/ 34 w 34"/>
                <a:gd name="T19" fmla="*/ 35 h 61"/>
                <a:gd name="T20" fmla="*/ 34 w 34"/>
                <a:gd name="T21" fmla="*/ 17 h 61"/>
                <a:gd name="T22" fmla="*/ 28 w 34"/>
                <a:gd name="T23" fmla="*/ 0 h 61"/>
                <a:gd name="T24" fmla="*/ 11 w 34"/>
                <a:gd name="T25" fmla="*/ 9 h 61"/>
                <a:gd name="T26" fmla="*/ 5 w 34"/>
                <a:gd name="T27" fmla="*/ 9 h 61"/>
                <a:gd name="T28" fmla="*/ 5 w 34"/>
                <a:gd name="T29" fmla="*/ 26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61"/>
                <a:gd name="T47" fmla="*/ 34 w 34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61">
                  <a:moveTo>
                    <a:pt x="5" y="26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17" y="61"/>
                  </a:lnTo>
                  <a:lnTo>
                    <a:pt x="28" y="52"/>
                  </a:lnTo>
                  <a:lnTo>
                    <a:pt x="34" y="52"/>
                  </a:lnTo>
                  <a:lnTo>
                    <a:pt x="34" y="35"/>
                  </a:lnTo>
                  <a:lnTo>
                    <a:pt x="34" y="17"/>
                  </a:lnTo>
                  <a:lnTo>
                    <a:pt x="28" y="0"/>
                  </a:lnTo>
                  <a:lnTo>
                    <a:pt x="11" y="9"/>
                  </a:lnTo>
                  <a:lnTo>
                    <a:pt x="5" y="9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" name="Freeform 192"/>
            <p:cNvSpPr>
              <a:spLocks/>
            </p:cNvSpPr>
            <p:nvPr/>
          </p:nvSpPr>
          <p:spPr bwMode="auto">
            <a:xfrm>
              <a:off x="1409" y="3138"/>
              <a:ext cx="52" cy="61"/>
            </a:xfrm>
            <a:custGeom>
              <a:avLst/>
              <a:gdLst>
                <a:gd name="T0" fmla="*/ 46 w 52"/>
                <a:gd name="T1" fmla="*/ 43 h 61"/>
                <a:gd name="T2" fmla="*/ 46 w 52"/>
                <a:gd name="T3" fmla="*/ 35 h 61"/>
                <a:gd name="T4" fmla="*/ 52 w 52"/>
                <a:gd name="T5" fmla="*/ 17 h 61"/>
                <a:gd name="T6" fmla="*/ 46 w 52"/>
                <a:gd name="T7" fmla="*/ 9 h 61"/>
                <a:gd name="T8" fmla="*/ 40 w 52"/>
                <a:gd name="T9" fmla="*/ 9 h 61"/>
                <a:gd name="T10" fmla="*/ 23 w 52"/>
                <a:gd name="T11" fmla="*/ 0 h 61"/>
                <a:gd name="T12" fmla="*/ 12 w 52"/>
                <a:gd name="T13" fmla="*/ 9 h 61"/>
                <a:gd name="T14" fmla="*/ 12 w 52"/>
                <a:gd name="T15" fmla="*/ 9 h 61"/>
                <a:gd name="T16" fmla="*/ 6 w 52"/>
                <a:gd name="T17" fmla="*/ 9 h 61"/>
                <a:gd name="T18" fmla="*/ 12 w 52"/>
                <a:gd name="T19" fmla="*/ 9 h 61"/>
                <a:gd name="T20" fmla="*/ 6 w 52"/>
                <a:gd name="T21" fmla="*/ 9 h 61"/>
                <a:gd name="T22" fmla="*/ 6 w 52"/>
                <a:gd name="T23" fmla="*/ 17 h 61"/>
                <a:gd name="T24" fmla="*/ 6 w 52"/>
                <a:gd name="T25" fmla="*/ 17 h 61"/>
                <a:gd name="T26" fmla="*/ 0 w 52"/>
                <a:gd name="T27" fmla="*/ 43 h 61"/>
                <a:gd name="T28" fmla="*/ 12 w 52"/>
                <a:gd name="T29" fmla="*/ 61 h 61"/>
                <a:gd name="T30" fmla="*/ 12 w 52"/>
                <a:gd name="T31" fmla="*/ 52 h 61"/>
                <a:gd name="T32" fmla="*/ 12 w 52"/>
                <a:gd name="T33" fmla="*/ 43 h 61"/>
                <a:gd name="T34" fmla="*/ 17 w 52"/>
                <a:gd name="T35" fmla="*/ 52 h 61"/>
                <a:gd name="T36" fmla="*/ 17 w 52"/>
                <a:gd name="T37" fmla="*/ 35 h 61"/>
                <a:gd name="T38" fmla="*/ 23 w 52"/>
                <a:gd name="T39" fmla="*/ 35 h 61"/>
                <a:gd name="T40" fmla="*/ 40 w 52"/>
                <a:gd name="T41" fmla="*/ 26 h 61"/>
                <a:gd name="T42" fmla="*/ 46 w 52"/>
                <a:gd name="T43" fmla="*/ 43 h 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61"/>
                <a:gd name="T68" fmla="*/ 52 w 52"/>
                <a:gd name="T69" fmla="*/ 61 h 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61">
                  <a:moveTo>
                    <a:pt x="46" y="43"/>
                  </a:moveTo>
                  <a:lnTo>
                    <a:pt x="46" y="35"/>
                  </a:lnTo>
                  <a:lnTo>
                    <a:pt x="52" y="17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17"/>
                  </a:lnTo>
                  <a:lnTo>
                    <a:pt x="0" y="43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52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40" y="26"/>
                  </a:lnTo>
                  <a:lnTo>
                    <a:pt x="46" y="4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Freeform 193"/>
            <p:cNvSpPr>
              <a:spLocks/>
            </p:cNvSpPr>
            <p:nvPr/>
          </p:nvSpPr>
          <p:spPr bwMode="auto">
            <a:xfrm>
              <a:off x="1426" y="3199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0 w 23"/>
                <a:gd name="T3" fmla="*/ 26 h 34"/>
                <a:gd name="T4" fmla="*/ 6 w 23"/>
                <a:gd name="T5" fmla="*/ 34 h 34"/>
                <a:gd name="T6" fmla="*/ 12 w 23"/>
                <a:gd name="T7" fmla="*/ 34 h 34"/>
                <a:gd name="T8" fmla="*/ 18 w 23"/>
                <a:gd name="T9" fmla="*/ 34 h 34"/>
                <a:gd name="T10" fmla="*/ 23 w 23"/>
                <a:gd name="T11" fmla="*/ 26 h 34"/>
                <a:gd name="T12" fmla="*/ 23 w 23"/>
                <a:gd name="T13" fmla="*/ 17 h 34"/>
                <a:gd name="T14" fmla="*/ 12 w 23"/>
                <a:gd name="T15" fmla="*/ 26 h 34"/>
                <a:gd name="T16" fmla="*/ 0 w 23"/>
                <a:gd name="T17" fmla="*/ 17 h 34"/>
                <a:gd name="T18" fmla="*/ 0 w 2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4"/>
                <a:gd name="T32" fmla="*/ 23 w 23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4">
                  <a:moveTo>
                    <a:pt x="0" y="0"/>
                  </a:moveTo>
                  <a:lnTo>
                    <a:pt x="0" y="26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3" y="26"/>
                  </a:lnTo>
                  <a:lnTo>
                    <a:pt x="23" y="17"/>
                  </a:lnTo>
                  <a:lnTo>
                    <a:pt x="12" y="26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Freeform 194"/>
            <p:cNvSpPr>
              <a:spLocks/>
            </p:cNvSpPr>
            <p:nvPr/>
          </p:nvSpPr>
          <p:spPr bwMode="auto">
            <a:xfrm>
              <a:off x="1392" y="3216"/>
              <a:ext cx="86" cy="138"/>
            </a:xfrm>
            <a:custGeom>
              <a:avLst/>
              <a:gdLst>
                <a:gd name="T0" fmla="*/ 34 w 86"/>
                <a:gd name="T1" fmla="*/ 9 h 138"/>
                <a:gd name="T2" fmla="*/ 17 w 86"/>
                <a:gd name="T3" fmla="*/ 17 h 138"/>
                <a:gd name="T4" fmla="*/ 12 w 86"/>
                <a:gd name="T5" fmla="*/ 26 h 138"/>
                <a:gd name="T6" fmla="*/ 6 w 86"/>
                <a:gd name="T7" fmla="*/ 52 h 138"/>
                <a:gd name="T8" fmla="*/ 0 w 86"/>
                <a:gd name="T9" fmla="*/ 78 h 138"/>
                <a:gd name="T10" fmla="*/ 12 w 86"/>
                <a:gd name="T11" fmla="*/ 86 h 138"/>
                <a:gd name="T12" fmla="*/ 17 w 86"/>
                <a:gd name="T13" fmla="*/ 86 h 138"/>
                <a:gd name="T14" fmla="*/ 23 w 86"/>
                <a:gd name="T15" fmla="*/ 69 h 138"/>
                <a:gd name="T16" fmla="*/ 23 w 86"/>
                <a:gd name="T17" fmla="*/ 130 h 138"/>
                <a:gd name="T18" fmla="*/ 40 w 86"/>
                <a:gd name="T19" fmla="*/ 138 h 138"/>
                <a:gd name="T20" fmla="*/ 57 w 86"/>
                <a:gd name="T21" fmla="*/ 138 h 138"/>
                <a:gd name="T22" fmla="*/ 74 w 86"/>
                <a:gd name="T23" fmla="*/ 130 h 138"/>
                <a:gd name="T24" fmla="*/ 80 w 86"/>
                <a:gd name="T25" fmla="*/ 130 h 138"/>
                <a:gd name="T26" fmla="*/ 74 w 86"/>
                <a:gd name="T27" fmla="*/ 78 h 138"/>
                <a:gd name="T28" fmla="*/ 86 w 86"/>
                <a:gd name="T29" fmla="*/ 78 h 138"/>
                <a:gd name="T30" fmla="*/ 86 w 86"/>
                <a:gd name="T31" fmla="*/ 69 h 138"/>
                <a:gd name="T32" fmla="*/ 86 w 86"/>
                <a:gd name="T33" fmla="*/ 43 h 138"/>
                <a:gd name="T34" fmla="*/ 74 w 86"/>
                <a:gd name="T35" fmla="*/ 17 h 138"/>
                <a:gd name="T36" fmla="*/ 63 w 86"/>
                <a:gd name="T37" fmla="*/ 9 h 138"/>
                <a:gd name="T38" fmla="*/ 57 w 86"/>
                <a:gd name="T39" fmla="*/ 0 h 138"/>
                <a:gd name="T40" fmla="*/ 52 w 86"/>
                <a:gd name="T41" fmla="*/ 17 h 138"/>
                <a:gd name="T42" fmla="*/ 46 w 86"/>
                <a:gd name="T43" fmla="*/ 17 h 138"/>
                <a:gd name="T44" fmla="*/ 40 w 86"/>
                <a:gd name="T45" fmla="*/ 17 h 138"/>
                <a:gd name="T46" fmla="*/ 34 w 86"/>
                <a:gd name="T47" fmla="*/ 9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"/>
                <a:gd name="T73" fmla="*/ 0 h 138"/>
                <a:gd name="T74" fmla="*/ 86 w 86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" h="138">
                  <a:moveTo>
                    <a:pt x="34" y="9"/>
                  </a:moveTo>
                  <a:lnTo>
                    <a:pt x="17" y="17"/>
                  </a:lnTo>
                  <a:lnTo>
                    <a:pt x="12" y="26"/>
                  </a:lnTo>
                  <a:lnTo>
                    <a:pt x="6" y="52"/>
                  </a:lnTo>
                  <a:lnTo>
                    <a:pt x="0" y="78"/>
                  </a:lnTo>
                  <a:lnTo>
                    <a:pt x="12" y="86"/>
                  </a:lnTo>
                  <a:lnTo>
                    <a:pt x="17" y="86"/>
                  </a:lnTo>
                  <a:lnTo>
                    <a:pt x="23" y="69"/>
                  </a:lnTo>
                  <a:lnTo>
                    <a:pt x="23" y="130"/>
                  </a:lnTo>
                  <a:lnTo>
                    <a:pt x="40" y="138"/>
                  </a:lnTo>
                  <a:lnTo>
                    <a:pt x="57" y="138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74" y="78"/>
                  </a:lnTo>
                  <a:lnTo>
                    <a:pt x="86" y="78"/>
                  </a:lnTo>
                  <a:lnTo>
                    <a:pt x="86" y="69"/>
                  </a:lnTo>
                  <a:lnTo>
                    <a:pt x="86" y="43"/>
                  </a:lnTo>
                  <a:lnTo>
                    <a:pt x="74" y="17"/>
                  </a:lnTo>
                  <a:lnTo>
                    <a:pt x="63" y="9"/>
                  </a:lnTo>
                  <a:lnTo>
                    <a:pt x="57" y="0"/>
                  </a:lnTo>
                  <a:lnTo>
                    <a:pt x="52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4" y="9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" name="Line 195"/>
            <p:cNvSpPr>
              <a:spLocks noChangeShapeType="1"/>
            </p:cNvSpPr>
            <p:nvPr/>
          </p:nvSpPr>
          <p:spPr bwMode="auto">
            <a:xfrm flipV="1">
              <a:off x="1466" y="3268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" name="Freeform 196"/>
            <p:cNvSpPr>
              <a:spLocks/>
            </p:cNvSpPr>
            <p:nvPr/>
          </p:nvSpPr>
          <p:spPr bwMode="auto">
            <a:xfrm>
              <a:off x="1398" y="3302"/>
              <a:ext cx="23" cy="70"/>
            </a:xfrm>
            <a:custGeom>
              <a:avLst/>
              <a:gdLst>
                <a:gd name="T0" fmla="*/ 11 w 23"/>
                <a:gd name="T1" fmla="*/ 0 h 70"/>
                <a:gd name="T2" fmla="*/ 11 w 23"/>
                <a:gd name="T3" fmla="*/ 26 h 70"/>
                <a:gd name="T4" fmla="*/ 23 w 23"/>
                <a:gd name="T5" fmla="*/ 52 h 70"/>
                <a:gd name="T6" fmla="*/ 17 w 23"/>
                <a:gd name="T7" fmla="*/ 70 h 70"/>
                <a:gd name="T8" fmla="*/ 0 w 23"/>
                <a:gd name="T9" fmla="*/ 26 h 70"/>
                <a:gd name="T10" fmla="*/ 0 w 23"/>
                <a:gd name="T11" fmla="*/ 0 h 70"/>
                <a:gd name="T12" fmla="*/ 6 w 23"/>
                <a:gd name="T13" fmla="*/ 0 h 70"/>
                <a:gd name="T14" fmla="*/ 11 w 23"/>
                <a:gd name="T15" fmla="*/ 0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70"/>
                <a:gd name="T26" fmla="*/ 23 w 23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70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Freeform 197"/>
            <p:cNvSpPr>
              <a:spLocks/>
            </p:cNvSpPr>
            <p:nvPr/>
          </p:nvSpPr>
          <p:spPr bwMode="auto">
            <a:xfrm>
              <a:off x="1466" y="3285"/>
              <a:ext cx="12" cy="78"/>
            </a:xfrm>
            <a:custGeom>
              <a:avLst/>
              <a:gdLst>
                <a:gd name="T0" fmla="*/ 12 w 12"/>
                <a:gd name="T1" fmla="*/ 0 h 78"/>
                <a:gd name="T2" fmla="*/ 12 w 12"/>
                <a:gd name="T3" fmla="*/ 35 h 78"/>
                <a:gd name="T4" fmla="*/ 6 w 12"/>
                <a:gd name="T5" fmla="*/ 78 h 78"/>
                <a:gd name="T6" fmla="*/ 0 w 12"/>
                <a:gd name="T7" fmla="*/ 61 h 78"/>
                <a:gd name="T8" fmla="*/ 6 w 12"/>
                <a:gd name="T9" fmla="*/ 61 h 78"/>
                <a:gd name="T10" fmla="*/ 0 w 12"/>
                <a:gd name="T11" fmla="*/ 9 h 78"/>
                <a:gd name="T12" fmla="*/ 12 w 12"/>
                <a:gd name="T13" fmla="*/ 9 h 78"/>
                <a:gd name="T14" fmla="*/ 12 w 1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8"/>
                <a:gd name="T26" fmla="*/ 12 w 1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8">
                  <a:moveTo>
                    <a:pt x="12" y="0"/>
                  </a:moveTo>
                  <a:lnTo>
                    <a:pt x="12" y="35"/>
                  </a:lnTo>
                  <a:lnTo>
                    <a:pt x="6" y="78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" name="Freeform 198"/>
            <p:cNvSpPr>
              <a:spLocks/>
            </p:cNvSpPr>
            <p:nvPr/>
          </p:nvSpPr>
          <p:spPr bwMode="auto">
            <a:xfrm>
              <a:off x="1574" y="3510"/>
              <a:ext cx="63" cy="35"/>
            </a:xfrm>
            <a:custGeom>
              <a:avLst/>
              <a:gdLst>
                <a:gd name="T0" fmla="*/ 6 w 63"/>
                <a:gd name="T1" fmla="*/ 9 h 35"/>
                <a:gd name="T2" fmla="*/ 0 w 63"/>
                <a:gd name="T3" fmla="*/ 17 h 35"/>
                <a:gd name="T4" fmla="*/ 0 w 63"/>
                <a:gd name="T5" fmla="*/ 26 h 35"/>
                <a:gd name="T6" fmla="*/ 11 w 63"/>
                <a:gd name="T7" fmla="*/ 26 h 35"/>
                <a:gd name="T8" fmla="*/ 17 w 63"/>
                <a:gd name="T9" fmla="*/ 35 h 35"/>
                <a:gd name="T10" fmla="*/ 28 w 63"/>
                <a:gd name="T11" fmla="*/ 26 h 35"/>
                <a:gd name="T12" fmla="*/ 34 w 63"/>
                <a:gd name="T13" fmla="*/ 26 h 35"/>
                <a:gd name="T14" fmla="*/ 40 w 63"/>
                <a:gd name="T15" fmla="*/ 26 h 35"/>
                <a:gd name="T16" fmla="*/ 46 w 63"/>
                <a:gd name="T17" fmla="*/ 26 h 35"/>
                <a:gd name="T18" fmla="*/ 57 w 63"/>
                <a:gd name="T19" fmla="*/ 26 h 35"/>
                <a:gd name="T20" fmla="*/ 63 w 63"/>
                <a:gd name="T21" fmla="*/ 17 h 35"/>
                <a:gd name="T22" fmla="*/ 57 w 63"/>
                <a:gd name="T23" fmla="*/ 9 h 35"/>
                <a:gd name="T24" fmla="*/ 51 w 63"/>
                <a:gd name="T25" fmla="*/ 9 h 35"/>
                <a:gd name="T26" fmla="*/ 46 w 63"/>
                <a:gd name="T27" fmla="*/ 0 h 35"/>
                <a:gd name="T28" fmla="*/ 40 w 63"/>
                <a:gd name="T29" fmla="*/ 0 h 35"/>
                <a:gd name="T30" fmla="*/ 34 w 63"/>
                <a:gd name="T31" fmla="*/ 0 h 35"/>
                <a:gd name="T32" fmla="*/ 23 w 63"/>
                <a:gd name="T33" fmla="*/ 0 h 35"/>
                <a:gd name="T34" fmla="*/ 17 w 63"/>
                <a:gd name="T35" fmla="*/ 0 h 35"/>
                <a:gd name="T36" fmla="*/ 11 w 63"/>
                <a:gd name="T37" fmla="*/ 9 h 35"/>
                <a:gd name="T38" fmla="*/ 6 w 63"/>
                <a:gd name="T39" fmla="*/ 9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35"/>
                <a:gd name="T62" fmla="*/ 63 w 63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35">
                  <a:moveTo>
                    <a:pt x="6" y="9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7" y="26"/>
                  </a:lnTo>
                  <a:lnTo>
                    <a:pt x="63" y="17"/>
                  </a:lnTo>
                  <a:lnTo>
                    <a:pt x="57" y="9"/>
                  </a:lnTo>
                  <a:lnTo>
                    <a:pt x="51" y="9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" name="Freeform 199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8" name="Freeform 200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Freeform 201"/>
            <p:cNvSpPr>
              <a:spLocks/>
            </p:cNvSpPr>
            <p:nvPr/>
          </p:nvSpPr>
          <p:spPr bwMode="auto">
            <a:xfrm>
              <a:off x="1568" y="3372"/>
              <a:ext cx="52" cy="147"/>
            </a:xfrm>
            <a:custGeom>
              <a:avLst/>
              <a:gdLst>
                <a:gd name="T0" fmla="*/ 0 w 52"/>
                <a:gd name="T1" fmla="*/ 0 h 147"/>
                <a:gd name="T2" fmla="*/ 0 w 52"/>
                <a:gd name="T3" fmla="*/ 26 h 147"/>
                <a:gd name="T4" fmla="*/ 6 w 52"/>
                <a:gd name="T5" fmla="*/ 43 h 147"/>
                <a:gd name="T6" fmla="*/ 6 w 52"/>
                <a:gd name="T7" fmla="*/ 103 h 147"/>
                <a:gd name="T8" fmla="*/ 6 w 52"/>
                <a:gd name="T9" fmla="*/ 138 h 147"/>
                <a:gd name="T10" fmla="*/ 12 w 52"/>
                <a:gd name="T11" fmla="*/ 147 h 147"/>
                <a:gd name="T12" fmla="*/ 17 w 52"/>
                <a:gd name="T13" fmla="*/ 147 h 147"/>
                <a:gd name="T14" fmla="*/ 23 w 52"/>
                <a:gd name="T15" fmla="*/ 138 h 147"/>
                <a:gd name="T16" fmla="*/ 29 w 52"/>
                <a:gd name="T17" fmla="*/ 138 h 147"/>
                <a:gd name="T18" fmla="*/ 40 w 52"/>
                <a:gd name="T19" fmla="*/ 147 h 147"/>
                <a:gd name="T20" fmla="*/ 46 w 52"/>
                <a:gd name="T21" fmla="*/ 138 h 147"/>
                <a:gd name="T22" fmla="*/ 52 w 52"/>
                <a:gd name="T23" fmla="*/ 129 h 147"/>
                <a:gd name="T24" fmla="*/ 52 w 52"/>
                <a:gd name="T25" fmla="*/ 95 h 147"/>
                <a:gd name="T26" fmla="*/ 52 w 52"/>
                <a:gd name="T27" fmla="*/ 77 h 147"/>
                <a:gd name="T28" fmla="*/ 46 w 52"/>
                <a:gd name="T29" fmla="*/ 0 h 147"/>
                <a:gd name="T30" fmla="*/ 46 w 52"/>
                <a:gd name="T31" fmla="*/ 8 h 147"/>
                <a:gd name="T32" fmla="*/ 29 w 52"/>
                <a:gd name="T33" fmla="*/ 8 h 147"/>
                <a:gd name="T34" fmla="*/ 17 w 52"/>
                <a:gd name="T35" fmla="*/ 8 h 147"/>
                <a:gd name="T36" fmla="*/ 0 w 52"/>
                <a:gd name="T37" fmla="*/ 0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147"/>
                <a:gd name="T59" fmla="*/ 52 w 52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147">
                  <a:moveTo>
                    <a:pt x="0" y="0"/>
                  </a:moveTo>
                  <a:lnTo>
                    <a:pt x="0" y="26"/>
                  </a:lnTo>
                  <a:lnTo>
                    <a:pt x="6" y="43"/>
                  </a:lnTo>
                  <a:lnTo>
                    <a:pt x="6" y="103"/>
                  </a:lnTo>
                  <a:lnTo>
                    <a:pt x="6" y="138"/>
                  </a:lnTo>
                  <a:lnTo>
                    <a:pt x="12" y="147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29" y="138"/>
                  </a:lnTo>
                  <a:lnTo>
                    <a:pt x="40" y="147"/>
                  </a:lnTo>
                  <a:lnTo>
                    <a:pt x="46" y="138"/>
                  </a:lnTo>
                  <a:lnTo>
                    <a:pt x="52" y="129"/>
                  </a:lnTo>
                  <a:lnTo>
                    <a:pt x="52" y="95"/>
                  </a:lnTo>
                  <a:lnTo>
                    <a:pt x="52" y="77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29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0" name="Freeform 202"/>
            <p:cNvSpPr>
              <a:spLocks/>
            </p:cNvSpPr>
            <p:nvPr/>
          </p:nvSpPr>
          <p:spPr bwMode="auto">
            <a:xfrm>
              <a:off x="1597" y="3415"/>
              <a:ext cx="5" cy="95"/>
            </a:xfrm>
            <a:custGeom>
              <a:avLst/>
              <a:gdLst>
                <a:gd name="T0" fmla="*/ 0 w 5"/>
                <a:gd name="T1" fmla="*/ 95 h 95"/>
                <a:gd name="T2" fmla="*/ 5 w 5"/>
                <a:gd name="T3" fmla="*/ 34 h 95"/>
                <a:gd name="T4" fmla="*/ 5 w 5"/>
                <a:gd name="T5" fmla="*/ 0 h 95"/>
                <a:gd name="T6" fmla="*/ 0 60000 65536"/>
                <a:gd name="T7" fmla="*/ 0 60000 65536"/>
                <a:gd name="T8" fmla="*/ 0 60000 65536"/>
                <a:gd name="T9" fmla="*/ 0 w 5"/>
                <a:gd name="T10" fmla="*/ 0 h 95"/>
                <a:gd name="T11" fmla="*/ 5 w 5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95">
                  <a:moveTo>
                    <a:pt x="0" y="95"/>
                  </a:moveTo>
                  <a:lnTo>
                    <a:pt x="5" y="34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Freeform 203"/>
            <p:cNvSpPr>
              <a:spLocks/>
            </p:cNvSpPr>
            <p:nvPr/>
          </p:nvSpPr>
          <p:spPr bwMode="auto">
            <a:xfrm>
              <a:off x="1574" y="3225"/>
              <a:ext cx="28" cy="52"/>
            </a:xfrm>
            <a:custGeom>
              <a:avLst/>
              <a:gdLst>
                <a:gd name="T0" fmla="*/ 6 w 28"/>
                <a:gd name="T1" fmla="*/ 17 h 52"/>
                <a:gd name="T2" fmla="*/ 6 w 28"/>
                <a:gd name="T3" fmla="*/ 17 h 52"/>
                <a:gd name="T4" fmla="*/ 0 w 28"/>
                <a:gd name="T5" fmla="*/ 26 h 52"/>
                <a:gd name="T6" fmla="*/ 0 w 28"/>
                <a:gd name="T7" fmla="*/ 26 h 52"/>
                <a:gd name="T8" fmla="*/ 6 w 28"/>
                <a:gd name="T9" fmla="*/ 34 h 52"/>
                <a:gd name="T10" fmla="*/ 6 w 28"/>
                <a:gd name="T11" fmla="*/ 43 h 52"/>
                <a:gd name="T12" fmla="*/ 17 w 28"/>
                <a:gd name="T13" fmla="*/ 52 h 52"/>
                <a:gd name="T14" fmla="*/ 28 w 28"/>
                <a:gd name="T15" fmla="*/ 52 h 52"/>
                <a:gd name="T16" fmla="*/ 28 w 28"/>
                <a:gd name="T17" fmla="*/ 43 h 52"/>
                <a:gd name="T18" fmla="*/ 28 w 28"/>
                <a:gd name="T19" fmla="*/ 34 h 52"/>
                <a:gd name="T20" fmla="*/ 28 w 28"/>
                <a:gd name="T21" fmla="*/ 17 h 52"/>
                <a:gd name="T22" fmla="*/ 28 w 28"/>
                <a:gd name="T23" fmla="*/ 0 h 52"/>
                <a:gd name="T24" fmla="*/ 11 w 28"/>
                <a:gd name="T25" fmla="*/ 8 h 52"/>
                <a:gd name="T26" fmla="*/ 6 w 28"/>
                <a:gd name="T27" fmla="*/ 8 h 52"/>
                <a:gd name="T28" fmla="*/ 6 w 28"/>
                <a:gd name="T29" fmla="*/ 17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52"/>
                <a:gd name="T47" fmla="*/ 28 w 28"/>
                <a:gd name="T48" fmla="*/ 52 h 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52">
                  <a:moveTo>
                    <a:pt x="6" y="17"/>
                  </a:moveTo>
                  <a:lnTo>
                    <a:pt x="6" y="17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6" y="43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28" y="43"/>
                  </a:lnTo>
                  <a:lnTo>
                    <a:pt x="28" y="34"/>
                  </a:lnTo>
                  <a:lnTo>
                    <a:pt x="28" y="17"/>
                  </a:lnTo>
                  <a:lnTo>
                    <a:pt x="28" y="0"/>
                  </a:lnTo>
                  <a:lnTo>
                    <a:pt x="11" y="8"/>
                  </a:lnTo>
                  <a:lnTo>
                    <a:pt x="6" y="8"/>
                  </a:lnTo>
                  <a:lnTo>
                    <a:pt x="6" y="1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2" name="Freeform 204"/>
            <p:cNvSpPr>
              <a:spLocks/>
            </p:cNvSpPr>
            <p:nvPr/>
          </p:nvSpPr>
          <p:spPr bwMode="auto">
            <a:xfrm>
              <a:off x="1568" y="3207"/>
              <a:ext cx="40" cy="44"/>
            </a:xfrm>
            <a:custGeom>
              <a:avLst/>
              <a:gdLst>
                <a:gd name="T0" fmla="*/ 34 w 40"/>
                <a:gd name="T1" fmla="*/ 35 h 44"/>
                <a:gd name="T2" fmla="*/ 40 w 40"/>
                <a:gd name="T3" fmla="*/ 26 h 44"/>
                <a:gd name="T4" fmla="*/ 40 w 40"/>
                <a:gd name="T5" fmla="*/ 18 h 44"/>
                <a:gd name="T6" fmla="*/ 34 w 40"/>
                <a:gd name="T7" fmla="*/ 9 h 44"/>
                <a:gd name="T8" fmla="*/ 29 w 40"/>
                <a:gd name="T9" fmla="*/ 0 h 44"/>
                <a:gd name="T10" fmla="*/ 17 w 40"/>
                <a:gd name="T11" fmla="*/ 0 h 44"/>
                <a:gd name="T12" fmla="*/ 12 w 40"/>
                <a:gd name="T13" fmla="*/ 0 h 44"/>
                <a:gd name="T14" fmla="*/ 6 w 40"/>
                <a:gd name="T15" fmla="*/ 9 h 44"/>
                <a:gd name="T16" fmla="*/ 6 w 40"/>
                <a:gd name="T17" fmla="*/ 0 h 44"/>
                <a:gd name="T18" fmla="*/ 6 w 40"/>
                <a:gd name="T19" fmla="*/ 9 h 44"/>
                <a:gd name="T20" fmla="*/ 0 w 40"/>
                <a:gd name="T21" fmla="*/ 9 h 44"/>
                <a:gd name="T22" fmla="*/ 6 w 40"/>
                <a:gd name="T23" fmla="*/ 9 h 44"/>
                <a:gd name="T24" fmla="*/ 0 w 40"/>
                <a:gd name="T25" fmla="*/ 18 h 44"/>
                <a:gd name="T26" fmla="*/ 0 w 40"/>
                <a:gd name="T27" fmla="*/ 35 h 44"/>
                <a:gd name="T28" fmla="*/ 6 w 40"/>
                <a:gd name="T29" fmla="*/ 44 h 44"/>
                <a:gd name="T30" fmla="*/ 6 w 40"/>
                <a:gd name="T31" fmla="*/ 44 h 44"/>
                <a:gd name="T32" fmla="*/ 12 w 40"/>
                <a:gd name="T33" fmla="*/ 35 h 44"/>
                <a:gd name="T34" fmla="*/ 12 w 40"/>
                <a:gd name="T35" fmla="*/ 35 h 44"/>
                <a:gd name="T36" fmla="*/ 12 w 40"/>
                <a:gd name="T37" fmla="*/ 26 h 44"/>
                <a:gd name="T38" fmla="*/ 17 w 40"/>
                <a:gd name="T39" fmla="*/ 26 h 44"/>
                <a:gd name="T40" fmla="*/ 34 w 40"/>
                <a:gd name="T41" fmla="*/ 18 h 44"/>
                <a:gd name="T42" fmla="*/ 34 w 40"/>
                <a:gd name="T43" fmla="*/ 35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44"/>
                <a:gd name="T68" fmla="*/ 40 w 40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44">
                  <a:moveTo>
                    <a:pt x="34" y="35"/>
                  </a:moveTo>
                  <a:lnTo>
                    <a:pt x="40" y="26"/>
                  </a:lnTo>
                  <a:lnTo>
                    <a:pt x="40" y="18"/>
                  </a:lnTo>
                  <a:lnTo>
                    <a:pt x="34" y="9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9"/>
                  </a:lnTo>
                  <a:lnTo>
                    <a:pt x="6" y="0"/>
                  </a:lnTo>
                  <a:lnTo>
                    <a:pt x="6" y="9"/>
                  </a:lnTo>
                  <a:lnTo>
                    <a:pt x="0" y="9"/>
                  </a:lnTo>
                  <a:lnTo>
                    <a:pt x="6" y="9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6" y="44"/>
                  </a:lnTo>
                  <a:lnTo>
                    <a:pt x="12" y="35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34" y="18"/>
                  </a:lnTo>
                  <a:lnTo>
                    <a:pt x="34" y="3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Freeform 205"/>
            <p:cNvSpPr>
              <a:spLocks/>
            </p:cNvSpPr>
            <p:nvPr/>
          </p:nvSpPr>
          <p:spPr bwMode="auto">
            <a:xfrm>
              <a:off x="1580" y="3259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8 h 26"/>
                <a:gd name="T4" fmla="*/ 5 w 17"/>
                <a:gd name="T5" fmla="*/ 26 h 26"/>
                <a:gd name="T6" fmla="*/ 11 w 17"/>
                <a:gd name="T7" fmla="*/ 26 h 26"/>
                <a:gd name="T8" fmla="*/ 17 w 17"/>
                <a:gd name="T9" fmla="*/ 26 h 26"/>
                <a:gd name="T10" fmla="*/ 17 w 17"/>
                <a:gd name="T11" fmla="*/ 18 h 26"/>
                <a:gd name="T12" fmla="*/ 17 w 17"/>
                <a:gd name="T13" fmla="*/ 18 h 26"/>
                <a:gd name="T14" fmla="*/ 11 w 17"/>
                <a:gd name="T15" fmla="*/ 18 h 26"/>
                <a:gd name="T16" fmla="*/ 0 w 17"/>
                <a:gd name="T17" fmla="*/ 9 h 26"/>
                <a:gd name="T18" fmla="*/ 0 w 17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6"/>
                <a:gd name="T32" fmla="*/ 17 w 17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6">
                  <a:moveTo>
                    <a:pt x="0" y="0"/>
                  </a:moveTo>
                  <a:lnTo>
                    <a:pt x="0" y="18"/>
                  </a:lnTo>
                  <a:lnTo>
                    <a:pt x="5" y="26"/>
                  </a:lnTo>
                  <a:lnTo>
                    <a:pt x="11" y="26"/>
                  </a:lnTo>
                  <a:lnTo>
                    <a:pt x="17" y="26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Freeform 206"/>
            <p:cNvSpPr>
              <a:spLocks/>
            </p:cNvSpPr>
            <p:nvPr/>
          </p:nvSpPr>
          <p:spPr bwMode="auto">
            <a:xfrm>
              <a:off x="1557" y="3277"/>
              <a:ext cx="68" cy="103"/>
            </a:xfrm>
            <a:custGeom>
              <a:avLst/>
              <a:gdLst>
                <a:gd name="T0" fmla="*/ 23 w 68"/>
                <a:gd name="T1" fmla="*/ 0 h 103"/>
                <a:gd name="T2" fmla="*/ 11 w 68"/>
                <a:gd name="T3" fmla="*/ 8 h 103"/>
                <a:gd name="T4" fmla="*/ 6 w 68"/>
                <a:gd name="T5" fmla="*/ 17 h 103"/>
                <a:gd name="T6" fmla="*/ 0 w 68"/>
                <a:gd name="T7" fmla="*/ 34 h 103"/>
                <a:gd name="T8" fmla="*/ 0 w 68"/>
                <a:gd name="T9" fmla="*/ 60 h 103"/>
                <a:gd name="T10" fmla="*/ 6 w 68"/>
                <a:gd name="T11" fmla="*/ 69 h 103"/>
                <a:gd name="T12" fmla="*/ 11 w 68"/>
                <a:gd name="T13" fmla="*/ 60 h 103"/>
                <a:gd name="T14" fmla="*/ 11 w 68"/>
                <a:gd name="T15" fmla="*/ 51 h 103"/>
                <a:gd name="T16" fmla="*/ 11 w 68"/>
                <a:gd name="T17" fmla="*/ 95 h 103"/>
                <a:gd name="T18" fmla="*/ 28 w 68"/>
                <a:gd name="T19" fmla="*/ 103 h 103"/>
                <a:gd name="T20" fmla="*/ 40 w 68"/>
                <a:gd name="T21" fmla="*/ 103 h 103"/>
                <a:gd name="T22" fmla="*/ 57 w 68"/>
                <a:gd name="T23" fmla="*/ 103 h 103"/>
                <a:gd name="T24" fmla="*/ 63 w 68"/>
                <a:gd name="T25" fmla="*/ 95 h 103"/>
                <a:gd name="T26" fmla="*/ 57 w 68"/>
                <a:gd name="T27" fmla="*/ 51 h 103"/>
                <a:gd name="T28" fmla="*/ 63 w 68"/>
                <a:gd name="T29" fmla="*/ 51 h 103"/>
                <a:gd name="T30" fmla="*/ 68 w 68"/>
                <a:gd name="T31" fmla="*/ 51 h 103"/>
                <a:gd name="T32" fmla="*/ 68 w 68"/>
                <a:gd name="T33" fmla="*/ 25 h 103"/>
                <a:gd name="T34" fmla="*/ 57 w 68"/>
                <a:gd name="T35" fmla="*/ 8 h 103"/>
                <a:gd name="T36" fmla="*/ 51 w 68"/>
                <a:gd name="T37" fmla="*/ 0 h 103"/>
                <a:gd name="T38" fmla="*/ 40 w 68"/>
                <a:gd name="T39" fmla="*/ 0 h 103"/>
                <a:gd name="T40" fmla="*/ 40 w 68"/>
                <a:gd name="T41" fmla="*/ 8 h 103"/>
                <a:gd name="T42" fmla="*/ 34 w 68"/>
                <a:gd name="T43" fmla="*/ 8 h 103"/>
                <a:gd name="T44" fmla="*/ 28 w 68"/>
                <a:gd name="T45" fmla="*/ 8 h 103"/>
                <a:gd name="T46" fmla="*/ 23 w 68"/>
                <a:gd name="T47" fmla="*/ 0 h 1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103"/>
                <a:gd name="T74" fmla="*/ 68 w 68"/>
                <a:gd name="T75" fmla="*/ 103 h 1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103">
                  <a:moveTo>
                    <a:pt x="23" y="0"/>
                  </a:moveTo>
                  <a:lnTo>
                    <a:pt x="11" y="8"/>
                  </a:lnTo>
                  <a:lnTo>
                    <a:pt x="6" y="17"/>
                  </a:lnTo>
                  <a:lnTo>
                    <a:pt x="0" y="34"/>
                  </a:lnTo>
                  <a:lnTo>
                    <a:pt x="0" y="60"/>
                  </a:lnTo>
                  <a:lnTo>
                    <a:pt x="6" y="69"/>
                  </a:lnTo>
                  <a:lnTo>
                    <a:pt x="11" y="60"/>
                  </a:lnTo>
                  <a:lnTo>
                    <a:pt x="11" y="51"/>
                  </a:lnTo>
                  <a:lnTo>
                    <a:pt x="11" y="95"/>
                  </a:lnTo>
                  <a:lnTo>
                    <a:pt x="28" y="103"/>
                  </a:lnTo>
                  <a:lnTo>
                    <a:pt x="40" y="103"/>
                  </a:lnTo>
                  <a:lnTo>
                    <a:pt x="57" y="103"/>
                  </a:lnTo>
                  <a:lnTo>
                    <a:pt x="63" y="95"/>
                  </a:lnTo>
                  <a:lnTo>
                    <a:pt x="57" y="51"/>
                  </a:lnTo>
                  <a:lnTo>
                    <a:pt x="63" y="51"/>
                  </a:lnTo>
                  <a:lnTo>
                    <a:pt x="68" y="51"/>
                  </a:lnTo>
                  <a:lnTo>
                    <a:pt x="68" y="25"/>
                  </a:lnTo>
                  <a:lnTo>
                    <a:pt x="57" y="8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8" y="8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5" name="Line 207"/>
            <p:cNvSpPr>
              <a:spLocks noChangeShapeType="1"/>
            </p:cNvSpPr>
            <p:nvPr/>
          </p:nvSpPr>
          <p:spPr bwMode="auto">
            <a:xfrm flipV="1">
              <a:off x="1614" y="3320"/>
              <a:ext cx="1" cy="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6" name="Freeform 208"/>
            <p:cNvSpPr>
              <a:spLocks/>
            </p:cNvSpPr>
            <p:nvPr/>
          </p:nvSpPr>
          <p:spPr bwMode="auto">
            <a:xfrm>
              <a:off x="1557" y="3337"/>
              <a:ext cx="23" cy="61"/>
            </a:xfrm>
            <a:custGeom>
              <a:avLst/>
              <a:gdLst>
                <a:gd name="T0" fmla="*/ 11 w 23"/>
                <a:gd name="T1" fmla="*/ 0 h 61"/>
                <a:gd name="T2" fmla="*/ 11 w 23"/>
                <a:gd name="T3" fmla="*/ 26 h 61"/>
                <a:gd name="T4" fmla="*/ 23 w 23"/>
                <a:gd name="T5" fmla="*/ 52 h 61"/>
                <a:gd name="T6" fmla="*/ 17 w 23"/>
                <a:gd name="T7" fmla="*/ 61 h 61"/>
                <a:gd name="T8" fmla="*/ 0 w 23"/>
                <a:gd name="T9" fmla="*/ 26 h 61"/>
                <a:gd name="T10" fmla="*/ 0 w 23"/>
                <a:gd name="T11" fmla="*/ 0 h 61"/>
                <a:gd name="T12" fmla="*/ 6 w 23"/>
                <a:gd name="T13" fmla="*/ 9 h 61"/>
                <a:gd name="T14" fmla="*/ 11 w 23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61"/>
                <a:gd name="T26" fmla="*/ 23 w 2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61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6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7" name="Freeform 209"/>
            <p:cNvSpPr>
              <a:spLocks/>
            </p:cNvSpPr>
            <p:nvPr/>
          </p:nvSpPr>
          <p:spPr bwMode="auto">
            <a:xfrm>
              <a:off x="1614" y="3328"/>
              <a:ext cx="11" cy="61"/>
            </a:xfrm>
            <a:custGeom>
              <a:avLst/>
              <a:gdLst>
                <a:gd name="T0" fmla="*/ 11 w 11"/>
                <a:gd name="T1" fmla="*/ 0 h 61"/>
                <a:gd name="T2" fmla="*/ 11 w 11"/>
                <a:gd name="T3" fmla="*/ 26 h 61"/>
                <a:gd name="T4" fmla="*/ 0 w 11"/>
                <a:gd name="T5" fmla="*/ 61 h 61"/>
                <a:gd name="T6" fmla="*/ 0 w 11"/>
                <a:gd name="T7" fmla="*/ 52 h 61"/>
                <a:gd name="T8" fmla="*/ 6 w 11"/>
                <a:gd name="T9" fmla="*/ 44 h 61"/>
                <a:gd name="T10" fmla="*/ 0 w 11"/>
                <a:gd name="T11" fmla="*/ 0 h 61"/>
                <a:gd name="T12" fmla="*/ 6 w 11"/>
                <a:gd name="T13" fmla="*/ 0 h 61"/>
                <a:gd name="T14" fmla="*/ 11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1"/>
                <a:gd name="T26" fmla="*/ 11 w 11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1">
                  <a:moveTo>
                    <a:pt x="11" y="0"/>
                  </a:moveTo>
                  <a:lnTo>
                    <a:pt x="11" y="26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6" y="4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838200"/>
            <a:ext cx="8226425" cy="914400"/>
          </a:xfrm>
        </p:spPr>
        <p:txBody>
          <a:bodyPr/>
          <a:lstStyle/>
          <a:p>
            <a:r>
              <a:rPr lang="en-US" dirty="0">
                <a:latin typeface="Helvetica" pitchFamily="34" charset="0"/>
              </a:rPr>
              <a:t>Example-Queue using Array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725" y="1844675"/>
            <a:ext cx="8226425" cy="2286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Helvetic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49325" y="3140075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22500" y="37179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868488" y="37179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514475" y="37179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160463" y="37179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3616325" y="35972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778125" y="3140075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1312863" y="3444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3054350" y="3444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683125" y="3444875"/>
            <a:ext cx="3657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5140325" y="3444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5597525" y="3444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6054725" y="3444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6511925" y="3444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6969125" y="3444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7502525" y="3946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7045325" y="3946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959725" y="3946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5300663" y="46323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767263" y="39465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216525" y="3946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130925" y="3946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681663" y="39465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6588125" y="39465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5145088" y="4327525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front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7883525" y="3444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7426325" y="3444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759325" y="3521075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140325" y="35210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5673725" y="3521075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6130925" y="35210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6684963" y="46323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554788" y="4327525"/>
            <a:ext cx="642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5216525" y="46640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6664325" y="46640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838200" y="2279650"/>
            <a:ext cx="174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enqueue(8)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2576513" y="371792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6596063" y="35210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2930525" y="37179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7045325" y="35210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822325"/>
            <a:ext cx="8226425" cy="914400"/>
          </a:xfrm>
        </p:spPr>
        <p:txBody>
          <a:bodyPr/>
          <a:lstStyle/>
          <a:p>
            <a:r>
              <a:rPr lang="en-US" dirty="0">
                <a:latin typeface="Helvetica" pitchFamily="34" charset="0"/>
              </a:rPr>
              <a:t>Example-Queue using Array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175" y="1828800"/>
            <a:ext cx="8226425" cy="2286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Helvetic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16038" y="31242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6695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12938" y="3702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558925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8440" name="AutoShape 9"/>
          <p:cNvSpPr>
            <a:spLocks noChangeArrowheads="1"/>
          </p:cNvSpPr>
          <p:nvPr/>
        </p:nvSpPr>
        <p:spPr bwMode="auto">
          <a:xfrm>
            <a:off x="3660775" y="35814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2822575" y="31242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1679575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3098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4727575" y="3429000"/>
            <a:ext cx="3657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5184775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5641975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6099175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6556375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7013575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Text Box 19"/>
          <p:cNvSpPr txBox="1">
            <a:spLocks noChangeArrowheads="1"/>
          </p:cNvSpPr>
          <p:nvPr/>
        </p:nvSpPr>
        <p:spPr bwMode="auto">
          <a:xfrm>
            <a:off x="7546975" y="3930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8451" name="Text Box 20"/>
          <p:cNvSpPr txBox="1">
            <a:spLocks noChangeArrowheads="1"/>
          </p:cNvSpPr>
          <p:nvPr/>
        </p:nvSpPr>
        <p:spPr bwMode="auto">
          <a:xfrm>
            <a:off x="7089775" y="3930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8452" name="Text Box 21"/>
          <p:cNvSpPr txBox="1">
            <a:spLocks noChangeArrowheads="1"/>
          </p:cNvSpPr>
          <p:nvPr/>
        </p:nvSpPr>
        <p:spPr bwMode="auto">
          <a:xfrm>
            <a:off x="8004175" y="3930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5345113" y="4616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4811713" y="3930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18455" name="Text Box 24"/>
          <p:cNvSpPr txBox="1">
            <a:spLocks noChangeArrowheads="1"/>
          </p:cNvSpPr>
          <p:nvPr/>
        </p:nvSpPr>
        <p:spPr bwMode="auto">
          <a:xfrm>
            <a:off x="5260975" y="3930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8456" name="Text Box 25"/>
          <p:cNvSpPr txBox="1">
            <a:spLocks noChangeArrowheads="1"/>
          </p:cNvSpPr>
          <p:nvPr/>
        </p:nvSpPr>
        <p:spPr bwMode="auto">
          <a:xfrm>
            <a:off x="6175375" y="3930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5726113" y="3930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8458" name="Text Box 27"/>
          <p:cNvSpPr txBox="1">
            <a:spLocks noChangeArrowheads="1"/>
          </p:cNvSpPr>
          <p:nvPr/>
        </p:nvSpPr>
        <p:spPr bwMode="auto">
          <a:xfrm>
            <a:off x="6632575" y="3930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18459" name="Text Box 28"/>
          <p:cNvSpPr txBox="1">
            <a:spLocks noChangeArrowheads="1"/>
          </p:cNvSpPr>
          <p:nvPr/>
        </p:nvSpPr>
        <p:spPr bwMode="auto">
          <a:xfrm>
            <a:off x="5189538" y="431165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>
            <a:off x="7927975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>
            <a:off x="7470775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Text Box 32"/>
          <p:cNvSpPr txBox="1">
            <a:spLocks noChangeArrowheads="1"/>
          </p:cNvSpPr>
          <p:nvPr/>
        </p:nvSpPr>
        <p:spPr bwMode="auto">
          <a:xfrm>
            <a:off x="5184775" y="35052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8463" name="Text Box 33"/>
          <p:cNvSpPr txBox="1">
            <a:spLocks noChangeArrowheads="1"/>
          </p:cNvSpPr>
          <p:nvPr/>
        </p:nvSpPr>
        <p:spPr bwMode="auto">
          <a:xfrm>
            <a:off x="5718175" y="35052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8464" name="Text Box 34"/>
          <p:cNvSpPr txBox="1">
            <a:spLocks noChangeArrowheads="1"/>
          </p:cNvSpPr>
          <p:nvPr/>
        </p:nvSpPr>
        <p:spPr bwMode="auto">
          <a:xfrm>
            <a:off x="6175375" y="3505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8465" name="Text Box 35"/>
          <p:cNvSpPr txBox="1">
            <a:spLocks noChangeArrowheads="1"/>
          </p:cNvSpPr>
          <p:nvPr/>
        </p:nvSpPr>
        <p:spPr bwMode="auto">
          <a:xfrm>
            <a:off x="6729413" y="4616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8466" name="Text Box 36"/>
          <p:cNvSpPr txBox="1">
            <a:spLocks noChangeArrowheads="1"/>
          </p:cNvSpPr>
          <p:nvPr/>
        </p:nvSpPr>
        <p:spPr bwMode="auto">
          <a:xfrm>
            <a:off x="6599238" y="4311650"/>
            <a:ext cx="642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8467" name="Line 37"/>
          <p:cNvSpPr>
            <a:spLocks noChangeShapeType="1"/>
          </p:cNvSpPr>
          <p:nvPr/>
        </p:nvSpPr>
        <p:spPr bwMode="auto">
          <a:xfrm>
            <a:off x="5260975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Line 38"/>
          <p:cNvSpPr>
            <a:spLocks noChangeShapeType="1"/>
          </p:cNvSpPr>
          <p:nvPr/>
        </p:nvSpPr>
        <p:spPr bwMode="auto">
          <a:xfrm>
            <a:off x="6708775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Text Box 39"/>
          <p:cNvSpPr txBox="1">
            <a:spLocks noChangeArrowheads="1"/>
          </p:cNvSpPr>
          <p:nvPr/>
        </p:nvSpPr>
        <p:spPr bwMode="auto">
          <a:xfrm>
            <a:off x="966788" y="2263775"/>
            <a:ext cx="157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dequeue()</a:t>
            </a:r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2620963" y="3702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>
            <a:off x="6640513" y="3505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8472" name="Text Box 42"/>
          <p:cNvSpPr txBox="1">
            <a:spLocks noChangeArrowheads="1"/>
          </p:cNvSpPr>
          <p:nvPr/>
        </p:nvSpPr>
        <p:spPr bwMode="auto">
          <a:xfrm>
            <a:off x="2974975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18473" name="Text Box 43"/>
          <p:cNvSpPr txBox="1">
            <a:spLocks noChangeArrowheads="1"/>
          </p:cNvSpPr>
          <p:nvPr/>
        </p:nvSpPr>
        <p:spPr bwMode="auto">
          <a:xfrm>
            <a:off x="7089775" y="3505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669925"/>
            <a:ext cx="8226425" cy="914400"/>
          </a:xfrm>
        </p:spPr>
        <p:txBody>
          <a:bodyPr/>
          <a:lstStyle/>
          <a:p>
            <a:r>
              <a:rPr lang="en-US" dirty="0">
                <a:latin typeface="Helvetica" pitchFamily="34" charset="0"/>
              </a:rPr>
              <a:t>Example-Queue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1676400"/>
            <a:ext cx="8226425" cy="2286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Helvetic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620838" y="2971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190750" y="3549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836738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9463" name="AutoShape 8"/>
          <p:cNvSpPr>
            <a:spLocks noChangeArrowheads="1"/>
          </p:cNvSpPr>
          <p:nvPr/>
        </p:nvSpPr>
        <p:spPr bwMode="auto">
          <a:xfrm>
            <a:off x="3584575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2746375" y="29718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1984375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3022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4651375" y="3276600"/>
            <a:ext cx="3657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5108575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>
            <a:off x="5565775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6022975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6"/>
          <p:cNvSpPr>
            <a:spLocks noChangeShapeType="1"/>
          </p:cNvSpPr>
          <p:nvPr/>
        </p:nvSpPr>
        <p:spPr bwMode="auto">
          <a:xfrm>
            <a:off x="6480175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7"/>
          <p:cNvSpPr>
            <a:spLocks noChangeShapeType="1"/>
          </p:cNvSpPr>
          <p:nvPr/>
        </p:nvSpPr>
        <p:spPr bwMode="auto">
          <a:xfrm>
            <a:off x="6937375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7470775" y="3778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7013575" y="3778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9475" name="Text Box 20"/>
          <p:cNvSpPr txBox="1">
            <a:spLocks noChangeArrowheads="1"/>
          </p:cNvSpPr>
          <p:nvPr/>
        </p:nvSpPr>
        <p:spPr bwMode="auto">
          <a:xfrm>
            <a:off x="7927975" y="3778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9476" name="Text Box 21"/>
          <p:cNvSpPr txBox="1">
            <a:spLocks noChangeArrowheads="1"/>
          </p:cNvSpPr>
          <p:nvPr/>
        </p:nvSpPr>
        <p:spPr bwMode="auto">
          <a:xfrm>
            <a:off x="5268913" y="4464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4735513" y="3778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5184775" y="3778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9479" name="Text Box 24"/>
          <p:cNvSpPr txBox="1">
            <a:spLocks noChangeArrowheads="1"/>
          </p:cNvSpPr>
          <p:nvPr/>
        </p:nvSpPr>
        <p:spPr bwMode="auto">
          <a:xfrm>
            <a:off x="6099175" y="3778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5649913" y="3778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6556375" y="3778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5113338" y="415925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9483" name="Line 28"/>
          <p:cNvSpPr>
            <a:spLocks noChangeShapeType="1"/>
          </p:cNvSpPr>
          <p:nvPr/>
        </p:nvSpPr>
        <p:spPr bwMode="auto">
          <a:xfrm>
            <a:off x="7851775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Line 29"/>
          <p:cNvSpPr>
            <a:spLocks noChangeShapeType="1"/>
          </p:cNvSpPr>
          <p:nvPr/>
        </p:nvSpPr>
        <p:spPr bwMode="auto">
          <a:xfrm>
            <a:off x="7394575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Text Box 31"/>
          <p:cNvSpPr txBox="1">
            <a:spLocks noChangeArrowheads="1"/>
          </p:cNvSpPr>
          <p:nvPr/>
        </p:nvSpPr>
        <p:spPr bwMode="auto">
          <a:xfrm>
            <a:off x="5641975" y="33528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6099175" y="3352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9487" name="Text Box 33"/>
          <p:cNvSpPr txBox="1">
            <a:spLocks noChangeArrowheads="1"/>
          </p:cNvSpPr>
          <p:nvPr/>
        </p:nvSpPr>
        <p:spPr bwMode="auto">
          <a:xfrm>
            <a:off x="6653213" y="4464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9488" name="Text Box 34"/>
          <p:cNvSpPr txBox="1">
            <a:spLocks noChangeArrowheads="1"/>
          </p:cNvSpPr>
          <p:nvPr/>
        </p:nvSpPr>
        <p:spPr bwMode="auto">
          <a:xfrm>
            <a:off x="6523038" y="4159250"/>
            <a:ext cx="642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9489" name="Line 35"/>
          <p:cNvSpPr>
            <a:spLocks noChangeShapeType="1"/>
          </p:cNvSpPr>
          <p:nvPr/>
        </p:nvSpPr>
        <p:spPr bwMode="auto">
          <a:xfrm>
            <a:off x="5184775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Line 36"/>
          <p:cNvSpPr>
            <a:spLocks noChangeShapeType="1"/>
          </p:cNvSpPr>
          <p:nvPr/>
        </p:nvSpPr>
        <p:spPr bwMode="auto">
          <a:xfrm>
            <a:off x="6632575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1" name="Text Box 37"/>
          <p:cNvSpPr txBox="1">
            <a:spLocks noChangeArrowheads="1"/>
          </p:cNvSpPr>
          <p:nvPr/>
        </p:nvSpPr>
        <p:spPr bwMode="auto">
          <a:xfrm>
            <a:off x="890588" y="2111375"/>
            <a:ext cx="157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dequeue()</a:t>
            </a:r>
          </a:p>
        </p:txBody>
      </p:sp>
      <p:sp>
        <p:nvSpPr>
          <p:cNvPr id="19492" name="Text Box 38"/>
          <p:cNvSpPr txBox="1">
            <a:spLocks noChangeArrowheads="1"/>
          </p:cNvSpPr>
          <p:nvPr/>
        </p:nvSpPr>
        <p:spPr bwMode="auto">
          <a:xfrm>
            <a:off x="2544763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9493" name="Text Box 39"/>
          <p:cNvSpPr txBox="1">
            <a:spLocks noChangeArrowheads="1"/>
          </p:cNvSpPr>
          <p:nvPr/>
        </p:nvSpPr>
        <p:spPr bwMode="auto">
          <a:xfrm>
            <a:off x="6564313" y="33528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19494" name="Text Box 40"/>
          <p:cNvSpPr txBox="1">
            <a:spLocks noChangeArrowheads="1"/>
          </p:cNvSpPr>
          <p:nvPr/>
        </p:nvSpPr>
        <p:spPr bwMode="auto">
          <a:xfrm>
            <a:off x="2898775" y="3549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19495" name="Text Box 41"/>
          <p:cNvSpPr txBox="1">
            <a:spLocks noChangeArrowheads="1"/>
          </p:cNvSpPr>
          <p:nvPr/>
        </p:nvSpPr>
        <p:spPr bwMode="auto">
          <a:xfrm>
            <a:off x="7013575" y="3352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988" y="593725"/>
            <a:ext cx="8226425" cy="914400"/>
          </a:xfrm>
        </p:spPr>
        <p:txBody>
          <a:bodyPr/>
          <a:lstStyle/>
          <a:p>
            <a:r>
              <a:rPr lang="en-US" dirty="0">
                <a:latin typeface="Helvetica" pitchFamily="34" charset="0"/>
              </a:rPr>
              <a:t>Example-Queue using Array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600200"/>
            <a:ext cx="8226425" cy="2286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Helvetica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7575" y="28956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487488" y="3473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334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3432175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733675" y="28956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281113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0099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498975" y="3200400"/>
            <a:ext cx="3657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956175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413375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870575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327775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6784975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7318375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861175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7775575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5116513" y="43878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583113" y="3702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032375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5946775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497513" y="3702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6403975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4960938" y="408305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7699375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7242175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489575" y="32766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5946775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6500813" y="43878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6370638" y="4083050"/>
            <a:ext cx="642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5032375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6480175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569913" y="1828800"/>
            <a:ext cx="1916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enqueue(9)</a:t>
            </a:r>
          </a:p>
          <a:p>
            <a:r>
              <a:rPr lang="en-US">
                <a:latin typeface="Helvetica" pitchFamily="34" charset="0"/>
              </a:rPr>
              <a:t>enqueue(12)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1841500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6411913" y="32766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2195513" y="3473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6861175" y="3276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525713" y="3473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7326313" y="32766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794000" y="34734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7699375" y="32766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612775" y="4495800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enqueue(21) ??</a:t>
            </a:r>
          </a:p>
        </p:txBody>
      </p:sp>
      <p:sp>
        <p:nvSpPr>
          <p:cNvPr id="45" name="Oval 44"/>
          <p:cNvSpPr/>
          <p:nvPr/>
        </p:nvSpPr>
        <p:spPr>
          <a:xfrm>
            <a:off x="533400" y="4343400"/>
            <a:ext cx="26670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746125"/>
            <a:ext cx="8226425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Queue using Array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6425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We have inserts and removal running in constant time but we created a new problem.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Cannot insert new elements even though there are two places available at the start of the array.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Solution: allow the queue to “wrap around”.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>
              <a:latin typeface="Helvetic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6425" cy="625475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Queue using Array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12672"/>
            <a:ext cx="8610600" cy="568812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For example, consider a queue 'Q' that can hold a maximum of four elements. Initially the queue contains three elements A, B and C as shown below: </a:t>
            </a:r>
          </a:p>
          <a:p>
            <a:pPr marL="0" indent="0" eaLnBrk="1" hangingPunct="1">
              <a:buNone/>
            </a:pPr>
            <a:endParaRPr lang="en-US" dirty="0">
              <a:latin typeface="Helvetic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dirty="0">
              <a:latin typeface="Helvetic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When elements A and B are deleted, the queue will be as shown below: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>
              <a:latin typeface="Helvetica" pitchFamily="34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In the above queue, the values of R and F are same. Only one element can be added into the queue in this state. For example, when an element D is added, the queue will be as shown below: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dirty="0">
              <a:latin typeface="Helvetica" pitchFamily="34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7F2DF-C22C-470F-9AC2-425C68B8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49" y="2057400"/>
            <a:ext cx="2828925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49CB1A-83D5-43C6-B28B-7DFAABD15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224" y="3429000"/>
            <a:ext cx="2686050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C9F47-6FFE-4F2C-AD80-3276DF02D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976" y="5892915"/>
            <a:ext cx="25908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39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/>
              <a:t>Circular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873752"/>
          </a:xfrm>
        </p:spPr>
        <p:txBody>
          <a:bodyPr/>
          <a:lstStyle/>
          <a:p>
            <a:r>
              <a:rPr lang="en-US" dirty="0"/>
              <a:t>Circular Queue are used to remove the drawback of simple Queues</a:t>
            </a:r>
          </a:p>
          <a:p>
            <a:r>
              <a:rPr lang="en-US" dirty="0"/>
              <a:t>Both the front and rear wrap around to the beginning of the array </a:t>
            </a:r>
          </a:p>
          <a:p>
            <a:pPr>
              <a:lnSpc>
                <a:spcPct val="150000"/>
              </a:lnSpc>
            </a:pPr>
            <a:r>
              <a:rPr lang="en-US" dirty="0"/>
              <a:t>It is also called a “</a:t>
            </a:r>
            <a:r>
              <a:rPr lang="en-US" i="1" dirty="0"/>
              <a:t>Ring Buffer</a:t>
            </a:r>
            <a:r>
              <a:rPr lang="en-US" dirty="0"/>
              <a:t>”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4343400"/>
            <a:ext cx="4233862" cy="214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93DC75-11AE-4C44-9B6F-FAC1C108C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47680"/>
            <a:ext cx="2962275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6425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Queue using Array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6425" cy="1219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Basic idea is to picture the array as a </a:t>
            </a:r>
            <a:r>
              <a:rPr lang="en-US" i="1" dirty="0">
                <a:latin typeface="Helvetica" pitchFamily="34" charset="0"/>
                <a:cs typeface="Times New Roman" pitchFamily="18" charset="0"/>
              </a:rPr>
              <a:t>circular array</a:t>
            </a:r>
            <a:r>
              <a:rPr lang="en-US" dirty="0">
                <a:latin typeface="Helvetic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447800" y="35814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017712" y="4159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663700" y="4159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3962400" y="40386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263900" y="35814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1811337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540125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Text Box 20"/>
          <p:cNvSpPr txBox="1">
            <a:spLocks noChangeArrowheads="1"/>
          </p:cNvSpPr>
          <p:nvPr/>
        </p:nvSpPr>
        <p:spPr bwMode="auto">
          <a:xfrm>
            <a:off x="7623175" y="3778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4588" name="Text Box 26"/>
          <p:cNvSpPr txBox="1">
            <a:spLocks noChangeArrowheads="1"/>
          </p:cNvSpPr>
          <p:nvPr/>
        </p:nvSpPr>
        <p:spPr bwMode="auto">
          <a:xfrm>
            <a:off x="7467600" y="347345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24589" name="Text Box 31"/>
          <p:cNvSpPr txBox="1">
            <a:spLocks noChangeArrowheads="1"/>
          </p:cNvSpPr>
          <p:nvPr/>
        </p:nvSpPr>
        <p:spPr bwMode="auto">
          <a:xfrm>
            <a:off x="7627937" y="4800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4590" name="Text Box 32"/>
          <p:cNvSpPr txBox="1">
            <a:spLocks noChangeArrowheads="1"/>
          </p:cNvSpPr>
          <p:nvPr/>
        </p:nvSpPr>
        <p:spPr bwMode="auto">
          <a:xfrm>
            <a:off x="7434262" y="4495800"/>
            <a:ext cx="642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24591" name="Line 33"/>
          <p:cNvSpPr>
            <a:spLocks noChangeShapeType="1"/>
          </p:cNvSpPr>
          <p:nvPr/>
        </p:nvSpPr>
        <p:spPr bwMode="auto">
          <a:xfrm>
            <a:off x="7539037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34"/>
          <p:cNvSpPr>
            <a:spLocks noChangeShapeType="1"/>
          </p:cNvSpPr>
          <p:nvPr/>
        </p:nvSpPr>
        <p:spPr bwMode="auto">
          <a:xfrm>
            <a:off x="7543800" y="48323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Text Box 35"/>
          <p:cNvSpPr txBox="1">
            <a:spLocks noChangeArrowheads="1"/>
          </p:cNvSpPr>
          <p:nvPr/>
        </p:nvSpPr>
        <p:spPr bwMode="auto">
          <a:xfrm>
            <a:off x="2371725" y="41592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4594" name="Text Box 37"/>
          <p:cNvSpPr txBox="1">
            <a:spLocks noChangeArrowheads="1"/>
          </p:cNvSpPr>
          <p:nvPr/>
        </p:nvSpPr>
        <p:spPr bwMode="auto">
          <a:xfrm>
            <a:off x="2725737" y="4159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4595" name="Text Box 39"/>
          <p:cNvSpPr txBox="1">
            <a:spLocks noChangeArrowheads="1"/>
          </p:cNvSpPr>
          <p:nvPr/>
        </p:nvSpPr>
        <p:spPr bwMode="auto">
          <a:xfrm>
            <a:off x="3055937" y="4159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4596" name="Text Box 41"/>
          <p:cNvSpPr txBox="1">
            <a:spLocks noChangeArrowheads="1"/>
          </p:cNvSpPr>
          <p:nvPr/>
        </p:nvSpPr>
        <p:spPr bwMode="auto">
          <a:xfrm>
            <a:off x="3324225" y="41592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884737" y="3276600"/>
            <a:ext cx="2125663" cy="1981200"/>
            <a:chOff x="3984" y="3072"/>
            <a:chExt cx="1339" cy="1248"/>
          </a:xfrm>
        </p:grpSpPr>
        <p:sp>
          <p:nvSpPr>
            <p:cNvPr id="24598" name="Text Box 17"/>
            <p:cNvSpPr txBox="1">
              <a:spLocks noChangeArrowheads="1"/>
            </p:cNvSpPr>
            <p:nvPr/>
          </p:nvSpPr>
          <p:spPr bwMode="auto">
            <a:xfrm>
              <a:off x="3984" y="3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6</a:t>
              </a:r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4320" y="410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5</a:t>
              </a:r>
            </a:p>
          </p:txBody>
        </p:sp>
        <p:sp>
          <p:nvSpPr>
            <p:cNvPr id="24600" name="Text Box 19"/>
            <p:cNvSpPr txBox="1">
              <a:spLocks noChangeArrowheads="1"/>
            </p:cNvSpPr>
            <p:nvPr/>
          </p:nvSpPr>
          <p:spPr bwMode="auto">
            <a:xfrm>
              <a:off x="3984" y="336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7</a:t>
              </a:r>
            </a:p>
          </p:txBody>
        </p:sp>
        <p:sp>
          <p:nvSpPr>
            <p:cNvPr id="24601" name="Text Box 21"/>
            <p:cNvSpPr txBox="1">
              <a:spLocks noChangeArrowheads="1"/>
            </p:cNvSpPr>
            <p:nvPr/>
          </p:nvSpPr>
          <p:spPr bwMode="auto">
            <a:xfrm>
              <a:off x="4325" y="30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24602" name="Text Box 22"/>
            <p:cNvSpPr txBox="1">
              <a:spLocks noChangeArrowheads="1"/>
            </p:cNvSpPr>
            <p:nvPr/>
          </p:nvSpPr>
          <p:spPr bwMode="auto">
            <a:xfrm>
              <a:off x="4757" y="30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24603" name="Text Box 23"/>
            <p:cNvSpPr txBox="1">
              <a:spLocks noChangeArrowheads="1"/>
            </p:cNvSpPr>
            <p:nvPr/>
          </p:nvSpPr>
          <p:spPr bwMode="auto">
            <a:xfrm>
              <a:off x="5136" y="38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3</a:t>
              </a:r>
            </a:p>
          </p:txBody>
        </p:sp>
        <p:sp>
          <p:nvSpPr>
            <p:cNvPr id="24604" name="Text Box 24"/>
            <p:cNvSpPr txBox="1">
              <a:spLocks noChangeArrowheads="1"/>
            </p:cNvSpPr>
            <p:nvPr/>
          </p:nvSpPr>
          <p:spPr bwMode="auto">
            <a:xfrm>
              <a:off x="5136" y="336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2</a:t>
              </a:r>
            </a:p>
          </p:txBody>
        </p:sp>
        <p:sp>
          <p:nvSpPr>
            <p:cNvPr id="24605" name="Text Box 25"/>
            <p:cNvSpPr txBox="1">
              <a:spLocks noChangeArrowheads="1"/>
            </p:cNvSpPr>
            <p:nvPr/>
          </p:nvSpPr>
          <p:spPr bwMode="auto">
            <a:xfrm>
              <a:off x="4800" y="410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4</a:t>
              </a:r>
            </a:p>
          </p:txBody>
        </p:sp>
        <p:sp>
          <p:nvSpPr>
            <p:cNvPr id="24606" name="Oval 45"/>
            <p:cNvSpPr>
              <a:spLocks noChangeArrowheads="1"/>
            </p:cNvSpPr>
            <p:nvPr/>
          </p:nvSpPr>
          <p:spPr bwMode="auto">
            <a:xfrm>
              <a:off x="4176" y="3216"/>
              <a:ext cx="96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Oval 44"/>
            <p:cNvSpPr>
              <a:spLocks noChangeArrowheads="1"/>
            </p:cNvSpPr>
            <p:nvPr/>
          </p:nvSpPr>
          <p:spPr bwMode="auto">
            <a:xfrm>
              <a:off x="4464" y="3504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Line 46"/>
            <p:cNvSpPr>
              <a:spLocks noChangeShapeType="1"/>
            </p:cNvSpPr>
            <p:nvPr/>
          </p:nvSpPr>
          <p:spPr bwMode="auto">
            <a:xfrm>
              <a:off x="4848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47"/>
            <p:cNvSpPr>
              <a:spLocks noChangeShapeType="1"/>
            </p:cNvSpPr>
            <p:nvPr/>
          </p:nvSpPr>
          <p:spPr bwMode="auto">
            <a:xfrm>
              <a:off x="417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48"/>
            <p:cNvSpPr>
              <a:spLocks noChangeShapeType="1"/>
            </p:cNvSpPr>
            <p:nvPr/>
          </p:nvSpPr>
          <p:spPr bwMode="auto">
            <a:xfrm>
              <a:off x="4656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49"/>
            <p:cNvSpPr>
              <a:spLocks noChangeShapeType="1"/>
            </p:cNvSpPr>
            <p:nvPr/>
          </p:nvSpPr>
          <p:spPr bwMode="auto">
            <a:xfrm>
              <a:off x="4656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50"/>
            <p:cNvSpPr>
              <a:spLocks noChangeShapeType="1"/>
            </p:cNvSpPr>
            <p:nvPr/>
          </p:nvSpPr>
          <p:spPr bwMode="auto">
            <a:xfrm flipV="1">
              <a:off x="4800" y="33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51"/>
            <p:cNvSpPr>
              <a:spLocks noChangeShapeType="1"/>
            </p:cNvSpPr>
            <p:nvPr/>
          </p:nvSpPr>
          <p:spPr bwMode="auto">
            <a:xfrm flipH="1" flipV="1">
              <a:off x="4320" y="33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52"/>
            <p:cNvSpPr>
              <a:spLocks noChangeShapeType="1"/>
            </p:cNvSpPr>
            <p:nvPr/>
          </p:nvSpPr>
          <p:spPr bwMode="auto">
            <a:xfrm flipH="1" flipV="1">
              <a:off x="4800" y="38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53"/>
            <p:cNvSpPr>
              <a:spLocks noChangeShapeType="1"/>
            </p:cNvSpPr>
            <p:nvPr/>
          </p:nvSpPr>
          <p:spPr bwMode="auto">
            <a:xfrm flipV="1">
              <a:off x="4320" y="38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 Box 29"/>
            <p:cNvSpPr txBox="1">
              <a:spLocks noChangeArrowheads="1"/>
            </p:cNvSpPr>
            <p:nvPr/>
          </p:nvSpPr>
          <p:spPr bwMode="auto">
            <a:xfrm>
              <a:off x="4896" y="345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5</a:t>
              </a:r>
            </a:p>
          </p:txBody>
        </p:sp>
        <p:sp>
          <p:nvSpPr>
            <p:cNvPr id="24617" name="Text Box 30"/>
            <p:cNvSpPr txBox="1">
              <a:spLocks noChangeArrowheads="1"/>
            </p:cNvSpPr>
            <p:nvPr/>
          </p:nvSpPr>
          <p:spPr bwMode="auto">
            <a:xfrm>
              <a:off x="4896" y="374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2</a:t>
              </a:r>
            </a:p>
          </p:txBody>
        </p:sp>
        <p:sp>
          <p:nvSpPr>
            <p:cNvPr id="24618" name="Text Box 36"/>
            <p:cNvSpPr txBox="1">
              <a:spLocks noChangeArrowheads="1"/>
            </p:cNvSpPr>
            <p:nvPr/>
          </p:nvSpPr>
          <p:spPr bwMode="auto">
            <a:xfrm>
              <a:off x="4656" y="38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6</a:t>
              </a:r>
            </a:p>
          </p:txBody>
        </p:sp>
        <p:sp>
          <p:nvSpPr>
            <p:cNvPr id="24619" name="Text Box 38"/>
            <p:cNvSpPr txBox="1">
              <a:spLocks noChangeArrowheads="1"/>
            </p:cNvSpPr>
            <p:nvPr/>
          </p:nvSpPr>
          <p:spPr bwMode="auto">
            <a:xfrm>
              <a:off x="4416" y="388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8</a:t>
              </a:r>
            </a:p>
          </p:txBody>
        </p:sp>
        <p:sp>
          <p:nvSpPr>
            <p:cNvPr id="24620" name="Text Box 40"/>
            <p:cNvSpPr txBox="1">
              <a:spLocks noChangeArrowheads="1"/>
            </p:cNvSpPr>
            <p:nvPr/>
          </p:nvSpPr>
          <p:spPr bwMode="auto">
            <a:xfrm>
              <a:off x="4224" y="374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9</a:t>
              </a:r>
            </a:p>
          </p:txBody>
        </p:sp>
        <p:sp>
          <p:nvSpPr>
            <p:cNvPr id="24621" name="Text Box 42"/>
            <p:cNvSpPr txBox="1">
              <a:spLocks noChangeArrowheads="1"/>
            </p:cNvSpPr>
            <p:nvPr/>
          </p:nvSpPr>
          <p:spPr bwMode="auto">
            <a:xfrm>
              <a:off x="4176" y="345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6425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Queue using Array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179513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825500" y="3549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5606" name="AutoShape 7"/>
          <p:cNvSpPr>
            <a:spLocks noChangeArrowheads="1"/>
          </p:cNvSpPr>
          <p:nvPr/>
        </p:nvSpPr>
        <p:spPr bwMode="auto">
          <a:xfrm>
            <a:off x="34290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743200" y="29718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25608" name="Line 9"/>
          <p:cNvSpPr>
            <a:spLocks noChangeShapeType="1"/>
          </p:cNvSpPr>
          <p:nvPr/>
        </p:nvSpPr>
        <p:spPr bwMode="auto">
          <a:xfrm>
            <a:off x="973138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3019425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510338" y="2895600"/>
            <a:ext cx="592137" cy="641350"/>
            <a:chOff x="4197" y="1948"/>
            <a:chExt cx="373" cy="404"/>
          </a:xfrm>
        </p:grpSpPr>
        <p:sp>
          <p:nvSpPr>
            <p:cNvPr id="25653" name="Text Box 11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2</a:t>
              </a:r>
            </a:p>
          </p:txBody>
        </p:sp>
        <p:sp>
          <p:nvSpPr>
            <p:cNvPr id="25654" name="Text Box 12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front</a:t>
              </a:r>
            </a:p>
          </p:txBody>
        </p:sp>
        <p:sp>
          <p:nvSpPr>
            <p:cNvPr id="25655" name="Line 15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477000" y="3886200"/>
            <a:ext cx="642938" cy="641350"/>
            <a:chOff x="4176" y="2592"/>
            <a:chExt cx="405" cy="404"/>
          </a:xfrm>
        </p:grpSpPr>
        <p:sp>
          <p:nvSpPr>
            <p:cNvPr id="25650" name="Text Box 13"/>
            <p:cNvSpPr txBox="1">
              <a:spLocks noChangeArrowheads="1"/>
            </p:cNvSpPr>
            <p:nvPr/>
          </p:nvSpPr>
          <p:spPr bwMode="auto">
            <a:xfrm>
              <a:off x="4298" y="278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0</a:t>
              </a:r>
            </a:p>
          </p:txBody>
        </p:sp>
        <p:sp>
          <p:nvSpPr>
            <p:cNvPr id="25651" name="Text Box 14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rear</a:t>
              </a:r>
            </a:p>
          </p:txBody>
        </p:sp>
        <p:sp>
          <p:nvSpPr>
            <p:cNvPr id="25652" name="Line 16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2" name="Text Box 17"/>
          <p:cNvSpPr txBox="1">
            <a:spLocks noChangeArrowheads="1"/>
          </p:cNvSpPr>
          <p:nvPr/>
        </p:nvSpPr>
        <p:spPr bwMode="auto">
          <a:xfrm>
            <a:off x="1533525" y="3549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5613" name="Text Box 18"/>
          <p:cNvSpPr txBox="1">
            <a:spLocks noChangeArrowheads="1"/>
          </p:cNvSpPr>
          <p:nvPr/>
        </p:nvSpPr>
        <p:spPr bwMode="auto">
          <a:xfrm>
            <a:off x="1887538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5614" name="Text Box 19"/>
          <p:cNvSpPr txBox="1">
            <a:spLocks noChangeArrowheads="1"/>
          </p:cNvSpPr>
          <p:nvPr/>
        </p:nvSpPr>
        <p:spPr bwMode="auto">
          <a:xfrm>
            <a:off x="2217738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5615" name="Text Box 20"/>
          <p:cNvSpPr txBox="1">
            <a:spLocks noChangeArrowheads="1"/>
          </p:cNvSpPr>
          <p:nvPr/>
        </p:nvSpPr>
        <p:spPr bwMode="auto">
          <a:xfrm>
            <a:off x="2486025" y="35496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5616" name="Text Box 22"/>
          <p:cNvSpPr txBox="1">
            <a:spLocks noChangeArrowheads="1"/>
          </p:cNvSpPr>
          <p:nvPr/>
        </p:nvSpPr>
        <p:spPr bwMode="auto">
          <a:xfrm>
            <a:off x="4114800" y="38100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5617" name="Text Box 23"/>
          <p:cNvSpPr txBox="1">
            <a:spLocks noChangeArrowheads="1"/>
          </p:cNvSpPr>
          <p:nvPr/>
        </p:nvSpPr>
        <p:spPr bwMode="auto">
          <a:xfrm>
            <a:off x="4648200" y="4311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5618" name="Text Box 24"/>
          <p:cNvSpPr txBox="1">
            <a:spLocks noChangeArrowheads="1"/>
          </p:cNvSpPr>
          <p:nvPr/>
        </p:nvSpPr>
        <p:spPr bwMode="auto">
          <a:xfrm>
            <a:off x="4114800" y="3124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5619" name="Text Box 25"/>
          <p:cNvSpPr txBox="1">
            <a:spLocks noChangeArrowheads="1"/>
          </p:cNvSpPr>
          <p:nvPr/>
        </p:nvSpPr>
        <p:spPr bwMode="auto">
          <a:xfrm>
            <a:off x="4656138" y="26670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25620" name="Text Box 26"/>
          <p:cNvSpPr txBox="1">
            <a:spLocks noChangeArrowheads="1"/>
          </p:cNvSpPr>
          <p:nvPr/>
        </p:nvSpPr>
        <p:spPr bwMode="auto">
          <a:xfrm>
            <a:off x="5341938" y="26670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25621" name="Text Box 27"/>
          <p:cNvSpPr txBox="1">
            <a:spLocks noChangeArrowheads="1"/>
          </p:cNvSpPr>
          <p:nvPr/>
        </p:nvSpPr>
        <p:spPr bwMode="auto">
          <a:xfrm>
            <a:off x="5943600" y="3886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25622" name="Text Box 28"/>
          <p:cNvSpPr txBox="1">
            <a:spLocks noChangeArrowheads="1"/>
          </p:cNvSpPr>
          <p:nvPr/>
        </p:nvSpPr>
        <p:spPr bwMode="auto">
          <a:xfrm>
            <a:off x="5943600" y="3124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5623" name="Text Box 29"/>
          <p:cNvSpPr txBox="1">
            <a:spLocks noChangeArrowheads="1"/>
          </p:cNvSpPr>
          <p:nvPr/>
        </p:nvSpPr>
        <p:spPr bwMode="auto">
          <a:xfrm>
            <a:off x="5410200" y="4311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25624" name="Oval 30"/>
          <p:cNvSpPr>
            <a:spLocks noChangeArrowheads="1"/>
          </p:cNvSpPr>
          <p:nvPr/>
        </p:nvSpPr>
        <p:spPr bwMode="auto">
          <a:xfrm>
            <a:off x="4419600" y="28956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Oval 31"/>
          <p:cNvSpPr>
            <a:spLocks noChangeArrowheads="1"/>
          </p:cNvSpPr>
          <p:nvPr/>
        </p:nvSpPr>
        <p:spPr bwMode="auto">
          <a:xfrm>
            <a:off x="4876800" y="3352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32"/>
          <p:cNvSpPr>
            <a:spLocks noChangeShapeType="1"/>
          </p:cNvSpPr>
          <p:nvPr/>
        </p:nvSpPr>
        <p:spPr bwMode="auto">
          <a:xfrm>
            <a:off x="54864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33"/>
          <p:cNvSpPr>
            <a:spLocks noChangeShapeType="1"/>
          </p:cNvSpPr>
          <p:nvPr/>
        </p:nvSpPr>
        <p:spPr bwMode="auto">
          <a:xfrm>
            <a:off x="44196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Line 34"/>
          <p:cNvSpPr>
            <a:spLocks noChangeShapeType="1"/>
          </p:cNvSpPr>
          <p:nvPr/>
        </p:nvSpPr>
        <p:spPr bwMode="auto">
          <a:xfrm>
            <a:off x="51816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Line 35"/>
          <p:cNvSpPr>
            <a:spLocks noChangeShapeType="1"/>
          </p:cNvSpPr>
          <p:nvPr/>
        </p:nvSpPr>
        <p:spPr bwMode="auto">
          <a:xfrm>
            <a:off x="51816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36"/>
          <p:cNvSpPr>
            <a:spLocks noChangeShapeType="1"/>
          </p:cNvSpPr>
          <p:nvPr/>
        </p:nvSpPr>
        <p:spPr bwMode="auto">
          <a:xfrm flipV="1">
            <a:off x="54102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Line 37"/>
          <p:cNvSpPr>
            <a:spLocks noChangeShapeType="1"/>
          </p:cNvSpPr>
          <p:nvPr/>
        </p:nvSpPr>
        <p:spPr bwMode="auto">
          <a:xfrm flipH="1" flipV="1">
            <a:off x="46482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Line 38"/>
          <p:cNvSpPr>
            <a:spLocks noChangeShapeType="1"/>
          </p:cNvSpPr>
          <p:nvPr/>
        </p:nvSpPr>
        <p:spPr bwMode="auto">
          <a:xfrm flipH="1" flipV="1">
            <a:off x="54102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39"/>
          <p:cNvSpPr>
            <a:spLocks noChangeShapeType="1"/>
          </p:cNvSpPr>
          <p:nvPr/>
        </p:nvSpPr>
        <p:spPr bwMode="auto">
          <a:xfrm flipV="1">
            <a:off x="46482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Text Box 40"/>
          <p:cNvSpPr txBox="1">
            <a:spLocks noChangeArrowheads="1"/>
          </p:cNvSpPr>
          <p:nvPr/>
        </p:nvSpPr>
        <p:spPr bwMode="auto">
          <a:xfrm>
            <a:off x="5562600" y="32766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5635" name="Text Box 41"/>
          <p:cNvSpPr txBox="1">
            <a:spLocks noChangeArrowheads="1"/>
          </p:cNvSpPr>
          <p:nvPr/>
        </p:nvSpPr>
        <p:spPr bwMode="auto">
          <a:xfrm>
            <a:off x="5562600" y="3733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5636" name="Text Box 42"/>
          <p:cNvSpPr txBox="1">
            <a:spLocks noChangeArrowheads="1"/>
          </p:cNvSpPr>
          <p:nvPr/>
        </p:nvSpPr>
        <p:spPr bwMode="auto">
          <a:xfrm>
            <a:off x="5181600" y="3962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5637" name="Text Box 43"/>
          <p:cNvSpPr txBox="1">
            <a:spLocks noChangeArrowheads="1"/>
          </p:cNvSpPr>
          <p:nvPr/>
        </p:nvSpPr>
        <p:spPr bwMode="auto">
          <a:xfrm>
            <a:off x="4800600" y="3962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5638" name="Text Box 44"/>
          <p:cNvSpPr txBox="1">
            <a:spLocks noChangeArrowheads="1"/>
          </p:cNvSpPr>
          <p:nvPr/>
        </p:nvSpPr>
        <p:spPr bwMode="auto">
          <a:xfrm>
            <a:off x="4495800" y="3733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5639" name="Text Box 45"/>
          <p:cNvSpPr txBox="1">
            <a:spLocks noChangeArrowheads="1"/>
          </p:cNvSpPr>
          <p:nvPr/>
        </p:nvSpPr>
        <p:spPr bwMode="auto">
          <a:xfrm>
            <a:off x="4419600" y="32766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5640" name="Text Box 46"/>
          <p:cNvSpPr txBox="1">
            <a:spLocks noChangeArrowheads="1"/>
          </p:cNvSpPr>
          <p:nvPr/>
        </p:nvSpPr>
        <p:spPr bwMode="auto">
          <a:xfrm>
            <a:off x="609600" y="2286000"/>
            <a:ext cx="191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enqueue(21)</a:t>
            </a:r>
          </a:p>
        </p:txBody>
      </p:sp>
      <p:sp>
        <p:nvSpPr>
          <p:cNvPr id="25641" name="Text Box 47"/>
          <p:cNvSpPr txBox="1">
            <a:spLocks noChangeArrowheads="1"/>
          </p:cNvSpPr>
          <p:nvPr/>
        </p:nvSpPr>
        <p:spPr bwMode="auto">
          <a:xfrm>
            <a:off x="2867025" y="35496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21</a:t>
            </a:r>
          </a:p>
        </p:txBody>
      </p:sp>
      <p:sp>
        <p:nvSpPr>
          <p:cNvPr id="25642" name="Text Box 48"/>
          <p:cNvSpPr txBox="1">
            <a:spLocks noChangeArrowheads="1"/>
          </p:cNvSpPr>
          <p:nvPr/>
        </p:nvSpPr>
        <p:spPr bwMode="auto">
          <a:xfrm>
            <a:off x="4764088" y="29718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21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380288" y="2895600"/>
            <a:ext cx="544512" cy="641350"/>
            <a:chOff x="4745" y="1968"/>
            <a:chExt cx="343" cy="404"/>
          </a:xfrm>
        </p:grpSpPr>
        <p:sp>
          <p:nvSpPr>
            <p:cNvPr id="25647" name="Text Box 49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8</a:t>
              </a:r>
            </a:p>
          </p:txBody>
        </p:sp>
        <p:sp>
          <p:nvSpPr>
            <p:cNvPr id="25648" name="Text Box 50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size</a:t>
              </a:r>
            </a:p>
          </p:txBody>
        </p:sp>
        <p:sp>
          <p:nvSpPr>
            <p:cNvPr id="25649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4" name="Text Box 51"/>
          <p:cNvSpPr txBox="1">
            <a:spLocks noChangeArrowheads="1"/>
          </p:cNvSpPr>
          <p:nvPr/>
        </p:nvSpPr>
        <p:spPr bwMode="auto">
          <a:xfrm>
            <a:off x="7467600" y="4178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5645" name="Text Box 52"/>
          <p:cNvSpPr txBox="1">
            <a:spLocks noChangeArrowheads="1"/>
          </p:cNvSpPr>
          <p:nvPr/>
        </p:nvSpPr>
        <p:spPr bwMode="auto">
          <a:xfrm>
            <a:off x="7323138" y="3886200"/>
            <a:ext cx="1287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noElements</a:t>
            </a:r>
          </a:p>
        </p:txBody>
      </p:sp>
      <p:sp>
        <p:nvSpPr>
          <p:cNvPr id="25646" name="Line 56"/>
          <p:cNvSpPr>
            <a:spLocks noChangeShapeType="1"/>
          </p:cNvSpPr>
          <p:nvPr/>
        </p:nvSpPr>
        <p:spPr bwMode="auto">
          <a:xfrm>
            <a:off x="7467600" y="42227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2000" y="49530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rear = (rear +1) % size</a:t>
            </a:r>
          </a:p>
        </p:txBody>
      </p:sp>
      <p:sp>
        <p:nvSpPr>
          <p:cNvPr id="57" name="Oval 56"/>
          <p:cNvSpPr/>
          <p:nvPr/>
        </p:nvSpPr>
        <p:spPr>
          <a:xfrm>
            <a:off x="7315200" y="3581400"/>
            <a:ext cx="1447800" cy="1143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6425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Queue using Array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114800"/>
            <a:ext cx="5486400" cy="2590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isFull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   return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noElements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== size;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b="1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	  return </a:t>
            </a:r>
            <a:r>
              <a:rPr lang="en-US" sz="2000" b="1" dirty="0" err="1">
                <a:latin typeface="Courier New" pitchFamily="49" charset="0"/>
                <a:cs typeface="Times New Roman" pitchFamily="18" charset="0"/>
              </a:rPr>
              <a:t>noElements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 == 0;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50913" y="2940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96900" y="2940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3505200" y="28194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806700" y="23622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44538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082925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586538" y="2286000"/>
            <a:ext cx="592137" cy="641350"/>
            <a:chOff x="4197" y="1948"/>
            <a:chExt cx="373" cy="404"/>
          </a:xfrm>
        </p:grpSpPr>
        <p:sp>
          <p:nvSpPr>
            <p:cNvPr id="26680" name="Text Box 12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2</a:t>
              </a:r>
            </a:p>
          </p:txBody>
        </p:sp>
        <p:sp>
          <p:nvSpPr>
            <p:cNvPr id="26681" name="Text Box 13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front</a:t>
              </a:r>
            </a:p>
          </p:txBody>
        </p:sp>
        <p:sp>
          <p:nvSpPr>
            <p:cNvPr id="26682" name="Line 14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553200" y="3276600"/>
            <a:ext cx="642938" cy="641350"/>
            <a:chOff x="4176" y="2592"/>
            <a:chExt cx="405" cy="404"/>
          </a:xfrm>
        </p:grpSpPr>
        <p:sp>
          <p:nvSpPr>
            <p:cNvPr id="26677" name="Text Box 16"/>
            <p:cNvSpPr txBox="1">
              <a:spLocks noChangeArrowheads="1"/>
            </p:cNvSpPr>
            <p:nvPr/>
          </p:nvSpPr>
          <p:spPr bwMode="auto">
            <a:xfrm>
              <a:off x="4298" y="278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26678" name="Text Box 17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rear</a:t>
              </a:r>
            </a:p>
          </p:txBody>
        </p:sp>
        <p:sp>
          <p:nvSpPr>
            <p:cNvPr id="26679" name="Line 18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7" name="Text Box 19"/>
          <p:cNvSpPr txBox="1">
            <a:spLocks noChangeArrowheads="1"/>
          </p:cNvSpPr>
          <p:nvPr/>
        </p:nvSpPr>
        <p:spPr bwMode="auto">
          <a:xfrm>
            <a:off x="1304925" y="2940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6638" name="Text Box 20"/>
          <p:cNvSpPr txBox="1">
            <a:spLocks noChangeArrowheads="1"/>
          </p:cNvSpPr>
          <p:nvPr/>
        </p:nvSpPr>
        <p:spPr bwMode="auto">
          <a:xfrm>
            <a:off x="1658938" y="2940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auto">
          <a:xfrm>
            <a:off x="1989138" y="2940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6640" name="Text Box 22"/>
          <p:cNvSpPr txBox="1">
            <a:spLocks noChangeArrowheads="1"/>
          </p:cNvSpPr>
          <p:nvPr/>
        </p:nvSpPr>
        <p:spPr bwMode="auto">
          <a:xfrm>
            <a:off x="2257425" y="29400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6641" name="Text Box 23"/>
          <p:cNvSpPr txBox="1">
            <a:spLocks noChangeArrowheads="1"/>
          </p:cNvSpPr>
          <p:nvPr/>
        </p:nvSpPr>
        <p:spPr bwMode="auto">
          <a:xfrm>
            <a:off x="4191000" y="3200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6642" name="Text Box 24"/>
          <p:cNvSpPr txBox="1">
            <a:spLocks noChangeArrowheads="1"/>
          </p:cNvSpPr>
          <p:nvPr/>
        </p:nvSpPr>
        <p:spPr bwMode="auto">
          <a:xfrm>
            <a:off x="472440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6643" name="Text Box 25"/>
          <p:cNvSpPr txBox="1">
            <a:spLocks noChangeArrowheads="1"/>
          </p:cNvSpPr>
          <p:nvPr/>
        </p:nvSpPr>
        <p:spPr bwMode="auto">
          <a:xfrm>
            <a:off x="4191000" y="2514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6644" name="Text Box 26"/>
          <p:cNvSpPr txBox="1">
            <a:spLocks noChangeArrowheads="1"/>
          </p:cNvSpPr>
          <p:nvPr/>
        </p:nvSpPr>
        <p:spPr bwMode="auto">
          <a:xfrm>
            <a:off x="4732338" y="2057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5418138" y="2057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26646" name="Text Box 28"/>
          <p:cNvSpPr txBox="1">
            <a:spLocks noChangeArrowheads="1"/>
          </p:cNvSpPr>
          <p:nvPr/>
        </p:nvSpPr>
        <p:spPr bwMode="auto">
          <a:xfrm>
            <a:off x="6019800" y="3276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26647" name="Text Box 29"/>
          <p:cNvSpPr txBox="1">
            <a:spLocks noChangeArrowheads="1"/>
          </p:cNvSpPr>
          <p:nvPr/>
        </p:nvSpPr>
        <p:spPr bwMode="auto">
          <a:xfrm>
            <a:off x="6019800" y="2514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6648" name="Text Box 30"/>
          <p:cNvSpPr txBox="1">
            <a:spLocks noChangeArrowheads="1"/>
          </p:cNvSpPr>
          <p:nvPr/>
        </p:nvSpPr>
        <p:spPr bwMode="auto">
          <a:xfrm>
            <a:off x="5486400" y="3702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26649" name="Oval 31"/>
          <p:cNvSpPr>
            <a:spLocks noChangeArrowheads="1"/>
          </p:cNvSpPr>
          <p:nvPr/>
        </p:nvSpPr>
        <p:spPr bwMode="auto">
          <a:xfrm>
            <a:off x="4495800" y="22860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Oval 32"/>
          <p:cNvSpPr>
            <a:spLocks noChangeArrowheads="1"/>
          </p:cNvSpPr>
          <p:nvPr/>
        </p:nvSpPr>
        <p:spPr bwMode="auto">
          <a:xfrm>
            <a:off x="4953000" y="2743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5562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>
            <a:off x="44958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>
            <a:off x="5257800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36"/>
          <p:cNvSpPr>
            <a:spLocks noChangeShapeType="1"/>
          </p:cNvSpPr>
          <p:nvPr/>
        </p:nvSpPr>
        <p:spPr bwMode="auto">
          <a:xfrm>
            <a:off x="52578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37"/>
          <p:cNvSpPr>
            <a:spLocks noChangeShapeType="1"/>
          </p:cNvSpPr>
          <p:nvPr/>
        </p:nvSpPr>
        <p:spPr bwMode="auto">
          <a:xfrm flipV="1">
            <a:off x="54864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Line 38"/>
          <p:cNvSpPr>
            <a:spLocks noChangeShapeType="1"/>
          </p:cNvSpPr>
          <p:nvPr/>
        </p:nvSpPr>
        <p:spPr bwMode="auto">
          <a:xfrm flipH="1" flipV="1">
            <a:off x="47244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7" name="Line 39"/>
          <p:cNvSpPr>
            <a:spLocks noChangeShapeType="1"/>
          </p:cNvSpPr>
          <p:nvPr/>
        </p:nvSpPr>
        <p:spPr bwMode="auto">
          <a:xfrm flipH="1" flipV="1">
            <a:off x="54864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8" name="Line 40"/>
          <p:cNvSpPr>
            <a:spLocks noChangeShapeType="1"/>
          </p:cNvSpPr>
          <p:nvPr/>
        </p:nvSpPr>
        <p:spPr bwMode="auto">
          <a:xfrm flipV="1">
            <a:off x="47244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Text Box 41"/>
          <p:cNvSpPr txBox="1">
            <a:spLocks noChangeArrowheads="1"/>
          </p:cNvSpPr>
          <p:nvPr/>
        </p:nvSpPr>
        <p:spPr bwMode="auto">
          <a:xfrm>
            <a:off x="5638800" y="26670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6660" name="Text Box 42"/>
          <p:cNvSpPr txBox="1">
            <a:spLocks noChangeArrowheads="1"/>
          </p:cNvSpPr>
          <p:nvPr/>
        </p:nvSpPr>
        <p:spPr bwMode="auto">
          <a:xfrm>
            <a:off x="5638800" y="3124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2</a:t>
            </a:r>
          </a:p>
        </p:txBody>
      </p:sp>
      <p:sp>
        <p:nvSpPr>
          <p:cNvPr id="26661" name="Text Box 43"/>
          <p:cNvSpPr txBox="1">
            <a:spLocks noChangeArrowheads="1"/>
          </p:cNvSpPr>
          <p:nvPr/>
        </p:nvSpPr>
        <p:spPr bwMode="auto">
          <a:xfrm>
            <a:off x="5257800" y="3352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6662" name="Text Box 44"/>
          <p:cNvSpPr txBox="1">
            <a:spLocks noChangeArrowheads="1"/>
          </p:cNvSpPr>
          <p:nvPr/>
        </p:nvSpPr>
        <p:spPr bwMode="auto">
          <a:xfrm>
            <a:off x="4876800" y="3352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6663" name="Text Box 45"/>
          <p:cNvSpPr txBox="1">
            <a:spLocks noChangeArrowheads="1"/>
          </p:cNvSpPr>
          <p:nvPr/>
        </p:nvSpPr>
        <p:spPr bwMode="auto">
          <a:xfrm>
            <a:off x="4572000" y="3124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495800" y="26670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6665" name="Text Box 47"/>
          <p:cNvSpPr txBox="1">
            <a:spLocks noChangeArrowheads="1"/>
          </p:cNvSpPr>
          <p:nvPr/>
        </p:nvSpPr>
        <p:spPr bwMode="auto">
          <a:xfrm>
            <a:off x="685800" y="1676400"/>
            <a:ext cx="174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enqueue(7)</a:t>
            </a:r>
          </a:p>
        </p:txBody>
      </p:sp>
      <p:sp>
        <p:nvSpPr>
          <p:cNvPr id="26666" name="Text Box 48"/>
          <p:cNvSpPr txBox="1">
            <a:spLocks noChangeArrowheads="1"/>
          </p:cNvSpPr>
          <p:nvPr/>
        </p:nvSpPr>
        <p:spPr bwMode="auto">
          <a:xfrm>
            <a:off x="2638425" y="29400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21</a:t>
            </a:r>
          </a:p>
        </p:txBody>
      </p:sp>
      <p:sp>
        <p:nvSpPr>
          <p:cNvPr id="26667" name="Text Box 49"/>
          <p:cNvSpPr txBox="1">
            <a:spLocks noChangeArrowheads="1"/>
          </p:cNvSpPr>
          <p:nvPr/>
        </p:nvSpPr>
        <p:spPr bwMode="auto">
          <a:xfrm>
            <a:off x="4840288" y="23622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21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456488" y="2286000"/>
            <a:ext cx="544512" cy="641350"/>
            <a:chOff x="4745" y="1968"/>
            <a:chExt cx="343" cy="404"/>
          </a:xfrm>
        </p:grpSpPr>
        <p:sp>
          <p:nvSpPr>
            <p:cNvPr id="26674" name="Text Box 51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8</a:t>
              </a:r>
            </a:p>
          </p:txBody>
        </p:sp>
        <p:sp>
          <p:nvSpPr>
            <p:cNvPr id="26675" name="Text Box 52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size</a:t>
              </a:r>
            </a:p>
          </p:txBody>
        </p:sp>
        <p:sp>
          <p:nvSpPr>
            <p:cNvPr id="26676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9" name="Text Box 54"/>
          <p:cNvSpPr txBox="1">
            <a:spLocks noChangeArrowheads="1"/>
          </p:cNvSpPr>
          <p:nvPr/>
        </p:nvSpPr>
        <p:spPr bwMode="auto">
          <a:xfrm>
            <a:off x="7543800" y="35687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6670" name="Text Box 55"/>
          <p:cNvSpPr txBox="1">
            <a:spLocks noChangeArrowheads="1"/>
          </p:cNvSpPr>
          <p:nvPr/>
        </p:nvSpPr>
        <p:spPr bwMode="auto">
          <a:xfrm>
            <a:off x="7399338" y="3276600"/>
            <a:ext cx="1287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noElements</a:t>
            </a:r>
          </a:p>
        </p:txBody>
      </p:sp>
      <p:sp>
        <p:nvSpPr>
          <p:cNvPr id="26671" name="Line 56"/>
          <p:cNvSpPr>
            <a:spLocks noChangeShapeType="1"/>
          </p:cNvSpPr>
          <p:nvPr/>
        </p:nvSpPr>
        <p:spPr bwMode="auto">
          <a:xfrm>
            <a:off x="7543800" y="36131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72" name="Text Box 57"/>
          <p:cNvSpPr txBox="1">
            <a:spLocks noChangeArrowheads="1"/>
          </p:cNvSpPr>
          <p:nvPr/>
        </p:nvSpPr>
        <p:spPr bwMode="auto">
          <a:xfrm>
            <a:off x="2971800" y="29400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6673" name="Text Box 58"/>
          <p:cNvSpPr txBox="1">
            <a:spLocks noChangeArrowheads="1"/>
          </p:cNvSpPr>
          <p:nvPr/>
        </p:nvSpPr>
        <p:spPr bwMode="auto">
          <a:xfrm>
            <a:off x="5341938" y="2362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pPr eaLnBrk="1" hangingPunct="1"/>
            <a:r>
              <a:rPr lang="en-US">
                <a:latin typeface="Helvetica" pitchFamily="34" charset="0"/>
              </a:rPr>
              <a:t>Queues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95400"/>
            <a:ext cx="8226425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A stack is LIFO (Last-In First Out) structure.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In contrast, a </a:t>
            </a:r>
            <a:r>
              <a:rPr lang="en-US" i="1" dirty="0">
                <a:latin typeface="Helvetica" pitchFamily="34" charset="0"/>
                <a:cs typeface="Times New Roman" pitchFamily="18" charset="0"/>
              </a:rPr>
              <a:t>queue</a:t>
            </a:r>
            <a:r>
              <a:rPr lang="en-US" dirty="0">
                <a:latin typeface="Helvetica" pitchFamily="34" charset="0"/>
                <a:cs typeface="Times New Roman" pitchFamily="18" charset="0"/>
              </a:rPr>
              <a:t> is a FIFO (First-In First-Out ) structure.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A queue is a linear structure for which items can be only inserted at one end and removed at another end.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>
                <a:latin typeface="Helvetica" pitchFamily="34" charset="0"/>
                <a:cs typeface="Times New Roman" pitchFamily="18" charset="0"/>
              </a:rPr>
              <a:t>We have two Ends (Front and rear)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latin typeface="Helvetica" pitchFamily="34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81475"/>
            <a:ext cx="8327571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6425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Queue using Array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855663" y="2971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27652" name="AutoShape 7"/>
          <p:cNvSpPr>
            <a:spLocks noChangeArrowheads="1"/>
          </p:cNvSpPr>
          <p:nvPr/>
        </p:nvSpPr>
        <p:spPr bwMode="auto">
          <a:xfrm>
            <a:off x="32766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578100" y="29718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27654" name="Line 9"/>
          <p:cNvSpPr>
            <a:spLocks noChangeShapeType="1"/>
          </p:cNvSpPr>
          <p:nvPr/>
        </p:nvSpPr>
        <p:spPr bwMode="auto">
          <a:xfrm>
            <a:off x="1219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10"/>
          <p:cNvSpPr>
            <a:spLocks noChangeShapeType="1"/>
          </p:cNvSpPr>
          <p:nvPr/>
        </p:nvSpPr>
        <p:spPr bwMode="auto">
          <a:xfrm>
            <a:off x="2854325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57938" y="2895602"/>
            <a:ext cx="592137" cy="642938"/>
            <a:chOff x="4197" y="1948"/>
            <a:chExt cx="373" cy="405"/>
          </a:xfrm>
        </p:grpSpPr>
        <p:sp>
          <p:nvSpPr>
            <p:cNvPr id="27699" name="Text Box 12"/>
            <p:cNvSpPr txBox="1">
              <a:spLocks noChangeArrowheads="1"/>
            </p:cNvSpPr>
            <p:nvPr/>
          </p:nvSpPr>
          <p:spPr bwMode="auto">
            <a:xfrm>
              <a:off x="4295" y="2140"/>
              <a:ext cx="1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Helvetica" pitchFamily="34" charset="0"/>
                </a:rPr>
                <a:t>3</a:t>
              </a:r>
            </a:p>
          </p:txBody>
        </p:sp>
        <p:sp>
          <p:nvSpPr>
            <p:cNvPr id="27700" name="Text Box 13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front</a:t>
              </a:r>
            </a:p>
          </p:txBody>
        </p:sp>
        <p:sp>
          <p:nvSpPr>
            <p:cNvPr id="27701" name="Line 14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324600" y="3886200"/>
            <a:ext cx="642938" cy="641350"/>
            <a:chOff x="4176" y="2592"/>
            <a:chExt cx="405" cy="404"/>
          </a:xfrm>
        </p:grpSpPr>
        <p:sp>
          <p:nvSpPr>
            <p:cNvPr id="27696" name="Text Box 16"/>
            <p:cNvSpPr txBox="1">
              <a:spLocks noChangeArrowheads="1"/>
            </p:cNvSpPr>
            <p:nvPr/>
          </p:nvSpPr>
          <p:spPr bwMode="auto">
            <a:xfrm>
              <a:off x="4298" y="278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27697" name="Text Box 17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rear</a:t>
              </a:r>
            </a:p>
          </p:txBody>
        </p:sp>
        <p:sp>
          <p:nvSpPr>
            <p:cNvPr id="27698" name="Line 18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8" name="Text Box 19"/>
          <p:cNvSpPr txBox="1">
            <a:spLocks noChangeArrowheads="1"/>
          </p:cNvSpPr>
          <p:nvPr/>
        </p:nvSpPr>
        <p:spPr bwMode="auto">
          <a:xfrm>
            <a:off x="1076325" y="3549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7659" name="Text Box 20"/>
          <p:cNvSpPr txBox="1">
            <a:spLocks noChangeArrowheads="1"/>
          </p:cNvSpPr>
          <p:nvPr/>
        </p:nvSpPr>
        <p:spPr bwMode="auto">
          <a:xfrm>
            <a:off x="1430338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7660" name="Text Box 21"/>
          <p:cNvSpPr txBox="1">
            <a:spLocks noChangeArrowheads="1"/>
          </p:cNvSpPr>
          <p:nvPr/>
        </p:nvSpPr>
        <p:spPr bwMode="auto">
          <a:xfrm>
            <a:off x="1760538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7661" name="Text Box 22"/>
          <p:cNvSpPr txBox="1">
            <a:spLocks noChangeArrowheads="1"/>
          </p:cNvSpPr>
          <p:nvPr/>
        </p:nvSpPr>
        <p:spPr bwMode="auto">
          <a:xfrm>
            <a:off x="2028825" y="35496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7662" name="Text Box 23"/>
          <p:cNvSpPr txBox="1">
            <a:spLocks noChangeArrowheads="1"/>
          </p:cNvSpPr>
          <p:nvPr/>
        </p:nvSpPr>
        <p:spPr bwMode="auto">
          <a:xfrm>
            <a:off x="3962400" y="38100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7663" name="Text Box 24"/>
          <p:cNvSpPr txBox="1">
            <a:spLocks noChangeArrowheads="1"/>
          </p:cNvSpPr>
          <p:nvPr/>
        </p:nvSpPr>
        <p:spPr bwMode="auto">
          <a:xfrm>
            <a:off x="4495800" y="4311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7664" name="Text Box 25"/>
          <p:cNvSpPr txBox="1">
            <a:spLocks noChangeArrowheads="1"/>
          </p:cNvSpPr>
          <p:nvPr/>
        </p:nvSpPr>
        <p:spPr bwMode="auto">
          <a:xfrm>
            <a:off x="3962400" y="3124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4503738" y="2438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27666" name="Text Box 27"/>
          <p:cNvSpPr txBox="1">
            <a:spLocks noChangeArrowheads="1"/>
          </p:cNvSpPr>
          <p:nvPr/>
        </p:nvSpPr>
        <p:spPr bwMode="auto">
          <a:xfrm>
            <a:off x="5189538" y="2438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27667" name="Text Box 28"/>
          <p:cNvSpPr txBox="1">
            <a:spLocks noChangeArrowheads="1"/>
          </p:cNvSpPr>
          <p:nvPr/>
        </p:nvSpPr>
        <p:spPr bwMode="auto">
          <a:xfrm>
            <a:off x="5791200" y="3886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27668" name="Text Box 29"/>
          <p:cNvSpPr txBox="1">
            <a:spLocks noChangeArrowheads="1"/>
          </p:cNvSpPr>
          <p:nvPr/>
        </p:nvSpPr>
        <p:spPr bwMode="auto">
          <a:xfrm>
            <a:off x="5791200" y="3124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7669" name="Text Box 30"/>
          <p:cNvSpPr txBox="1">
            <a:spLocks noChangeArrowheads="1"/>
          </p:cNvSpPr>
          <p:nvPr/>
        </p:nvSpPr>
        <p:spPr bwMode="auto">
          <a:xfrm>
            <a:off x="5257800" y="4311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27670" name="Oval 31"/>
          <p:cNvSpPr>
            <a:spLocks noChangeArrowheads="1"/>
          </p:cNvSpPr>
          <p:nvPr/>
        </p:nvSpPr>
        <p:spPr bwMode="auto">
          <a:xfrm>
            <a:off x="4267200" y="28956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32"/>
          <p:cNvSpPr>
            <a:spLocks noChangeArrowheads="1"/>
          </p:cNvSpPr>
          <p:nvPr/>
        </p:nvSpPr>
        <p:spPr bwMode="auto">
          <a:xfrm>
            <a:off x="4724400" y="3352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33"/>
          <p:cNvSpPr>
            <a:spLocks noChangeShapeType="1"/>
          </p:cNvSpPr>
          <p:nvPr/>
        </p:nvSpPr>
        <p:spPr bwMode="auto">
          <a:xfrm>
            <a:off x="5334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34"/>
          <p:cNvSpPr>
            <a:spLocks noChangeShapeType="1"/>
          </p:cNvSpPr>
          <p:nvPr/>
        </p:nvSpPr>
        <p:spPr bwMode="auto">
          <a:xfrm>
            <a:off x="42672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35"/>
          <p:cNvSpPr>
            <a:spLocks noChangeShapeType="1"/>
          </p:cNvSpPr>
          <p:nvPr/>
        </p:nvSpPr>
        <p:spPr bwMode="auto">
          <a:xfrm>
            <a:off x="5029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36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37"/>
          <p:cNvSpPr>
            <a:spLocks noChangeShapeType="1"/>
          </p:cNvSpPr>
          <p:nvPr/>
        </p:nvSpPr>
        <p:spPr bwMode="auto">
          <a:xfrm flipV="1">
            <a:off x="5257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38"/>
          <p:cNvSpPr>
            <a:spLocks noChangeShapeType="1"/>
          </p:cNvSpPr>
          <p:nvPr/>
        </p:nvSpPr>
        <p:spPr bwMode="auto">
          <a:xfrm flipH="1" flipV="1">
            <a:off x="4495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39"/>
          <p:cNvSpPr>
            <a:spLocks noChangeShapeType="1"/>
          </p:cNvSpPr>
          <p:nvPr/>
        </p:nvSpPr>
        <p:spPr bwMode="auto">
          <a:xfrm flipH="1" flipV="1">
            <a:off x="5257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40"/>
          <p:cNvSpPr>
            <a:spLocks noChangeShapeType="1"/>
          </p:cNvSpPr>
          <p:nvPr/>
        </p:nvSpPr>
        <p:spPr bwMode="auto">
          <a:xfrm flipV="1">
            <a:off x="4495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Text Box 43"/>
          <p:cNvSpPr txBox="1">
            <a:spLocks noChangeArrowheads="1"/>
          </p:cNvSpPr>
          <p:nvPr/>
        </p:nvSpPr>
        <p:spPr bwMode="auto">
          <a:xfrm>
            <a:off x="5029200" y="3962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7681" name="Text Box 44"/>
          <p:cNvSpPr txBox="1">
            <a:spLocks noChangeArrowheads="1"/>
          </p:cNvSpPr>
          <p:nvPr/>
        </p:nvSpPr>
        <p:spPr bwMode="auto">
          <a:xfrm>
            <a:off x="4648200" y="3962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7682" name="Text Box 45"/>
          <p:cNvSpPr txBox="1">
            <a:spLocks noChangeArrowheads="1"/>
          </p:cNvSpPr>
          <p:nvPr/>
        </p:nvSpPr>
        <p:spPr bwMode="auto">
          <a:xfrm>
            <a:off x="4343400" y="3733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7683" name="Text Box 46"/>
          <p:cNvSpPr txBox="1">
            <a:spLocks noChangeArrowheads="1"/>
          </p:cNvSpPr>
          <p:nvPr/>
        </p:nvSpPr>
        <p:spPr bwMode="auto">
          <a:xfrm>
            <a:off x="4267200" y="32766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7684" name="Text Box 47"/>
          <p:cNvSpPr txBox="1">
            <a:spLocks noChangeArrowheads="1"/>
          </p:cNvSpPr>
          <p:nvPr/>
        </p:nvSpPr>
        <p:spPr bwMode="auto">
          <a:xfrm>
            <a:off x="457200" y="2057400"/>
            <a:ext cx="157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dequeue()</a:t>
            </a:r>
          </a:p>
        </p:txBody>
      </p:sp>
      <p:sp>
        <p:nvSpPr>
          <p:cNvPr id="27685" name="Text Box 48"/>
          <p:cNvSpPr txBox="1">
            <a:spLocks noChangeArrowheads="1"/>
          </p:cNvSpPr>
          <p:nvPr/>
        </p:nvSpPr>
        <p:spPr bwMode="auto">
          <a:xfrm>
            <a:off x="2409825" y="35496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21</a:t>
            </a:r>
          </a:p>
        </p:txBody>
      </p:sp>
      <p:sp>
        <p:nvSpPr>
          <p:cNvPr id="27686" name="Text Box 49"/>
          <p:cNvSpPr txBox="1">
            <a:spLocks noChangeArrowheads="1"/>
          </p:cNvSpPr>
          <p:nvPr/>
        </p:nvSpPr>
        <p:spPr bwMode="auto">
          <a:xfrm>
            <a:off x="4611688" y="29718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21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227888" y="2895600"/>
            <a:ext cx="544512" cy="641350"/>
            <a:chOff x="4745" y="1968"/>
            <a:chExt cx="343" cy="404"/>
          </a:xfrm>
        </p:grpSpPr>
        <p:sp>
          <p:nvSpPr>
            <p:cNvPr id="27693" name="Text Box 51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8</a:t>
              </a:r>
            </a:p>
          </p:txBody>
        </p:sp>
        <p:sp>
          <p:nvSpPr>
            <p:cNvPr id="27694" name="Text Box 52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size</a:t>
              </a:r>
            </a:p>
          </p:txBody>
        </p:sp>
        <p:sp>
          <p:nvSpPr>
            <p:cNvPr id="27695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88" name="Text Box 54"/>
          <p:cNvSpPr txBox="1">
            <a:spLocks noChangeArrowheads="1"/>
          </p:cNvSpPr>
          <p:nvPr/>
        </p:nvSpPr>
        <p:spPr bwMode="auto">
          <a:xfrm>
            <a:off x="7315200" y="4178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7689" name="Text Box 55"/>
          <p:cNvSpPr txBox="1">
            <a:spLocks noChangeArrowheads="1"/>
          </p:cNvSpPr>
          <p:nvPr/>
        </p:nvSpPr>
        <p:spPr bwMode="auto">
          <a:xfrm>
            <a:off x="7170738" y="3886200"/>
            <a:ext cx="1287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noElements</a:t>
            </a:r>
          </a:p>
        </p:txBody>
      </p:sp>
      <p:sp>
        <p:nvSpPr>
          <p:cNvPr id="27690" name="Line 56"/>
          <p:cNvSpPr>
            <a:spLocks noChangeShapeType="1"/>
          </p:cNvSpPr>
          <p:nvPr/>
        </p:nvSpPr>
        <p:spPr bwMode="auto">
          <a:xfrm>
            <a:off x="7315200" y="42227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Text Box 57"/>
          <p:cNvSpPr txBox="1">
            <a:spLocks noChangeArrowheads="1"/>
          </p:cNvSpPr>
          <p:nvPr/>
        </p:nvSpPr>
        <p:spPr bwMode="auto">
          <a:xfrm>
            <a:off x="2743200" y="3549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7692" name="Text Box 58"/>
          <p:cNvSpPr txBox="1">
            <a:spLocks noChangeArrowheads="1"/>
          </p:cNvSpPr>
          <p:nvPr/>
        </p:nvSpPr>
        <p:spPr bwMode="auto">
          <a:xfrm>
            <a:off x="5113338" y="29718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5410200" y="3733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Helvetica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6425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pitchFamily="34" charset="0"/>
              </a:rPr>
              <a:t>Queue using Array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855663" y="2971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27652" name="AutoShape 7"/>
          <p:cNvSpPr>
            <a:spLocks noChangeArrowheads="1"/>
          </p:cNvSpPr>
          <p:nvPr/>
        </p:nvSpPr>
        <p:spPr bwMode="auto">
          <a:xfrm>
            <a:off x="32766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578100" y="29718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27654" name="Line 9"/>
          <p:cNvSpPr>
            <a:spLocks noChangeShapeType="1"/>
          </p:cNvSpPr>
          <p:nvPr/>
        </p:nvSpPr>
        <p:spPr bwMode="auto">
          <a:xfrm>
            <a:off x="1219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10"/>
          <p:cNvSpPr>
            <a:spLocks noChangeShapeType="1"/>
          </p:cNvSpPr>
          <p:nvPr/>
        </p:nvSpPr>
        <p:spPr bwMode="auto">
          <a:xfrm>
            <a:off x="2854325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357938" y="2895600"/>
            <a:ext cx="592137" cy="641350"/>
            <a:chOff x="4197" y="1948"/>
            <a:chExt cx="373" cy="404"/>
          </a:xfrm>
        </p:grpSpPr>
        <p:sp>
          <p:nvSpPr>
            <p:cNvPr id="27699" name="Text Box 12"/>
            <p:cNvSpPr txBox="1">
              <a:spLocks noChangeArrowheads="1"/>
            </p:cNvSpPr>
            <p:nvPr/>
          </p:nvSpPr>
          <p:spPr bwMode="auto">
            <a:xfrm>
              <a:off x="4295" y="214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4</a:t>
              </a:r>
            </a:p>
          </p:txBody>
        </p:sp>
        <p:sp>
          <p:nvSpPr>
            <p:cNvPr id="27700" name="Text Box 13"/>
            <p:cNvSpPr txBox="1">
              <a:spLocks noChangeArrowheads="1"/>
            </p:cNvSpPr>
            <p:nvPr/>
          </p:nvSpPr>
          <p:spPr bwMode="auto">
            <a:xfrm>
              <a:off x="4197" y="1948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front</a:t>
              </a:r>
            </a:p>
          </p:txBody>
        </p:sp>
        <p:sp>
          <p:nvSpPr>
            <p:cNvPr id="27701" name="Line 14"/>
            <p:cNvSpPr>
              <a:spLocks noChangeShapeType="1"/>
            </p:cNvSpPr>
            <p:nvPr/>
          </p:nvSpPr>
          <p:spPr bwMode="auto">
            <a:xfrm>
              <a:off x="4242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324600" y="3886200"/>
            <a:ext cx="642938" cy="641350"/>
            <a:chOff x="4176" y="2592"/>
            <a:chExt cx="405" cy="404"/>
          </a:xfrm>
        </p:grpSpPr>
        <p:sp>
          <p:nvSpPr>
            <p:cNvPr id="27696" name="Text Box 16"/>
            <p:cNvSpPr txBox="1">
              <a:spLocks noChangeArrowheads="1"/>
            </p:cNvSpPr>
            <p:nvPr/>
          </p:nvSpPr>
          <p:spPr bwMode="auto">
            <a:xfrm>
              <a:off x="4298" y="278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27697" name="Text Box 17"/>
            <p:cNvSpPr txBox="1">
              <a:spLocks noChangeArrowheads="1"/>
            </p:cNvSpPr>
            <p:nvPr/>
          </p:nvSpPr>
          <p:spPr bwMode="auto">
            <a:xfrm>
              <a:off x="4176" y="2592"/>
              <a:ext cx="4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rear</a:t>
              </a:r>
            </a:p>
          </p:txBody>
        </p:sp>
        <p:sp>
          <p:nvSpPr>
            <p:cNvPr id="27698" name="Line 18"/>
            <p:cNvSpPr>
              <a:spLocks noChangeShapeType="1"/>
            </p:cNvSpPr>
            <p:nvPr/>
          </p:nvSpPr>
          <p:spPr bwMode="auto">
            <a:xfrm>
              <a:off x="4245" y="28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8" name="Text Box 19"/>
          <p:cNvSpPr txBox="1">
            <a:spLocks noChangeArrowheads="1"/>
          </p:cNvSpPr>
          <p:nvPr/>
        </p:nvSpPr>
        <p:spPr bwMode="auto">
          <a:xfrm>
            <a:off x="1076325" y="3549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7659" name="Text Box 20"/>
          <p:cNvSpPr txBox="1">
            <a:spLocks noChangeArrowheads="1"/>
          </p:cNvSpPr>
          <p:nvPr/>
        </p:nvSpPr>
        <p:spPr bwMode="auto">
          <a:xfrm>
            <a:off x="1430338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7660" name="Text Box 21"/>
          <p:cNvSpPr txBox="1">
            <a:spLocks noChangeArrowheads="1"/>
          </p:cNvSpPr>
          <p:nvPr/>
        </p:nvSpPr>
        <p:spPr bwMode="auto">
          <a:xfrm>
            <a:off x="1760538" y="35496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7661" name="Text Box 22"/>
          <p:cNvSpPr txBox="1">
            <a:spLocks noChangeArrowheads="1"/>
          </p:cNvSpPr>
          <p:nvPr/>
        </p:nvSpPr>
        <p:spPr bwMode="auto">
          <a:xfrm>
            <a:off x="2028825" y="35496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7662" name="Text Box 23"/>
          <p:cNvSpPr txBox="1">
            <a:spLocks noChangeArrowheads="1"/>
          </p:cNvSpPr>
          <p:nvPr/>
        </p:nvSpPr>
        <p:spPr bwMode="auto">
          <a:xfrm>
            <a:off x="3962400" y="38100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7663" name="Text Box 24"/>
          <p:cNvSpPr txBox="1">
            <a:spLocks noChangeArrowheads="1"/>
          </p:cNvSpPr>
          <p:nvPr/>
        </p:nvSpPr>
        <p:spPr bwMode="auto">
          <a:xfrm>
            <a:off x="4495800" y="4311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27664" name="Text Box 25"/>
          <p:cNvSpPr txBox="1">
            <a:spLocks noChangeArrowheads="1"/>
          </p:cNvSpPr>
          <p:nvPr/>
        </p:nvSpPr>
        <p:spPr bwMode="auto">
          <a:xfrm>
            <a:off x="3962400" y="3124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4503738" y="2438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0</a:t>
            </a:r>
          </a:p>
        </p:txBody>
      </p:sp>
      <p:sp>
        <p:nvSpPr>
          <p:cNvPr id="27666" name="Text Box 27"/>
          <p:cNvSpPr txBox="1">
            <a:spLocks noChangeArrowheads="1"/>
          </p:cNvSpPr>
          <p:nvPr/>
        </p:nvSpPr>
        <p:spPr bwMode="auto">
          <a:xfrm>
            <a:off x="5189538" y="24384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27667" name="Text Box 28"/>
          <p:cNvSpPr txBox="1">
            <a:spLocks noChangeArrowheads="1"/>
          </p:cNvSpPr>
          <p:nvPr/>
        </p:nvSpPr>
        <p:spPr bwMode="auto">
          <a:xfrm>
            <a:off x="5791200" y="3886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3</a:t>
            </a:r>
          </a:p>
        </p:txBody>
      </p:sp>
      <p:sp>
        <p:nvSpPr>
          <p:cNvPr id="27668" name="Text Box 29"/>
          <p:cNvSpPr txBox="1">
            <a:spLocks noChangeArrowheads="1"/>
          </p:cNvSpPr>
          <p:nvPr/>
        </p:nvSpPr>
        <p:spPr bwMode="auto">
          <a:xfrm>
            <a:off x="5791200" y="3124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27669" name="Text Box 30"/>
          <p:cNvSpPr txBox="1">
            <a:spLocks noChangeArrowheads="1"/>
          </p:cNvSpPr>
          <p:nvPr/>
        </p:nvSpPr>
        <p:spPr bwMode="auto">
          <a:xfrm>
            <a:off x="5257800" y="4311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4</a:t>
            </a:r>
          </a:p>
        </p:txBody>
      </p:sp>
      <p:sp>
        <p:nvSpPr>
          <p:cNvPr id="27670" name="Oval 31"/>
          <p:cNvSpPr>
            <a:spLocks noChangeArrowheads="1"/>
          </p:cNvSpPr>
          <p:nvPr/>
        </p:nvSpPr>
        <p:spPr bwMode="auto">
          <a:xfrm>
            <a:off x="4267200" y="2895600"/>
            <a:ext cx="15240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32"/>
          <p:cNvSpPr>
            <a:spLocks noChangeArrowheads="1"/>
          </p:cNvSpPr>
          <p:nvPr/>
        </p:nvSpPr>
        <p:spPr bwMode="auto">
          <a:xfrm>
            <a:off x="4724400" y="3352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33"/>
          <p:cNvSpPr>
            <a:spLocks noChangeShapeType="1"/>
          </p:cNvSpPr>
          <p:nvPr/>
        </p:nvSpPr>
        <p:spPr bwMode="auto">
          <a:xfrm>
            <a:off x="5334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34"/>
          <p:cNvSpPr>
            <a:spLocks noChangeShapeType="1"/>
          </p:cNvSpPr>
          <p:nvPr/>
        </p:nvSpPr>
        <p:spPr bwMode="auto">
          <a:xfrm>
            <a:off x="42672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35"/>
          <p:cNvSpPr>
            <a:spLocks noChangeShapeType="1"/>
          </p:cNvSpPr>
          <p:nvPr/>
        </p:nvSpPr>
        <p:spPr bwMode="auto">
          <a:xfrm>
            <a:off x="5029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36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37"/>
          <p:cNvSpPr>
            <a:spLocks noChangeShapeType="1"/>
          </p:cNvSpPr>
          <p:nvPr/>
        </p:nvSpPr>
        <p:spPr bwMode="auto">
          <a:xfrm flipV="1">
            <a:off x="5257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38"/>
          <p:cNvSpPr>
            <a:spLocks noChangeShapeType="1"/>
          </p:cNvSpPr>
          <p:nvPr/>
        </p:nvSpPr>
        <p:spPr bwMode="auto">
          <a:xfrm flipH="1" flipV="1">
            <a:off x="4495800" y="3124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39"/>
          <p:cNvSpPr>
            <a:spLocks noChangeShapeType="1"/>
          </p:cNvSpPr>
          <p:nvPr/>
        </p:nvSpPr>
        <p:spPr bwMode="auto">
          <a:xfrm flipH="1" flipV="1">
            <a:off x="5257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40"/>
          <p:cNvSpPr>
            <a:spLocks noChangeShapeType="1"/>
          </p:cNvSpPr>
          <p:nvPr/>
        </p:nvSpPr>
        <p:spPr bwMode="auto">
          <a:xfrm flipV="1">
            <a:off x="44958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Text Box 43"/>
          <p:cNvSpPr txBox="1">
            <a:spLocks noChangeArrowheads="1"/>
          </p:cNvSpPr>
          <p:nvPr/>
        </p:nvSpPr>
        <p:spPr bwMode="auto">
          <a:xfrm>
            <a:off x="5029200" y="3962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7681" name="Text Box 44"/>
          <p:cNvSpPr txBox="1">
            <a:spLocks noChangeArrowheads="1"/>
          </p:cNvSpPr>
          <p:nvPr/>
        </p:nvSpPr>
        <p:spPr bwMode="auto">
          <a:xfrm>
            <a:off x="4648200" y="3962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8</a:t>
            </a:r>
          </a:p>
        </p:txBody>
      </p:sp>
      <p:sp>
        <p:nvSpPr>
          <p:cNvPr id="27682" name="Text Box 45"/>
          <p:cNvSpPr txBox="1">
            <a:spLocks noChangeArrowheads="1"/>
          </p:cNvSpPr>
          <p:nvPr/>
        </p:nvSpPr>
        <p:spPr bwMode="auto">
          <a:xfrm>
            <a:off x="4343400" y="3733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9</a:t>
            </a:r>
          </a:p>
        </p:txBody>
      </p:sp>
      <p:sp>
        <p:nvSpPr>
          <p:cNvPr id="27683" name="Text Box 46"/>
          <p:cNvSpPr txBox="1">
            <a:spLocks noChangeArrowheads="1"/>
          </p:cNvSpPr>
          <p:nvPr/>
        </p:nvSpPr>
        <p:spPr bwMode="auto">
          <a:xfrm>
            <a:off x="4267200" y="32766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12</a:t>
            </a:r>
          </a:p>
        </p:txBody>
      </p:sp>
      <p:sp>
        <p:nvSpPr>
          <p:cNvPr id="27684" name="Text Box 47"/>
          <p:cNvSpPr txBox="1">
            <a:spLocks noChangeArrowheads="1"/>
          </p:cNvSpPr>
          <p:nvPr/>
        </p:nvSpPr>
        <p:spPr bwMode="auto">
          <a:xfrm>
            <a:off x="457200" y="2057400"/>
            <a:ext cx="157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dequeue()</a:t>
            </a:r>
          </a:p>
        </p:txBody>
      </p:sp>
      <p:sp>
        <p:nvSpPr>
          <p:cNvPr id="27685" name="Text Box 48"/>
          <p:cNvSpPr txBox="1">
            <a:spLocks noChangeArrowheads="1"/>
          </p:cNvSpPr>
          <p:nvPr/>
        </p:nvSpPr>
        <p:spPr bwMode="auto">
          <a:xfrm>
            <a:off x="2409825" y="354965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21</a:t>
            </a:r>
          </a:p>
        </p:txBody>
      </p:sp>
      <p:sp>
        <p:nvSpPr>
          <p:cNvPr id="27686" name="Text Box 49"/>
          <p:cNvSpPr txBox="1">
            <a:spLocks noChangeArrowheads="1"/>
          </p:cNvSpPr>
          <p:nvPr/>
        </p:nvSpPr>
        <p:spPr bwMode="auto">
          <a:xfrm>
            <a:off x="4611688" y="29718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21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227888" y="2895600"/>
            <a:ext cx="544512" cy="641350"/>
            <a:chOff x="4745" y="1968"/>
            <a:chExt cx="343" cy="404"/>
          </a:xfrm>
        </p:grpSpPr>
        <p:sp>
          <p:nvSpPr>
            <p:cNvPr id="27693" name="Text Box 51"/>
            <p:cNvSpPr txBox="1">
              <a:spLocks noChangeArrowheads="1"/>
            </p:cNvSpPr>
            <p:nvPr/>
          </p:nvSpPr>
          <p:spPr bwMode="auto">
            <a:xfrm>
              <a:off x="4828" y="216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8</a:t>
              </a:r>
            </a:p>
          </p:txBody>
        </p:sp>
        <p:sp>
          <p:nvSpPr>
            <p:cNvPr id="27694" name="Text Box 52"/>
            <p:cNvSpPr txBox="1">
              <a:spLocks noChangeArrowheads="1"/>
            </p:cNvSpPr>
            <p:nvPr/>
          </p:nvSpPr>
          <p:spPr bwMode="auto">
            <a:xfrm>
              <a:off x="4745" y="196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size</a:t>
              </a:r>
            </a:p>
          </p:txBody>
        </p:sp>
        <p:sp>
          <p:nvSpPr>
            <p:cNvPr id="27695" name="Line 53"/>
            <p:cNvSpPr>
              <a:spLocks noChangeShapeType="1"/>
            </p:cNvSpPr>
            <p:nvPr/>
          </p:nvSpPr>
          <p:spPr bwMode="auto">
            <a:xfrm>
              <a:off x="4775" y="21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88" name="Text Box 54"/>
          <p:cNvSpPr txBox="1">
            <a:spLocks noChangeArrowheads="1"/>
          </p:cNvSpPr>
          <p:nvPr/>
        </p:nvSpPr>
        <p:spPr bwMode="auto">
          <a:xfrm>
            <a:off x="7315200" y="4178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6</a:t>
            </a:r>
          </a:p>
        </p:txBody>
      </p:sp>
      <p:sp>
        <p:nvSpPr>
          <p:cNvPr id="27689" name="Text Box 55"/>
          <p:cNvSpPr txBox="1">
            <a:spLocks noChangeArrowheads="1"/>
          </p:cNvSpPr>
          <p:nvPr/>
        </p:nvSpPr>
        <p:spPr bwMode="auto">
          <a:xfrm>
            <a:off x="7170738" y="3886200"/>
            <a:ext cx="1287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noElements</a:t>
            </a:r>
          </a:p>
        </p:txBody>
      </p:sp>
      <p:sp>
        <p:nvSpPr>
          <p:cNvPr id="27690" name="Line 56"/>
          <p:cNvSpPr>
            <a:spLocks noChangeShapeType="1"/>
          </p:cNvSpPr>
          <p:nvPr/>
        </p:nvSpPr>
        <p:spPr bwMode="auto">
          <a:xfrm>
            <a:off x="7315200" y="42227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Text Box 57"/>
          <p:cNvSpPr txBox="1">
            <a:spLocks noChangeArrowheads="1"/>
          </p:cNvSpPr>
          <p:nvPr/>
        </p:nvSpPr>
        <p:spPr bwMode="auto">
          <a:xfrm>
            <a:off x="2743200" y="3549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27692" name="Text Box 58"/>
          <p:cNvSpPr txBox="1">
            <a:spLocks noChangeArrowheads="1"/>
          </p:cNvSpPr>
          <p:nvPr/>
        </p:nvSpPr>
        <p:spPr bwMode="auto">
          <a:xfrm>
            <a:off x="5113338" y="29718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7467600" cy="11430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7086600" cy="57246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public class </a:t>
            </a:r>
            <a:r>
              <a:rPr lang="en-US" dirty="0" err="1">
                <a:latin typeface="+mj-lt"/>
              </a:rPr>
              <a:t>CircularArrayQueue</a:t>
            </a:r>
            <a:r>
              <a:rPr lang="en-US" dirty="0">
                <a:latin typeface="+mj-lt"/>
              </a:rPr>
              <a:t> { </a:t>
            </a:r>
          </a:p>
          <a:p>
            <a:endParaRPr lang="en-US" sz="600" dirty="0">
              <a:latin typeface="+mj-lt"/>
            </a:endParaRPr>
          </a:p>
          <a:p>
            <a:r>
              <a:rPr lang="en-US" dirty="0">
                <a:latin typeface="+mj-lt"/>
              </a:rPr>
              <a:t>	private final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DEFAULT_CAPACITY = 100; </a:t>
            </a:r>
          </a:p>
          <a:p>
            <a:r>
              <a:rPr lang="en-US" dirty="0">
                <a:latin typeface="+mj-lt"/>
              </a:rPr>
              <a:t>	private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front, rear, </a:t>
            </a:r>
            <a:r>
              <a:rPr lang="en-US" dirty="0" err="1">
                <a:latin typeface="+mj-lt"/>
              </a:rPr>
              <a:t>noElements</a:t>
            </a:r>
            <a:r>
              <a:rPr lang="en-US" dirty="0">
                <a:latin typeface="+mj-lt"/>
              </a:rPr>
              <a:t>, size; </a:t>
            </a:r>
          </a:p>
          <a:p>
            <a:r>
              <a:rPr lang="en-US" dirty="0">
                <a:latin typeface="+mj-lt"/>
              </a:rPr>
              <a:t>	private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[ ] queue;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//---- // Creates an empty queue using the default capacity. //------//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public </a:t>
            </a:r>
            <a:r>
              <a:rPr lang="en-US" dirty="0" err="1">
                <a:latin typeface="+mj-lt"/>
              </a:rPr>
              <a:t>CircularArrayQueue</a:t>
            </a:r>
            <a:r>
              <a:rPr lang="en-US" dirty="0">
                <a:latin typeface="+mj-lt"/>
              </a:rPr>
              <a:t>() { </a:t>
            </a:r>
          </a:p>
          <a:p>
            <a:r>
              <a:rPr lang="en-US" dirty="0">
                <a:latin typeface="+mj-lt"/>
              </a:rPr>
              <a:t>	front = rear = -1;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noElements</a:t>
            </a:r>
            <a:r>
              <a:rPr lang="en-US" dirty="0">
                <a:latin typeface="+mj-lt"/>
              </a:rPr>
              <a:t> = 0; </a:t>
            </a:r>
          </a:p>
          <a:p>
            <a:r>
              <a:rPr lang="en-US" dirty="0">
                <a:latin typeface="+mj-lt"/>
              </a:rPr>
              <a:t>	size = </a:t>
            </a:r>
            <a:r>
              <a:rPr lang="en-US" dirty="0"/>
              <a:t>DEFAULT_CAPACITY;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queue = new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[size]);   }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//--- // Creates an empty queue using the specified capacity. //----//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public </a:t>
            </a:r>
            <a:r>
              <a:rPr lang="en-US" dirty="0" err="1">
                <a:latin typeface="+mj-lt"/>
              </a:rPr>
              <a:t>CircularArrayQueue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initialCapacity</a:t>
            </a:r>
            <a:r>
              <a:rPr lang="en-US" dirty="0">
                <a:latin typeface="+mj-lt"/>
              </a:rPr>
              <a:t>) { </a:t>
            </a:r>
          </a:p>
          <a:p>
            <a:r>
              <a:rPr lang="en-US" dirty="0">
                <a:latin typeface="+mj-lt"/>
              </a:rPr>
              <a:t>	front = rear =  -1;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noElements</a:t>
            </a:r>
            <a:r>
              <a:rPr lang="en-US" dirty="0">
                <a:latin typeface="+mj-lt"/>
              </a:rPr>
              <a:t> = 0; </a:t>
            </a:r>
          </a:p>
          <a:p>
            <a:r>
              <a:rPr lang="en-US" dirty="0">
                <a:latin typeface="+mj-lt"/>
              </a:rPr>
              <a:t>	size = </a:t>
            </a:r>
            <a:r>
              <a:rPr lang="en-US" dirty="0" err="1"/>
              <a:t>initialCapacity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queue = new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[size];       }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7467600" cy="1143000"/>
          </a:xfrm>
        </p:spPr>
        <p:txBody>
          <a:bodyPr/>
          <a:lstStyle/>
          <a:p>
            <a:r>
              <a:rPr lang="en-US" dirty="0"/>
              <a:t>Implementation - </a:t>
            </a:r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35506"/>
            <a:ext cx="7086600" cy="57938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//-----// Adds the specified element to the rear of the queue, expanding the capacity of the queue array if necessary. //-----//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enqueue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element) { </a:t>
            </a:r>
          </a:p>
          <a:p>
            <a:endParaRPr lang="en-US" sz="1050" dirty="0"/>
          </a:p>
          <a:p>
            <a:r>
              <a:rPr lang="en-US" dirty="0"/>
              <a:t>	if (</a:t>
            </a:r>
            <a:r>
              <a:rPr lang="en-US" dirty="0" err="1"/>
              <a:t>isFull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(“Queue is full”);</a:t>
            </a:r>
          </a:p>
          <a:p>
            <a:r>
              <a:rPr lang="en-US" dirty="0"/>
              <a:t>		 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if(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r>
              <a:rPr lang="en-US" dirty="0"/>
              <a:t>		front = (front +1) % size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rear = (rear+1) % size ; </a:t>
            </a:r>
          </a:p>
          <a:p>
            <a:r>
              <a:rPr lang="en-US" dirty="0"/>
              <a:t>	queue[rear] = element</a:t>
            </a:r>
          </a:p>
          <a:p>
            <a:r>
              <a:rPr lang="en-US" dirty="0"/>
              <a:t>	</a:t>
            </a:r>
            <a:r>
              <a:rPr lang="en-US" dirty="0" err="1"/>
              <a:t>noElements</a:t>
            </a:r>
            <a:r>
              <a:rPr lang="en-US" dirty="0"/>
              <a:t>++;  return true;</a:t>
            </a:r>
          </a:p>
          <a:p>
            <a:r>
              <a:rPr lang="en-US" dirty="0"/>
              <a:t>}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public </a:t>
            </a:r>
            <a:r>
              <a:rPr lang="en-US" dirty="0" err="1">
                <a:latin typeface="+mj-lt"/>
              </a:rPr>
              <a:t>boolean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isFull</a:t>
            </a:r>
            <a:r>
              <a:rPr lang="en-US" dirty="0">
                <a:latin typeface="+mj-lt"/>
              </a:rPr>
              <a:t>(){</a:t>
            </a:r>
          </a:p>
          <a:p>
            <a:r>
              <a:rPr lang="en-US" dirty="0">
                <a:latin typeface="+mj-lt"/>
              </a:rPr>
              <a:t>	if(</a:t>
            </a:r>
            <a:r>
              <a:rPr lang="en-US" dirty="0" err="1">
                <a:latin typeface="+mj-lt"/>
              </a:rPr>
              <a:t>noElements</a:t>
            </a:r>
            <a:r>
              <a:rPr lang="en-US" dirty="0">
                <a:latin typeface="+mj-lt"/>
              </a:rPr>
              <a:t> == size) return true;</a:t>
            </a:r>
          </a:p>
          <a:p>
            <a:r>
              <a:rPr lang="en-US" dirty="0">
                <a:latin typeface="+mj-lt"/>
              </a:rPr>
              <a:t>	else return false;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7467600" cy="1143000"/>
          </a:xfrm>
        </p:spPr>
        <p:txBody>
          <a:bodyPr/>
          <a:lstStyle/>
          <a:p>
            <a:r>
              <a:rPr lang="en-US" dirty="0"/>
              <a:t>Implementation - </a:t>
            </a:r>
            <a:r>
              <a:rPr lang="en-US" dirty="0" err="1"/>
              <a:t>Denqueue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7086600" cy="5909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//----// Removes the element at the front of the queue and returns a reference to it. Return 0 if the  queue is empty. //----// 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dequeue</a:t>
            </a:r>
            <a:r>
              <a:rPr lang="en-US" dirty="0"/>
              <a:t>() { </a:t>
            </a:r>
          </a:p>
          <a:p>
            <a:r>
              <a:rPr lang="en-US" dirty="0"/>
              <a:t>	if (</a:t>
            </a:r>
            <a:r>
              <a:rPr lang="en-US" dirty="0" err="1"/>
              <a:t>isEmpty</a:t>
            </a:r>
            <a:r>
              <a:rPr lang="en-US" dirty="0"/>
              <a:t>()){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(“Queue is empty”);</a:t>
            </a:r>
          </a:p>
          <a:p>
            <a:r>
              <a:rPr lang="en-US" dirty="0"/>
              <a:t>		 return 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result = queue[front]; </a:t>
            </a:r>
          </a:p>
          <a:p>
            <a:r>
              <a:rPr lang="en-US" dirty="0"/>
              <a:t>	if(front == rear) {   //queue has only one element</a:t>
            </a:r>
          </a:p>
          <a:p>
            <a:r>
              <a:rPr lang="en-US" dirty="0"/>
              <a:t>		front = rear = -1; </a:t>
            </a:r>
            <a:r>
              <a:rPr lang="en-US" dirty="0" err="1"/>
              <a:t>noElements</a:t>
            </a:r>
            <a:r>
              <a:rPr lang="en-US" dirty="0"/>
              <a:t>--;</a:t>
            </a:r>
          </a:p>
          <a:p>
            <a:r>
              <a:rPr lang="en-US" dirty="0"/>
              <a:t>		return result;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front = (front+1) % size; </a:t>
            </a:r>
          </a:p>
          <a:p>
            <a:r>
              <a:rPr lang="en-US" dirty="0"/>
              <a:t>	</a:t>
            </a:r>
            <a:r>
              <a:rPr lang="en-US" dirty="0" err="1"/>
              <a:t>noElements</a:t>
            </a:r>
            <a:r>
              <a:rPr lang="en-US" dirty="0"/>
              <a:t>--; return result; </a:t>
            </a:r>
          </a:p>
          <a:p>
            <a:r>
              <a:rPr lang="en-US" dirty="0"/>
              <a:t>}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public </a:t>
            </a:r>
            <a:r>
              <a:rPr lang="en-US" dirty="0" err="1">
                <a:latin typeface="+mj-lt"/>
              </a:rPr>
              <a:t>boolean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isEmpty</a:t>
            </a:r>
            <a:r>
              <a:rPr lang="en-US" dirty="0">
                <a:latin typeface="+mj-lt"/>
              </a:rPr>
              <a:t>(){</a:t>
            </a:r>
          </a:p>
          <a:p>
            <a:r>
              <a:rPr lang="en-US" dirty="0">
                <a:latin typeface="+mj-lt"/>
              </a:rPr>
              <a:t>	if(</a:t>
            </a:r>
            <a:r>
              <a:rPr lang="en-US" dirty="0" err="1">
                <a:latin typeface="+mj-lt"/>
              </a:rPr>
              <a:t>noElements</a:t>
            </a:r>
            <a:r>
              <a:rPr lang="en-US" dirty="0">
                <a:latin typeface="+mj-lt"/>
              </a:rPr>
              <a:t> == 0) return true;</a:t>
            </a:r>
          </a:p>
          <a:p>
            <a:r>
              <a:rPr lang="en-US" dirty="0">
                <a:latin typeface="+mj-lt"/>
              </a:rPr>
              <a:t>	return false</a:t>
            </a:r>
          </a:p>
          <a:p>
            <a:r>
              <a:rPr lang="en-US" dirty="0">
                <a:latin typeface="+mj-lt"/>
              </a:rPr>
              <a:t>} 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Display Function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sz="2400" dirty="0"/>
              <a:t>Let’s take the example of traffic. Traffic is stopped at the signal. </a:t>
            </a:r>
          </a:p>
          <a:p>
            <a:r>
              <a:rPr lang="en-US" sz="2400" dirty="0"/>
              <a:t>The vehicles are in a queue. When the signal turns green, vehicles starts moving. The vehicles which are at the front of the queue will cross the crossing first. </a:t>
            </a:r>
          </a:p>
          <a:p>
            <a:r>
              <a:rPr lang="en-US" sz="2400" dirty="0"/>
              <a:t>Suppose an ambulance comes from behind. Here ambulance should be given priority. It will bypass the queue and cross the intersection.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sz="2400" dirty="0"/>
              <a:t>Sometimes, we have queues that are not FIFO i.e. the person who comes first may not leave first.</a:t>
            </a:r>
          </a:p>
          <a:p>
            <a:r>
              <a:rPr lang="en-US" sz="2400" dirty="0"/>
              <a:t>There may be some priority.</a:t>
            </a:r>
          </a:p>
          <a:p>
            <a:r>
              <a:rPr lang="en-US" sz="2400" dirty="0"/>
              <a:t>You will see the priority queue being used at many places especially in the operating systems.</a:t>
            </a:r>
          </a:p>
          <a:p>
            <a:r>
              <a:rPr lang="en-US" sz="2400" dirty="0"/>
              <a:t>In operating systems, we have queue of different processes. If some process comes with higher priority, it will be processed first.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873752"/>
          </a:xfrm>
        </p:spPr>
        <p:txBody>
          <a:bodyPr/>
          <a:lstStyle/>
          <a:p>
            <a:pPr algn="just"/>
            <a:r>
              <a:rPr lang="en-US" dirty="0"/>
              <a:t>In priority queue inserting and removing of elements is decided by the priority of elements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 element of higher priority is processed first</a:t>
            </a:r>
          </a:p>
          <a:p>
            <a:pPr algn="just"/>
            <a:r>
              <a:rPr lang="en-US" dirty="0"/>
              <a:t>Two elements of </a:t>
            </a:r>
            <a:r>
              <a:rPr lang="en-US" u="sng" dirty="0"/>
              <a:t>same priority </a:t>
            </a:r>
            <a:r>
              <a:rPr lang="en-US" dirty="0"/>
              <a:t>are processed on </a:t>
            </a:r>
            <a:r>
              <a:rPr lang="en-US" u="sng" dirty="0"/>
              <a:t>first-come-first-serve</a:t>
            </a:r>
            <a:r>
              <a:rPr lang="en-US" dirty="0"/>
              <a:t> bases </a:t>
            </a:r>
          </a:p>
        </p:txBody>
      </p:sp>
      <p:sp>
        <p:nvSpPr>
          <p:cNvPr id="4" name="object 5"/>
          <p:cNvSpPr/>
          <p:nvPr/>
        </p:nvSpPr>
        <p:spPr>
          <a:xfrm>
            <a:off x="4114800" y="4495800"/>
            <a:ext cx="4572000" cy="2112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5648"/>
            <a:ext cx="7467600" cy="4873752"/>
          </a:xfrm>
        </p:spPr>
        <p:txBody>
          <a:bodyPr/>
          <a:lstStyle/>
          <a:p>
            <a:pPr marL="76200">
              <a:spcBef>
                <a:spcPts val="110"/>
              </a:spcBef>
            </a:pPr>
            <a:r>
              <a:rPr lang="en-US" dirty="0"/>
              <a:t>Can be implemented using an array, a linked list, a heap data structure or a binary search tree</a:t>
            </a:r>
            <a:endParaRPr lang="en-US" spc="220" dirty="0">
              <a:solidFill>
                <a:srgbClr val="000000"/>
              </a:solidFill>
            </a:endParaRPr>
          </a:p>
          <a:p>
            <a:pPr marL="76200">
              <a:lnSpc>
                <a:spcPct val="150000"/>
              </a:lnSpc>
              <a:spcBef>
                <a:spcPts val="110"/>
              </a:spcBef>
            </a:pPr>
            <a:r>
              <a:rPr lang="en-US" spc="220" dirty="0">
                <a:solidFill>
                  <a:srgbClr val="000000"/>
                </a:solidFill>
              </a:rPr>
              <a:t>Each </a:t>
            </a:r>
            <a:r>
              <a:rPr lang="en-US" spc="-5" dirty="0"/>
              <a:t>entry </a:t>
            </a:r>
            <a:r>
              <a:rPr lang="en-US" dirty="0">
                <a:solidFill>
                  <a:srgbClr val="000000"/>
                </a:solidFill>
              </a:rPr>
              <a:t>is a </a:t>
            </a:r>
            <a:r>
              <a:rPr lang="en-US" spc="-5" dirty="0">
                <a:solidFill>
                  <a:srgbClr val="000000"/>
                </a:solidFill>
              </a:rPr>
              <a:t>pair </a:t>
            </a:r>
            <a:r>
              <a:rPr lang="en-US" spc="-5" dirty="0"/>
              <a:t>(key,</a:t>
            </a:r>
            <a:r>
              <a:rPr lang="en-US" spc="-220" dirty="0"/>
              <a:t> </a:t>
            </a:r>
            <a:r>
              <a:rPr lang="en-US" spc="-5" dirty="0"/>
              <a:t>value).</a:t>
            </a:r>
            <a:endParaRPr lang="en-US" dirty="0"/>
          </a:p>
          <a:p>
            <a:pPr marL="76200">
              <a:lnSpc>
                <a:spcPct val="100000"/>
              </a:lnSpc>
              <a:spcBef>
                <a:spcPts val="2260"/>
              </a:spcBef>
            </a:pPr>
            <a:r>
              <a:rPr lang="en-US" spc="215" dirty="0"/>
              <a:t>Key: </a:t>
            </a:r>
            <a:r>
              <a:rPr lang="en-US" dirty="0">
                <a:solidFill>
                  <a:srgbClr val="000000"/>
                </a:solidFill>
              </a:rPr>
              <a:t>used </a:t>
            </a:r>
            <a:r>
              <a:rPr lang="en-US" spc="-5" dirty="0">
                <a:solidFill>
                  <a:srgbClr val="000000"/>
                </a:solidFill>
              </a:rPr>
              <a:t>to identify or weigh that</a:t>
            </a:r>
            <a:r>
              <a:rPr lang="en-US" spc="-220" dirty="0">
                <a:solidFill>
                  <a:srgbClr val="000000"/>
                </a:solidFill>
              </a:rPr>
              <a:t> </a:t>
            </a:r>
            <a:r>
              <a:rPr lang="en-US" spc="-5" dirty="0">
                <a:solidFill>
                  <a:srgbClr val="000000"/>
                </a:solidFill>
              </a:rPr>
              <a:t>element.</a:t>
            </a:r>
            <a:endParaRPr lang="en-US" dirty="0"/>
          </a:p>
          <a:p>
            <a:pPr marL="76200">
              <a:lnSpc>
                <a:spcPct val="100000"/>
              </a:lnSpc>
              <a:spcBef>
                <a:spcPts val="2270"/>
              </a:spcBef>
            </a:pPr>
            <a:r>
              <a:rPr lang="en-US" spc="285" dirty="0">
                <a:solidFill>
                  <a:srgbClr val="000000"/>
                </a:solidFill>
              </a:rPr>
              <a:t>Two </a:t>
            </a:r>
            <a:r>
              <a:rPr lang="en-US" spc="-5" dirty="0">
                <a:solidFill>
                  <a:srgbClr val="000000"/>
                </a:solidFill>
              </a:rPr>
              <a:t>distinct entries </a:t>
            </a:r>
            <a:r>
              <a:rPr lang="en-US" dirty="0">
                <a:solidFill>
                  <a:srgbClr val="000000"/>
                </a:solidFill>
              </a:rPr>
              <a:t>in a </a:t>
            </a:r>
            <a:r>
              <a:rPr lang="en-US" spc="-5" dirty="0">
                <a:solidFill>
                  <a:srgbClr val="000000"/>
                </a:solidFill>
              </a:rPr>
              <a:t>priority </a:t>
            </a:r>
            <a:r>
              <a:rPr lang="en-US" dirty="0">
                <a:solidFill>
                  <a:srgbClr val="000000"/>
                </a:solidFill>
              </a:rPr>
              <a:t>queue </a:t>
            </a:r>
            <a:r>
              <a:rPr lang="en-US" spc="-5" dirty="0">
                <a:solidFill>
                  <a:srgbClr val="000000"/>
                </a:solidFill>
              </a:rPr>
              <a:t>can </a:t>
            </a:r>
            <a:r>
              <a:rPr lang="en-US" dirty="0">
                <a:solidFill>
                  <a:srgbClr val="000000"/>
                </a:solidFill>
              </a:rPr>
              <a:t>have </a:t>
            </a:r>
            <a:r>
              <a:rPr lang="en-US" spc="-5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same</a:t>
            </a:r>
            <a:r>
              <a:rPr lang="en-US" spc="-300" dirty="0">
                <a:solidFill>
                  <a:srgbClr val="000000"/>
                </a:solidFill>
              </a:rPr>
              <a:t> </a:t>
            </a:r>
            <a:r>
              <a:rPr lang="en-US" spc="-260" dirty="0">
                <a:solidFill>
                  <a:srgbClr val="000000"/>
                </a:solidFill>
              </a:rPr>
              <a:t>key.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/>
              <a:t>Queue Applications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4648"/>
            <a:ext cx="7467600" cy="4873752"/>
          </a:xfrm>
        </p:spPr>
        <p:txBody>
          <a:bodyPr/>
          <a:lstStyle/>
          <a:p>
            <a:pPr eaLnBrk="1" hangingPunct="1"/>
            <a:r>
              <a:rPr lang="en-US" dirty="0"/>
              <a:t>Real life examples</a:t>
            </a:r>
          </a:p>
          <a:p>
            <a:pPr lvl="1" eaLnBrk="1" hangingPunct="1"/>
            <a:r>
              <a:rPr lang="en-US" dirty="0"/>
              <a:t>Waiting in line</a:t>
            </a:r>
          </a:p>
          <a:p>
            <a:pPr lvl="1" eaLnBrk="1" hangingPunct="1"/>
            <a:r>
              <a:rPr lang="en-US" dirty="0"/>
              <a:t>Waiting on hold for tech support</a:t>
            </a:r>
          </a:p>
          <a:p>
            <a:pPr eaLnBrk="1" hangingPunct="1"/>
            <a:r>
              <a:rPr lang="en-US" dirty="0"/>
              <a:t>Applications related to Computer Science</a:t>
            </a:r>
          </a:p>
          <a:p>
            <a:pPr lvl="1"/>
            <a:r>
              <a:rPr lang="en-US" dirty="0"/>
              <a:t>Access to shared resources (e.g. printer)</a:t>
            </a:r>
          </a:p>
          <a:p>
            <a:pPr lvl="1" eaLnBrk="1" hangingPunct="1"/>
            <a:r>
              <a:rPr lang="en-US" dirty="0"/>
              <a:t>Job scheduling</a:t>
            </a:r>
          </a:p>
          <a:p>
            <a:pPr lvl="1" eaLnBrk="1" hangingPunct="1"/>
            <a:r>
              <a:rPr lang="en-US" dirty="0"/>
              <a:t>Keyboard Buffer</a:t>
            </a:r>
          </a:p>
          <a:p>
            <a:pPr eaLnBrk="1" hangingPunct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962400" y="3785145"/>
            <a:ext cx="4724400" cy="3072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39140"/>
            <a:ext cx="68453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Main methods of Priority Queue</a:t>
            </a:r>
            <a:r>
              <a:rPr sz="3300" spc="-204" dirty="0"/>
              <a:t> </a:t>
            </a:r>
            <a:r>
              <a:rPr sz="3300" spc="-5" dirty="0"/>
              <a:t>ADT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239520" y="1590040"/>
            <a:ext cx="5313680" cy="461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100" spc="140" dirty="0">
                <a:solidFill>
                  <a:srgbClr val="1E4D78"/>
                </a:solidFill>
                <a:latin typeface="Calibri"/>
                <a:cs typeface="Calibri"/>
              </a:rPr>
              <a:t>size():</a:t>
            </a:r>
            <a:endParaRPr sz="2100" dirty="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1410"/>
              </a:spcBef>
            </a:pPr>
            <a:r>
              <a:rPr sz="1800" spc="140" dirty="0">
                <a:latin typeface="Calibri"/>
                <a:cs typeface="Calibri"/>
              </a:rPr>
              <a:t>Return </a:t>
            </a:r>
            <a:r>
              <a:rPr sz="1800" spc="-5" dirty="0">
                <a:latin typeface="Calibri"/>
                <a:cs typeface="Calibri"/>
              </a:rPr>
              <a:t>the number of entries in the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queue.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420"/>
              </a:spcBef>
            </a:pPr>
            <a:r>
              <a:rPr sz="2100" spc="100" dirty="0" err="1">
                <a:solidFill>
                  <a:srgbClr val="1E4D78"/>
                </a:solidFill>
                <a:latin typeface="Calibri"/>
                <a:cs typeface="Calibri"/>
              </a:rPr>
              <a:t>isEmpty</a:t>
            </a:r>
            <a:r>
              <a:rPr sz="2100" spc="100" dirty="0">
                <a:solidFill>
                  <a:srgbClr val="1E4D78"/>
                </a:solidFill>
                <a:latin typeface="Calibri"/>
                <a:cs typeface="Calibri"/>
              </a:rPr>
              <a:t>():</a:t>
            </a:r>
            <a:endParaRPr sz="2100" dirty="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1420"/>
              </a:spcBef>
            </a:pPr>
            <a:r>
              <a:rPr sz="1800" spc="204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whether the queue is</a:t>
            </a:r>
            <a:r>
              <a:rPr sz="1800" spc="-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empty.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420"/>
              </a:spcBef>
            </a:pPr>
            <a:r>
              <a:rPr sz="2100" spc="165" dirty="0">
                <a:solidFill>
                  <a:srgbClr val="1E4D78"/>
                </a:solidFill>
                <a:latin typeface="Calibri"/>
                <a:cs typeface="Calibri"/>
              </a:rPr>
              <a:t>min():</a:t>
            </a:r>
            <a:endParaRPr sz="2100" dirty="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1410"/>
              </a:spcBef>
            </a:pPr>
            <a:r>
              <a:rPr sz="1800" spc="140" dirty="0">
                <a:latin typeface="Calibri"/>
                <a:cs typeface="Calibri"/>
              </a:rPr>
              <a:t>Return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remove</a:t>
            </a:r>
            <a:r>
              <a:rPr sz="1800" dirty="0">
                <a:latin typeface="Calibri"/>
                <a:cs typeface="Calibri"/>
              </a:rPr>
              <a:t>) an </a:t>
            </a:r>
            <a:r>
              <a:rPr sz="1800" spc="-5" dirty="0">
                <a:latin typeface="Calibri"/>
                <a:cs typeface="Calibri"/>
              </a:rPr>
              <a:t>entry with smallest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spc="-290" dirty="0">
                <a:latin typeface="Calibri"/>
                <a:cs typeface="Calibri"/>
              </a:rPr>
              <a:t>key.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420"/>
              </a:spcBef>
            </a:pPr>
            <a:r>
              <a:rPr sz="2100" spc="114" dirty="0">
                <a:solidFill>
                  <a:srgbClr val="1E4D78"/>
                </a:solidFill>
                <a:latin typeface="Calibri"/>
                <a:cs typeface="Calibri"/>
              </a:rPr>
              <a:t>insert(k,</a:t>
            </a:r>
            <a:r>
              <a:rPr sz="2100" spc="-5" dirty="0">
                <a:solidFill>
                  <a:srgbClr val="1E4D78"/>
                </a:solidFill>
                <a:latin typeface="Calibri"/>
                <a:cs typeface="Calibri"/>
              </a:rPr>
              <a:t> x):</a:t>
            </a:r>
            <a:endParaRPr sz="2100" dirty="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1420"/>
              </a:spcBef>
            </a:pPr>
            <a:r>
              <a:rPr sz="1800" spc="145" dirty="0">
                <a:latin typeface="Calibri"/>
                <a:cs typeface="Calibri"/>
              </a:rPr>
              <a:t>Insert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entry with key 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-5" dirty="0">
                <a:latin typeface="Calibri"/>
                <a:cs typeface="Calibri"/>
              </a:rPr>
              <a:t>and value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x.</a:t>
            </a:r>
            <a:endParaRPr sz="18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420"/>
              </a:spcBef>
            </a:pPr>
            <a:r>
              <a:rPr sz="2100" spc="85" dirty="0" err="1">
                <a:solidFill>
                  <a:srgbClr val="1E4D78"/>
                </a:solidFill>
                <a:latin typeface="Calibri"/>
                <a:cs typeface="Calibri"/>
              </a:rPr>
              <a:t>removeMin</a:t>
            </a:r>
            <a:r>
              <a:rPr sz="2100" spc="85" dirty="0">
                <a:solidFill>
                  <a:srgbClr val="1E4D78"/>
                </a:solidFill>
                <a:latin typeface="Calibri"/>
                <a:cs typeface="Calibri"/>
              </a:rPr>
              <a:t>():</a:t>
            </a:r>
            <a:endParaRPr sz="2100" dirty="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1410"/>
              </a:spcBef>
            </a:pPr>
            <a:r>
              <a:rPr sz="1800" spc="145" dirty="0">
                <a:latin typeface="Calibri"/>
                <a:cs typeface="Calibri"/>
              </a:rPr>
              <a:t>Remove </a:t>
            </a:r>
            <a:r>
              <a:rPr sz="1800" spc="-5" dirty="0">
                <a:latin typeface="Calibri"/>
                <a:cs typeface="Calibri"/>
              </a:rPr>
              <a:t>and return the entry with smallest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key.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2715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Priority Queue - Implementation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708660" y="1524000"/>
            <a:ext cx="28206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indent="-163830">
              <a:lnSpc>
                <a:spcPct val="100000"/>
              </a:lnSpc>
              <a:spcBef>
                <a:spcPts val="100"/>
              </a:spcBef>
              <a:tabLst>
                <a:tab pos="176530" algn="l"/>
              </a:tabLst>
            </a:pPr>
            <a:r>
              <a:rPr sz="2300" spc="-5" dirty="0">
                <a:latin typeface="Calibri"/>
                <a:cs typeface="Calibri"/>
              </a:rPr>
              <a:t>With an unsorted list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660" y="3478530"/>
            <a:ext cx="6377940" cy="2410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tabLst>
                <a:tab pos="241935" algn="l"/>
                <a:tab pos="242570" algn="l"/>
              </a:tabLst>
            </a:pPr>
            <a:r>
              <a:rPr sz="2300" spc="-5" dirty="0">
                <a:latin typeface="Calibri"/>
                <a:cs typeface="Calibri"/>
              </a:rPr>
              <a:t>insert() </a:t>
            </a:r>
            <a:r>
              <a:rPr sz="2300" dirty="0">
                <a:latin typeface="Calibri"/>
                <a:cs typeface="Calibri"/>
              </a:rPr>
              <a:t>– </a:t>
            </a:r>
            <a:r>
              <a:rPr sz="2300" spc="-5" dirty="0">
                <a:latin typeface="Calibri"/>
                <a:cs typeface="Calibri"/>
              </a:rPr>
              <a:t>adds entry at last </a:t>
            </a:r>
            <a:r>
              <a:rPr sz="2300" dirty="0">
                <a:latin typeface="Calibri"/>
                <a:cs typeface="Calibri"/>
              </a:rPr>
              <a:t>-&gt; </a:t>
            </a:r>
            <a:r>
              <a:rPr sz="2300" spc="-5" dirty="0">
                <a:latin typeface="Calibri"/>
                <a:cs typeface="Calibri"/>
              </a:rPr>
              <a:t>takes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O(1)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spcBef>
                <a:spcPts val="1989"/>
              </a:spcBef>
              <a:tabLst>
                <a:tab pos="176530" algn="l"/>
              </a:tabLst>
            </a:pPr>
            <a:r>
              <a:rPr sz="2300" spc="-5" dirty="0">
                <a:latin typeface="Calibri"/>
                <a:cs typeface="Calibri"/>
              </a:rPr>
              <a:t>removeMin() </a:t>
            </a:r>
            <a:r>
              <a:rPr sz="2300" dirty="0">
                <a:latin typeface="Calibri"/>
                <a:cs typeface="Calibri"/>
              </a:rPr>
              <a:t>– </a:t>
            </a:r>
            <a:r>
              <a:rPr sz="2300" spc="-5" dirty="0">
                <a:latin typeface="Calibri"/>
                <a:cs typeface="Calibri"/>
              </a:rPr>
              <a:t>requires complete scan </a:t>
            </a:r>
            <a:r>
              <a:rPr sz="2300" dirty="0">
                <a:latin typeface="Calibri"/>
                <a:cs typeface="Calibri"/>
              </a:rPr>
              <a:t>-&gt; </a:t>
            </a:r>
            <a:r>
              <a:rPr sz="2300" spc="-5" dirty="0">
                <a:latin typeface="Calibri"/>
                <a:cs typeface="Calibri"/>
              </a:rPr>
              <a:t>takes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O(n)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176530" indent="-163830">
              <a:lnSpc>
                <a:spcPct val="100000"/>
              </a:lnSpc>
              <a:spcBef>
                <a:spcPts val="1710"/>
              </a:spcBef>
              <a:tabLst>
                <a:tab pos="176530" algn="l"/>
              </a:tabLst>
            </a:pPr>
            <a:r>
              <a:rPr sz="2300" dirty="0">
                <a:latin typeface="Calibri"/>
                <a:cs typeface="Calibri"/>
              </a:rPr>
              <a:t>“fast </a:t>
            </a:r>
            <a:r>
              <a:rPr sz="2300" spc="-5" dirty="0">
                <a:latin typeface="Calibri"/>
                <a:cs typeface="Calibri"/>
              </a:rPr>
              <a:t>insertion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-5" dirty="0">
                <a:latin typeface="Calibri"/>
                <a:cs typeface="Calibri"/>
              </a:rPr>
              <a:t>slow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removal”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8039" y="2193290"/>
            <a:ext cx="5220970" cy="612140"/>
          </a:xfrm>
          <a:custGeom>
            <a:avLst/>
            <a:gdLst/>
            <a:ahLst/>
            <a:cxnLst/>
            <a:rect l="l" t="t" r="r" b="b"/>
            <a:pathLst>
              <a:path w="5220970" h="612139">
                <a:moveTo>
                  <a:pt x="0" y="0"/>
                </a:moveTo>
                <a:lnTo>
                  <a:pt x="5220970" y="0"/>
                </a:lnTo>
                <a:lnTo>
                  <a:pt x="5220970" y="612139"/>
                </a:lnTo>
                <a:lnTo>
                  <a:pt x="0" y="612139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5A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7789" y="2286000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6170" y="2286000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8650" y="2286000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4640" y="2286000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8240" y="2286000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4868" y="1640954"/>
            <a:ext cx="416433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Sorted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lang="en-US" sz="2400" spc="-5" dirty="0">
                <a:latin typeface="Calibri"/>
                <a:cs typeface="Calibri"/>
              </a:rPr>
              <a:t> based on key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69" y="3450590"/>
            <a:ext cx="5756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Insert()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requires complete scan </a:t>
            </a:r>
            <a:r>
              <a:rPr sz="2400" dirty="0">
                <a:latin typeface="Calibri"/>
                <a:cs typeface="Calibri"/>
              </a:rPr>
              <a:t>-&gt; takes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869" y="4359909"/>
            <a:ext cx="74301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removeMin() </a:t>
            </a:r>
            <a:r>
              <a:rPr sz="2400" dirty="0">
                <a:latin typeface="Calibri"/>
                <a:cs typeface="Calibri"/>
              </a:rPr>
              <a:t>– always </a:t>
            </a:r>
            <a:r>
              <a:rPr sz="2400" spc="-5" dirty="0">
                <a:latin typeface="Calibri"/>
                <a:cs typeface="Calibri"/>
              </a:rPr>
              <a:t>access the first element -&gt; takes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869" y="5269229"/>
            <a:ext cx="410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fast removal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slow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insertions.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9160" y="2493010"/>
            <a:ext cx="5111750" cy="612140"/>
          </a:xfrm>
          <a:custGeom>
            <a:avLst/>
            <a:gdLst/>
            <a:ahLst/>
            <a:cxnLst/>
            <a:rect l="l" t="t" r="r" b="b"/>
            <a:pathLst>
              <a:path w="5111750" h="612139">
                <a:moveTo>
                  <a:pt x="0" y="0"/>
                </a:moveTo>
                <a:lnTo>
                  <a:pt x="5111750" y="0"/>
                </a:lnTo>
                <a:lnTo>
                  <a:pt x="5111750" y="612139"/>
                </a:lnTo>
                <a:lnTo>
                  <a:pt x="0" y="612139"/>
                </a:lnTo>
                <a:lnTo>
                  <a:pt x="0" y="0"/>
                </a:lnTo>
                <a:close/>
              </a:path>
            </a:pathLst>
          </a:custGeom>
          <a:ln w="12579">
            <a:solidFill>
              <a:srgbClr val="5A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0960" y="2564129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9339" y="2564129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1820" y="2564129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7809" y="2564129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4729" y="2564129"/>
            <a:ext cx="504190" cy="433070"/>
          </a:xfrm>
          <a:prstGeom prst="rect">
            <a:avLst/>
          </a:prstGeom>
          <a:ln w="12579">
            <a:solidFill>
              <a:srgbClr val="6FAC4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2"/>
          <p:cNvSpPr txBox="1">
            <a:spLocks/>
          </p:cNvSpPr>
          <p:nvPr/>
        </p:nvSpPr>
        <p:spPr>
          <a:xfrm>
            <a:off x="152400" y="304800"/>
            <a:ext cx="8271510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Priority Queue - Implementation</a:t>
            </a:r>
            <a:endParaRPr kumimoji="0" lang="en-US" sz="33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hlinkClick r:id="rId2"/>
              </a:rPr>
              <a:t>Dijkstra’s</a:t>
            </a:r>
            <a:r>
              <a:rPr lang="en-US" dirty="0">
                <a:hlinkClick r:id="rId2"/>
              </a:rPr>
              <a:t> Shortest Path Algorithm using priority queue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u="sng" dirty="0">
                <a:hlinkClick r:id="rId3"/>
              </a:rPr>
              <a:t>Data compression</a:t>
            </a:r>
            <a:r>
              <a:rPr lang="en-US" u="sng" dirty="0"/>
              <a:t>.</a:t>
            </a:r>
          </a:p>
          <a:p>
            <a:pPr marL="0" indent="0">
              <a:buFontTx/>
              <a:buNone/>
              <a:defRPr/>
            </a:pPr>
            <a:endParaRPr lang="en-US" u="sng" dirty="0"/>
          </a:p>
          <a:p>
            <a:pPr>
              <a:defRPr/>
            </a:pPr>
            <a:r>
              <a:rPr lang="en-US" u="sng" dirty="0"/>
              <a:t>Heap  Sort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</a:t>
            </a:r>
            <a:r>
              <a:rPr lang="en-US" b="1" i="1" dirty="0"/>
              <a:t>QUEUE</a:t>
            </a:r>
            <a:r>
              <a:rPr lang="en-US" b="1" dirty="0"/>
              <a:t> IS A CONTAINER IN WHICH: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INSERTIONS ARE MADE ONLY AT </a:t>
            </a:r>
            <a:endParaRPr lang="en-US" dirty="0"/>
          </a:p>
          <a:p>
            <a:pPr>
              <a:buNone/>
            </a:pPr>
            <a:r>
              <a:rPr lang="en-US" b="1" dirty="0"/>
              <a:t> 	THE BACK;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DELETIONS, RETRIEVALS, AND</a:t>
            </a:r>
            <a:endParaRPr lang="en-US" dirty="0"/>
          </a:p>
          <a:p>
            <a:pPr>
              <a:buNone/>
            </a:pPr>
            <a:r>
              <a:rPr lang="en-US" b="1" dirty="0"/>
              <a:t>MODIFICATIONS ARE MADE ONLY</a:t>
            </a:r>
            <a:endParaRPr lang="en-US" dirty="0"/>
          </a:p>
          <a:p>
            <a:pPr>
              <a:buNone/>
            </a:pPr>
            <a:r>
              <a:rPr lang="en-US" b="1" dirty="0"/>
              <a:t>AT THE FRONT.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</a:p>
          <a:p>
            <a:endParaRPr lang="en-US" dirty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E3147C8A-7A1D-4F0B-B800-25A19619F13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170" name="Footer Placeholder 2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altLang="en-US"/>
              <a:t>Queues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9C5182-D6F2-4887-80B2-F8B33048CD4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196" name="Rectangle 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The Queue</a:t>
            </a:r>
          </a:p>
        </p:txBody>
      </p:sp>
      <p:sp>
        <p:nvSpPr>
          <p:cNvPr id="8197" name="Text Box 2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05400" y="1719263"/>
            <a:ext cx="37338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A Queue is a FIFO (First in First Out) Data Structure.  Elements are inserted in the Rear of the queue and are removed at the Front.</a:t>
            </a:r>
          </a:p>
        </p:txBody>
      </p:sp>
      <p:graphicFrame>
        <p:nvGraphicFramePr>
          <p:cNvPr id="8198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82638" y="1371600"/>
          <a:ext cx="39417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SmartDraw" r:id="rId6" imgW="1914144" imgH="2665476" progId="">
                  <p:embed/>
                </p:oleObj>
              </mc:Choice>
              <mc:Fallback>
                <p:oleObj name="SmartDraw" r:id="rId6" imgW="1914144" imgH="266547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371600"/>
                        <a:ext cx="39417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PUSH (</a:t>
            </a:r>
            <a:r>
              <a:rPr lang="en-US" b="1" dirty="0"/>
              <a:t>ALSO CALLED </a:t>
            </a:r>
            <a:r>
              <a:rPr lang="en-US" b="1" i="1" dirty="0"/>
              <a:t>ENQUEUE)  -- </a:t>
            </a:r>
            <a:r>
              <a:rPr lang="en-US" b="1" dirty="0"/>
              <a:t>TO INSERT AN ITEM AT THE BACK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i="1" dirty="0"/>
              <a:t>POP (</a:t>
            </a:r>
            <a:r>
              <a:rPr lang="en-US" b="1" dirty="0"/>
              <a:t>ALSO CALLED </a:t>
            </a:r>
            <a:r>
              <a:rPr lang="en-US" b="1" i="1" dirty="0"/>
              <a:t>DEQUEUE) -- </a:t>
            </a:r>
            <a:r>
              <a:rPr lang="en-US" b="1" dirty="0"/>
              <a:t>TO DELETE THE FRONT ITEM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IN A QUEUE, THE FIRST ITEM INSERTED WILL BE THE FIRST ITEM DELETED: FIFO (FIRST-IN, FIRST-OUT)</a:t>
            </a:r>
          </a:p>
          <a:p>
            <a:endParaRPr lang="en-US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6EF61C9-FDE4-4EB4-A1C0-4FBAD03A429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218" name="Footer Placeholder 2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altLang="en-US"/>
              <a:t>Queues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Enqueue and Dequeue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3429000"/>
          </a:xfrm>
        </p:spPr>
        <p:txBody>
          <a:bodyPr/>
          <a:lstStyle/>
          <a:p>
            <a:pPr eaLnBrk="1" hangingPunct="1"/>
            <a:r>
              <a:rPr lang="en-US"/>
              <a:t>Primary queue operations: </a:t>
            </a:r>
            <a:r>
              <a:rPr lang="en-US">
                <a:solidFill>
                  <a:srgbClr val="FF9900"/>
                </a:solidFill>
              </a:rPr>
              <a:t>Enqueue</a:t>
            </a:r>
            <a:r>
              <a:rPr lang="en-US"/>
              <a:t> and </a:t>
            </a:r>
            <a:r>
              <a:rPr lang="en-US">
                <a:solidFill>
                  <a:srgbClr val="FF9900"/>
                </a:solidFill>
              </a:rPr>
              <a:t>Dequeue</a:t>
            </a:r>
          </a:p>
          <a:p>
            <a:pPr eaLnBrk="1" hangingPunct="1"/>
            <a:r>
              <a:rPr lang="en-US"/>
              <a:t>Like check-out lines in a store, a queue has a </a:t>
            </a:r>
            <a:r>
              <a:rPr lang="en-US">
                <a:solidFill>
                  <a:schemeClr val="hlink"/>
                </a:solidFill>
              </a:rPr>
              <a:t>front</a:t>
            </a:r>
            <a:r>
              <a:rPr lang="en-US"/>
              <a:t> and a </a:t>
            </a:r>
            <a:r>
              <a:rPr lang="en-US">
                <a:solidFill>
                  <a:schemeClr val="hlink"/>
                </a:solidFill>
              </a:rPr>
              <a:t>rear</a:t>
            </a:r>
            <a:r>
              <a:rPr lang="en-US"/>
              <a:t>. </a:t>
            </a:r>
          </a:p>
          <a:p>
            <a:pPr eaLnBrk="1" hangingPunct="1"/>
            <a:r>
              <a:rPr lang="en-US"/>
              <a:t>Enqueue</a:t>
            </a:r>
          </a:p>
          <a:p>
            <a:pPr lvl="1" eaLnBrk="1" hangingPunct="1"/>
            <a:r>
              <a:rPr lang="en-US"/>
              <a:t>Insert an element at the </a:t>
            </a:r>
            <a:r>
              <a:rPr lang="en-US">
                <a:solidFill>
                  <a:schemeClr val="hlink"/>
                </a:solidFill>
              </a:rPr>
              <a:t>rear</a:t>
            </a:r>
            <a:r>
              <a:rPr lang="en-US"/>
              <a:t> of the queue</a:t>
            </a:r>
          </a:p>
          <a:p>
            <a:pPr eaLnBrk="1" hangingPunct="1"/>
            <a:r>
              <a:rPr lang="en-US"/>
              <a:t>Dequeue</a:t>
            </a:r>
          </a:p>
          <a:p>
            <a:pPr lvl="1" eaLnBrk="1" hangingPunct="1"/>
            <a:r>
              <a:rPr lang="en-US"/>
              <a:t>Remove an element from the </a:t>
            </a:r>
            <a:r>
              <a:rPr lang="en-US">
                <a:solidFill>
                  <a:schemeClr val="hlink"/>
                </a:solidFill>
              </a:rPr>
              <a:t>front</a:t>
            </a:r>
            <a:r>
              <a:rPr lang="en-US"/>
              <a:t> of the queue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438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Freeform 18"/>
          <p:cNvSpPr>
            <a:spLocks/>
          </p:cNvSpPr>
          <p:nvPr/>
        </p:nvSpPr>
        <p:spPr bwMode="auto">
          <a:xfrm>
            <a:off x="1143000" y="5486400"/>
            <a:ext cx="1295400" cy="457200"/>
          </a:xfrm>
          <a:custGeom>
            <a:avLst/>
            <a:gdLst>
              <a:gd name="T0" fmla="*/ 2147483647 w 816"/>
              <a:gd name="T1" fmla="*/ 0 h 288"/>
              <a:gd name="T2" fmla="*/ 2147483647 w 816"/>
              <a:gd name="T3" fmla="*/ 2147483647 h 288"/>
              <a:gd name="T4" fmla="*/ 0 w 816"/>
              <a:gd name="T5" fmla="*/ 2147483647 h 288"/>
              <a:gd name="T6" fmla="*/ 0 60000 65536"/>
              <a:gd name="T7" fmla="*/ 0 60000 65536"/>
              <a:gd name="T8" fmla="*/ 0 60000 65536"/>
              <a:gd name="T9" fmla="*/ 0 w 816"/>
              <a:gd name="T10" fmla="*/ 0 h 288"/>
              <a:gd name="T11" fmla="*/ 816 w 81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88">
                <a:moveTo>
                  <a:pt x="816" y="0"/>
                </a:moveTo>
                <a:cubicBezTo>
                  <a:pt x="620" y="0"/>
                  <a:pt x="424" y="0"/>
                  <a:pt x="288" y="48"/>
                </a:cubicBezTo>
                <a:cubicBezTo>
                  <a:pt x="152" y="96"/>
                  <a:pt x="56" y="216"/>
                  <a:pt x="0" y="288"/>
                </a:cubicBezTo>
              </a:path>
            </a:pathLst>
          </a:cu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Freeform 20"/>
          <p:cNvSpPr>
            <a:spLocks/>
          </p:cNvSpPr>
          <p:nvPr/>
        </p:nvSpPr>
        <p:spPr bwMode="auto">
          <a:xfrm>
            <a:off x="6750050" y="5486400"/>
            <a:ext cx="1371600" cy="457200"/>
          </a:xfrm>
          <a:custGeom>
            <a:avLst/>
            <a:gdLst>
              <a:gd name="T0" fmla="*/ 2147483647 w 864"/>
              <a:gd name="T1" fmla="*/ 2147483647 h 288"/>
              <a:gd name="T2" fmla="*/ 2147483647 w 864"/>
              <a:gd name="T3" fmla="*/ 2147483647 h 288"/>
              <a:gd name="T4" fmla="*/ 0 w 864"/>
              <a:gd name="T5" fmla="*/ 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864" y="288"/>
                </a:moveTo>
                <a:cubicBezTo>
                  <a:pt x="816" y="216"/>
                  <a:pt x="768" y="144"/>
                  <a:pt x="624" y="96"/>
                </a:cubicBezTo>
                <a:cubicBezTo>
                  <a:pt x="480" y="48"/>
                  <a:pt x="136" y="8"/>
                  <a:pt x="0" y="0"/>
                </a:cubicBezTo>
              </a:path>
            </a:pathLst>
          </a:cu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Rectangle 21"/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22"/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26"/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28"/>
          <p:cNvSpPr txBox="1">
            <a:spLocks noChangeArrowheads="1"/>
          </p:cNvSpPr>
          <p:nvPr/>
        </p:nvSpPr>
        <p:spPr bwMode="auto">
          <a:xfrm>
            <a:off x="7054850" y="5791200"/>
            <a:ext cx="1600200" cy="701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Insert </a:t>
            </a:r>
            <a:br>
              <a:rPr lang="en-US"/>
            </a:br>
            <a:r>
              <a:rPr lang="en-US"/>
              <a:t>(Enqueue)</a:t>
            </a:r>
          </a:p>
        </p:txBody>
      </p:sp>
      <p:sp>
        <p:nvSpPr>
          <p:cNvPr id="10254" name="Text Box 29"/>
          <p:cNvSpPr txBox="1">
            <a:spLocks noChangeArrowheads="1"/>
          </p:cNvSpPr>
          <p:nvPr/>
        </p:nvSpPr>
        <p:spPr bwMode="auto">
          <a:xfrm>
            <a:off x="762000" y="5867400"/>
            <a:ext cx="1600200" cy="701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Remove</a:t>
            </a:r>
            <a:br>
              <a:rPr lang="en-US"/>
            </a:br>
            <a:r>
              <a:rPr lang="en-US"/>
              <a:t>(Dequeue)</a:t>
            </a:r>
          </a:p>
        </p:txBody>
      </p:sp>
      <p:sp>
        <p:nvSpPr>
          <p:cNvPr id="10255" name="Text Box 30"/>
          <p:cNvSpPr txBox="1">
            <a:spLocks noChangeArrowheads="1"/>
          </p:cNvSpPr>
          <p:nvPr/>
        </p:nvSpPr>
        <p:spPr bwMode="auto">
          <a:xfrm>
            <a:off x="6064250" y="6156325"/>
            <a:ext cx="685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rear</a:t>
            </a:r>
          </a:p>
        </p:txBody>
      </p:sp>
      <p:sp>
        <p:nvSpPr>
          <p:cNvPr id="10256" name="Text Box 31"/>
          <p:cNvSpPr txBox="1">
            <a:spLocks noChangeArrowheads="1"/>
          </p:cNvSpPr>
          <p:nvPr/>
        </p:nvSpPr>
        <p:spPr bwMode="auto">
          <a:xfrm>
            <a:off x="2362200" y="6156325"/>
            <a:ext cx="9906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front</a:t>
            </a:r>
          </a:p>
        </p:txBody>
      </p:sp>
      <p:sp>
        <p:nvSpPr>
          <p:cNvPr id="10257" name="Line 32"/>
          <p:cNvSpPr>
            <a:spLocks noChangeShapeType="1"/>
          </p:cNvSpPr>
          <p:nvPr/>
        </p:nvSpPr>
        <p:spPr bwMode="auto">
          <a:xfrm flipV="1">
            <a:off x="274320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33"/>
          <p:cNvSpPr>
            <a:spLocks noChangeShapeType="1"/>
          </p:cNvSpPr>
          <p:nvPr/>
        </p:nvSpPr>
        <p:spPr bwMode="auto">
          <a:xfrm flipV="1">
            <a:off x="644525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175" y="457200"/>
            <a:ext cx="8226425" cy="914400"/>
          </a:xfrm>
        </p:spPr>
        <p:txBody>
          <a:bodyPr/>
          <a:lstStyle/>
          <a:p>
            <a:pPr eaLnBrk="1" hangingPunct="1"/>
            <a:r>
              <a:rPr lang="en-US">
                <a:latin typeface="Helvetica" pitchFamily="34" charset="0"/>
              </a:rPr>
              <a:t>Implementing Queue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05000"/>
            <a:ext cx="8226425" cy="76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>
                <a:latin typeface="Helvetica" pitchFamily="34" charset="0"/>
                <a:cs typeface="Times New Roman" pitchFamily="18" charset="0"/>
              </a:rPr>
              <a:t>Using linked List: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428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047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666875" y="34734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354138" y="34734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1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3352800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00600" y="3397250"/>
            <a:ext cx="685800" cy="336550"/>
            <a:chOff x="1488" y="1996"/>
            <a:chExt cx="432" cy="212"/>
          </a:xfrm>
        </p:grpSpPr>
        <p:sp>
          <p:nvSpPr>
            <p:cNvPr id="11296" name="Rectangle 1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1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Text Box 1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Helvetica" pitchFamily="34" charset="0"/>
                </a:rPr>
                <a:t>1</a:t>
              </a:r>
            </a:p>
          </p:txBody>
        </p:sp>
        <p:sp>
          <p:nvSpPr>
            <p:cNvPr id="11299" name="Line 1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15"/>
          <p:cNvSpPr>
            <a:spLocks noChangeArrowheads="1"/>
          </p:cNvSpPr>
          <p:nvPr/>
        </p:nvSpPr>
        <p:spPr bwMode="auto">
          <a:xfrm>
            <a:off x="54864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5791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5486400" y="33972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7</a:t>
            </a:r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>
            <a:off x="58674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19"/>
          <p:cNvSpPr>
            <a:spLocks noChangeArrowheads="1"/>
          </p:cNvSpPr>
          <p:nvPr/>
        </p:nvSpPr>
        <p:spPr bwMode="auto">
          <a:xfrm>
            <a:off x="61722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>
            <a:off x="6477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6172200" y="339725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5</a:t>
            </a:r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>
            <a:off x="6553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23"/>
          <p:cNvSpPr>
            <a:spLocks noChangeArrowheads="1"/>
          </p:cNvSpPr>
          <p:nvPr/>
        </p:nvSpPr>
        <p:spPr bwMode="auto">
          <a:xfrm>
            <a:off x="68580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4"/>
          <p:cNvSpPr>
            <a:spLocks noChangeShapeType="1"/>
          </p:cNvSpPr>
          <p:nvPr/>
        </p:nvSpPr>
        <p:spPr bwMode="auto">
          <a:xfrm>
            <a:off x="7162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6858000" y="33972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</a:rPr>
              <a:t>2</a:t>
            </a:r>
          </a:p>
        </p:txBody>
      </p:sp>
      <p:sp>
        <p:nvSpPr>
          <p:cNvPr id="11286" name="Line 26"/>
          <p:cNvSpPr>
            <a:spLocks noChangeShapeType="1"/>
          </p:cNvSpPr>
          <p:nvPr/>
        </p:nvSpPr>
        <p:spPr bwMode="auto">
          <a:xfrm flipH="1">
            <a:off x="7143750" y="347345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4127500" y="2863850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front</a:t>
            </a:r>
          </a:p>
        </p:txBody>
      </p:sp>
      <p:sp>
        <p:nvSpPr>
          <p:cNvPr id="11288" name="Line 28"/>
          <p:cNvSpPr>
            <a:spLocks noChangeShapeType="1"/>
          </p:cNvSpPr>
          <p:nvPr/>
        </p:nvSpPr>
        <p:spPr bwMode="auto">
          <a:xfrm>
            <a:off x="47244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Line 29"/>
          <p:cNvSpPr>
            <a:spLocks noChangeShapeType="1"/>
          </p:cNvSpPr>
          <p:nvPr/>
        </p:nvSpPr>
        <p:spPr bwMode="auto">
          <a:xfrm>
            <a:off x="4953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2297113" y="28956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1291" name="Line 31"/>
          <p:cNvSpPr>
            <a:spLocks noChangeShapeType="1"/>
          </p:cNvSpPr>
          <p:nvPr/>
        </p:nvSpPr>
        <p:spPr bwMode="auto">
          <a:xfrm>
            <a:off x="15065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32"/>
          <p:cNvSpPr>
            <a:spLocks noChangeShapeType="1"/>
          </p:cNvSpPr>
          <p:nvPr/>
        </p:nvSpPr>
        <p:spPr bwMode="auto">
          <a:xfrm>
            <a:off x="2573338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Text Box 33"/>
          <p:cNvSpPr txBox="1">
            <a:spLocks noChangeArrowheads="1"/>
          </p:cNvSpPr>
          <p:nvPr/>
        </p:nvSpPr>
        <p:spPr bwMode="auto">
          <a:xfrm>
            <a:off x="6286500" y="2819400"/>
            <a:ext cx="546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Helvetica" pitchFamily="34" charset="0"/>
              </a:rPr>
              <a:t>rear</a:t>
            </a:r>
          </a:p>
        </p:txBody>
      </p:sp>
      <p:sp>
        <p:nvSpPr>
          <p:cNvPr id="11294" name="Line 34"/>
          <p:cNvSpPr>
            <a:spLocks noChangeShapeType="1"/>
          </p:cNvSpPr>
          <p:nvPr/>
        </p:nvSpPr>
        <p:spPr bwMode="auto">
          <a:xfrm>
            <a:off x="6858000" y="3003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5"/>
          <p:cNvSpPr>
            <a:spLocks noChangeShapeType="1"/>
          </p:cNvSpPr>
          <p:nvPr/>
        </p:nvSpPr>
        <p:spPr bwMode="auto">
          <a:xfrm>
            <a:off x="7086600" y="3003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A3D709AEA29468D61BD2FE4CFC2E7" ma:contentTypeVersion="4" ma:contentTypeDescription="Create a new document." ma:contentTypeScope="" ma:versionID="85bbdb2dcc32b4b4b0e5df0e237d63f6">
  <xsd:schema xmlns:xsd="http://www.w3.org/2001/XMLSchema" xmlns:xs="http://www.w3.org/2001/XMLSchema" xmlns:p="http://schemas.microsoft.com/office/2006/metadata/properties" xmlns:ns2="d88c37d7-aa3f-4589-9ecb-c66a15adcdc5" targetNamespace="http://schemas.microsoft.com/office/2006/metadata/properties" ma:root="true" ma:fieldsID="607526f99af0684bbac03258934cfe57" ns2:_="">
    <xsd:import namespace="d88c37d7-aa3f-4589-9ecb-c66a15adc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c37d7-aa3f-4589-9ecb-c66a15adc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4DA3D6-1293-47ED-80F8-CDF53812DFAA}"/>
</file>

<file path=customXml/itemProps2.xml><?xml version="1.0" encoding="utf-8"?>
<ds:datastoreItem xmlns:ds="http://schemas.openxmlformats.org/officeDocument/2006/customXml" ds:itemID="{7387C195-2CA1-430E-B8DF-336557E18DFC}"/>
</file>

<file path=customXml/itemProps3.xml><?xml version="1.0" encoding="utf-8"?>
<ds:datastoreItem xmlns:ds="http://schemas.openxmlformats.org/officeDocument/2006/customXml" ds:itemID="{66E89C1D-9B91-4671-B91C-E5A007621144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1021</TotalTime>
  <Words>2125</Words>
  <Application>Microsoft Office PowerPoint</Application>
  <PresentationFormat>On-screen Show (4:3)</PresentationFormat>
  <Paragraphs>648</Paragraphs>
  <Slides>43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Arial Black</vt:lpstr>
      <vt:lpstr>Calibri</vt:lpstr>
      <vt:lpstr>Century Schoolbook</vt:lpstr>
      <vt:lpstr>Courier New</vt:lpstr>
      <vt:lpstr>Helvetica</vt:lpstr>
      <vt:lpstr>Monotype Sorts</vt:lpstr>
      <vt:lpstr>Times New Roman</vt:lpstr>
      <vt:lpstr>Wingdings</vt:lpstr>
      <vt:lpstr>Wingdings 2</vt:lpstr>
      <vt:lpstr>Oriel</vt:lpstr>
      <vt:lpstr>SmartDraw</vt:lpstr>
      <vt:lpstr>IMPLEMENTATION OF Queues Data Structures &amp; Algorithms (CSC211)     </vt:lpstr>
      <vt:lpstr>Queue</vt:lpstr>
      <vt:lpstr>Queues</vt:lpstr>
      <vt:lpstr>Queue Applications</vt:lpstr>
      <vt:lpstr>PowerPoint Presentation</vt:lpstr>
      <vt:lpstr>The Queue</vt:lpstr>
      <vt:lpstr>PowerPoint Presentation</vt:lpstr>
      <vt:lpstr>Enqueue and Dequeue</vt:lpstr>
      <vt:lpstr>Implementing Queue</vt:lpstr>
      <vt:lpstr>Implementing Queue</vt:lpstr>
      <vt:lpstr>Implementing Queue</vt:lpstr>
      <vt:lpstr>Algorithm To Insert an Element In Queue using Linked list</vt:lpstr>
      <vt:lpstr>Algorithm To Delete an Element In Queue using Linked list</vt:lpstr>
      <vt:lpstr>Queues using linked list</vt:lpstr>
      <vt:lpstr>Queue using Array</vt:lpstr>
      <vt:lpstr>Algorithm Enqueue</vt:lpstr>
      <vt:lpstr>Algorithm Dequeue</vt:lpstr>
      <vt:lpstr>Example-Queue using Array</vt:lpstr>
      <vt:lpstr>Example-Queue using Array</vt:lpstr>
      <vt:lpstr>Example-Queue using Array</vt:lpstr>
      <vt:lpstr>Example-Queue using Array</vt:lpstr>
      <vt:lpstr>Example-Queue using Array</vt:lpstr>
      <vt:lpstr>Example-Queue using Array</vt:lpstr>
      <vt:lpstr>Queue using Array</vt:lpstr>
      <vt:lpstr>Queue using Array</vt:lpstr>
      <vt:lpstr>Circular Queues</vt:lpstr>
      <vt:lpstr>Queue using Array</vt:lpstr>
      <vt:lpstr>Queue using Array</vt:lpstr>
      <vt:lpstr>Queue using Array</vt:lpstr>
      <vt:lpstr>Queue using Array</vt:lpstr>
      <vt:lpstr>Queue using Array</vt:lpstr>
      <vt:lpstr>Implementation</vt:lpstr>
      <vt:lpstr>Implementation - Enqueue</vt:lpstr>
      <vt:lpstr>Implementation - Denqueue</vt:lpstr>
      <vt:lpstr>Write Display Function</vt:lpstr>
      <vt:lpstr>Priority Queue</vt:lpstr>
      <vt:lpstr>Priority Queue</vt:lpstr>
      <vt:lpstr>Priority Queue</vt:lpstr>
      <vt:lpstr>Priority Queue - Implementation</vt:lpstr>
      <vt:lpstr>Main methods of Priority Queue ADT</vt:lpstr>
      <vt:lpstr>Priority Queue - Implementation</vt:lpstr>
      <vt:lpstr>With a Sorted List : based on key</vt:lpstr>
      <vt:lpstr>Priority Queue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STACKS  PART 1</dc:title>
  <dc:creator>sadaf yasmin</dc:creator>
  <cp:lastModifiedBy>Muhammad Sardaraz</cp:lastModifiedBy>
  <cp:revision>76</cp:revision>
  <dcterms:created xsi:type="dcterms:W3CDTF">2020-03-18T11:36:18Z</dcterms:created>
  <dcterms:modified xsi:type="dcterms:W3CDTF">2021-10-15T09:55:51Z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2020-03-18T00:00:00Z</vt:filetime>
  </property>
  <property fmtid="{D5CDD505-2E9C-101B-9397-08002B2CF9AE}" pid="5" name="ContentTypeId">
    <vt:lpwstr>0x01010022DA3D709AEA29468D61BD2FE4CFC2E7</vt:lpwstr>
  </property>
</Properties>
</file>