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80" r:id="rId5"/>
  </p:sldMasterIdLst>
  <p:notesMasterIdLst>
    <p:notesMasterId r:id="rId48"/>
  </p:notesMasterIdLst>
  <p:sldIdLst>
    <p:sldId id="257"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10" r:id="rId31"/>
    <p:sldId id="311" r:id="rId32"/>
    <p:sldId id="312" r:id="rId33"/>
    <p:sldId id="313" r:id="rId34"/>
    <p:sldId id="589" r:id="rId35"/>
    <p:sldId id="645" r:id="rId36"/>
    <p:sldId id="646" r:id="rId37"/>
    <p:sldId id="647" r:id="rId38"/>
    <p:sldId id="648" r:id="rId39"/>
    <p:sldId id="592" r:id="rId40"/>
    <p:sldId id="593" r:id="rId41"/>
    <p:sldId id="594" r:id="rId42"/>
    <p:sldId id="595" r:id="rId43"/>
    <p:sldId id="596" r:id="rId44"/>
    <p:sldId id="608" r:id="rId45"/>
    <p:sldId id="649" r:id="rId46"/>
    <p:sldId id="609" r:id="rId4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D4BA059-4ACD-4056-87B9-0F6C8118A053}" type="datetimeFigureOut">
              <a:rPr lang="en-US" smtClean="0"/>
              <a:pPr/>
              <a:t>11/3/2021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867A355-1769-4DD0-B2D4-688C0A42E200}" type="slidenum">
              <a:rPr lang="en-US" smtClean="0"/>
              <a:pPr/>
              <a:t>‹#›</a:t>
            </a:fld>
            <a:endParaRPr lang="en-US"/>
          </a:p>
        </p:txBody>
      </p:sp>
    </p:spTree>
    <p:extLst>
      <p:ext uri="{BB962C8B-B14F-4D97-AF65-F5344CB8AC3E}">
        <p14:creationId xmlns:p14="http://schemas.microsoft.com/office/powerpoint/2010/main" val="343920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989379-BEA1-445B-936C-223236195D84}" type="slidenum">
              <a:rPr lang="en-US" smtClean="0"/>
              <a:t>2</a:t>
            </a:fld>
            <a:endParaRPr lang="en-US"/>
          </a:p>
        </p:txBody>
      </p:sp>
    </p:spTree>
    <p:extLst>
      <p:ext uri="{BB962C8B-B14F-4D97-AF65-F5344CB8AC3E}">
        <p14:creationId xmlns:p14="http://schemas.microsoft.com/office/powerpoint/2010/main" val="3746396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A94271D-A19C-4D6D-B2C5-268947B19F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D5CA2019-AE43-4AAC-B991-76C76263DFCE}"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36</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387" name="Rectangle 2">
            <a:extLst>
              <a:ext uri="{FF2B5EF4-FFF2-40B4-BE49-F238E27FC236}">
                <a16:creationId xmlns:a16="http://schemas.microsoft.com/office/drawing/2014/main" id="{49A266F8-E787-4683-86D7-FB86573A510A}"/>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CF95F539-1E7B-4560-9B72-DEB219BD21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95D1F35-9708-454C-BBAF-D2639F8A62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BB3CB0A0-8DDD-4E3A-BC1A-05D96D1D208E}"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37</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5" name="Rectangle 2">
            <a:extLst>
              <a:ext uri="{FF2B5EF4-FFF2-40B4-BE49-F238E27FC236}">
                <a16:creationId xmlns:a16="http://schemas.microsoft.com/office/drawing/2014/main" id="{4EFD7BE2-1076-4F5B-87EC-9C93FC76126C}"/>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6EB44500-9512-4C33-A783-31F09C1ECC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0D496D9-EED2-45C1-9B02-9CBE41DBF5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F0AD40BC-CDAF-4125-BF56-F92812F64CF2}"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38</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483" name="Rectangle 2">
            <a:extLst>
              <a:ext uri="{FF2B5EF4-FFF2-40B4-BE49-F238E27FC236}">
                <a16:creationId xmlns:a16="http://schemas.microsoft.com/office/drawing/2014/main" id="{8739651C-4C53-44BD-BC7C-CD38AC1A8EB8}"/>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01519305-DA72-4D48-8227-96497DFD71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5648135-1D4F-4AA0-B3F1-14FF392119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C0A2D35C-9E3B-4F5D-AF57-7CB99302EF6E}"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39</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531" name="Rectangle 2">
            <a:extLst>
              <a:ext uri="{FF2B5EF4-FFF2-40B4-BE49-F238E27FC236}">
                <a16:creationId xmlns:a16="http://schemas.microsoft.com/office/drawing/2014/main" id="{1376DDDE-4C00-458B-BD0C-F6ED32277AD1}"/>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B0FDB51-3A6C-41EB-9C19-C77EAD5E19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CDD9910-7DFF-49DA-AD8C-1C966C58C7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62C9411E-926B-4845-A393-720F7D2C7B3B}"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40</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79" name="Rectangle 2">
            <a:extLst>
              <a:ext uri="{FF2B5EF4-FFF2-40B4-BE49-F238E27FC236}">
                <a16:creationId xmlns:a16="http://schemas.microsoft.com/office/drawing/2014/main" id="{D495ECCD-1582-48CD-BEA4-A4F0ACD7AB5E}"/>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92ABAA35-7AC7-4304-B61F-5471D63343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CDD9910-7DFF-49DA-AD8C-1C966C58C7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62C9411E-926B-4845-A393-720F7D2C7B3B}"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41</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79" name="Rectangle 2">
            <a:extLst>
              <a:ext uri="{FF2B5EF4-FFF2-40B4-BE49-F238E27FC236}">
                <a16:creationId xmlns:a16="http://schemas.microsoft.com/office/drawing/2014/main" id="{D495ECCD-1582-48CD-BEA4-A4F0ACD7AB5E}"/>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92ABAA35-7AC7-4304-B61F-5471D63343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670716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702094B-942D-46C7-A5CC-120C8C5C045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3738D6E4-77E2-4CCC-BA41-21D3D13B915A}"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42</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6627" name="Rectangle 2">
            <a:extLst>
              <a:ext uri="{FF2B5EF4-FFF2-40B4-BE49-F238E27FC236}">
                <a16:creationId xmlns:a16="http://schemas.microsoft.com/office/drawing/2014/main" id="{1BB525C3-4835-4785-BEA4-F471A53DADF7}"/>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FAAD7B27-C0D3-4F41-BE80-050999CAC26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FE78DBAF-DD45-4A9F-9717-19E5F1BA82E8}" type="slidenum">
              <a:rPr lang="en-US" sz="1100"/>
              <a:pPr/>
              <a:t>12</a:t>
            </a:fld>
            <a:endParaRPr lang="en-US" sz="11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E78ED124-C54E-4FA7-A99F-2D6C6547F20E}" type="slidenum">
              <a:rPr lang="en-US" sz="1100"/>
              <a:pPr/>
              <a:t>13</a:t>
            </a:fld>
            <a:endParaRPr lang="en-US" sz="11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342C446A-1B75-4B27-BCFD-22784BCB04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46E70639-83E6-4038-A257-497CA34AB273}"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30</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9" name="Rectangle 2">
            <a:extLst>
              <a:ext uri="{FF2B5EF4-FFF2-40B4-BE49-F238E27FC236}">
                <a16:creationId xmlns:a16="http://schemas.microsoft.com/office/drawing/2014/main" id="{FE237F9C-182D-4698-9C39-22E489B76F46}"/>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B3BDC888-DB91-4256-AF30-E3BF8150D3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A2578E-A926-44F1-8A7B-B1D2DF1156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DBD1D250-893D-450D-B3DF-D6D1A9F1CE6E}"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31</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7" name="Rectangle 2">
            <a:extLst>
              <a:ext uri="{FF2B5EF4-FFF2-40B4-BE49-F238E27FC236}">
                <a16:creationId xmlns:a16="http://schemas.microsoft.com/office/drawing/2014/main" id="{772CC504-1AE7-46D3-B5D5-B8BFF1EF980C}"/>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08B1A2EE-7A85-4617-9770-6269958A39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88632796-0046-49BC-AD8D-7DCE81E446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193AF59C-55A2-4C7D-AF3E-B5FB7C41C2A8}"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32</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5" name="Rectangle 2">
            <a:extLst>
              <a:ext uri="{FF2B5EF4-FFF2-40B4-BE49-F238E27FC236}">
                <a16:creationId xmlns:a16="http://schemas.microsoft.com/office/drawing/2014/main" id="{707D7130-C910-4004-9728-6B6E2F5FDC84}"/>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07DD120-73A4-4A1E-9B1E-F0D51253AFC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B909AC66-D92E-466C-9D0A-7E7B472677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7AD1C456-D514-4E15-B6D8-97A7D826231F}"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33</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243" name="Rectangle 2">
            <a:extLst>
              <a:ext uri="{FF2B5EF4-FFF2-40B4-BE49-F238E27FC236}">
                <a16:creationId xmlns:a16="http://schemas.microsoft.com/office/drawing/2014/main" id="{5A3A9861-DF9C-4298-9C39-2D2F106AD1A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4DB5CF4E-A4C6-4F83-860F-F01A5330D2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4655FFD8-C894-4D22-B6B2-82A853FA21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FDA12AFA-B168-4F07-95D0-5A5FF97EC97D}"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34</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1" name="Rectangle 2">
            <a:extLst>
              <a:ext uri="{FF2B5EF4-FFF2-40B4-BE49-F238E27FC236}">
                <a16:creationId xmlns:a16="http://schemas.microsoft.com/office/drawing/2014/main" id="{25D65396-3904-4A06-ACF9-2A26AB2CB3F5}"/>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51F41F27-BD5D-4CC1-9DA0-BCB4FE1AD5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B4881DD-C2B2-4253-8D5A-3D06C6CA8D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39800">
              <a:defRPr sz="2400" b="1">
                <a:solidFill>
                  <a:schemeClr val="tx1"/>
                </a:solidFill>
                <a:latin typeface="Arial" panose="020B0604020202020204" pitchFamily="34" charset="0"/>
              </a:defRPr>
            </a:lvl1pPr>
            <a:lvl2pPr marL="742950" indent="-285750" algn="ctr" defTabSz="939800">
              <a:defRPr sz="2400" b="1">
                <a:solidFill>
                  <a:schemeClr val="tx1"/>
                </a:solidFill>
                <a:latin typeface="Arial" panose="020B0604020202020204" pitchFamily="34" charset="0"/>
              </a:defRPr>
            </a:lvl2pPr>
            <a:lvl3pPr marL="1143000" indent="-228600" algn="ctr" defTabSz="939800">
              <a:defRPr sz="2400" b="1">
                <a:solidFill>
                  <a:schemeClr val="tx1"/>
                </a:solidFill>
                <a:latin typeface="Arial" panose="020B0604020202020204" pitchFamily="34" charset="0"/>
              </a:defRPr>
            </a:lvl3pPr>
            <a:lvl4pPr marL="1600200" indent="-228600" algn="ctr" defTabSz="939800">
              <a:defRPr sz="2400" b="1">
                <a:solidFill>
                  <a:schemeClr val="tx1"/>
                </a:solidFill>
                <a:latin typeface="Arial" panose="020B0604020202020204" pitchFamily="34" charset="0"/>
              </a:defRPr>
            </a:lvl4pPr>
            <a:lvl5pPr marL="2057400" indent="-228600" algn="ctr" defTabSz="939800">
              <a:defRPr sz="2400" b="1">
                <a:solidFill>
                  <a:schemeClr val="tx1"/>
                </a:solidFill>
                <a:latin typeface="Arial" panose="020B0604020202020204" pitchFamily="34" charset="0"/>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r" defTabSz="939800" rtl="0" eaLnBrk="0" fontAlgn="base" latinLnBrk="0" hangingPunct="0">
              <a:lnSpc>
                <a:spcPct val="100000"/>
              </a:lnSpc>
              <a:spcBef>
                <a:spcPct val="0"/>
              </a:spcBef>
              <a:spcAft>
                <a:spcPct val="0"/>
              </a:spcAft>
              <a:buClrTx/>
              <a:buSzTx/>
              <a:buFontTx/>
              <a:buNone/>
              <a:tabLst/>
              <a:defRPr/>
            </a:pPr>
            <a:fld id="{635B2080-D3C2-443C-9FE7-E148AC717810}" type="slidenum">
              <a:rPr kumimoji="0" lang="en-US" altLang="en-US" sz="1000" b="0" i="1"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9800" rtl="0" eaLnBrk="0" fontAlgn="base" latinLnBrk="0" hangingPunct="0">
                <a:lnSpc>
                  <a:spcPct val="100000"/>
                </a:lnSpc>
                <a:spcBef>
                  <a:spcPct val="0"/>
                </a:spcBef>
                <a:spcAft>
                  <a:spcPct val="0"/>
                </a:spcAft>
                <a:buClrTx/>
                <a:buSzTx/>
                <a:buFontTx/>
                <a:buNone/>
                <a:tabLst/>
                <a:defRPr/>
              </a:pPr>
              <a:t>35</a:t>
            </a:fld>
            <a:endParaRPr kumimoji="0" lang="en-US" altLang="en-US" sz="1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 name="Rectangle 2">
            <a:extLst>
              <a:ext uri="{FF2B5EF4-FFF2-40B4-BE49-F238E27FC236}">
                <a16:creationId xmlns:a16="http://schemas.microsoft.com/office/drawing/2014/main" id="{9439D5C5-CF52-4FC5-802D-FF25326BCC7D}"/>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26C1E7E9-DDA5-450C-ADBB-6F7F2E56E3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a:t>Click to edit Master title style</a:t>
            </a:r>
          </a:p>
        </p:txBody>
      </p:sp>
      <p:sp>
        <p:nvSpPr>
          <p:cNvPr id="3" name="Table Placeholder 2"/>
          <p:cNvSpPr>
            <a:spLocks noGrp="1"/>
          </p:cNvSpPr>
          <p:nvPr>
            <p:ph type="tbl" idx="1"/>
          </p:nvPr>
        </p:nvSpPr>
        <p:spPr>
          <a:xfrm>
            <a:off x="609600" y="1266825"/>
            <a:ext cx="8305800" cy="4905375"/>
          </a:xfrm>
        </p:spPr>
        <p:txBody>
          <a:bodyPr/>
          <a:lstStyle/>
          <a:p>
            <a:pPr lvl="0"/>
            <a:endParaRPr lang="en-US" noProof="0"/>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01665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336358D6-B1B6-4B85-9AB4-481952F36A4B}" type="slidenum">
              <a:rPr lang="en-US"/>
              <a:pPr/>
              <a:t>‹#›</a:t>
            </a:fld>
            <a:endParaRPr lang="en-US"/>
          </a:p>
        </p:txBody>
      </p:sp>
    </p:spTree>
    <p:extLst>
      <p:ext uri="{BB962C8B-B14F-4D97-AF65-F5344CB8AC3E}">
        <p14:creationId xmlns:p14="http://schemas.microsoft.com/office/powerpoint/2010/main" val="1361387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PK"/>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Rectangle 4">
            <a:extLst>
              <a:ext uri="{FF2B5EF4-FFF2-40B4-BE49-F238E27FC236}">
                <a16:creationId xmlns:a16="http://schemas.microsoft.com/office/drawing/2014/main" id="{E9C7045D-8DCE-48D4-B790-43ACD69AA26C}"/>
              </a:ext>
            </a:extLst>
          </p:cNvPr>
          <p:cNvSpPr>
            <a:spLocks noGrp="1" noChangeArrowheads="1"/>
          </p:cNvSpPr>
          <p:nvPr>
            <p:ph type="dt" sz="half" idx="10"/>
          </p:nvPr>
        </p:nvSpPr>
        <p:spPr>
          <a:ln/>
        </p:spPr>
        <p:txBody>
          <a:bodyPr/>
          <a:lstStyle>
            <a:lvl1pPr>
              <a:defRPr/>
            </a:lvl1pPr>
          </a:lstStyle>
          <a:p>
            <a:pPr>
              <a:defRPr/>
            </a:pPr>
            <a:fld id="{F77AD82A-C07D-4C35-8505-D4FF2B599807}" type="datetime1">
              <a:rPr lang="en-US" altLang="en-PK"/>
              <a:pPr>
                <a:defRPr/>
              </a:pPr>
              <a:t>11/3/2021</a:t>
            </a:fld>
            <a:endParaRPr lang="en-US" altLang="en-PK"/>
          </a:p>
        </p:txBody>
      </p:sp>
      <p:sp>
        <p:nvSpPr>
          <p:cNvPr id="5" name="Rectangle 5">
            <a:extLst>
              <a:ext uri="{FF2B5EF4-FFF2-40B4-BE49-F238E27FC236}">
                <a16:creationId xmlns:a16="http://schemas.microsoft.com/office/drawing/2014/main" id="{27A72D8C-31C7-4EF9-8128-A6CB4DE576E5}"/>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6" name="Rectangle 6">
            <a:extLst>
              <a:ext uri="{FF2B5EF4-FFF2-40B4-BE49-F238E27FC236}">
                <a16:creationId xmlns:a16="http://schemas.microsoft.com/office/drawing/2014/main" id="{A7876A00-ED97-4D85-BCD0-40F3285F687A}"/>
              </a:ext>
            </a:extLst>
          </p:cNvPr>
          <p:cNvSpPr>
            <a:spLocks noGrp="1" noChangeArrowheads="1"/>
          </p:cNvSpPr>
          <p:nvPr>
            <p:ph type="sldNum" sz="quarter" idx="12"/>
          </p:nvPr>
        </p:nvSpPr>
        <p:spPr>
          <a:ln/>
        </p:spPr>
        <p:txBody>
          <a:bodyPr/>
          <a:lstStyle>
            <a:lvl1pPr>
              <a:defRPr/>
            </a:lvl1pPr>
          </a:lstStyle>
          <a:p>
            <a:pPr>
              <a:defRPr/>
            </a:pPr>
            <a:r>
              <a:rPr lang="en-US" altLang="en-PK"/>
              <a:t>Slide </a:t>
            </a:r>
            <a:fld id="{E1F716C6-F334-44B8-83EA-377DE606817B}" type="slidenum">
              <a:rPr lang="en-US" altLang="en-PK" smtClean="0"/>
              <a:pPr>
                <a:defRPr/>
              </a:pPr>
              <a:t>‹#›</a:t>
            </a:fld>
            <a:endParaRPr lang="en-US" altLang="en-PK"/>
          </a:p>
        </p:txBody>
      </p:sp>
    </p:spTree>
    <p:extLst>
      <p:ext uri="{BB962C8B-B14F-4D97-AF65-F5344CB8AC3E}">
        <p14:creationId xmlns:p14="http://schemas.microsoft.com/office/powerpoint/2010/main" val="894390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Rectangle 4">
            <a:extLst>
              <a:ext uri="{FF2B5EF4-FFF2-40B4-BE49-F238E27FC236}">
                <a16:creationId xmlns:a16="http://schemas.microsoft.com/office/drawing/2014/main" id="{ECC5169F-EB22-4BA9-B7CF-C1BEA282A41D}"/>
              </a:ext>
            </a:extLst>
          </p:cNvPr>
          <p:cNvSpPr>
            <a:spLocks noGrp="1" noChangeArrowheads="1"/>
          </p:cNvSpPr>
          <p:nvPr>
            <p:ph type="dt" sz="half" idx="10"/>
          </p:nvPr>
        </p:nvSpPr>
        <p:spPr>
          <a:ln/>
        </p:spPr>
        <p:txBody>
          <a:bodyPr/>
          <a:lstStyle>
            <a:lvl1pPr>
              <a:defRPr/>
            </a:lvl1pPr>
          </a:lstStyle>
          <a:p>
            <a:pPr>
              <a:defRPr/>
            </a:pPr>
            <a:fld id="{817171E3-6619-4049-B783-122A540FDDE3}" type="datetime1">
              <a:rPr lang="en-US" altLang="en-PK"/>
              <a:pPr>
                <a:defRPr/>
              </a:pPr>
              <a:t>11/3/2021</a:t>
            </a:fld>
            <a:endParaRPr lang="en-US" altLang="en-PK"/>
          </a:p>
        </p:txBody>
      </p:sp>
      <p:sp>
        <p:nvSpPr>
          <p:cNvPr id="5" name="Rectangle 5">
            <a:extLst>
              <a:ext uri="{FF2B5EF4-FFF2-40B4-BE49-F238E27FC236}">
                <a16:creationId xmlns:a16="http://schemas.microsoft.com/office/drawing/2014/main" id="{FCFED1B5-0104-45D0-AF35-D6EE00DCC296}"/>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6" name="Rectangle 6">
            <a:extLst>
              <a:ext uri="{FF2B5EF4-FFF2-40B4-BE49-F238E27FC236}">
                <a16:creationId xmlns:a16="http://schemas.microsoft.com/office/drawing/2014/main" id="{BB0D5E0D-3EA2-4F86-92CA-EB37DAD433BA}"/>
              </a:ext>
            </a:extLst>
          </p:cNvPr>
          <p:cNvSpPr>
            <a:spLocks noGrp="1" noChangeArrowheads="1"/>
          </p:cNvSpPr>
          <p:nvPr>
            <p:ph type="sldNum" sz="quarter" idx="12"/>
          </p:nvPr>
        </p:nvSpPr>
        <p:spPr>
          <a:ln/>
        </p:spPr>
        <p:txBody>
          <a:bodyPr/>
          <a:lstStyle>
            <a:lvl1pPr>
              <a:defRPr/>
            </a:lvl1pPr>
          </a:lstStyle>
          <a:p>
            <a:pPr>
              <a:defRPr/>
            </a:pPr>
            <a:r>
              <a:rPr lang="en-US" altLang="en-PK"/>
              <a:t>Slide </a:t>
            </a:r>
            <a:fld id="{823DCEDE-FC62-49AB-A6D2-419E1CA3B07E}" type="slidenum">
              <a:rPr lang="en-US" altLang="en-PK" smtClean="0"/>
              <a:pPr>
                <a:defRPr/>
              </a:pPr>
              <a:t>‹#›</a:t>
            </a:fld>
            <a:endParaRPr lang="en-US" altLang="en-PK"/>
          </a:p>
        </p:txBody>
      </p:sp>
    </p:spTree>
    <p:extLst>
      <p:ext uri="{BB962C8B-B14F-4D97-AF65-F5344CB8AC3E}">
        <p14:creationId xmlns:p14="http://schemas.microsoft.com/office/powerpoint/2010/main" val="210112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PK"/>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70C10B3A-90A1-4342-9BA3-2AAD4F0B5361}"/>
              </a:ext>
            </a:extLst>
          </p:cNvPr>
          <p:cNvSpPr>
            <a:spLocks noGrp="1" noChangeArrowheads="1"/>
          </p:cNvSpPr>
          <p:nvPr>
            <p:ph type="dt" sz="half" idx="10"/>
          </p:nvPr>
        </p:nvSpPr>
        <p:spPr>
          <a:ln/>
        </p:spPr>
        <p:txBody>
          <a:bodyPr/>
          <a:lstStyle>
            <a:lvl1pPr>
              <a:defRPr/>
            </a:lvl1pPr>
          </a:lstStyle>
          <a:p>
            <a:pPr>
              <a:defRPr/>
            </a:pPr>
            <a:fld id="{A16FFF77-8A3E-4500-96D0-FDE3843F8629}" type="datetime1">
              <a:rPr lang="en-US" altLang="en-PK"/>
              <a:pPr>
                <a:defRPr/>
              </a:pPr>
              <a:t>11/3/2021</a:t>
            </a:fld>
            <a:endParaRPr lang="en-US" altLang="en-PK"/>
          </a:p>
        </p:txBody>
      </p:sp>
      <p:sp>
        <p:nvSpPr>
          <p:cNvPr id="5" name="Rectangle 5">
            <a:extLst>
              <a:ext uri="{FF2B5EF4-FFF2-40B4-BE49-F238E27FC236}">
                <a16:creationId xmlns:a16="http://schemas.microsoft.com/office/drawing/2014/main" id="{1ECCD795-D49E-4123-91A9-8BDC73E58B2F}"/>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6" name="Rectangle 6">
            <a:extLst>
              <a:ext uri="{FF2B5EF4-FFF2-40B4-BE49-F238E27FC236}">
                <a16:creationId xmlns:a16="http://schemas.microsoft.com/office/drawing/2014/main" id="{CABED5C1-E365-423B-A50F-48F72F129681}"/>
              </a:ext>
            </a:extLst>
          </p:cNvPr>
          <p:cNvSpPr>
            <a:spLocks noGrp="1" noChangeArrowheads="1"/>
          </p:cNvSpPr>
          <p:nvPr>
            <p:ph type="sldNum" sz="quarter" idx="12"/>
          </p:nvPr>
        </p:nvSpPr>
        <p:spPr>
          <a:ln/>
        </p:spPr>
        <p:txBody>
          <a:bodyPr/>
          <a:lstStyle>
            <a:lvl1pPr>
              <a:defRPr/>
            </a:lvl1pPr>
          </a:lstStyle>
          <a:p>
            <a:pPr>
              <a:defRPr/>
            </a:pPr>
            <a:r>
              <a:rPr lang="en-US" altLang="en-PK"/>
              <a:t>Slide </a:t>
            </a:r>
            <a:fld id="{5AE1EAE5-D925-45C4-93E1-AFE16EDFE996}" type="slidenum">
              <a:rPr lang="en-US" altLang="en-PK" smtClean="0"/>
              <a:pPr>
                <a:defRPr/>
              </a:pPr>
              <a:t>‹#›</a:t>
            </a:fld>
            <a:endParaRPr lang="en-US" altLang="en-PK"/>
          </a:p>
        </p:txBody>
      </p:sp>
    </p:spTree>
    <p:extLst>
      <p:ext uri="{BB962C8B-B14F-4D97-AF65-F5344CB8AC3E}">
        <p14:creationId xmlns:p14="http://schemas.microsoft.com/office/powerpoint/2010/main" val="3767120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K"/>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Rectangle 4">
            <a:extLst>
              <a:ext uri="{FF2B5EF4-FFF2-40B4-BE49-F238E27FC236}">
                <a16:creationId xmlns:a16="http://schemas.microsoft.com/office/drawing/2014/main" id="{69FEDFB0-61B6-4C59-A339-AC3671E0F214}"/>
              </a:ext>
            </a:extLst>
          </p:cNvPr>
          <p:cNvSpPr>
            <a:spLocks noGrp="1" noChangeArrowheads="1"/>
          </p:cNvSpPr>
          <p:nvPr>
            <p:ph type="dt" sz="half" idx="10"/>
          </p:nvPr>
        </p:nvSpPr>
        <p:spPr>
          <a:ln/>
        </p:spPr>
        <p:txBody>
          <a:bodyPr/>
          <a:lstStyle>
            <a:lvl1pPr>
              <a:defRPr/>
            </a:lvl1pPr>
          </a:lstStyle>
          <a:p>
            <a:pPr>
              <a:defRPr/>
            </a:pPr>
            <a:fld id="{F6D4775C-1FE0-4C0B-991D-03D7EECF8135}" type="datetime1">
              <a:rPr lang="en-US" altLang="en-PK"/>
              <a:pPr>
                <a:defRPr/>
              </a:pPr>
              <a:t>11/3/2021</a:t>
            </a:fld>
            <a:endParaRPr lang="en-US" altLang="en-PK"/>
          </a:p>
        </p:txBody>
      </p:sp>
      <p:sp>
        <p:nvSpPr>
          <p:cNvPr id="6" name="Rectangle 5">
            <a:extLst>
              <a:ext uri="{FF2B5EF4-FFF2-40B4-BE49-F238E27FC236}">
                <a16:creationId xmlns:a16="http://schemas.microsoft.com/office/drawing/2014/main" id="{14436C9A-7A40-46D7-9FCA-DE5A879A5208}"/>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7" name="Rectangle 6">
            <a:extLst>
              <a:ext uri="{FF2B5EF4-FFF2-40B4-BE49-F238E27FC236}">
                <a16:creationId xmlns:a16="http://schemas.microsoft.com/office/drawing/2014/main" id="{7E230795-69E8-4F77-89D4-E400133C461D}"/>
              </a:ext>
            </a:extLst>
          </p:cNvPr>
          <p:cNvSpPr>
            <a:spLocks noGrp="1" noChangeArrowheads="1"/>
          </p:cNvSpPr>
          <p:nvPr>
            <p:ph type="sldNum" sz="quarter" idx="12"/>
          </p:nvPr>
        </p:nvSpPr>
        <p:spPr>
          <a:ln/>
        </p:spPr>
        <p:txBody>
          <a:bodyPr/>
          <a:lstStyle>
            <a:lvl1pPr>
              <a:defRPr/>
            </a:lvl1pPr>
          </a:lstStyle>
          <a:p>
            <a:pPr>
              <a:defRPr/>
            </a:pPr>
            <a:r>
              <a:rPr lang="en-US" altLang="en-PK"/>
              <a:t>Slide </a:t>
            </a:r>
            <a:fld id="{472DC8D4-6A79-46FC-8CD1-CB87488ED326}" type="slidenum">
              <a:rPr lang="en-US" altLang="en-PK" smtClean="0"/>
              <a:pPr>
                <a:defRPr/>
              </a:pPr>
              <a:t>‹#›</a:t>
            </a:fld>
            <a:endParaRPr lang="en-US" altLang="en-PK"/>
          </a:p>
        </p:txBody>
      </p:sp>
    </p:spTree>
    <p:extLst>
      <p:ext uri="{BB962C8B-B14F-4D97-AF65-F5344CB8AC3E}">
        <p14:creationId xmlns:p14="http://schemas.microsoft.com/office/powerpoint/2010/main" val="1341027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PK"/>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Rectangle 4">
            <a:extLst>
              <a:ext uri="{FF2B5EF4-FFF2-40B4-BE49-F238E27FC236}">
                <a16:creationId xmlns:a16="http://schemas.microsoft.com/office/drawing/2014/main" id="{9C269421-A026-4C1D-A69C-3432BDB5E783}"/>
              </a:ext>
            </a:extLst>
          </p:cNvPr>
          <p:cNvSpPr>
            <a:spLocks noGrp="1" noChangeArrowheads="1"/>
          </p:cNvSpPr>
          <p:nvPr>
            <p:ph type="dt" sz="half" idx="10"/>
          </p:nvPr>
        </p:nvSpPr>
        <p:spPr>
          <a:ln/>
        </p:spPr>
        <p:txBody>
          <a:bodyPr/>
          <a:lstStyle>
            <a:lvl1pPr>
              <a:defRPr/>
            </a:lvl1pPr>
          </a:lstStyle>
          <a:p>
            <a:pPr>
              <a:defRPr/>
            </a:pPr>
            <a:fld id="{FE42E2BE-0820-46B0-B341-F0E22AEF8016}" type="datetime1">
              <a:rPr lang="en-US" altLang="en-PK"/>
              <a:pPr>
                <a:defRPr/>
              </a:pPr>
              <a:t>11/3/2021</a:t>
            </a:fld>
            <a:endParaRPr lang="en-US" altLang="en-PK"/>
          </a:p>
        </p:txBody>
      </p:sp>
      <p:sp>
        <p:nvSpPr>
          <p:cNvPr id="8" name="Rectangle 5">
            <a:extLst>
              <a:ext uri="{FF2B5EF4-FFF2-40B4-BE49-F238E27FC236}">
                <a16:creationId xmlns:a16="http://schemas.microsoft.com/office/drawing/2014/main" id="{161BD53E-DAD2-473A-BBFA-3ACEA0A591FC}"/>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9" name="Rectangle 6">
            <a:extLst>
              <a:ext uri="{FF2B5EF4-FFF2-40B4-BE49-F238E27FC236}">
                <a16:creationId xmlns:a16="http://schemas.microsoft.com/office/drawing/2014/main" id="{EDF311C9-F70B-41D1-9455-127FE238CDF7}"/>
              </a:ext>
            </a:extLst>
          </p:cNvPr>
          <p:cNvSpPr>
            <a:spLocks noGrp="1" noChangeArrowheads="1"/>
          </p:cNvSpPr>
          <p:nvPr>
            <p:ph type="sldNum" sz="quarter" idx="12"/>
          </p:nvPr>
        </p:nvSpPr>
        <p:spPr>
          <a:ln/>
        </p:spPr>
        <p:txBody>
          <a:bodyPr/>
          <a:lstStyle>
            <a:lvl1pPr>
              <a:defRPr/>
            </a:lvl1pPr>
          </a:lstStyle>
          <a:p>
            <a:pPr>
              <a:defRPr/>
            </a:pPr>
            <a:r>
              <a:rPr lang="en-US" altLang="en-PK"/>
              <a:t>Slide </a:t>
            </a:r>
            <a:fld id="{24B74F9C-11A6-40F0-B179-57CFAC03C143}" type="slidenum">
              <a:rPr lang="en-US" altLang="en-PK" smtClean="0"/>
              <a:pPr>
                <a:defRPr/>
              </a:pPr>
              <a:t>‹#›</a:t>
            </a:fld>
            <a:endParaRPr lang="en-US" altLang="en-PK"/>
          </a:p>
        </p:txBody>
      </p:sp>
    </p:spTree>
    <p:extLst>
      <p:ext uri="{BB962C8B-B14F-4D97-AF65-F5344CB8AC3E}">
        <p14:creationId xmlns:p14="http://schemas.microsoft.com/office/powerpoint/2010/main" val="122588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K"/>
          </a:p>
        </p:txBody>
      </p:sp>
      <p:sp>
        <p:nvSpPr>
          <p:cNvPr id="3" name="Rectangle 4">
            <a:extLst>
              <a:ext uri="{FF2B5EF4-FFF2-40B4-BE49-F238E27FC236}">
                <a16:creationId xmlns:a16="http://schemas.microsoft.com/office/drawing/2014/main" id="{99831ABF-F9F2-458C-B17C-EB6E70881CED}"/>
              </a:ext>
            </a:extLst>
          </p:cNvPr>
          <p:cNvSpPr>
            <a:spLocks noGrp="1" noChangeArrowheads="1"/>
          </p:cNvSpPr>
          <p:nvPr>
            <p:ph type="dt" sz="half" idx="10"/>
          </p:nvPr>
        </p:nvSpPr>
        <p:spPr>
          <a:ln/>
        </p:spPr>
        <p:txBody>
          <a:bodyPr/>
          <a:lstStyle>
            <a:lvl1pPr>
              <a:defRPr/>
            </a:lvl1pPr>
          </a:lstStyle>
          <a:p>
            <a:pPr>
              <a:defRPr/>
            </a:pPr>
            <a:fld id="{FFCC15AB-AC6D-4BF3-9F1F-571DE6DAC268}" type="datetime1">
              <a:rPr lang="en-US" altLang="en-PK"/>
              <a:pPr>
                <a:defRPr/>
              </a:pPr>
              <a:t>11/3/2021</a:t>
            </a:fld>
            <a:endParaRPr lang="en-US" altLang="en-PK"/>
          </a:p>
        </p:txBody>
      </p:sp>
      <p:sp>
        <p:nvSpPr>
          <p:cNvPr id="4" name="Rectangle 5">
            <a:extLst>
              <a:ext uri="{FF2B5EF4-FFF2-40B4-BE49-F238E27FC236}">
                <a16:creationId xmlns:a16="http://schemas.microsoft.com/office/drawing/2014/main" id="{B0C77598-9979-4DC0-A07D-3A310A234785}"/>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5" name="Rectangle 6">
            <a:extLst>
              <a:ext uri="{FF2B5EF4-FFF2-40B4-BE49-F238E27FC236}">
                <a16:creationId xmlns:a16="http://schemas.microsoft.com/office/drawing/2014/main" id="{BA7CFEDD-1F00-4262-9F37-B6CD481750DF}"/>
              </a:ext>
            </a:extLst>
          </p:cNvPr>
          <p:cNvSpPr>
            <a:spLocks noGrp="1" noChangeArrowheads="1"/>
          </p:cNvSpPr>
          <p:nvPr>
            <p:ph type="sldNum" sz="quarter" idx="12"/>
          </p:nvPr>
        </p:nvSpPr>
        <p:spPr>
          <a:ln/>
        </p:spPr>
        <p:txBody>
          <a:bodyPr/>
          <a:lstStyle>
            <a:lvl1pPr>
              <a:defRPr/>
            </a:lvl1pPr>
          </a:lstStyle>
          <a:p>
            <a:pPr>
              <a:defRPr/>
            </a:pPr>
            <a:r>
              <a:rPr lang="en-US" altLang="en-PK"/>
              <a:t>Slide </a:t>
            </a:r>
            <a:fld id="{71A4E2EB-E6C0-4D68-919F-341F0CBF9E37}" type="slidenum">
              <a:rPr lang="en-US" altLang="en-PK" smtClean="0"/>
              <a:pPr>
                <a:defRPr/>
              </a:pPr>
              <a:t>‹#›</a:t>
            </a:fld>
            <a:endParaRPr lang="en-US" altLang="en-PK"/>
          </a:p>
        </p:txBody>
      </p:sp>
    </p:spTree>
    <p:extLst>
      <p:ext uri="{BB962C8B-B14F-4D97-AF65-F5344CB8AC3E}">
        <p14:creationId xmlns:p14="http://schemas.microsoft.com/office/powerpoint/2010/main" val="363550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11/3/2021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FB637C-2B47-49EA-8F9F-23C46A68B4AD}"/>
              </a:ext>
            </a:extLst>
          </p:cNvPr>
          <p:cNvSpPr>
            <a:spLocks noGrp="1" noChangeArrowheads="1"/>
          </p:cNvSpPr>
          <p:nvPr>
            <p:ph type="dt" sz="half" idx="10"/>
          </p:nvPr>
        </p:nvSpPr>
        <p:spPr>
          <a:ln/>
        </p:spPr>
        <p:txBody>
          <a:bodyPr/>
          <a:lstStyle>
            <a:lvl1pPr>
              <a:defRPr/>
            </a:lvl1pPr>
          </a:lstStyle>
          <a:p>
            <a:pPr>
              <a:defRPr/>
            </a:pPr>
            <a:fld id="{03861A7B-6718-4D78-8FB9-A0D6DE517DD1}" type="datetime1">
              <a:rPr lang="en-US" altLang="en-PK"/>
              <a:pPr>
                <a:defRPr/>
              </a:pPr>
              <a:t>11/3/2021</a:t>
            </a:fld>
            <a:endParaRPr lang="en-US" altLang="en-PK"/>
          </a:p>
        </p:txBody>
      </p:sp>
      <p:sp>
        <p:nvSpPr>
          <p:cNvPr id="3" name="Rectangle 5">
            <a:extLst>
              <a:ext uri="{FF2B5EF4-FFF2-40B4-BE49-F238E27FC236}">
                <a16:creationId xmlns:a16="http://schemas.microsoft.com/office/drawing/2014/main" id="{D05446D9-4C13-455D-846F-28A252357B81}"/>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4" name="Rectangle 6">
            <a:extLst>
              <a:ext uri="{FF2B5EF4-FFF2-40B4-BE49-F238E27FC236}">
                <a16:creationId xmlns:a16="http://schemas.microsoft.com/office/drawing/2014/main" id="{CE227A0A-2052-4C03-B370-30C03A13DF93}"/>
              </a:ext>
            </a:extLst>
          </p:cNvPr>
          <p:cNvSpPr>
            <a:spLocks noGrp="1" noChangeArrowheads="1"/>
          </p:cNvSpPr>
          <p:nvPr>
            <p:ph type="sldNum" sz="quarter" idx="12"/>
          </p:nvPr>
        </p:nvSpPr>
        <p:spPr>
          <a:ln/>
        </p:spPr>
        <p:txBody>
          <a:bodyPr/>
          <a:lstStyle>
            <a:lvl1pPr>
              <a:defRPr/>
            </a:lvl1pPr>
          </a:lstStyle>
          <a:p>
            <a:pPr>
              <a:defRPr/>
            </a:pPr>
            <a:r>
              <a:rPr lang="en-US" altLang="en-PK"/>
              <a:t>Slide </a:t>
            </a:r>
            <a:fld id="{81C3298F-C87E-4991-B62F-17F1CF80829B}" type="slidenum">
              <a:rPr lang="en-US" altLang="en-PK" smtClean="0"/>
              <a:pPr>
                <a:defRPr/>
              </a:pPr>
              <a:t>‹#›</a:t>
            </a:fld>
            <a:endParaRPr lang="en-US" altLang="en-PK"/>
          </a:p>
        </p:txBody>
      </p:sp>
    </p:spTree>
    <p:extLst>
      <p:ext uri="{BB962C8B-B14F-4D97-AF65-F5344CB8AC3E}">
        <p14:creationId xmlns:p14="http://schemas.microsoft.com/office/powerpoint/2010/main" val="1284032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PK"/>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4D4DEDF-FB37-482E-8FB2-838544E5827F}"/>
              </a:ext>
            </a:extLst>
          </p:cNvPr>
          <p:cNvSpPr>
            <a:spLocks noGrp="1" noChangeArrowheads="1"/>
          </p:cNvSpPr>
          <p:nvPr>
            <p:ph type="dt" sz="half" idx="10"/>
          </p:nvPr>
        </p:nvSpPr>
        <p:spPr>
          <a:ln/>
        </p:spPr>
        <p:txBody>
          <a:bodyPr/>
          <a:lstStyle>
            <a:lvl1pPr>
              <a:defRPr/>
            </a:lvl1pPr>
          </a:lstStyle>
          <a:p>
            <a:pPr>
              <a:defRPr/>
            </a:pPr>
            <a:fld id="{19CA0763-626A-4DE0-A2EE-DC2B97CE946B}" type="datetime1">
              <a:rPr lang="en-US" altLang="en-PK"/>
              <a:pPr>
                <a:defRPr/>
              </a:pPr>
              <a:t>11/3/2021</a:t>
            </a:fld>
            <a:endParaRPr lang="en-US" altLang="en-PK"/>
          </a:p>
        </p:txBody>
      </p:sp>
      <p:sp>
        <p:nvSpPr>
          <p:cNvPr id="6" name="Rectangle 5">
            <a:extLst>
              <a:ext uri="{FF2B5EF4-FFF2-40B4-BE49-F238E27FC236}">
                <a16:creationId xmlns:a16="http://schemas.microsoft.com/office/drawing/2014/main" id="{B1529852-9C69-4CC5-871C-3CBB00F3C6BC}"/>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7" name="Rectangle 6">
            <a:extLst>
              <a:ext uri="{FF2B5EF4-FFF2-40B4-BE49-F238E27FC236}">
                <a16:creationId xmlns:a16="http://schemas.microsoft.com/office/drawing/2014/main" id="{35ABB8C6-2806-496E-8D6C-CDF40FEB558A}"/>
              </a:ext>
            </a:extLst>
          </p:cNvPr>
          <p:cNvSpPr>
            <a:spLocks noGrp="1" noChangeArrowheads="1"/>
          </p:cNvSpPr>
          <p:nvPr>
            <p:ph type="sldNum" sz="quarter" idx="12"/>
          </p:nvPr>
        </p:nvSpPr>
        <p:spPr>
          <a:ln/>
        </p:spPr>
        <p:txBody>
          <a:bodyPr/>
          <a:lstStyle>
            <a:lvl1pPr>
              <a:defRPr/>
            </a:lvl1pPr>
          </a:lstStyle>
          <a:p>
            <a:pPr>
              <a:defRPr/>
            </a:pPr>
            <a:r>
              <a:rPr lang="en-US" altLang="en-PK"/>
              <a:t>Slide </a:t>
            </a:r>
            <a:fld id="{6F0E2724-B6E2-4D8F-AF7A-AA85551486B3}" type="slidenum">
              <a:rPr lang="en-US" altLang="en-PK" smtClean="0"/>
              <a:pPr>
                <a:defRPr/>
              </a:pPr>
              <a:t>‹#›</a:t>
            </a:fld>
            <a:endParaRPr lang="en-US" altLang="en-PK"/>
          </a:p>
        </p:txBody>
      </p:sp>
    </p:spTree>
    <p:extLst>
      <p:ext uri="{BB962C8B-B14F-4D97-AF65-F5344CB8AC3E}">
        <p14:creationId xmlns:p14="http://schemas.microsoft.com/office/powerpoint/2010/main" val="695628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PK"/>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K"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1545FBAE-9AC0-49A6-A3BE-E70B2F0222A6}"/>
              </a:ext>
            </a:extLst>
          </p:cNvPr>
          <p:cNvSpPr>
            <a:spLocks noGrp="1" noChangeArrowheads="1"/>
          </p:cNvSpPr>
          <p:nvPr>
            <p:ph type="dt" sz="half" idx="10"/>
          </p:nvPr>
        </p:nvSpPr>
        <p:spPr>
          <a:ln/>
        </p:spPr>
        <p:txBody>
          <a:bodyPr/>
          <a:lstStyle>
            <a:lvl1pPr>
              <a:defRPr/>
            </a:lvl1pPr>
          </a:lstStyle>
          <a:p>
            <a:pPr>
              <a:defRPr/>
            </a:pPr>
            <a:fld id="{BD284D76-2559-49D7-9723-1D35003D2F8E}" type="datetime1">
              <a:rPr lang="en-US" altLang="en-PK"/>
              <a:pPr>
                <a:defRPr/>
              </a:pPr>
              <a:t>11/3/2021</a:t>
            </a:fld>
            <a:endParaRPr lang="en-US" altLang="en-PK"/>
          </a:p>
        </p:txBody>
      </p:sp>
      <p:sp>
        <p:nvSpPr>
          <p:cNvPr id="6" name="Rectangle 5">
            <a:extLst>
              <a:ext uri="{FF2B5EF4-FFF2-40B4-BE49-F238E27FC236}">
                <a16:creationId xmlns:a16="http://schemas.microsoft.com/office/drawing/2014/main" id="{0D4C0279-CAC7-41CA-8904-DF95DF10995D}"/>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7" name="Rectangle 6">
            <a:extLst>
              <a:ext uri="{FF2B5EF4-FFF2-40B4-BE49-F238E27FC236}">
                <a16:creationId xmlns:a16="http://schemas.microsoft.com/office/drawing/2014/main" id="{C9A7BB58-FECB-4E33-8C2F-49DB90E771D7}"/>
              </a:ext>
            </a:extLst>
          </p:cNvPr>
          <p:cNvSpPr>
            <a:spLocks noGrp="1" noChangeArrowheads="1"/>
          </p:cNvSpPr>
          <p:nvPr>
            <p:ph type="sldNum" sz="quarter" idx="12"/>
          </p:nvPr>
        </p:nvSpPr>
        <p:spPr>
          <a:ln/>
        </p:spPr>
        <p:txBody>
          <a:bodyPr/>
          <a:lstStyle>
            <a:lvl1pPr>
              <a:defRPr/>
            </a:lvl1pPr>
          </a:lstStyle>
          <a:p>
            <a:pPr>
              <a:defRPr/>
            </a:pPr>
            <a:r>
              <a:rPr lang="en-US" altLang="en-PK"/>
              <a:t>Slide </a:t>
            </a:r>
            <a:fld id="{A8F0A982-7F9A-4575-A46F-AC7A37FF889A}" type="slidenum">
              <a:rPr lang="en-US" altLang="en-PK" smtClean="0"/>
              <a:pPr>
                <a:defRPr/>
              </a:pPr>
              <a:t>‹#›</a:t>
            </a:fld>
            <a:endParaRPr lang="en-US" altLang="en-PK"/>
          </a:p>
        </p:txBody>
      </p:sp>
    </p:spTree>
    <p:extLst>
      <p:ext uri="{BB962C8B-B14F-4D97-AF65-F5344CB8AC3E}">
        <p14:creationId xmlns:p14="http://schemas.microsoft.com/office/powerpoint/2010/main" val="1134724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Rectangle 4">
            <a:extLst>
              <a:ext uri="{FF2B5EF4-FFF2-40B4-BE49-F238E27FC236}">
                <a16:creationId xmlns:a16="http://schemas.microsoft.com/office/drawing/2014/main" id="{59DD1F37-4670-4BF0-A835-0D6AB01F46EE}"/>
              </a:ext>
            </a:extLst>
          </p:cNvPr>
          <p:cNvSpPr>
            <a:spLocks noGrp="1" noChangeArrowheads="1"/>
          </p:cNvSpPr>
          <p:nvPr>
            <p:ph type="dt" sz="half" idx="10"/>
          </p:nvPr>
        </p:nvSpPr>
        <p:spPr>
          <a:ln/>
        </p:spPr>
        <p:txBody>
          <a:bodyPr/>
          <a:lstStyle>
            <a:lvl1pPr>
              <a:defRPr/>
            </a:lvl1pPr>
          </a:lstStyle>
          <a:p>
            <a:pPr>
              <a:defRPr/>
            </a:pPr>
            <a:fld id="{2244C8F7-F139-46C5-BB36-B045440FA522}" type="datetime1">
              <a:rPr lang="en-US" altLang="en-PK"/>
              <a:pPr>
                <a:defRPr/>
              </a:pPr>
              <a:t>11/3/2021</a:t>
            </a:fld>
            <a:endParaRPr lang="en-US" altLang="en-PK"/>
          </a:p>
        </p:txBody>
      </p:sp>
      <p:sp>
        <p:nvSpPr>
          <p:cNvPr id="5" name="Rectangle 5">
            <a:extLst>
              <a:ext uri="{FF2B5EF4-FFF2-40B4-BE49-F238E27FC236}">
                <a16:creationId xmlns:a16="http://schemas.microsoft.com/office/drawing/2014/main" id="{8197EE6C-9AE4-444A-9A47-1D1BFE653785}"/>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6" name="Rectangle 6">
            <a:extLst>
              <a:ext uri="{FF2B5EF4-FFF2-40B4-BE49-F238E27FC236}">
                <a16:creationId xmlns:a16="http://schemas.microsoft.com/office/drawing/2014/main" id="{356496CB-14F5-48DB-ABC1-36D9B4A3DD4D}"/>
              </a:ext>
            </a:extLst>
          </p:cNvPr>
          <p:cNvSpPr>
            <a:spLocks noGrp="1" noChangeArrowheads="1"/>
          </p:cNvSpPr>
          <p:nvPr>
            <p:ph type="sldNum" sz="quarter" idx="12"/>
          </p:nvPr>
        </p:nvSpPr>
        <p:spPr>
          <a:ln/>
        </p:spPr>
        <p:txBody>
          <a:bodyPr/>
          <a:lstStyle>
            <a:lvl1pPr>
              <a:defRPr/>
            </a:lvl1pPr>
          </a:lstStyle>
          <a:p>
            <a:pPr>
              <a:defRPr/>
            </a:pPr>
            <a:r>
              <a:rPr lang="en-US" altLang="en-PK"/>
              <a:t>Slide </a:t>
            </a:r>
            <a:fld id="{EBFF6D0B-830C-4A9A-AE7A-CC5DCED57BBC}" type="slidenum">
              <a:rPr lang="en-US" altLang="en-PK" smtClean="0"/>
              <a:pPr>
                <a:defRPr/>
              </a:pPr>
              <a:t>‹#›</a:t>
            </a:fld>
            <a:endParaRPr lang="en-US" altLang="en-PK"/>
          </a:p>
        </p:txBody>
      </p:sp>
    </p:spTree>
    <p:extLst>
      <p:ext uri="{BB962C8B-B14F-4D97-AF65-F5344CB8AC3E}">
        <p14:creationId xmlns:p14="http://schemas.microsoft.com/office/powerpoint/2010/main" val="1229310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PK"/>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Rectangle 4">
            <a:extLst>
              <a:ext uri="{FF2B5EF4-FFF2-40B4-BE49-F238E27FC236}">
                <a16:creationId xmlns:a16="http://schemas.microsoft.com/office/drawing/2014/main" id="{67C4B667-CCCA-4F41-B3B0-F1219D5FA3BE}"/>
              </a:ext>
            </a:extLst>
          </p:cNvPr>
          <p:cNvSpPr>
            <a:spLocks noGrp="1" noChangeArrowheads="1"/>
          </p:cNvSpPr>
          <p:nvPr>
            <p:ph type="dt" sz="half" idx="10"/>
          </p:nvPr>
        </p:nvSpPr>
        <p:spPr>
          <a:ln/>
        </p:spPr>
        <p:txBody>
          <a:bodyPr/>
          <a:lstStyle>
            <a:lvl1pPr>
              <a:defRPr/>
            </a:lvl1pPr>
          </a:lstStyle>
          <a:p>
            <a:pPr>
              <a:defRPr/>
            </a:pPr>
            <a:fld id="{1CEA2FAD-8A92-4A3A-9163-57B83AC1A6C0}" type="datetime1">
              <a:rPr lang="en-US" altLang="en-PK"/>
              <a:pPr>
                <a:defRPr/>
              </a:pPr>
              <a:t>11/3/2021</a:t>
            </a:fld>
            <a:endParaRPr lang="en-US" altLang="en-PK"/>
          </a:p>
        </p:txBody>
      </p:sp>
      <p:sp>
        <p:nvSpPr>
          <p:cNvPr id="5" name="Rectangle 5">
            <a:extLst>
              <a:ext uri="{FF2B5EF4-FFF2-40B4-BE49-F238E27FC236}">
                <a16:creationId xmlns:a16="http://schemas.microsoft.com/office/drawing/2014/main" id="{42E71FCC-C0B8-45D9-BC5A-175F8397DC0D}"/>
              </a:ext>
            </a:extLst>
          </p:cNvPr>
          <p:cNvSpPr>
            <a:spLocks noGrp="1" noChangeArrowheads="1"/>
          </p:cNvSpPr>
          <p:nvPr>
            <p:ph type="ftr" sz="quarter" idx="11"/>
          </p:nvPr>
        </p:nvSpPr>
        <p:spPr>
          <a:ln/>
        </p:spPr>
        <p:txBody>
          <a:bodyPr/>
          <a:lstStyle>
            <a:lvl1pPr>
              <a:defRPr/>
            </a:lvl1pPr>
          </a:lstStyle>
          <a:p>
            <a:pPr>
              <a:defRPr/>
            </a:pPr>
            <a:endParaRPr lang="en-US" altLang="en-PK"/>
          </a:p>
        </p:txBody>
      </p:sp>
      <p:sp>
        <p:nvSpPr>
          <p:cNvPr id="6" name="Rectangle 6">
            <a:extLst>
              <a:ext uri="{FF2B5EF4-FFF2-40B4-BE49-F238E27FC236}">
                <a16:creationId xmlns:a16="http://schemas.microsoft.com/office/drawing/2014/main" id="{EE97FFF1-5567-46CB-8641-4D8E81F21BF7}"/>
              </a:ext>
            </a:extLst>
          </p:cNvPr>
          <p:cNvSpPr>
            <a:spLocks noGrp="1" noChangeArrowheads="1"/>
          </p:cNvSpPr>
          <p:nvPr>
            <p:ph type="sldNum" sz="quarter" idx="12"/>
          </p:nvPr>
        </p:nvSpPr>
        <p:spPr>
          <a:ln/>
        </p:spPr>
        <p:txBody>
          <a:bodyPr/>
          <a:lstStyle>
            <a:lvl1pPr>
              <a:defRPr/>
            </a:lvl1pPr>
          </a:lstStyle>
          <a:p>
            <a:pPr>
              <a:defRPr/>
            </a:pPr>
            <a:r>
              <a:rPr lang="en-US" altLang="en-PK"/>
              <a:t>Slide </a:t>
            </a:r>
            <a:fld id="{0FD8C504-9A7B-4FBC-905A-613D3C14A3B2}" type="slidenum">
              <a:rPr lang="en-US" altLang="en-PK" smtClean="0"/>
              <a:pPr>
                <a:defRPr/>
              </a:pPr>
              <a:t>‹#›</a:t>
            </a:fld>
            <a:endParaRPr lang="en-US" altLang="en-PK"/>
          </a:p>
        </p:txBody>
      </p:sp>
    </p:spTree>
    <p:extLst>
      <p:ext uri="{BB962C8B-B14F-4D97-AF65-F5344CB8AC3E}">
        <p14:creationId xmlns:p14="http://schemas.microsoft.com/office/powerpoint/2010/main" val="117237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11/3/2021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11/3/2021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11/3/2021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2337AA-1C32-4057-8D81-5454CEEF7A7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64" tIns="46033" rIns="92064" bIns="46033"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BCDAA83-3483-4F47-9C30-4CAC4321B32B}"/>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64" tIns="46033" rIns="92064" bIns="4603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8C3A1B3-0783-47FC-9DBD-3F1D079A25AE}"/>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none" lIns="92064" tIns="46033" rIns="92064" bIns="46033" numCol="1" anchor="ctr" anchorCtr="0" compatLnSpc="1">
            <a:prstTxWarp prst="textNoShape">
              <a:avLst/>
            </a:prstTxWarp>
          </a:bodyPr>
          <a:lstStyle>
            <a:lvl1pPr algn="l">
              <a:defRPr sz="1400" b="0" smtClean="0"/>
            </a:lvl1pPr>
          </a:lstStyle>
          <a:p>
            <a:pPr>
              <a:defRPr/>
            </a:pPr>
            <a:fld id="{4BBC1BB3-2101-4BFA-AA7F-6340ADC0A7C2}" type="datetime1">
              <a:rPr lang="en-US" altLang="en-PK"/>
              <a:pPr>
                <a:defRPr/>
              </a:pPr>
              <a:t>11/3/2021</a:t>
            </a:fld>
            <a:endParaRPr lang="en-US" altLang="en-PK"/>
          </a:p>
        </p:txBody>
      </p:sp>
      <p:sp>
        <p:nvSpPr>
          <p:cNvPr id="1029" name="Rectangle 5">
            <a:extLst>
              <a:ext uri="{FF2B5EF4-FFF2-40B4-BE49-F238E27FC236}">
                <a16:creationId xmlns:a16="http://schemas.microsoft.com/office/drawing/2014/main" id="{DC5C7C0D-9DC6-4ABB-9D43-B708822B0D58}"/>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none" lIns="92064" tIns="46033" rIns="92064" bIns="46033" numCol="1" anchor="ctr" anchorCtr="0" compatLnSpc="1">
            <a:prstTxWarp prst="textNoShape">
              <a:avLst/>
            </a:prstTxWarp>
          </a:bodyPr>
          <a:lstStyle>
            <a:lvl1pPr algn="ctr">
              <a:defRPr sz="1400" b="0"/>
            </a:lvl1pPr>
          </a:lstStyle>
          <a:p>
            <a:pPr>
              <a:defRPr/>
            </a:pPr>
            <a:endParaRPr lang="en-US" altLang="en-PK"/>
          </a:p>
        </p:txBody>
      </p:sp>
      <p:sp>
        <p:nvSpPr>
          <p:cNvPr id="1030" name="Rectangle 6">
            <a:extLst>
              <a:ext uri="{FF2B5EF4-FFF2-40B4-BE49-F238E27FC236}">
                <a16:creationId xmlns:a16="http://schemas.microsoft.com/office/drawing/2014/main" id="{C026BD00-4A70-4C87-A61C-D52F886DAB73}"/>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none" lIns="92064" tIns="46033" rIns="92064" bIns="46033" numCol="1" anchor="ctr" anchorCtr="0" compatLnSpc="1">
            <a:prstTxWarp prst="textNoShape">
              <a:avLst/>
            </a:prstTxWarp>
          </a:bodyPr>
          <a:lstStyle>
            <a:lvl1pPr algn="r">
              <a:defRPr sz="1400" b="0"/>
            </a:lvl1pPr>
          </a:lstStyle>
          <a:p>
            <a:pPr>
              <a:defRPr/>
            </a:pPr>
            <a:r>
              <a:rPr lang="en-US" altLang="en-PK"/>
              <a:t>Slide </a:t>
            </a:r>
            <a:fld id="{00CA1143-FE41-47A0-B4BA-CC4BF3046223}" type="slidenum">
              <a:rPr lang="en-US" altLang="en-PK" smtClean="0"/>
              <a:pPr>
                <a:defRPr/>
              </a:pPr>
              <a:t>‹#›</a:t>
            </a:fld>
            <a:endParaRPr lang="en-US" altLang="en-PK"/>
          </a:p>
        </p:txBody>
      </p:sp>
      <p:sp>
        <p:nvSpPr>
          <p:cNvPr id="1031" name="Rectangle 7">
            <a:extLst>
              <a:ext uri="{FF2B5EF4-FFF2-40B4-BE49-F238E27FC236}">
                <a16:creationId xmlns:a16="http://schemas.microsoft.com/office/drawing/2014/main" id="{28FBC2AC-00A7-4495-AC40-15B640BF980A}"/>
              </a:ext>
            </a:extLst>
          </p:cNvPr>
          <p:cNvSpPr>
            <a:spLocks noChangeArrowheads="1"/>
          </p:cNvSpPr>
          <p:nvPr/>
        </p:nvSpPr>
        <p:spPr bwMode="auto">
          <a:xfrm>
            <a:off x="23813" y="23813"/>
            <a:ext cx="9094787" cy="6808787"/>
          </a:xfrm>
          <a:prstGeom prst="rect">
            <a:avLst/>
          </a:prstGeom>
          <a:noFill/>
          <a:ln w="47625"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3032778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defRPr>
      </a:lvl2pPr>
      <a:lvl3pPr algn="ctr" rtl="0" eaLnBrk="0" fontAlgn="base" hangingPunct="0">
        <a:spcBef>
          <a:spcPct val="0"/>
        </a:spcBef>
        <a:spcAft>
          <a:spcPct val="0"/>
        </a:spcAft>
        <a:defRPr sz="3200" b="1">
          <a:solidFill>
            <a:schemeClr val="tx2"/>
          </a:solidFill>
          <a:latin typeface="Arial" panose="020B0604020202020204" pitchFamily="34" charset="0"/>
        </a:defRPr>
      </a:lvl3pPr>
      <a:lvl4pPr algn="ctr" rtl="0" eaLnBrk="0" fontAlgn="base" hangingPunct="0">
        <a:spcBef>
          <a:spcPct val="0"/>
        </a:spcBef>
        <a:spcAft>
          <a:spcPct val="0"/>
        </a:spcAft>
        <a:defRPr sz="3200" b="1">
          <a:solidFill>
            <a:schemeClr val="tx2"/>
          </a:solidFill>
          <a:latin typeface="Arial" panose="020B0604020202020204" pitchFamily="34" charset="0"/>
        </a:defRPr>
      </a:lvl4pPr>
      <a:lvl5pPr algn="ctr" rtl="0" eaLnBrk="0" fontAlgn="base" hangingPunct="0">
        <a:spcBef>
          <a:spcPct val="0"/>
        </a:spcBef>
        <a:spcAft>
          <a:spcPct val="0"/>
        </a:spcAft>
        <a:defRPr sz="3200" b="1">
          <a:solidFill>
            <a:schemeClr val="tx2"/>
          </a:solidFill>
          <a:latin typeface="Arial" panose="020B0604020202020204" pitchFamily="34" charset="0"/>
        </a:defRPr>
      </a:lvl5pPr>
      <a:lvl6pPr marL="457200" algn="ctr" rtl="0" eaLnBrk="0" fontAlgn="base" hangingPunct="0">
        <a:spcBef>
          <a:spcPct val="0"/>
        </a:spcBef>
        <a:spcAft>
          <a:spcPct val="0"/>
        </a:spcAft>
        <a:defRPr sz="3200" b="1">
          <a:solidFill>
            <a:schemeClr val="tx2"/>
          </a:solidFill>
          <a:latin typeface="Arial" panose="020B0604020202020204" pitchFamily="34" charset="0"/>
        </a:defRPr>
      </a:lvl6pPr>
      <a:lvl7pPr marL="914400" algn="ctr" rtl="0" eaLnBrk="0" fontAlgn="base" hangingPunct="0">
        <a:spcBef>
          <a:spcPct val="0"/>
        </a:spcBef>
        <a:spcAft>
          <a:spcPct val="0"/>
        </a:spcAft>
        <a:defRPr sz="3200" b="1">
          <a:solidFill>
            <a:schemeClr val="tx2"/>
          </a:solidFill>
          <a:latin typeface="Arial" panose="020B0604020202020204" pitchFamily="34" charset="0"/>
        </a:defRPr>
      </a:lvl7pPr>
      <a:lvl8pPr marL="1371600" algn="ctr" rtl="0" eaLnBrk="0" fontAlgn="base" hangingPunct="0">
        <a:spcBef>
          <a:spcPct val="0"/>
        </a:spcBef>
        <a:spcAft>
          <a:spcPct val="0"/>
        </a:spcAft>
        <a:defRPr sz="3200" b="1">
          <a:solidFill>
            <a:schemeClr val="tx2"/>
          </a:solidFill>
          <a:latin typeface="Arial" panose="020B0604020202020204" pitchFamily="34" charset="0"/>
        </a:defRPr>
      </a:lvl8pPr>
      <a:lvl9pPr marL="1828800" algn="ctr" rtl="0" eaLnBrk="0" fontAlgn="base" hangingPunct="0">
        <a:spcBef>
          <a:spcPct val="0"/>
        </a:spcBef>
        <a:spcAft>
          <a:spcPct val="0"/>
        </a:spcAft>
        <a:defRPr sz="32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oleObject" Target="../embeddings/oleObject5.bin"/><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en-US"/>
              <a:t>How to solve a Problem?</a:t>
            </a:r>
          </a:p>
        </p:txBody>
      </p:sp>
      <p:sp>
        <p:nvSpPr>
          <p:cNvPr id="14339"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972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7E811523-3037-4855-A678-02E0B52B3316}" type="slidenum">
              <a:rPr lang="en-US"/>
              <a:pPr/>
              <a:t>10</a:t>
            </a:fld>
            <a:endParaRPr lang="en-US"/>
          </a:p>
        </p:txBody>
      </p:sp>
      <p:sp>
        <p:nvSpPr>
          <p:cNvPr id="211970" name="Rectangle 2"/>
          <p:cNvSpPr>
            <a:spLocks noGrp="1" noChangeArrowheads="1"/>
          </p:cNvSpPr>
          <p:nvPr>
            <p:ph type="title"/>
          </p:nvPr>
        </p:nvSpPr>
        <p:spPr/>
        <p:txBody>
          <a:bodyPr/>
          <a:lstStyle/>
          <a:p>
            <a:r>
              <a:rPr lang="en-US"/>
              <a:t>How do we compare algorithms?</a:t>
            </a:r>
          </a:p>
        </p:txBody>
      </p:sp>
      <p:sp>
        <p:nvSpPr>
          <p:cNvPr id="211971" name="Rectangle 3"/>
          <p:cNvSpPr>
            <a:spLocks noGrp="1" noChangeArrowheads="1"/>
          </p:cNvSpPr>
          <p:nvPr>
            <p:ph type="body" idx="1"/>
          </p:nvPr>
        </p:nvSpPr>
        <p:spPr/>
        <p:txBody>
          <a:bodyPr/>
          <a:lstStyle/>
          <a:p>
            <a:pPr>
              <a:lnSpc>
                <a:spcPct val="90000"/>
              </a:lnSpc>
            </a:pPr>
            <a:r>
              <a:rPr lang="en-US" sz="3200" dirty="0">
                <a:cs typeface="Times New Roman" pitchFamily="18" charset="0"/>
              </a:rPr>
              <a:t>We need to define a number of </a:t>
            </a:r>
            <a:r>
              <a:rPr lang="en-US" sz="3200" u="sng" dirty="0">
                <a:cs typeface="Times New Roman" pitchFamily="18" charset="0"/>
              </a:rPr>
              <a:t>objective measures</a:t>
            </a:r>
            <a:r>
              <a:rPr lang="en-US" sz="3200" dirty="0">
                <a:cs typeface="Times New Roman" pitchFamily="18" charset="0"/>
              </a:rPr>
              <a:t>.</a:t>
            </a:r>
          </a:p>
          <a:p>
            <a:pPr>
              <a:lnSpc>
                <a:spcPct val="90000"/>
              </a:lnSpc>
            </a:pPr>
            <a:endParaRPr lang="en-US" sz="3200" dirty="0">
              <a:latin typeface="Courier New" pitchFamily="49" charset="0"/>
              <a:cs typeface="Courier New" pitchFamily="49" charset="0"/>
            </a:endParaRPr>
          </a:p>
          <a:p>
            <a:pPr>
              <a:lnSpc>
                <a:spcPct val="90000"/>
              </a:lnSpc>
              <a:buFontTx/>
              <a:buNone/>
            </a:pPr>
            <a:r>
              <a:rPr lang="en-US" dirty="0">
                <a:cs typeface="Times New Roman" pitchFamily="18" charset="0"/>
              </a:rPr>
              <a:t>	(1) Compare execution times? </a:t>
            </a:r>
            <a:endParaRPr lang="en-US" dirty="0">
              <a:latin typeface="Courier New" pitchFamily="49" charset="0"/>
              <a:cs typeface="Courier New" pitchFamily="49" charset="0"/>
            </a:endParaRPr>
          </a:p>
          <a:p>
            <a:pPr>
              <a:lnSpc>
                <a:spcPct val="90000"/>
              </a:lnSpc>
              <a:buFontTx/>
              <a:buNone/>
            </a:pPr>
            <a:r>
              <a:rPr lang="en-US" dirty="0">
                <a:cs typeface="Times New Roman" pitchFamily="18" charset="0"/>
              </a:rPr>
              <a:t>		</a:t>
            </a:r>
            <a:r>
              <a:rPr lang="en-US" b="1" i="1" dirty="0">
                <a:cs typeface="Times New Roman" pitchFamily="18" charset="0"/>
              </a:rPr>
              <a:t>Not good</a:t>
            </a:r>
            <a:r>
              <a:rPr lang="en-US" dirty="0">
                <a:cs typeface="Times New Roman" pitchFamily="18" charset="0"/>
              </a:rPr>
              <a:t>: times are specific to a particular  	computer !!</a:t>
            </a:r>
            <a:endParaRPr lang="en-US" dirty="0">
              <a:latin typeface="Courier New" pitchFamily="49" charset="0"/>
              <a:cs typeface="Courier New" pitchFamily="49" charset="0"/>
            </a:endParaRPr>
          </a:p>
          <a:p>
            <a:pPr>
              <a:lnSpc>
                <a:spcPct val="90000"/>
              </a:lnSpc>
              <a:buFontTx/>
              <a:buNone/>
            </a:pPr>
            <a:r>
              <a:rPr lang="en-US" dirty="0">
                <a:cs typeface="Times New Roman" pitchFamily="18" charset="0"/>
              </a:rPr>
              <a:t>	</a:t>
            </a:r>
          </a:p>
          <a:p>
            <a:pPr>
              <a:lnSpc>
                <a:spcPct val="90000"/>
              </a:lnSpc>
              <a:buFontTx/>
              <a:buNone/>
            </a:pPr>
            <a:r>
              <a:rPr lang="en-US" dirty="0">
                <a:cs typeface="Times New Roman" pitchFamily="18" charset="0"/>
              </a:rPr>
              <a:t>    (2) Count the number of statements executed?  </a:t>
            </a:r>
            <a:endParaRPr lang="en-US" dirty="0">
              <a:latin typeface="Courier New" pitchFamily="49" charset="0"/>
              <a:cs typeface="Courier New" pitchFamily="49" charset="0"/>
            </a:endParaRPr>
          </a:p>
          <a:p>
            <a:pPr>
              <a:lnSpc>
                <a:spcPct val="90000"/>
              </a:lnSpc>
              <a:buFontTx/>
              <a:buNone/>
            </a:pPr>
            <a:r>
              <a:rPr lang="en-US" dirty="0">
                <a:cs typeface="Times New Roman" pitchFamily="18" charset="0"/>
              </a:rPr>
              <a:t>		</a:t>
            </a:r>
            <a:r>
              <a:rPr lang="en-US" b="1" i="1" dirty="0">
                <a:cs typeface="Times New Roman" pitchFamily="18" charset="0"/>
              </a:rPr>
              <a:t>Not good</a:t>
            </a:r>
            <a:r>
              <a:rPr lang="en-US" dirty="0">
                <a:cs typeface="Times New Roman" pitchFamily="18" charset="0"/>
              </a:rPr>
              <a:t>: number of statements vary with 	the programming language </a:t>
            </a:r>
            <a:r>
              <a:rPr lang="en-US" dirty="0">
                <a:ea typeface="MS Mincho" pitchFamily="49" charset="-128"/>
              </a:rPr>
              <a:t>as well as the 	style of the 	individual programmer.</a:t>
            </a:r>
            <a:endParaRPr lang="en-US" dirty="0"/>
          </a:p>
          <a:p>
            <a:pPr>
              <a:lnSpc>
                <a:spcPct val="90000"/>
              </a:lnSpc>
            </a:pPr>
            <a:endParaRPr lang="en-US" dirty="0"/>
          </a:p>
        </p:txBody>
      </p:sp>
    </p:spTree>
    <p:extLst>
      <p:ext uri="{BB962C8B-B14F-4D97-AF65-F5344CB8AC3E}">
        <p14:creationId xmlns:p14="http://schemas.microsoft.com/office/powerpoint/2010/main" val="7578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78A07C61-1D28-4013-9444-6BBE9FA45DD3}" type="slidenum">
              <a:rPr lang="en-US"/>
              <a:pPr/>
              <a:t>11</a:t>
            </a:fld>
            <a:endParaRPr lang="en-US"/>
          </a:p>
        </p:txBody>
      </p:sp>
      <p:sp>
        <p:nvSpPr>
          <p:cNvPr id="222210" name="Rectangle 2"/>
          <p:cNvSpPr>
            <a:spLocks noGrp="1" noChangeArrowheads="1"/>
          </p:cNvSpPr>
          <p:nvPr>
            <p:ph type="title"/>
          </p:nvPr>
        </p:nvSpPr>
        <p:spPr>
          <a:xfrm>
            <a:off x="457200" y="274638"/>
            <a:ext cx="7467600" cy="715962"/>
          </a:xfrm>
        </p:spPr>
        <p:txBody>
          <a:bodyPr/>
          <a:lstStyle/>
          <a:p>
            <a:r>
              <a:rPr lang="en-US" dirty="0"/>
              <a:t>Ideal Solution</a:t>
            </a:r>
          </a:p>
        </p:txBody>
      </p:sp>
      <p:sp>
        <p:nvSpPr>
          <p:cNvPr id="222211" name="Rectangle 3"/>
          <p:cNvSpPr>
            <a:spLocks noGrp="1" noChangeArrowheads="1"/>
          </p:cNvSpPr>
          <p:nvPr>
            <p:ph type="body" idx="1"/>
          </p:nvPr>
        </p:nvSpPr>
        <p:spPr>
          <a:xfrm>
            <a:off x="350838" y="701803"/>
            <a:ext cx="8229600" cy="5076825"/>
          </a:xfrm>
        </p:spPr>
        <p:txBody>
          <a:bodyPr>
            <a:normAutofit lnSpcReduction="10000"/>
          </a:bodyPr>
          <a:lstStyle/>
          <a:p>
            <a:endParaRPr lang="en-US" sz="3200" dirty="0">
              <a:cs typeface="Times New Roman" pitchFamily="18" charset="0"/>
            </a:endParaRPr>
          </a:p>
          <a:p>
            <a:r>
              <a:rPr lang="en-US" sz="3200" dirty="0">
                <a:cs typeface="Times New Roman" pitchFamily="18" charset="0"/>
              </a:rPr>
              <a:t>Express running time as a function of the input size </a:t>
            </a:r>
            <a:r>
              <a:rPr lang="en-US" sz="3200" i="1" dirty="0">
                <a:cs typeface="Times New Roman" pitchFamily="18" charset="0"/>
              </a:rPr>
              <a:t>n</a:t>
            </a:r>
            <a:r>
              <a:rPr lang="en-US" sz="3200" dirty="0">
                <a:cs typeface="Times New Roman" pitchFamily="18" charset="0"/>
              </a:rPr>
              <a:t> (i.e., </a:t>
            </a:r>
            <a:r>
              <a:rPr lang="en-US" sz="3200" i="1" dirty="0">
                <a:solidFill>
                  <a:srgbClr val="DD0111"/>
                </a:solidFill>
                <a:cs typeface="Times New Roman" pitchFamily="18" charset="0"/>
              </a:rPr>
              <a:t>f(n)</a:t>
            </a:r>
            <a:r>
              <a:rPr lang="en-US" sz="3200" dirty="0">
                <a:cs typeface="Times New Roman" pitchFamily="18" charset="0"/>
              </a:rPr>
              <a:t>)</a:t>
            </a:r>
            <a:r>
              <a:rPr lang="en-US" sz="3200" i="1" dirty="0">
                <a:cs typeface="Times New Roman" pitchFamily="18" charset="0"/>
              </a:rPr>
              <a:t>.</a:t>
            </a:r>
            <a:endParaRPr lang="en-US" sz="3200" dirty="0">
              <a:cs typeface="Times New Roman" pitchFamily="18" charset="0"/>
            </a:endParaRPr>
          </a:p>
          <a:p>
            <a:r>
              <a:rPr lang="en-US" sz="3200" dirty="0">
                <a:cs typeface="Times New Roman" pitchFamily="18" charset="0"/>
              </a:rPr>
              <a:t>Compare different functions corresponding to running times.</a:t>
            </a:r>
          </a:p>
          <a:p>
            <a:r>
              <a:rPr lang="en-US" sz="3200" dirty="0">
                <a:cs typeface="Times New Roman" pitchFamily="18" charset="0"/>
              </a:rPr>
              <a:t>Such an analysis is independent of machine time, programming style, etc.</a:t>
            </a:r>
          </a:p>
          <a:p>
            <a:endParaRPr lang="en-US" sz="3200" dirty="0">
              <a:cs typeface="Times New Roman" pitchFamily="18" charset="0"/>
            </a:endParaRPr>
          </a:p>
          <a:p>
            <a:r>
              <a:rPr lang="en-US" dirty="0">
                <a:cs typeface="Courier New" pitchFamily="49" charset="0"/>
              </a:rPr>
              <a:t>What do we mean by running time analysis?</a:t>
            </a:r>
          </a:p>
          <a:p>
            <a:pPr lvl="1"/>
            <a:r>
              <a:rPr lang="en-US" b="1" dirty="0">
                <a:cs typeface="Times New Roman" pitchFamily="18" charset="0"/>
              </a:rPr>
              <a:t>Determine how running time increases as the </a:t>
            </a:r>
            <a:r>
              <a:rPr lang="en-US" b="1" dirty="0">
                <a:solidFill>
                  <a:srgbClr val="DD0111"/>
                </a:solidFill>
                <a:cs typeface="Times New Roman" pitchFamily="18" charset="0"/>
              </a:rPr>
              <a:t>size</a:t>
            </a:r>
            <a:r>
              <a:rPr lang="en-US" b="1" dirty="0">
                <a:cs typeface="Times New Roman" pitchFamily="18" charset="0"/>
              </a:rPr>
              <a:t> of the problem increases</a:t>
            </a:r>
            <a:r>
              <a:rPr lang="en-US" dirty="0">
                <a:cs typeface="Times New Roman" pitchFamily="18" charset="0"/>
              </a:rPr>
              <a:t>.</a:t>
            </a:r>
            <a:endParaRPr lang="en-US" dirty="0">
              <a:latin typeface="Courier New" pitchFamily="49" charset="0"/>
              <a:cs typeface="Courier New" pitchFamily="49" charset="0"/>
            </a:endParaRPr>
          </a:p>
          <a:p>
            <a:endParaRPr lang="en-US" sz="3200" dirty="0">
              <a:cs typeface="Times New Roman" pitchFamily="18" charset="0"/>
            </a:endParaRPr>
          </a:p>
          <a:p>
            <a:endParaRPr lang="en-US" sz="3200" dirty="0"/>
          </a:p>
        </p:txBody>
      </p:sp>
    </p:spTree>
    <p:extLst>
      <p:ext uri="{BB962C8B-B14F-4D97-AF65-F5344CB8AC3E}">
        <p14:creationId xmlns:p14="http://schemas.microsoft.com/office/powerpoint/2010/main" val="426254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2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2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76200"/>
            <a:ext cx="7620000" cy="1143000"/>
          </a:xfrm>
        </p:spPr>
        <p:txBody>
          <a:bodyPr>
            <a:normAutofit fontScale="90000"/>
          </a:bodyPr>
          <a:lstStyle/>
          <a:p>
            <a:pPr>
              <a:defRPr/>
            </a:pPr>
            <a:r>
              <a:rPr lang="en-US" sz="3600" dirty="0"/>
              <a:t>Theoretical analysis of time efficiency</a:t>
            </a:r>
          </a:p>
        </p:txBody>
      </p:sp>
      <p:sp>
        <p:nvSpPr>
          <p:cNvPr id="190467" name="Rectangle 3"/>
          <p:cNvSpPr>
            <a:spLocks noGrp="1" noChangeArrowheads="1"/>
          </p:cNvSpPr>
          <p:nvPr>
            <p:ph type="body" idx="1"/>
          </p:nvPr>
        </p:nvSpPr>
        <p:spPr>
          <a:xfrm>
            <a:off x="419100" y="1219200"/>
            <a:ext cx="8305800" cy="4905375"/>
          </a:xfrm>
        </p:spPr>
        <p:txBody>
          <a:bodyPr/>
          <a:lstStyle/>
          <a:p>
            <a:pPr>
              <a:buFont typeface="Monotype Sorts" pitchFamily="2" charset="2"/>
              <a:buNone/>
              <a:defRPr/>
            </a:pPr>
            <a:r>
              <a:rPr lang="en-US" dirty="0"/>
              <a:t>Time efficiency is analyzed by determining the number of repetitions of the </a:t>
            </a:r>
            <a:r>
              <a:rPr lang="en-US" i="1" u="sng" dirty="0"/>
              <a:t>basic operation</a:t>
            </a:r>
            <a:r>
              <a:rPr lang="en-US" dirty="0"/>
              <a:t> as a function of </a:t>
            </a:r>
            <a:r>
              <a:rPr lang="en-US" i="1" u="sng" dirty="0"/>
              <a:t>input size</a:t>
            </a:r>
          </a:p>
          <a:p>
            <a:pPr>
              <a:defRPr/>
            </a:pPr>
            <a:endParaRPr lang="en-US" i="1" u="sng" dirty="0"/>
          </a:p>
          <a:p>
            <a:pPr>
              <a:defRPr/>
            </a:pPr>
            <a:r>
              <a:rPr lang="en-US" i="1" u="sng" dirty="0"/>
              <a:t>Basic operation</a:t>
            </a:r>
            <a:r>
              <a:rPr lang="en-US" dirty="0"/>
              <a:t>: the operation that contributes most towards the running time of the algorithm</a:t>
            </a:r>
          </a:p>
          <a:p>
            <a:pPr>
              <a:defRPr/>
            </a:pPr>
            <a:endParaRPr lang="en-US" dirty="0"/>
          </a:p>
          <a:p>
            <a:pPr>
              <a:defRPr/>
            </a:pPr>
            <a:endParaRPr lang="en-US" dirty="0"/>
          </a:p>
          <a:p>
            <a:pPr>
              <a:buFont typeface="Monotype Sorts" pitchFamily="2" charset="2"/>
              <a:buNone/>
              <a:defRPr/>
            </a:pPr>
            <a:r>
              <a:rPr lang="en-US" sz="2800" i="1" dirty="0"/>
              <a:t>                       </a:t>
            </a:r>
            <a:r>
              <a:rPr lang="en-US" sz="3200" i="1" dirty="0"/>
              <a:t>T</a:t>
            </a:r>
            <a:r>
              <a:rPr lang="en-US" sz="3200" dirty="0"/>
              <a:t>(</a:t>
            </a:r>
            <a:r>
              <a:rPr lang="en-US" sz="3200" i="1" dirty="0"/>
              <a:t>n</a:t>
            </a:r>
            <a:r>
              <a:rPr lang="en-US" sz="3200" dirty="0"/>
              <a:t>) </a:t>
            </a:r>
            <a:r>
              <a:rPr lang="en-US" sz="3200" dirty="0">
                <a:latin typeface="Lucida Grande" pitchFamily="84" charset="0"/>
                <a:cs typeface="Times New Roman" pitchFamily="18" charset="0"/>
              </a:rPr>
              <a:t>≈</a:t>
            </a:r>
            <a:r>
              <a:rPr lang="en-US" sz="3200" dirty="0"/>
              <a:t> </a:t>
            </a:r>
            <a:r>
              <a:rPr lang="en-US" sz="3200" i="1" dirty="0" err="1"/>
              <a:t>c</a:t>
            </a:r>
            <a:r>
              <a:rPr lang="en-US" sz="3200" i="1" baseline="-25000" dirty="0" err="1"/>
              <a:t>op</a:t>
            </a:r>
            <a:r>
              <a:rPr lang="en-US" sz="3200" i="1" dirty="0" err="1"/>
              <a:t>C</a:t>
            </a:r>
            <a:r>
              <a:rPr lang="en-US" sz="3200" dirty="0"/>
              <a:t>(</a:t>
            </a:r>
            <a:r>
              <a:rPr lang="en-US" sz="3200" i="1" dirty="0"/>
              <a:t>n</a:t>
            </a:r>
            <a:r>
              <a:rPr lang="en-US" sz="3200" dirty="0"/>
              <a:t>)</a:t>
            </a:r>
          </a:p>
        </p:txBody>
      </p:sp>
      <p:grpSp>
        <p:nvGrpSpPr>
          <p:cNvPr id="4100" name="Group 15"/>
          <p:cNvGrpSpPr>
            <a:grpSpLocks/>
          </p:cNvGrpSpPr>
          <p:nvPr/>
        </p:nvGrpSpPr>
        <p:grpSpPr bwMode="auto">
          <a:xfrm>
            <a:off x="836613" y="3832225"/>
            <a:ext cx="6267450" cy="2492375"/>
            <a:chOff x="623" y="2496"/>
            <a:chExt cx="3948" cy="1570"/>
          </a:xfrm>
        </p:grpSpPr>
        <p:sp>
          <p:nvSpPr>
            <p:cNvPr id="4101" name="Text Box 4"/>
            <p:cNvSpPr txBox="1">
              <a:spLocks noChangeArrowheads="1"/>
            </p:cNvSpPr>
            <p:nvPr/>
          </p:nvSpPr>
          <p:spPr bwMode="auto">
            <a:xfrm>
              <a:off x="623" y="3408"/>
              <a:ext cx="93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sz="2000"/>
                <a:t>running time</a:t>
              </a:r>
            </a:p>
          </p:txBody>
        </p:sp>
        <p:sp>
          <p:nvSpPr>
            <p:cNvPr id="4102" name="Text Box 5"/>
            <p:cNvSpPr txBox="1">
              <a:spLocks noChangeArrowheads="1"/>
            </p:cNvSpPr>
            <p:nvPr/>
          </p:nvSpPr>
          <p:spPr bwMode="auto">
            <a:xfrm>
              <a:off x="1631" y="3456"/>
              <a:ext cx="1316"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sz="2000"/>
                <a:t>execution time</a:t>
              </a:r>
            </a:p>
            <a:p>
              <a:r>
                <a:rPr lang="en-US" sz="2000"/>
                <a:t>for basic operation</a:t>
              </a:r>
            </a:p>
          </p:txBody>
        </p:sp>
        <p:sp>
          <p:nvSpPr>
            <p:cNvPr id="4103" name="Text Box 6"/>
            <p:cNvSpPr txBox="1">
              <a:spLocks noChangeArrowheads="1"/>
            </p:cNvSpPr>
            <p:nvPr/>
          </p:nvSpPr>
          <p:spPr bwMode="auto">
            <a:xfrm>
              <a:off x="3120" y="3408"/>
              <a:ext cx="1451"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sz="2000"/>
                <a:t>Number of times basic operation is executed</a:t>
              </a:r>
            </a:p>
          </p:txBody>
        </p:sp>
        <p:sp>
          <p:nvSpPr>
            <p:cNvPr id="4104" name="Line 7"/>
            <p:cNvSpPr>
              <a:spLocks noChangeShapeType="1"/>
            </p:cNvSpPr>
            <p:nvPr/>
          </p:nvSpPr>
          <p:spPr bwMode="auto">
            <a:xfrm flipV="1">
              <a:off x="1104" y="3216"/>
              <a:ext cx="576" cy="144"/>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Line 8"/>
            <p:cNvSpPr>
              <a:spLocks noChangeShapeType="1"/>
            </p:cNvSpPr>
            <p:nvPr/>
          </p:nvSpPr>
          <p:spPr bwMode="auto">
            <a:xfrm flipV="1">
              <a:off x="2304" y="3264"/>
              <a:ext cx="192"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9"/>
            <p:cNvSpPr>
              <a:spLocks noChangeShapeType="1"/>
            </p:cNvSpPr>
            <p:nvPr/>
          </p:nvSpPr>
          <p:spPr bwMode="auto">
            <a:xfrm flipH="1" flipV="1">
              <a:off x="2880" y="3264"/>
              <a:ext cx="336"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Text Box 10"/>
            <p:cNvSpPr txBox="1">
              <a:spLocks noChangeArrowheads="1"/>
            </p:cNvSpPr>
            <p:nvPr/>
          </p:nvSpPr>
          <p:spPr bwMode="auto">
            <a:xfrm>
              <a:off x="2447" y="2496"/>
              <a:ext cx="73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sz="2000"/>
                <a:t>input size</a:t>
              </a:r>
            </a:p>
          </p:txBody>
        </p:sp>
        <p:sp>
          <p:nvSpPr>
            <p:cNvPr id="4108" name="Line 11"/>
            <p:cNvSpPr>
              <a:spLocks noChangeShapeType="1"/>
            </p:cNvSpPr>
            <p:nvPr/>
          </p:nvSpPr>
          <p:spPr bwMode="auto">
            <a:xfrm>
              <a:off x="2736" y="2784"/>
              <a:ext cx="336"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2"/>
            <p:cNvSpPr>
              <a:spLocks noChangeShapeType="1"/>
            </p:cNvSpPr>
            <p:nvPr/>
          </p:nvSpPr>
          <p:spPr bwMode="auto">
            <a:xfrm flipH="1">
              <a:off x="2016" y="2736"/>
              <a:ext cx="528" cy="288"/>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1384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76200" y="198438"/>
            <a:ext cx="8532812" cy="685800"/>
          </a:xfrm>
        </p:spPr>
        <p:txBody>
          <a:bodyPr>
            <a:normAutofit fontScale="90000"/>
          </a:bodyPr>
          <a:lstStyle/>
          <a:p>
            <a:pPr>
              <a:defRPr/>
            </a:pPr>
            <a:r>
              <a:rPr lang="en-US" sz="4000" dirty="0"/>
              <a:t>Input size and basic operation examples</a:t>
            </a:r>
          </a:p>
        </p:txBody>
      </p:sp>
      <p:graphicFrame>
        <p:nvGraphicFramePr>
          <p:cNvPr id="266243" name="Group 3"/>
          <p:cNvGraphicFramePr>
            <a:graphicFrameLocks noGrp="1"/>
          </p:cNvGraphicFramePr>
          <p:nvPr>
            <p:ph idx="1"/>
            <p:extLst>
              <p:ext uri="{D42A27DB-BD31-4B8C-83A1-F6EECF244321}">
                <p14:modId xmlns:p14="http://schemas.microsoft.com/office/powerpoint/2010/main" val="915782920"/>
              </p:ext>
            </p:extLst>
          </p:nvPr>
        </p:nvGraphicFramePr>
        <p:xfrm>
          <a:off x="609600" y="1295400"/>
          <a:ext cx="7315200" cy="4120267"/>
        </p:xfrm>
        <a:graphic>
          <a:graphicData uri="http://schemas.openxmlformats.org/drawingml/2006/table">
            <a:tbl>
              <a:tblPr>
                <a:tableStyleId>{775DCB02-9BB8-47FD-8907-85C794F793BA}</a:tableStyleId>
              </a:tblPr>
              <a:tblGrid>
                <a:gridCol w="2416029">
                  <a:extLst>
                    <a:ext uri="{9D8B030D-6E8A-4147-A177-3AD203B41FA5}">
                      <a16:colId xmlns:a16="http://schemas.microsoft.com/office/drawing/2014/main" val="20000"/>
                    </a:ext>
                  </a:extLst>
                </a:gridCol>
                <a:gridCol w="2684477">
                  <a:extLst>
                    <a:ext uri="{9D8B030D-6E8A-4147-A177-3AD203B41FA5}">
                      <a16:colId xmlns:a16="http://schemas.microsoft.com/office/drawing/2014/main" val="20001"/>
                    </a:ext>
                  </a:extLst>
                </a:gridCol>
                <a:gridCol w="2214694">
                  <a:extLst>
                    <a:ext uri="{9D8B030D-6E8A-4147-A177-3AD203B41FA5}">
                      <a16:colId xmlns:a16="http://schemas.microsoft.com/office/drawing/2014/main" val="20002"/>
                    </a:ext>
                  </a:extLst>
                </a:gridCol>
              </a:tblGrid>
              <a:tr h="965572">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u="none" strike="noStrike" cap="none" normalizeH="0" baseline="0" dirty="0">
                          <a:ln>
                            <a:noFill/>
                          </a:ln>
                          <a:effectLst/>
                        </a:rPr>
                        <a:t>Problem</a:t>
                      </a:r>
                      <a:endParaRPr kumimoji="1" lang="en-US" sz="2400" b="1" i="1"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u="none" strike="noStrike" cap="none" normalizeH="0" baseline="0" dirty="0">
                          <a:ln>
                            <a:noFill/>
                          </a:ln>
                          <a:effectLst/>
                        </a:rPr>
                        <a:t>Input size measure</a:t>
                      </a:r>
                      <a:endParaRPr kumimoji="1" lang="en-US" sz="2400" b="1" i="1"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u="none" strike="noStrike" cap="none" normalizeH="0" baseline="0" dirty="0">
                          <a:ln>
                            <a:noFill/>
                          </a:ln>
                          <a:effectLst/>
                        </a:rPr>
                        <a:t>Basic operation</a:t>
                      </a:r>
                      <a:endParaRPr kumimoji="1" lang="en-US" sz="2400" b="1" i="1"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0"/>
                  </a:ext>
                </a:extLst>
              </a:tr>
              <a:tr h="995487">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a:ln>
                            <a:noFill/>
                          </a:ln>
                          <a:effectLst/>
                        </a:rPr>
                        <a:t>Searching for key in a list of n items</a:t>
                      </a:r>
                      <a:endParaRPr kumimoji="1" lang="en-US" sz="2000" b="1" i="0" u="none" strike="noStrike" cap="none" normalizeH="0" baseline="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dirty="0">
                          <a:ln>
                            <a:noFill/>
                          </a:ln>
                          <a:effectLst/>
                        </a:rPr>
                        <a:t>Number of list’s items</a:t>
                      </a:r>
                      <a:r>
                        <a:rPr kumimoji="1" lang="en-US" sz="2000" u="none" strike="noStrike" cap="none" normalizeH="0" baseline="0">
                          <a:ln>
                            <a:noFill/>
                          </a:ln>
                          <a:effectLst/>
                        </a:rPr>
                        <a:t>,  i.e., </a:t>
                      </a:r>
                      <a:r>
                        <a:rPr kumimoji="1" lang="en-US" sz="2000" u="none" strike="noStrike" cap="none" normalizeH="0" baseline="0" dirty="0">
                          <a:ln>
                            <a:noFill/>
                          </a:ln>
                          <a:effectLst/>
                        </a:rPr>
                        <a:t>n</a:t>
                      </a:r>
                      <a:endParaRPr kumimoji="1" lang="en-US" sz="2000" b="1" i="1"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dirty="0">
                          <a:ln>
                            <a:noFill/>
                          </a:ln>
                          <a:effectLst/>
                        </a:rPr>
                        <a:t>Key comparison</a:t>
                      </a:r>
                      <a:endParaRPr kumimoji="1" lang="en-US" sz="2000" b="1"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1"/>
                  </a:ext>
                </a:extLst>
              </a:tr>
              <a:tr h="1153368">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a:ln>
                            <a:noFill/>
                          </a:ln>
                          <a:effectLst/>
                        </a:rPr>
                        <a:t>Multiplication of two matrices</a:t>
                      </a:r>
                      <a:endParaRPr kumimoji="1" lang="en-US" sz="2000" b="1" i="0" u="none" strike="noStrike" cap="none" normalizeH="0" baseline="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a:ln>
                            <a:noFill/>
                          </a:ln>
                          <a:effectLst/>
                        </a:rPr>
                        <a:t>Matrix dimensions or total number of elements</a:t>
                      </a:r>
                      <a:endParaRPr kumimoji="1" lang="en-US" sz="2000" b="1"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dirty="0">
                          <a:ln>
                            <a:noFill/>
                          </a:ln>
                          <a:effectLst/>
                        </a:rPr>
                        <a:t>Multiplication of two numbers</a:t>
                      </a:r>
                      <a:endParaRPr kumimoji="1" lang="en-US" sz="2000" b="1"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2"/>
                  </a:ext>
                </a:extLst>
              </a:tr>
              <a:tr h="995487">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dirty="0">
                          <a:ln>
                            <a:noFill/>
                          </a:ln>
                          <a:effectLst/>
                        </a:rPr>
                        <a:t>Typical graph problem</a:t>
                      </a:r>
                      <a:endParaRPr kumimoji="1" lang="en-US" sz="2000" b="1"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dirty="0">
                          <a:ln>
                            <a:noFill/>
                          </a:ln>
                          <a:effectLst/>
                        </a:rPr>
                        <a:t>#vertices and/or edges</a:t>
                      </a:r>
                      <a:endParaRPr kumimoji="1" lang="en-US" sz="2000" b="1"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000" u="none" strike="noStrike" cap="none" normalizeH="0" baseline="0" dirty="0">
                          <a:ln>
                            <a:noFill/>
                          </a:ln>
                          <a:effectLst/>
                        </a:rPr>
                        <a:t>Visiting a vertex or traversing an edge</a:t>
                      </a:r>
                      <a:endParaRPr kumimoji="1" lang="en-US" sz="2000" b="1"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684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a:t>M</a:t>
            </a:r>
            <a:r>
              <a:rPr lang="th-TH" dirty="0"/>
              <a:t>odel</a:t>
            </a:r>
            <a:r>
              <a:rPr lang="en-US" dirty="0"/>
              <a:t> Machine</a:t>
            </a:r>
            <a:r>
              <a:rPr lang="th-TH" dirty="0"/>
              <a:t> </a:t>
            </a:r>
            <a:endParaRPr lang="en-US" dirty="0"/>
          </a:p>
        </p:txBody>
      </p:sp>
      <p:sp>
        <p:nvSpPr>
          <p:cNvPr id="21507" name="Content Placeholder 2"/>
          <p:cNvSpPr>
            <a:spLocks noGrp="1"/>
          </p:cNvSpPr>
          <p:nvPr>
            <p:ph sz="half" idx="1"/>
          </p:nvPr>
        </p:nvSpPr>
        <p:spPr>
          <a:xfrm>
            <a:off x="457200" y="1432043"/>
            <a:ext cx="4038600" cy="4525962"/>
          </a:xfrm>
        </p:spPr>
        <p:txBody>
          <a:bodyPr/>
          <a:lstStyle/>
          <a:p>
            <a:pPr eaLnBrk="1" hangingPunct="1"/>
            <a:r>
              <a:rPr lang="th-TH" dirty="0"/>
              <a:t>has one processor</a:t>
            </a:r>
          </a:p>
          <a:p>
            <a:pPr eaLnBrk="1" hangingPunct="1"/>
            <a:r>
              <a:rPr lang="th-TH" dirty="0"/>
              <a:t>executes one instruction at a time</a:t>
            </a:r>
          </a:p>
          <a:p>
            <a:pPr eaLnBrk="1" hangingPunct="1"/>
            <a:r>
              <a:rPr lang="th-TH" dirty="0"/>
              <a:t>each instruction takes "unit time“</a:t>
            </a:r>
          </a:p>
          <a:p>
            <a:pPr eaLnBrk="1" hangingPunct="1"/>
            <a:r>
              <a:rPr lang="th-TH" dirty="0"/>
              <a:t>has fixed-size operands, and</a:t>
            </a:r>
          </a:p>
          <a:p>
            <a:pPr eaLnBrk="1" hangingPunct="1"/>
            <a:r>
              <a:rPr lang="th-TH" dirty="0"/>
              <a:t>has fixed size storage (RAM and disk). </a:t>
            </a:r>
          </a:p>
          <a:p>
            <a:pPr eaLnBrk="1" hangingPunct="1"/>
            <a:endParaRPr lang="en-US" dirty="0"/>
          </a:p>
        </p:txBody>
      </p:sp>
      <p:pic>
        <p:nvPicPr>
          <p:cNvPr id="21508" name="Picture 4" descr="j019538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768975" y="3595688"/>
            <a:ext cx="1797050" cy="1833562"/>
          </a:xfrm>
          <a:noFill/>
        </p:spPr>
      </p:pic>
    </p:spTree>
    <p:extLst>
      <p:ext uri="{BB962C8B-B14F-4D97-AF65-F5344CB8AC3E}">
        <p14:creationId xmlns:p14="http://schemas.microsoft.com/office/powerpoint/2010/main" val="3542604733"/>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B41A696E-CF0A-4EE7-965C-1A2576E73BA8}" type="slidenum">
              <a:rPr lang="en-US"/>
              <a:pPr/>
              <a:t>15</a:t>
            </a:fld>
            <a:endParaRPr lang="en-US"/>
          </a:p>
        </p:txBody>
      </p:sp>
      <p:sp>
        <p:nvSpPr>
          <p:cNvPr id="220162" name="Rectangle 2"/>
          <p:cNvSpPr>
            <a:spLocks noGrp="1" noChangeArrowheads="1"/>
          </p:cNvSpPr>
          <p:nvPr>
            <p:ph type="title"/>
          </p:nvPr>
        </p:nvSpPr>
        <p:spPr>
          <a:xfrm>
            <a:off x="685800" y="228600"/>
            <a:ext cx="7772400" cy="762000"/>
          </a:xfrm>
        </p:spPr>
        <p:txBody>
          <a:bodyPr/>
          <a:lstStyle/>
          <a:p>
            <a:r>
              <a:rPr lang="en-US">
                <a:ea typeface="MS Mincho" pitchFamily="49" charset="-128"/>
              </a:rPr>
              <a:t>Example</a:t>
            </a:r>
            <a:endParaRPr lang="en-US"/>
          </a:p>
        </p:txBody>
      </p:sp>
      <p:sp>
        <p:nvSpPr>
          <p:cNvPr id="220163" name="Rectangle 3"/>
          <p:cNvSpPr>
            <a:spLocks noGrp="1" noChangeArrowheads="1"/>
          </p:cNvSpPr>
          <p:nvPr>
            <p:ph type="body" idx="1"/>
          </p:nvPr>
        </p:nvSpPr>
        <p:spPr>
          <a:xfrm>
            <a:off x="533400" y="1143000"/>
            <a:ext cx="8259763" cy="5486400"/>
          </a:xfrm>
        </p:spPr>
        <p:txBody>
          <a:bodyPr/>
          <a:lstStyle/>
          <a:p>
            <a:pPr>
              <a:lnSpc>
                <a:spcPct val="90000"/>
              </a:lnSpc>
            </a:pPr>
            <a:r>
              <a:rPr lang="en-US" sz="2400" dirty="0">
                <a:cs typeface="Times New Roman" pitchFamily="18" charset="0"/>
              </a:rPr>
              <a:t>Associate a "cost" with each statement.</a:t>
            </a:r>
          </a:p>
          <a:p>
            <a:pPr>
              <a:lnSpc>
                <a:spcPct val="90000"/>
              </a:lnSpc>
            </a:pPr>
            <a:r>
              <a:rPr lang="en-US" sz="2400" dirty="0">
                <a:cs typeface="Times New Roman" pitchFamily="18" charset="0"/>
              </a:rPr>
              <a:t>Find the "total cost“</a:t>
            </a:r>
            <a:r>
              <a:rPr lang="en-US" sz="2400" dirty="0">
                <a:latin typeface="Courier New" pitchFamily="49" charset="0"/>
                <a:cs typeface="Courier New" pitchFamily="49" charset="0"/>
              </a:rPr>
              <a:t> </a:t>
            </a:r>
            <a:r>
              <a:rPr lang="en-US" sz="2400" dirty="0">
                <a:cs typeface="Times New Roman" pitchFamily="18" charset="0"/>
              </a:rPr>
              <a:t>by finding the total number of times each statement is executed. </a:t>
            </a:r>
            <a:endParaRPr lang="en-US" sz="2400" dirty="0">
              <a:latin typeface="Courier New" pitchFamily="49" charset="0"/>
              <a:cs typeface="Courier New" pitchFamily="49" charset="0"/>
            </a:endParaRPr>
          </a:p>
          <a:p>
            <a:pPr>
              <a:lnSpc>
                <a:spcPct val="60000"/>
              </a:lnSpc>
              <a:buFontTx/>
              <a:buNone/>
            </a:pPr>
            <a:r>
              <a:rPr lang="en-US" sz="2400" dirty="0">
                <a:cs typeface="Times New Roman" pitchFamily="18" charset="0"/>
              </a:rPr>
              <a:t>	</a:t>
            </a:r>
          </a:p>
          <a:p>
            <a:pPr>
              <a:lnSpc>
                <a:spcPct val="60000"/>
              </a:lnSpc>
              <a:buFontTx/>
              <a:buNone/>
            </a:pPr>
            <a:r>
              <a:rPr lang="en-US" sz="2000" b="1" i="1" dirty="0">
                <a:cs typeface="Times New Roman" pitchFamily="18" charset="0"/>
              </a:rPr>
              <a:t>	    Algorithm 1                         Algorithm 2</a:t>
            </a:r>
          </a:p>
          <a:p>
            <a:pPr>
              <a:lnSpc>
                <a:spcPct val="60000"/>
              </a:lnSpc>
              <a:buFontTx/>
              <a:buNone/>
            </a:pPr>
            <a:endParaRPr lang="en-US" sz="2000" b="1" i="1" dirty="0">
              <a:latin typeface="Courier New" pitchFamily="49" charset="0"/>
              <a:cs typeface="Courier New" pitchFamily="49" charset="0"/>
            </a:endParaRPr>
          </a:p>
          <a:p>
            <a:pPr>
              <a:lnSpc>
                <a:spcPct val="65000"/>
              </a:lnSpc>
              <a:buFontTx/>
              <a:buNone/>
            </a:pPr>
            <a:r>
              <a:rPr lang="en-US" sz="2400" dirty="0">
                <a:cs typeface="Times New Roman" pitchFamily="18" charset="0"/>
              </a:rPr>
              <a:t>	                     </a:t>
            </a:r>
            <a:r>
              <a:rPr lang="en-US" sz="2000" b="1" dirty="0">
                <a:cs typeface="Times New Roman" pitchFamily="18" charset="0"/>
              </a:rPr>
              <a:t>Cost                                             </a:t>
            </a:r>
            <a:r>
              <a:rPr lang="en-US" sz="2000" b="1" dirty="0" err="1">
                <a:cs typeface="Times New Roman" pitchFamily="18" charset="0"/>
              </a:rPr>
              <a:t>Cost</a:t>
            </a:r>
            <a:r>
              <a:rPr lang="en-US" sz="2000" b="1" dirty="0">
                <a:cs typeface="Times New Roman" pitchFamily="18" charset="0"/>
              </a:rPr>
              <a:t>	</a:t>
            </a:r>
            <a:endParaRPr lang="en-US" sz="2000" b="1" dirty="0">
              <a:cs typeface="Courier New" pitchFamily="49" charset="0"/>
            </a:endParaRPr>
          </a:p>
          <a:p>
            <a:pPr>
              <a:lnSpc>
                <a:spcPct val="65000"/>
              </a:lnSpc>
              <a:buFontTx/>
              <a:buNone/>
            </a:pPr>
            <a:r>
              <a:rPr lang="en-US" sz="2000" dirty="0">
                <a:cs typeface="Times New Roman" pitchFamily="18" charset="0"/>
              </a:rPr>
              <a:t>  	 </a:t>
            </a:r>
            <a:r>
              <a:rPr lang="en-US" sz="2000" dirty="0" err="1">
                <a:cs typeface="Times New Roman" pitchFamily="18" charset="0"/>
              </a:rPr>
              <a:t>arr</a:t>
            </a:r>
            <a:r>
              <a:rPr lang="en-US" sz="2000" dirty="0">
                <a:cs typeface="Times New Roman" pitchFamily="18" charset="0"/>
              </a:rPr>
              <a:t>[0] = 0;         </a:t>
            </a:r>
            <a:r>
              <a:rPr lang="en-US" sz="2000" dirty="0">
                <a:solidFill>
                  <a:srgbClr val="DD0111"/>
                </a:solidFill>
                <a:cs typeface="Times New Roman" pitchFamily="18" charset="0"/>
              </a:rPr>
              <a:t>c</a:t>
            </a:r>
            <a:r>
              <a:rPr lang="en-US" sz="2000" baseline="-25000" dirty="0">
                <a:solidFill>
                  <a:srgbClr val="DD0111"/>
                </a:solidFill>
                <a:cs typeface="Times New Roman" pitchFamily="18" charset="0"/>
              </a:rPr>
              <a:t>1</a:t>
            </a:r>
            <a:r>
              <a:rPr lang="en-US" sz="2000" dirty="0">
                <a:cs typeface="Times New Roman" pitchFamily="18" charset="0"/>
              </a:rPr>
              <a:t>             for(</a:t>
            </a:r>
            <a:r>
              <a:rPr lang="en-US" sz="2000" dirty="0" err="1">
                <a:cs typeface="Times New Roman" pitchFamily="18" charset="0"/>
              </a:rPr>
              <a:t>i</a:t>
            </a:r>
            <a:r>
              <a:rPr lang="en-US" sz="2000" dirty="0">
                <a:cs typeface="Times New Roman" pitchFamily="18" charset="0"/>
              </a:rPr>
              <a:t>=0; </a:t>
            </a:r>
            <a:r>
              <a:rPr lang="en-US" sz="2000" dirty="0" err="1">
                <a:cs typeface="Times New Roman" pitchFamily="18" charset="0"/>
              </a:rPr>
              <a:t>i</a:t>
            </a:r>
            <a:r>
              <a:rPr lang="en-US" sz="2000" dirty="0">
                <a:cs typeface="Times New Roman" pitchFamily="18" charset="0"/>
              </a:rPr>
              <a:t>&lt;N; </a:t>
            </a:r>
            <a:r>
              <a:rPr lang="en-US" sz="2000" dirty="0" err="1">
                <a:cs typeface="Times New Roman" pitchFamily="18" charset="0"/>
              </a:rPr>
              <a:t>i</a:t>
            </a:r>
            <a:r>
              <a:rPr lang="en-US" sz="2000" dirty="0">
                <a:cs typeface="Times New Roman" pitchFamily="18" charset="0"/>
              </a:rPr>
              <a:t>++)          </a:t>
            </a:r>
            <a:r>
              <a:rPr lang="en-US" sz="2000" dirty="0">
                <a:solidFill>
                  <a:srgbClr val="DD0111"/>
                </a:solidFill>
                <a:cs typeface="Times New Roman" pitchFamily="18" charset="0"/>
              </a:rPr>
              <a:t>c</a:t>
            </a:r>
            <a:r>
              <a:rPr lang="en-US" sz="2000" baseline="-25000" dirty="0">
                <a:solidFill>
                  <a:srgbClr val="DD0111"/>
                </a:solidFill>
                <a:cs typeface="Times New Roman" pitchFamily="18" charset="0"/>
              </a:rPr>
              <a:t>2</a:t>
            </a:r>
            <a:endParaRPr lang="en-US" sz="2000" baseline="-25000" dirty="0">
              <a:solidFill>
                <a:srgbClr val="DD0111"/>
              </a:solidFill>
              <a:cs typeface="Courier New" pitchFamily="49" charset="0"/>
            </a:endParaRPr>
          </a:p>
          <a:p>
            <a:pPr>
              <a:lnSpc>
                <a:spcPct val="65000"/>
              </a:lnSpc>
              <a:buFontTx/>
              <a:buNone/>
            </a:pPr>
            <a:r>
              <a:rPr lang="en-US" sz="2000" dirty="0">
                <a:cs typeface="Times New Roman" pitchFamily="18" charset="0"/>
              </a:rPr>
              <a:t>  	 </a:t>
            </a:r>
            <a:r>
              <a:rPr lang="en-US" sz="2000" dirty="0" err="1">
                <a:cs typeface="Times New Roman" pitchFamily="18" charset="0"/>
              </a:rPr>
              <a:t>arr</a:t>
            </a:r>
            <a:r>
              <a:rPr lang="en-US" sz="2000" dirty="0">
                <a:cs typeface="Times New Roman" pitchFamily="18" charset="0"/>
              </a:rPr>
              <a:t>[1] = 0;        </a:t>
            </a:r>
            <a:r>
              <a:rPr lang="en-US" sz="2000" dirty="0">
                <a:solidFill>
                  <a:srgbClr val="DD0111"/>
                </a:solidFill>
                <a:cs typeface="Times New Roman" pitchFamily="18" charset="0"/>
              </a:rPr>
              <a:t> c</a:t>
            </a:r>
            <a:r>
              <a:rPr lang="en-US" sz="2000" baseline="-25000" dirty="0">
                <a:solidFill>
                  <a:srgbClr val="DD0111"/>
                </a:solidFill>
                <a:cs typeface="Times New Roman" pitchFamily="18" charset="0"/>
              </a:rPr>
              <a:t>1</a:t>
            </a:r>
            <a:r>
              <a:rPr lang="en-US" sz="2000" dirty="0">
                <a:cs typeface="Times New Roman" pitchFamily="18" charset="0"/>
              </a:rPr>
              <a:t>                 </a:t>
            </a:r>
            <a:r>
              <a:rPr lang="en-US" sz="2000" dirty="0" err="1">
                <a:cs typeface="Times New Roman" pitchFamily="18" charset="0"/>
              </a:rPr>
              <a:t>arr</a:t>
            </a:r>
            <a:r>
              <a:rPr lang="en-US" sz="2000" dirty="0">
                <a:cs typeface="Times New Roman" pitchFamily="18" charset="0"/>
              </a:rPr>
              <a:t>[</a:t>
            </a:r>
            <a:r>
              <a:rPr lang="en-US" sz="2000" dirty="0" err="1">
                <a:cs typeface="Times New Roman" pitchFamily="18" charset="0"/>
              </a:rPr>
              <a:t>i</a:t>
            </a:r>
            <a:r>
              <a:rPr lang="en-US" sz="2000" dirty="0">
                <a:cs typeface="Times New Roman" pitchFamily="18" charset="0"/>
              </a:rPr>
              <a:t>] = 0;                 </a:t>
            </a:r>
            <a:r>
              <a:rPr lang="en-US" sz="2000" dirty="0">
                <a:solidFill>
                  <a:srgbClr val="DD0111"/>
                </a:solidFill>
                <a:cs typeface="Times New Roman" pitchFamily="18" charset="0"/>
              </a:rPr>
              <a:t> c</a:t>
            </a:r>
            <a:r>
              <a:rPr lang="en-US" sz="2000" baseline="-25000" dirty="0">
                <a:solidFill>
                  <a:srgbClr val="DD0111"/>
                </a:solidFill>
                <a:cs typeface="Times New Roman" pitchFamily="18" charset="0"/>
              </a:rPr>
              <a:t>1</a:t>
            </a:r>
            <a:endParaRPr lang="en-US" sz="2000" baseline="-25000" dirty="0">
              <a:solidFill>
                <a:srgbClr val="DD0111"/>
              </a:solidFill>
              <a:cs typeface="Courier New" pitchFamily="49" charset="0"/>
            </a:endParaRPr>
          </a:p>
          <a:p>
            <a:pPr>
              <a:lnSpc>
                <a:spcPct val="65000"/>
              </a:lnSpc>
              <a:buFontTx/>
              <a:buNone/>
            </a:pPr>
            <a:r>
              <a:rPr lang="en-US" sz="2000" dirty="0">
                <a:cs typeface="Times New Roman" pitchFamily="18" charset="0"/>
              </a:rPr>
              <a:t>  	 </a:t>
            </a:r>
            <a:r>
              <a:rPr lang="en-US" sz="2000" dirty="0" err="1">
                <a:cs typeface="Times New Roman" pitchFamily="18" charset="0"/>
              </a:rPr>
              <a:t>arr</a:t>
            </a:r>
            <a:r>
              <a:rPr lang="en-US" sz="2000" dirty="0">
                <a:cs typeface="Times New Roman" pitchFamily="18" charset="0"/>
              </a:rPr>
              <a:t>[2] = 0;         </a:t>
            </a:r>
            <a:r>
              <a:rPr lang="en-US" sz="2000" dirty="0">
                <a:solidFill>
                  <a:srgbClr val="DD0111"/>
                </a:solidFill>
                <a:cs typeface="Times New Roman" pitchFamily="18" charset="0"/>
              </a:rPr>
              <a:t>c</a:t>
            </a:r>
            <a:r>
              <a:rPr lang="en-US" sz="2000" baseline="-25000" dirty="0">
                <a:solidFill>
                  <a:srgbClr val="DD0111"/>
                </a:solidFill>
                <a:cs typeface="Times New Roman" pitchFamily="18" charset="0"/>
              </a:rPr>
              <a:t>1</a:t>
            </a:r>
          </a:p>
          <a:p>
            <a:pPr>
              <a:lnSpc>
                <a:spcPct val="65000"/>
              </a:lnSpc>
              <a:buFontTx/>
              <a:buNone/>
            </a:pPr>
            <a:r>
              <a:rPr lang="en-US" sz="2000" dirty="0">
                <a:cs typeface="Times New Roman" pitchFamily="18" charset="0"/>
              </a:rPr>
              <a:t>	    ...                   ...</a:t>
            </a:r>
            <a:endParaRPr lang="en-US" sz="2000" dirty="0">
              <a:cs typeface="Courier New" pitchFamily="49" charset="0"/>
            </a:endParaRPr>
          </a:p>
          <a:p>
            <a:pPr>
              <a:lnSpc>
                <a:spcPct val="65000"/>
              </a:lnSpc>
              <a:buFontTx/>
              <a:buNone/>
            </a:pPr>
            <a:r>
              <a:rPr lang="en-US" sz="2000" dirty="0">
                <a:cs typeface="Times New Roman" pitchFamily="18" charset="0"/>
              </a:rPr>
              <a:t>   	 </a:t>
            </a:r>
            <a:r>
              <a:rPr lang="en-US" sz="2000" dirty="0" err="1">
                <a:cs typeface="Times New Roman" pitchFamily="18" charset="0"/>
              </a:rPr>
              <a:t>arr</a:t>
            </a:r>
            <a:r>
              <a:rPr lang="en-US" sz="2000" dirty="0">
                <a:cs typeface="Times New Roman" pitchFamily="18" charset="0"/>
              </a:rPr>
              <a:t>[N-1] = 0;     </a:t>
            </a:r>
            <a:r>
              <a:rPr lang="en-US" sz="2000" dirty="0">
                <a:solidFill>
                  <a:srgbClr val="DD0111"/>
                </a:solidFill>
                <a:cs typeface="Times New Roman" pitchFamily="18" charset="0"/>
              </a:rPr>
              <a:t>c</a:t>
            </a:r>
            <a:r>
              <a:rPr lang="en-US" sz="2000" baseline="-25000" dirty="0">
                <a:solidFill>
                  <a:srgbClr val="DD0111"/>
                </a:solidFill>
                <a:cs typeface="Times New Roman" pitchFamily="18" charset="0"/>
              </a:rPr>
              <a:t>1</a:t>
            </a:r>
            <a:r>
              <a:rPr lang="en-US" sz="2000" dirty="0">
                <a:cs typeface="Times New Roman" pitchFamily="18" charset="0"/>
              </a:rPr>
              <a:t> 		</a:t>
            </a:r>
            <a:endParaRPr lang="en-US" sz="2000" dirty="0">
              <a:cs typeface="Courier New" pitchFamily="49" charset="0"/>
            </a:endParaRPr>
          </a:p>
          <a:p>
            <a:pPr>
              <a:lnSpc>
                <a:spcPct val="65000"/>
              </a:lnSpc>
              <a:buFontTx/>
              <a:buNone/>
            </a:pPr>
            <a:r>
              <a:rPr lang="en-US" sz="2000" dirty="0">
                <a:cs typeface="Times New Roman" pitchFamily="18" charset="0"/>
              </a:rPr>
              <a:t>                          -----------                                        -------------</a:t>
            </a:r>
            <a:endParaRPr lang="en-US" sz="2000" dirty="0">
              <a:cs typeface="Courier New" pitchFamily="49" charset="0"/>
            </a:endParaRPr>
          </a:p>
          <a:p>
            <a:pPr>
              <a:lnSpc>
                <a:spcPct val="65000"/>
              </a:lnSpc>
              <a:buFontTx/>
              <a:buNone/>
            </a:pPr>
            <a:r>
              <a:rPr lang="es-ES_tradnl" sz="2000" dirty="0">
                <a:cs typeface="Times New Roman" pitchFamily="18" charset="0"/>
              </a:rPr>
              <a:t>    	           </a:t>
            </a:r>
            <a:r>
              <a:rPr lang="es-ES_tradnl" sz="2000" dirty="0">
                <a:solidFill>
                  <a:schemeClr val="tx2"/>
                </a:solidFill>
                <a:cs typeface="Times New Roman" pitchFamily="18" charset="0"/>
              </a:rPr>
              <a:t>c</a:t>
            </a:r>
            <a:r>
              <a:rPr lang="es-ES_tradnl" sz="2000" baseline="-25000" dirty="0">
                <a:solidFill>
                  <a:schemeClr val="tx2"/>
                </a:solidFill>
                <a:cs typeface="Times New Roman" pitchFamily="18" charset="0"/>
              </a:rPr>
              <a:t>1</a:t>
            </a:r>
            <a:r>
              <a:rPr lang="es-ES_tradnl" sz="2000" dirty="0">
                <a:solidFill>
                  <a:schemeClr val="tx2"/>
                </a:solidFill>
                <a:cs typeface="Times New Roman" pitchFamily="18" charset="0"/>
              </a:rPr>
              <a:t>+c</a:t>
            </a:r>
            <a:r>
              <a:rPr lang="es-ES_tradnl" sz="2000" baseline="-25000" dirty="0">
                <a:solidFill>
                  <a:schemeClr val="tx2"/>
                </a:solidFill>
                <a:cs typeface="Times New Roman" pitchFamily="18" charset="0"/>
              </a:rPr>
              <a:t>1</a:t>
            </a:r>
            <a:r>
              <a:rPr lang="es-ES_tradnl" sz="2000" dirty="0">
                <a:solidFill>
                  <a:schemeClr val="tx2"/>
                </a:solidFill>
                <a:cs typeface="Times New Roman" pitchFamily="18" charset="0"/>
              </a:rPr>
              <a:t>+...+c</a:t>
            </a:r>
            <a:r>
              <a:rPr lang="es-ES_tradnl" sz="2000" baseline="-25000" dirty="0">
                <a:solidFill>
                  <a:schemeClr val="tx2"/>
                </a:solidFill>
                <a:cs typeface="Times New Roman" pitchFamily="18" charset="0"/>
              </a:rPr>
              <a:t>1</a:t>
            </a:r>
            <a:r>
              <a:rPr lang="es-ES_tradnl" sz="2000" dirty="0">
                <a:solidFill>
                  <a:schemeClr val="tx2"/>
                </a:solidFill>
                <a:cs typeface="Times New Roman" pitchFamily="18" charset="0"/>
              </a:rPr>
              <a:t> = </a:t>
            </a:r>
            <a:r>
              <a:rPr lang="es-ES_tradnl" sz="2000" dirty="0">
                <a:solidFill>
                  <a:srgbClr val="DD0111"/>
                </a:solidFill>
                <a:cs typeface="Times New Roman" pitchFamily="18" charset="0"/>
              </a:rPr>
              <a:t>c</a:t>
            </a:r>
            <a:r>
              <a:rPr lang="es-ES_tradnl" sz="2000" baseline="-25000" dirty="0">
                <a:solidFill>
                  <a:srgbClr val="DD0111"/>
                </a:solidFill>
                <a:cs typeface="Times New Roman" pitchFamily="18" charset="0"/>
              </a:rPr>
              <a:t>1</a:t>
            </a:r>
            <a:r>
              <a:rPr lang="es-ES_tradnl" sz="2000" dirty="0">
                <a:solidFill>
                  <a:srgbClr val="DD0111"/>
                </a:solidFill>
                <a:cs typeface="Times New Roman" pitchFamily="18" charset="0"/>
              </a:rPr>
              <a:t> x N</a:t>
            </a:r>
            <a:r>
              <a:rPr lang="es-ES_tradnl" sz="2000" dirty="0">
                <a:cs typeface="Times New Roman" pitchFamily="18" charset="0"/>
              </a:rPr>
              <a:t>                  </a:t>
            </a:r>
            <a:r>
              <a:rPr lang="es-ES_tradnl" sz="2000" dirty="0">
                <a:solidFill>
                  <a:schemeClr val="tx2"/>
                </a:solidFill>
                <a:cs typeface="Times New Roman" pitchFamily="18" charset="0"/>
              </a:rPr>
              <a:t>(N+1) x c</a:t>
            </a:r>
            <a:r>
              <a:rPr lang="es-ES_tradnl" sz="2000" baseline="-25000" dirty="0">
                <a:solidFill>
                  <a:schemeClr val="tx2"/>
                </a:solidFill>
                <a:cs typeface="Times New Roman" pitchFamily="18" charset="0"/>
              </a:rPr>
              <a:t>2</a:t>
            </a:r>
            <a:r>
              <a:rPr lang="es-ES_tradnl" sz="2000" dirty="0">
                <a:solidFill>
                  <a:schemeClr val="tx2"/>
                </a:solidFill>
                <a:cs typeface="Times New Roman" pitchFamily="18" charset="0"/>
              </a:rPr>
              <a:t> + N x c</a:t>
            </a:r>
            <a:r>
              <a:rPr lang="es-ES_tradnl" sz="2000" baseline="-25000" dirty="0">
                <a:solidFill>
                  <a:schemeClr val="tx2"/>
                </a:solidFill>
                <a:cs typeface="Times New Roman" pitchFamily="18" charset="0"/>
              </a:rPr>
              <a:t>1</a:t>
            </a:r>
            <a:r>
              <a:rPr lang="es-ES_tradnl" sz="2000" dirty="0">
                <a:solidFill>
                  <a:schemeClr val="tx2"/>
                </a:solidFill>
                <a:cs typeface="Times New Roman" pitchFamily="18" charset="0"/>
              </a:rPr>
              <a:t> =   </a:t>
            </a:r>
            <a:endParaRPr lang="en-US" sz="2000" dirty="0">
              <a:solidFill>
                <a:schemeClr val="tx2"/>
              </a:solidFill>
              <a:cs typeface="Courier New" pitchFamily="49" charset="0"/>
            </a:endParaRPr>
          </a:p>
          <a:p>
            <a:pPr>
              <a:lnSpc>
                <a:spcPct val="65000"/>
              </a:lnSpc>
              <a:buFontTx/>
              <a:buNone/>
            </a:pPr>
            <a:r>
              <a:rPr lang="es-ES_tradnl" sz="2000" dirty="0">
                <a:solidFill>
                  <a:schemeClr val="tx2"/>
                </a:solidFill>
                <a:ea typeface="MS Mincho" pitchFamily="49" charset="-128"/>
              </a:rPr>
              <a:t>                                                                     </a:t>
            </a:r>
            <a:r>
              <a:rPr lang="en-US" sz="2000" dirty="0">
                <a:solidFill>
                  <a:srgbClr val="DD0111"/>
                </a:solidFill>
                <a:ea typeface="MS Mincho" pitchFamily="49" charset="-128"/>
              </a:rPr>
              <a:t>(c</a:t>
            </a:r>
            <a:r>
              <a:rPr lang="en-US" sz="2000" baseline="-25000" dirty="0">
                <a:solidFill>
                  <a:srgbClr val="DD0111"/>
                </a:solidFill>
                <a:ea typeface="MS Mincho" pitchFamily="49" charset="-128"/>
              </a:rPr>
              <a:t>2</a:t>
            </a:r>
            <a:r>
              <a:rPr lang="en-US" sz="2000" dirty="0">
                <a:solidFill>
                  <a:srgbClr val="DD0111"/>
                </a:solidFill>
                <a:ea typeface="MS Mincho" pitchFamily="49" charset="-128"/>
              </a:rPr>
              <a:t> + c</a:t>
            </a:r>
            <a:r>
              <a:rPr lang="en-US" sz="2000" baseline="-25000" dirty="0">
                <a:solidFill>
                  <a:srgbClr val="DD0111"/>
                </a:solidFill>
                <a:ea typeface="MS Mincho" pitchFamily="49" charset="-128"/>
              </a:rPr>
              <a:t>1</a:t>
            </a:r>
            <a:r>
              <a:rPr lang="en-US" sz="2000" dirty="0">
                <a:solidFill>
                  <a:srgbClr val="DD0111"/>
                </a:solidFill>
                <a:ea typeface="MS Mincho" pitchFamily="49" charset="-128"/>
              </a:rPr>
              <a:t>) x N + c</a:t>
            </a:r>
            <a:r>
              <a:rPr lang="en-US" sz="2000" baseline="-25000" dirty="0">
                <a:solidFill>
                  <a:srgbClr val="DD0111"/>
                </a:solidFill>
                <a:ea typeface="MS Mincho" pitchFamily="49" charset="-128"/>
              </a:rPr>
              <a:t>2</a:t>
            </a:r>
            <a:r>
              <a:rPr lang="en-US" sz="2400" dirty="0"/>
              <a:t> </a:t>
            </a:r>
          </a:p>
          <a:p>
            <a:pPr>
              <a:lnSpc>
                <a:spcPct val="80000"/>
              </a:lnSpc>
            </a:pPr>
            <a:endParaRPr lang="en-US" sz="2000" dirty="0">
              <a:cs typeface="Times New Roman" pitchFamily="18" charset="0"/>
            </a:endParaRPr>
          </a:p>
          <a:p>
            <a:pPr>
              <a:lnSpc>
                <a:spcPct val="65000"/>
              </a:lnSpc>
              <a:buFontTx/>
              <a:buNone/>
            </a:pPr>
            <a:endParaRPr lang="en-US" sz="2400" dirty="0"/>
          </a:p>
        </p:txBody>
      </p:sp>
    </p:spTree>
    <p:extLst>
      <p:ext uri="{BB962C8B-B14F-4D97-AF65-F5344CB8AC3E}">
        <p14:creationId xmlns:p14="http://schemas.microsoft.com/office/powerpoint/2010/main" val="375353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DA066859-8D33-46FB-824E-39CC58A033EE}" type="slidenum">
              <a:rPr lang="en-US"/>
              <a:pPr/>
              <a:t>16</a:t>
            </a:fld>
            <a:endParaRPr lang="en-US"/>
          </a:p>
        </p:txBody>
      </p:sp>
      <p:sp>
        <p:nvSpPr>
          <p:cNvPr id="221186" name="Rectangle 2"/>
          <p:cNvSpPr>
            <a:spLocks noGrp="1" noChangeArrowheads="1"/>
          </p:cNvSpPr>
          <p:nvPr>
            <p:ph type="title"/>
          </p:nvPr>
        </p:nvSpPr>
        <p:spPr/>
        <p:txBody>
          <a:bodyPr/>
          <a:lstStyle/>
          <a:p>
            <a:r>
              <a:rPr lang="en-US">
                <a:ea typeface="MS Mincho" pitchFamily="49" charset="-128"/>
              </a:rPr>
              <a:t>Another Example</a:t>
            </a:r>
            <a:endParaRPr lang="en-US" sz="3600">
              <a:ea typeface="MS Mincho" pitchFamily="49" charset="-128"/>
            </a:endParaRPr>
          </a:p>
        </p:txBody>
      </p:sp>
      <p:sp>
        <p:nvSpPr>
          <p:cNvPr id="221187" name="Rectangle 3"/>
          <p:cNvSpPr>
            <a:spLocks noGrp="1" noChangeArrowheads="1"/>
          </p:cNvSpPr>
          <p:nvPr>
            <p:ph type="body" idx="1"/>
          </p:nvPr>
        </p:nvSpPr>
        <p:spPr>
          <a:xfrm>
            <a:off x="598488" y="1443038"/>
            <a:ext cx="8077200" cy="4419600"/>
          </a:xfrm>
        </p:spPr>
        <p:txBody>
          <a:bodyPr/>
          <a:lstStyle/>
          <a:p>
            <a:r>
              <a:rPr lang="en-US" b="1" i="1" dirty="0">
                <a:cs typeface="Times New Roman" pitchFamily="18" charset="0"/>
              </a:rPr>
              <a:t>Algorithm 3 </a:t>
            </a:r>
            <a:r>
              <a:rPr lang="en-US" dirty="0">
                <a:cs typeface="Times New Roman" pitchFamily="18" charset="0"/>
              </a:rPr>
              <a:t>	                 </a:t>
            </a:r>
            <a:r>
              <a:rPr lang="en-US" i="1" dirty="0">
                <a:cs typeface="Times New Roman" pitchFamily="18" charset="0"/>
              </a:rPr>
              <a:t>Cost </a:t>
            </a:r>
            <a:endParaRPr lang="en-US" i="1" dirty="0">
              <a:latin typeface="Courier New" pitchFamily="49" charset="0"/>
              <a:cs typeface="Courier New" pitchFamily="49" charset="0"/>
            </a:endParaRPr>
          </a:p>
          <a:p>
            <a:pPr>
              <a:buFontTx/>
              <a:buNone/>
            </a:pPr>
            <a:r>
              <a:rPr lang="en-US" dirty="0">
                <a:cs typeface="Times New Roman" pitchFamily="18" charset="0"/>
              </a:rPr>
              <a:t> 	sum = 0;                                 </a:t>
            </a:r>
            <a:r>
              <a:rPr lang="en-US" dirty="0">
                <a:solidFill>
                  <a:srgbClr val="DD0111"/>
                </a:solidFill>
                <a:cs typeface="Times New Roman" pitchFamily="18" charset="0"/>
              </a:rPr>
              <a:t>c</a:t>
            </a:r>
            <a:r>
              <a:rPr lang="en-US" baseline="-25000" dirty="0">
                <a:solidFill>
                  <a:srgbClr val="DD0111"/>
                </a:solidFill>
                <a:cs typeface="Times New Roman" pitchFamily="18" charset="0"/>
              </a:rPr>
              <a:t>1</a:t>
            </a:r>
            <a:r>
              <a:rPr lang="en-US" dirty="0">
                <a:cs typeface="Times New Roman" pitchFamily="18" charset="0"/>
              </a:rPr>
              <a:t> </a:t>
            </a:r>
            <a:endParaRPr lang="en-US" dirty="0">
              <a:cs typeface="Courier New" pitchFamily="49" charset="0"/>
            </a:endParaRPr>
          </a:p>
          <a:p>
            <a:pPr>
              <a:buFontTx/>
              <a:buNone/>
            </a:pPr>
            <a:r>
              <a:rPr lang="en-US" dirty="0">
                <a:cs typeface="Times New Roman" pitchFamily="18" charset="0"/>
              </a:rPr>
              <a:t>	for(i=0; i&lt;N; i++)                     </a:t>
            </a:r>
            <a:r>
              <a:rPr lang="en-US" dirty="0">
                <a:solidFill>
                  <a:srgbClr val="DD0111"/>
                </a:solidFill>
                <a:cs typeface="Times New Roman" pitchFamily="18" charset="0"/>
              </a:rPr>
              <a:t>c</a:t>
            </a:r>
            <a:r>
              <a:rPr lang="en-US" baseline="-25000" dirty="0">
                <a:solidFill>
                  <a:srgbClr val="DD0111"/>
                </a:solidFill>
                <a:cs typeface="Times New Roman" pitchFamily="18" charset="0"/>
              </a:rPr>
              <a:t>2</a:t>
            </a:r>
            <a:endParaRPr lang="en-US" baseline="-25000" dirty="0">
              <a:solidFill>
                <a:srgbClr val="DD0111"/>
              </a:solidFill>
              <a:cs typeface="Courier New" pitchFamily="49" charset="0"/>
            </a:endParaRPr>
          </a:p>
          <a:p>
            <a:pPr>
              <a:buFontTx/>
              <a:buNone/>
            </a:pPr>
            <a:r>
              <a:rPr lang="en-US" dirty="0">
                <a:cs typeface="Times New Roman" pitchFamily="18" charset="0"/>
              </a:rPr>
              <a:t> 	   for(j=0; j&lt;N; j++)                  </a:t>
            </a:r>
            <a:r>
              <a:rPr lang="en-US" dirty="0">
                <a:solidFill>
                  <a:srgbClr val="DD0111"/>
                </a:solidFill>
                <a:cs typeface="Times New Roman" pitchFamily="18" charset="0"/>
              </a:rPr>
              <a:t>c</a:t>
            </a:r>
            <a:r>
              <a:rPr lang="en-US" baseline="-25000" dirty="0">
                <a:solidFill>
                  <a:srgbClr val="DD0111"/>
                </a:solidFill>
                <a:cs typeface="Times New Roman" pitchFamily="18" charset="0"/>
              </a:rPr>
              <a:t>2</a:t>
            </a:r>
            <a:r>
              <a:rPr lang="en-US" dirty="0">
                <a:cs typeface="Times New Roman" pitchFamily="18" charset="0"/>
              </a:rPr>
              <a:t> </a:t>
            </a:r>
            <a:endParaRPr lang="en-US" dirty="0">
              <a:cs typeface="Courier New" pitchFamily="49" charset="0"/>
            </a:endParaRPr>
          </a:p>
          <a:p>
            <a:pPr>
              <a:buFontTx/>
              <a:buNone/>
            </a:pPr>
            <a:r>
              <a:rPr lang="en-US" dirty="0">
                <a:cs typeface="Times New Roman" pitchFamily="18" charset="0"/>
              </a:rPr>
              <a:t>    	   sum += </a:t>
            </a:r>
            <a:r>
              <a:rPr lang="en-US" dirty="0" err="1">
                <a:cs typeface="Times New Roman" pitchFamily="18" charset="0"/>
              </a:rPr>
              <a:t>arr</a:t>
            </a:r>
            <a:r>
              <a:rPr lang="en-US" dirty="0">
                <a:cs typeface="Times New Roman" pitchFamily="18" charset="0"/>
              </a:rPr>
              <a:t>[i][j];              </a:t>
            </a:r>
            <a:r>
              <a:rPr lang="en-US" dirty="0">
                <a:solidFill>
                  <a:srgbClr val="DD0111"/>
                </a:solidFill>
                <a:cs typeface="Times New Roman" pitchFamily="18" charset="0"/>
              </a:rPr>
              <a:t>c</a:t>
            </a:r>
            <a:r>
              <a:rPr lang="en-US" baseline="-25000" dirty="0">
                <a:solidFill>
                  <a:srgbClr val="DD0111"/>
                </a:solidFill>
                <a:cs typeface="Times New Roman" pitchFamily="18" charset="0"/>
              </a:rPr>
              <a:t>3</a:t>
            </a:r>
            <a:endParaRPr lang="en-US" baseline="-25000" dirty="0">
              <a:solidFill>
                <a:srgbClr val="DD0111"/>
              </a:solidFill>
              <a:cs typeface="Courier New" pitchFamily="49" charset="0"/>
            </a:endParaRPr>
          </a:p>
          <a:p>
            <a:pPr>
              <a:buFontTx/>
              <a:buNone/>
            </a:pPr>
            <a:r>
              <a:rPr lang="en-US" dirty="0">
                <a:cs typeface="Times New Roman" pitchFamily="18" charset="0"/>
              </a:rPr>
              <a:t>                                              ------------</a:t>
            </a:r>
          </a:p>
          <a:p>
            <a:pPr>
              <a:buFontTx/>
              <a:buNone/>
            </a:pPr>
            <a:r>
              <a:rPr lang="en-US" i="1" dirty="0">
                <a:solidFill>
                  <a:srgbClr val="DD0111"/>
                </a:solidFill>
                <a:cs typeface="Times New Roman" pitchFamily="18" charset="0"/>
              </a:rPr>
              <a:t>c</a:t>
            </a:r>
            <a:r>
              <a:rPr lang="en-US" baseline="-25000" dirty="0">
                <a:solidFill>
                  <a:srgbClr val="DD0111"/>
                </a:solidFill>
                <a:ea typeface="MS Mincho" pitchFamily="49" charset="-128"/>
              </a:rPr>
              <a:t>1</a:t>
            </a:r>
            <a:r>
              <a:rPr lang="en-US" dirty="0">
                <a:solidFill>
                  <a:srgbClr val="DD0111"/>
                </a:solidFill>
                <a:ea typeface="MS Mincho" pitchFamily="49" charset="-128"/>
              </a:rPr>
              <a:t> + </a:t>
            </a:r>
            <a:r>
              <a:rPr lang="en-US" i="1" dirty="0">
                <a:solidFill>
                  <a:srgbClr val="DD0111"/>
                </a:solidFill>
                <a:ea typeface="MS Mincho" pitchFamily="49" charset="-128"/>
              </a:rPr>
              <a:t>c</a:t>
            </a:r>
            <a:r>
              <a:rPr lang="en-US" baseline="-25000" dirty="0">
                <a:solidFill>
                  <a:srgbClr val="DD0111"/>
                </a:solidFill>
                <a:ea typeface="MS Mincho" pitchFamily="49" charset="-128"/>
              </a:rPr>
              <a:t>2</a:t>
            </a:r>
            <a:r>
              <a:rPr lang="en-US" dirty="0">
                <a:solidFill>
                  <a:srgbClr val="DD0111"/>
                </a:solidFill>
                <a:ea typeface="MS Mincho" pitchFamily="49" charset="-128"/>
              </a:rPr>
              <a:t> </a:t>
            </a:r>
            <a:r>
              <a:rPr lang="en-US" i="1" dirty="0">
                <a:solidFill>
                  <a:srgbClr val="DD0111"/>
                </a:solidFill>
                <a:ea typeface="MS Mincho" pitchFamily="49" charset="-128"/>
              </a:rPr>
              <a:t>x </a:t>
            </a:r>
            <a:r>
              <a:rPr lang="en-US" dirty="0">
                <a:solidFill>
                  <a:srgbClr val="DD0111"/>
                </a:solidFill>
                <a:ea typeface="MS Mincho" pitchFamily="49" charset="-128"/>
              </a:rPr>
              <a:t>(</a:t>
            </a:r>
            <a:r>
              <a:rPr lang="en-US" i="1" dirty="0">
                <a:solidFill>
                  <a:srgbClr val="DD0111"/>
                </a:solidFill>
                <a:ea typeface="MS Mincho" pitchFamily="49" charset="-128"/>
              </a:rPr>
              <a:t>N</a:t>
            </a:r>
            <a:r>
              <a:rPr lang="en-US" dirty="0">
                <a:solidFill>
                  <a:srgbClr val="DD0111"/>
                </a:solidFill>
                <a:ea typeface="MS Mincho" pitchFamily="49" charset="-128"/>
              </a:rPr>
              <a:t>+1) + </a:t>
            </a:r>
            <a:r>
              <a:rPr lang="en-US" i="1" dirty="0">
                <a:solidFill>
                  <a:srgbClr val="DD0111"/>
                </a:solidFill>
                <a:ea typeface="MS Mincho" pitchFamily="49" charset="-128"/>
              </a:rPr>
              <a:t>c</a:t>
            </a:r>
            <a:r>
              <a:rPr lang="en-US" baseline="-25000" dirty="0">
                <a:solidFill>
                  <a:srgbClr val="DD0111"/>
                </a:solidFill>
                <a:ea typeface="MS Mincho" pitchFamily="49" charset="-128"/>
              </a:rPr>
              <a:t>2</a:t>
            </a:r>
            <a:r>
              <a:rPr lang="en-US" dirty="0">
                <a:solidFill>
                  <a:srgbClr val="DD0111"/>
                </a:solidFill>
                <a:ea typeface="MS Mincho" pitchFamily="49" charset="-128"/>
              </a:rPr>
              <a:t> </a:t>
            </a:r>
            <a:r>
              <a:rPr lang="en-US" i="1" dirty="0">
                <a:solidFill>
                  <a:srgbClr val="DD0111"/>
                </a:solidFill>
                <a:ea typeface="MS Mincho" pitchFamily="49" charset="-128"/>
              </a:rPr>
              <a:t>x N x </a:t>
            </a:r>
            <a:r>
              <a:rPr lang="en-US" dirty="0">
                <a:solidFill>
                  <a:srgbClr val="DD0111"/>
                </a:solidFill>
                <a:ea typeface="MS Mincho" pitchFamily="49" charset="-128"/>
              </a:rPr>
              <a:t>(</a:t>
            </a:r>
            <a:r>
              <a:rPr lang="en-US" i="1" dirty="0">
                <a:solidFill>
                  <a:srgbClr val="DD0111"/>
                </a:solidFill>
                <a:ea typeface="MS Mincho" pitchFamily="49" charset="-128"/>
              </a:rPr>
              <a:t>N</a:t>
            </a:r>
            <a:r>
              <a:rPr lang="en-US" dirty="0">
                <a:solidFill>
                  <a:srgbClr val="DD0111"/>
                </a:solidFill>
                <a:ea typeface="MS Mincho" pitchFamily="49" charset="-128"/>
              </a:rPr>
              <a:t>+1) + </a:t>
            </a:r>
            <a:r>
              <a:rPr lang="en-US" i="1" dirty="0">
                <a:solidFill>
                  <a:srgbClr val="DD0111"/>
                </a:solidFill>
                <a:ea typeface="MS Mincho" pitchFamily="49" charset="-128"/>
              </a:rPr>
              <a:t>c</a:t>
            </a:r>
            <a:r>
              <a:rPr lang="en-US" baseline="-25000" dirty="0">
                <a:solidFill>
                  <a:srgbClr val="DD0111"/>
                </a:solidFill>
                <a:ea typeface="MS Mincho" pitchFamily="49" charset="-128"/>
              </a:rPr>
              <a:t>3</a:t>
            </a:r>
            <a:r>
              <a:rPr lang="en-US" dirty="0">
                <a:solidFill>
                  <a:srgbClr val="DD0111"/>
                </a:solidFill>
                <a:ea typeface="MS Mincho" pitchFamily="49" charset="-128"/>
              </a:rPr>
              <a:t> </a:t>
            </a:r>
            <a:r>
              <a:rPr lang="en-US" i="1" dirty="0">
                <a:solidFill>
                  <a:srgbClr val="DD0111"/>
                </a:solidFill>
                <a:ea typeface="MS Mincho" pitchFamily="49" charset="-128"/>
              </a:rPr>
              <a:t>x N</a:t>
            </a:r>
            <a:r>
              <a:rPr lang="en-US" i="1" baseline="30000" dirty="0">
                <a:solidFill>
                  <a:srgbClr val="DD0111"/>
                </a:solidFill>
                <a:ea typeface="MS Mincho" pitchFamily="49" charset="-128"/>
              </a:rPr>
              <a:t>2</a:t>
            </a:r>
          </a:p>
          <a:p>
            <a:pPr>
              <a:buFontTx/>
              <a:buNone/>
            </a:pPr>
            <a:endParaRPr lang="en-US" i="1" dirty="0">
              <a:ea typeface="MS Mincho" pitchFamily="49" charset="-128"/>
            </a:endParaRPr>
          </a:p>
          <a:p>
            <a:endParaRPr lang="en-US" b="1" dirty="0">
              <a:cs typeface="Times New Roman" pitchFamily="18" charset="0"/>
            </a:endParaRPr>
          </a:p>
          <a:p>
            <a:pPr>
              <a:buFontTx/>
              <a:buNone/>
            </a:pPr>
            <a:endParaRPr lang="en-US" dirty="0"/>
          </a:p>
        </p:txBody>
      </p:sp>
    </p:spTree>
    <p:extLst>
      <p:ext uri="{BB962C8B-B14F-4D97-AF65-F5344CB8AC3E}">
        <p14:creationId xmlns:p14="http://schemas.microsoft.com/office/powerpoint/2010/main" val="332427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D239A362-953C-493D-9006-CEBA28326314}" type="slidenum">
              <a:rPr lang="en-US"/>
              <a:pPr/>
              <a:t>17</a:t>
            </a:fld>
            <a:endParaRPr lang="en-US"/>
          </a:p>
        </p:txBody>
      </p:sp>
      <p:sp>
        <p:nvSpPr>
          <p:cNvPr id="217090" name="Rectangle 2"/>
          <p:cNvSpPr>
            <a:spLocks noGrp="1" noChangeArrowheads="1"/>
          </p:cNvSpPr>
          <p:nvPr>
            <p:ph type="title"/>
          </p:nvPr>
        </p:nvSpPr>
        <p:spPr/>
        <p:txBody>
          <a:bodyPr/>
          <a:lstStyle/>
          <a:p>
            <a:r>
              <a:rPr lang="en-US"/>
              <a:t>Asymptotic Analysis</a:t>
            </a:r>
          </a:p>
        </p:txBody>
      </p:sp>
      <p:sp>
        <p:nvSpPr>
          <p:cNvPr id="217091" name="Rectangle 3"/>
          <p:cNvSpPr>
            <a:spLocks noGrp="1" noChangeArrowheads="1"/>
          </p:cNvSpPr>
          <p:nvPr>
            <p:ph type="body" idx="1"/>
          </p:nvPr>
        </p:nvSpPr>
        <p:spPr/>
        <p:txBody>
          <a:bodyPr/>
          <a:lstStyle/>
          <a:p>
            <a:r>
              <a:rPr lang="en-US" altLang="ko-KR" sz="3200">
                <a:ea typeface="굴림" pitchFamily="50" charset="-127"/>
              </a:rPr>
              <a:t>To compare two algorithms with running times </a:t>
            </a:r>
            <a:r>
              <a:rPr lang="en-US" altLang="ko-KR" sz="3200" i="1">
                <a:ea typeface="굴림" pitchFamily="50" charset="-127"/>
              </a:rPr>
              <a:t>f(n)</a:t>
            </a:r>
            <a:r>
              <a:rPr lang="en-US" altLang="ko-KR" sz="3200">
                <a:ea typeface="굴림" pitchFamily="50" charset="-127"/>
              </a:rPr>
              <a:t> and </a:t>
            </a:r>
            <a:r>
              <a:rPr lang="en-US" altLang="ko-KR" sz="3200" i="1">
                <a:ea typeface="굴림" pitchFamily="50" charset="-127"/>
              </a:rPr>
              <a:t>g(n),</a:t>
            </a:r>
            <a:r>
              <a:rPr lang="en-US" altLang="ko-KR" sz="3200">
                <a:ea typeface="굴림" pitchFamily="50" charset="-127"/>
              </a:rPr>
              <a:t> we need a </a:t>
            </a:r>
            <a:r>
              <a:rPr lang="en-US" altLang="ko-KR" sz="3200" b="1">
                <a:ea typeface="굴림" pitchFamily="50" charset="-127"/>
              </a:rPr>
              <a:t>rough measure</a:t>
            </a:r>
            <a:r>
              <a:rPr lang="en-US" altLang="ko-KR" sz="3200">
                <a:ea typeface="굴림" pitchFamily="50" charset="-127"/>
              </a:rPr>
              <a:t> that characterizes </a:t>
            </a:r>
            <a:r>
              <a:rPr lang="en-US" altLang="ko-KR" sz="3200" b="1">
                <a:ea typeface="굴림" pitchFamily="50" charset="-127"/>
              </a:rPr>
              <a:t>how fast each function grows.</a:t>
            </a:r>
            <a:endParaRPr lang="en-US" altLang="ko-KR" sz="3200">
              <a:ea typeface="굴림" pitchFamily="50" charset="-127"/>
            </a:endParaRPr>
          </a:p>
          <a:p>
            <a:r>
              <a:rPr lang="en-US" altLang="ko-KR" sz="3200" i="1" u="sng">
                <a:ea typeface="굴림" pitchFamily="50" charset="-127"/>
              </a:rPr>
              <a:t>Hint:</a:t>
            </a:r>
            <a:r>
              <a:rPr lang="en-US" altLang="ko-KR" sz="3200">
                <a:ea typeface="굴림" pitchFamily="50" charset="-127"/>
              </a:rPr>
              <a:t> use </a:t>
            </a:r>
            <a:r>
              <a:rPr lang="en-US" altLang="ko-KR" sz="3200" i="1">
                <a:ea typeface="굴림" pitchFamily="50" charset="-127"/>
              </a:rPr>
              <a:t>rate of growth</a:t>
            </a:r>
            <a:r>
              <a:rPr lang="en-US" altLang="ko-KR" sz="3200">
                <a:ea typeface="굴림" pitchFamily="50" charset="-127"/>
              </a:rPr>
              <a:t> </a:t>
            </a:r>
          </a:p>
          <a:p>
            <a:r>
              <a:rPr lang="en-US" altLang="ko-KR" sz="3200">
                <a:ea typeface="굴림" pitchFamily="50" charset="-127"/>
              </a:rPr>
              <a:t>Compare functions in the limit, that is, </a:t>
            </a:r>
            <a:r>
              <a:rPr lang="en-US" altLang="ko-KR" sz="3200" b="1">
                <a:ea typeface="굴림" pitchFamily="50" charset="-127"/>
              </a:rPr>
              <a:t>asymptotically!</a:t>
            </a:r>
          </a:p>
          <a:p>
            <a:pPr lvl="1">
              <a:buFontTx/>
              <a:buNone/>
            </a:pPr>
            <a:r>
              <a:rPr lang="en-US" altLang="ko-KR" sz="2800">
                <a:ea typeface="굴림" pitchFamily="50" charset="-127"/>
              </a:rPr>
              <a:t>(i.e., for large values of </a:t>
            </a:r>
            <a:r>
              <a:rPr lang="en-US" altLang="ko-KR" sz="2800" i="1">
                <a:ea typeface="굴림" pitchFamily="50" charset="-127"/>
              </a:rPr>
              <a:t>n</a:t>
            </a:r>
            <a:r>
              <a:rPr lang="en-US" altLang="ko-KR" sz="2800">
                <a:ea typeface="굴림" pitchFamily="50" charset="-127"/>
              </a:rPr>
              <a:t>)</a:t>
            </a:r>
          </a:p>
          <a:p>
            <a:endParaRPr lang="en-US" altLang="ko-KR">
              <a:ea typeface="굴림" pitchFamily="50" charset="-127"/>
            </a:endParaRPr>
          </a:p>
          <a:p>
            <a:endParaRPr lang="en-US"/>
          </a:p>
        </p:txBody>
      </p:sp>
    </p:spTree>
    <p:extLst>
      <p:ext uri="{BB962C8B-B14F-4D97-AF65-F5344CB8AC3E}">
        <p14:creationId xmlns:p14="http://schemas.microsoft.com/office/powerpoint/2010/main" val="3680357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79A555F0-A946-4D92-8D17-472AA2823AA4}" type="slidenum">
              <a:rPr lang="en-US"/>
              <a:pPr/>
              <a:t>18</a:t>
            </a:fld>
            <a:endParaRPr lang="en-US"/>
          </a:p>
        </p:txBody>
      </p:sp>
      <p:sp>
        <p:nvSpPr>
          <p:cNvPr id="223234" name="Rectangle 2"/>
          <p:cNvSpPr>
            <a:spLocks noGrp="1" noChangeArrowheads="1"/>
          </p:cNvSpPr>
          <p:nvPr>
            <p:ph type="title"/>
          </p:nvPr>
        </p:nvSpPr>
        <p:spPr/>
        <p:txBody>
          <a:bodyPr/>
          <a:lstStyle/>
          <a:p>
            <a:r>
              <a:rPr lang="en-US"/>
              <a:t>Rate of Growth</a:t>
            </a:r>
          </a:p>
        </p:txBody>
      </p:sp>
      <p:sp>
        <p:nvSpPr>
          <p:cNvPr id="223235" name="Rectangle 3"/>
          <p:cNvSpPr>
            <a:spLocks noGrp="1" noChangeArrowheads="1"/>
          </p:cNvSpPr>
          <p:nvPr>
            <p:ph type="body" idx="1"/>
          </p:nvPr>
        </p:nvSpPr>
        <p:spPr/>
        <p:txBody>
          <a:bodyPr/>
          <a:lstStyle/>
          <a:p>
            <a:r>
              <a:rPr lang="en-US">
                <a:cs typeface="Times New Roman" pitchFamily="18" charset="0"/>
              </a:rPr>
              <a:t>Consider the example of buying </a:t>
            </a:r>
            <a:r>
              <a:rPr lang="en-US" i="1">
                <a:cs typeface="Times New Roman" pitchFamily="18" charset="0"/>
              </a:rPr>
              <a:t>elephants</a:t>
            </a:r>
            <a:r>
              <a:rPr lang="en-US">
                <a:cs typeface="Times New Roman" pitchFamily="18" charset="0"/>
              </a:rPr>
              <a:t> and </a:t>
            </a:r>
            <a:r>
              <a:rPr lang="en-US" i="1">
                <a:cs typeface="Times New Roman" pitchFamily="18" charset="0"/>
              </a:rPr>
              <a:t>goldfish:</a:t>
            </a:r>
            <a:endParaRPr lang="en-US">
              <a:latin typeface="Courier New" pitchFamily="49" charset="0"/>
              <a:cs typeface="Courier New" pitchFamily="49" charset="0"/>
            </a:endParaRPr>
          </a:p>
          <a:p>
            <a:pPr>
              <a:buFontTx/>
              <a:buNone/>
            </a:pPr>
            <a:r>
              <a:rPr lang="en-US">
                <a:cs typeface="Times New Roman" pitchFamily="18" charset="0"/>
              </a:rPr>
              <a:t>		</a:t>
            </a:r>
            <a:r>
              <a:rPr lang="en-US" b="1">
                <a:cs typeface="Times New Roman" pitchFamily="18" charset="0"/>
              </a:rPr>
              <a:t>Cost</a:t>
            </a:r>
            <a:r>
              <a:rPr lang="en-US">
                <a:cs typeface="Times New Roman" pitchFamily="18" charset="0"/>
              </a:rPr>
              <a:t>: cost_of_elephants + cost_of_goldfish</a:t>
            </a:r>
            <a:endParaRPr lang="en-US">
              <a:latin typeface="Courier New" pitchFamily="49" charset="0"/>
              <a:cs typeface="Courier New" pitchFamily="49" charset="0"/>
            </a:endParaRPr>
          </a:p>
          <a:p>
            <a:pPr>
              <a:buFontTx/>
              <a:buNone/>
            </a:pPr>
            <a:r>
              <a:rPr lang="en-US">
                <a:cs typeface="Times New Roman" pitchFamily="18" charset="0"/>
              </a:rPr>
              <a:t>		</a:t>
            </a:r>
            <a:r>
              <a:rPr lang="en-US" b="1">
                <a:cs typeface="Times New Roman" pitchFamily="18" charset="0"/>
              </a:rPr>
              <a:t>Cost</a:t>
            </a:r>
            <a:r>
              <a:rPr lang="en-US">
                <a:cs typeface="Times New Roman" pitchFamily="18" charset="0"/>
              </a:rPr>
              <a:t> ~ cost_of_elephants </a:t>
            </a:r>
            <a:r>
              <a:rPr lang="en-US">
                <a:solidFill>
                  <a:srgbClr val="DD0111"/>
                </a:solidFill>
                <a:cs typeface="Times New Roman" pitchFamily="18" charset="0"/>
              </a:rPr>
              <a:t>(approximation)</a:t>
            </a:r>
          </a:p>
          <a:p>
            <a:r>
              <a:rPr lang="en-US">
                <a:cs typeface="Times New Roman" pitchFamily="18" charset="0"/>
              </a:rPr>
              <a:t>The low order terms in a function are relatively insignificant for </a:t>
            </a:r>
            <a:r>
              <a:rPr lang="en-US" b="1">
                <a:cs typeface="Times New Roman" pitchFamily="18" charset="0"/>
              </a:rPr>
              <a:t>large</a:t>
            </a:r>
            <a:r>
              <a:rPr lang="en-US">
                <a:cs typeface="Times New Roman" pitchFamily="18" charset="0"/>
              </a:rPr>
              <a:t> </a:t>
            </a:r>
            <a:r>
              <a:rPr lang="en-US" i="1">
                <a:cs typeface="Times New Roman" pitchFamily="18" charset="0"/>
              </a:rPr>
              <a:t>n</a:t>
            </a:r>
            <a:endParaRPr lang="en-US">
              <a:latin typeface="Courier New" pitchFamily="49" charset="0"/>
              <a:cs typeface="Courier New" pitchFamily="49" charset="0"/>
            </a:endParaRPr>
          </a:p>
          <a:p>
            <a:pPr>
              <a:buFontTx/>
              <a:buNone/>
            </a:pPr>
            <a:r>
              <a:rPr lang="en-US">
                <a:cs typeface="Times New Roman" pitchFamily="18" charset="0"/>
              </a:rPr>
              <a:t>		            </a:t>
            </a:r>
            <a:r>
              <a:rPr lang="en-US" i="1">
                <a:solidFill>
                  <a:srgbClr val="DD0111"/>
                </a:solidFill>
                <a:cs typeface="Times New Roman" pitchFamily="18" charset="0"/>
              </a:rPr>
              <a:t>n</a:t>
            </a:r>
            <a:r>
              <a:rPr lang="en-US" baseline="30000">
                <a:solidFill>
                  <a:srgbClr val="DD0111"/>
                </a:solidFill>
                <a:cs typeface="Times New Roman" pitchFamily="18" charset="0"/>
              </a:rPr>
              <a:t>4</a:t>
            </a:r>
            <a:r>
              <a:rPr lang="en-US">
                <a:solidFill>
                  <a:srgbClr val="DD0111"/>
                </a:solidFill>
                <a:cs typeface="Times New Roman" pitchFamily="18" charset="0"/>
              </a:rPr>
              <a:t> + 100</a:t>
            </a:r>
            <a:r>
              <a:rPr lang="en-US" i="1">
                <a:solidFill>
                  <a:srgbClr val="DD0111"/>
                </a:solidFill>
                <a:cs typeface="Times New Roman" pitchFamily="18" charset="0"/>
              </a:rPr>
              <a:t>n</a:t>
            </a:r>
            <a:r>
              <a:rPr lang="en-US" baseline="30000">
                <a:solidFill>
                  <a:srgbClr val="DD0111"/>
                </a:solidFill>
                <a:cs typeface="Times New Roman" pitchFamily="18" charset="0"/>
              </a:rPr>
              <a:t>2</a:t>
            </a:r>
            <a:r>
              <a:rPr lang="en-US">
                <a:solidFill>
                  <a:srgbClr val="DD0111"/>
                </a:solidFill>
                <a:cs typeface="Times New Roman" pitchFamily="18" charset="0"/>
              </a:rPr>
              <a:t> + 10</a:t>
            </a:r>
            <a:r>
              <a:rPr lang="en-US" i="1">
                <a:solidFill>
                  <a:srgbClr val="DD0111"/>
                </a:solidFill>
                <a:cs typeface="Times New Roman" pitchFamily="18" charset="0"/>
              </a:rPr>
              <a:t>n</a:t>
            </a:r>
            <a:r>
              <a:rPr lang="en-US">
                <a:solidFill>
                  <a:srgbClr val="DD0111"/>
                </a:solidFill>
                <a:cs typeface="Times New Roman" pitchFamily="18" charset="0"/>
              </a:rPr>
              <a:t> + 50</a:t>
            </a:r>
            <a:r>
              <a:rPr lang="en-US">
                <a:cs typeface="Times New Roman" pitchFamily="18" charset="0"/>
              </a:rPr>
              <a:t>    ~     </a:t>
            </a:r>
            <a:r>
              <a:rPr lang="en-US" i="1">
                <a:solidFill>
                  <a:srgbClr val="DD0111"/>
                </a:solidFill>
                <a:cs typeface="Times New Roman" pitchFamily="18" charset="0"/>
              </a:rPr>
              <a:t>n</a:t>
            </a:r>
            <a:r>
              <a:rPr lang="en-US" baseline="30000">
                <a:solidFill>
                  <a:srgbClr val="DD0111"/>
                </a:solidFill>
                <a:cs typeface="Times New Roman" pitchFamily="18" charset="0"/>
              </a:rPr>
              <a:t>4</a:t>
            </a:r>
          </a:p>
          <a:p>
            <a:pPr>
              <a:buFontTx/>
              <a:buNone/>
            </a:pPr>
            <a:endParaRPr lang="en-US" baseline="30000">
              <a:cs typeface="Times New Roman" pitchFamily="18" charset="0"/>
            </a:endParaRPr>
          </a:p>
          <a:p>
            <a:pPr>
              <a:buFontTx/>
              <a:buNone/>
            </a:pPr>
            <a:r>
              <a:rPr lang="en-US" i="1">
                <a:cs typeface="Times New Roman" pitchFamily="18" charset="0"/>
              </a:rPr>
              <a:t> i.e., </a:t>
            </a:r>
            <a:r>
              <a:rPr lang="en-US">
                <a:cs typeface="Times New Roman" pitchFamily="18" charset="0"/>
              </a:rPr>
              <a:t>we say that</a:t>
            </a:r>
            <a:r>
              <a:rPr lang="en-US" i="1">
                <a:cs typeface="Times New Roman" pitchFamily="18" charset="0"/>
              </a:rPr>
              <a:t> </a:t>
            </a:r>
            <a:r>
              <a:rPr lang="en-US" i="1">
                <a:solidFill>
                  <a:srgbClr val="DD0111"/>
                </a:solidFill>
                <a:cs typeface="Times New Roman" pitchFamily="18" charset="0"/>
              </a:rPr>
              <a:t>n</a:t>
            </a:r>
            <a:r>
              <a:rPr lang="en-US" baseline="30000">
                <a:solidFill>
                  <a:srgbClr val="DD0111"/>
                </a:solidFill>
                <a:cs typeface="Times New Roman" pitchFamily="18" charset="0"/>
              </a:rPr>
              <a:t>4</a:t>
            </a:r>
            <a:r>
              <a:rPr lang="en-US">
                <a:solidFill>
                  <a:srgbClr val="DD0111"/>
                </a:solidFill>
                <a:cs typeface="Times New Roman" pitchFamily="18" charset="0"/>
              </a:rPr>
              <a:t> + 100</a:t>
            </a:r>
            <a:r>
              <a:rPr lang="en-US" i="1">
                <a:solidFill>
                  <a:srgbClr val="DD0111"/>
                </a:solidFill>
                <a:cs typeface="Times New Roman" pitchFamily="18" charset="0"/>
              </a:rPr>
              <a:t>n</a:t>
            </a:r>
            <a:r>
              <a:rPr lang="en-US" baseline="30000">
                <a:solidFill>
                  <a:srgbClr val="DD0111"/>
                </a:solidFill>
                <a:cs typeface="Times New Roman" pitchFamily="18" charset="0"/>
              </a:rPr>
              <a:t>2</a:t>
            </a:r>
            <a:r>
              <a:rPr lang="en-US">
                <a:solidFill>
                  <a:srgbClr val="DD0111"/>
                </a:solidFill>
                <a:cs typeface="Times New Roman" pitchFamily="18" charset="0"/>
              </a:rPr>
              <a:t> + 10</a:t>
            </a:r>
            <a:r>
              <a:rPr lang="en-US" i="1">
                <a:solidFill>
                  <a:srgbClr val="DD0111"/>
                </a:solidFill>
                <a:cs typeface="Times New Roman" pitchFamily="18" charset="0"/>
              </a:rPr>
              <a:t>n</a:t>
            </a:r>
            <a:r>
              <a:rPr lang="en-US">
                <a:solidFill>
                  <a:srgbClr val="DD0111"/>
                </a:solidFill>
                <a:cs typeface="Times New Roman" pitchFamily="18" charset="0"/>
              </a:rPr>
              <a:t> + 50</a:t>
            </a:r>
            <a:r>
              <a:rPr lang="en-US">
                <a:cs typeface="Times New Roman" pitchFamily="18" charset="0"/>
              </a:rPr>
              <a:t> and </a:t>
            </a:r>
            <a:r>
              <a:rPr lang="en-US" i="1">
                <a:solidFill>
                  <a:srgbClr val="DD0111"/>
                </a:solidFill>
                <a:cs typeface="Times New Roman" pitchFamily="18" charset="0"/>
              </a:rPr>
              <a:t>n</a:t>
            </a:r>
            <a:r>
              <a:rPr lang="en-US" baseline="30000">
                <a:solidFill>
                  <a:srgbClr val="DD0111"/>
                </a:solidFill>
                <a:cs typeface="Times New Roman" pitchFamily="18" charset="0"/>
              </a:rPr>
              <a:t>4</a:t>
            </a:r>
            <a:r>
              <a:rPr lang="en-US">
                <a:ea typeface="MS Mincho" pitchFamily="49" charset="-128"/>
              </a:rPr>
              <a:t> have the same  </a:t>
            </a:r>
            <a:r>
              <a:rPr lang="en-US" b="1">
                <a:ea typeface="MS Mincho" pitchFamily="49" charset="-128"/>
              </a:rPr>
              <a:t>rate of growth</a:t>
            </a:r>
            <a:r>
              <a:rPr lang="en-US" u="sng"/>
              <a:t> </a:t>
            </a:r>
            <a:endParaRPr lang="en-US">
              <a:latin typeface="Courier New" pitchFamily="49" charset="0"/>
              <a:cs typeface="Courier New" pitchFamily="49" charset="0"/>
            </a:endParaRPr>
          </a:p>
          <a:p>
            <a:endParaRPr lang="en-US"/>
          </a:p>
        </p:txBody>
      </p:sp>
    </p:spTree>
    <p:extLst>
      <p:ext uri="{BB962C8B-B14F-4D97-AF65-F5344CB8AC3E}">
        <p14:creationId xmlns:p14="http://schemas.microsoft.com/office/powerpoint/2010/main" val="422737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64A6F8B2-541C-4F22-8784-9B15ED139121}" type="slidenum">
              <a:rPr lang="en-US"/>
              <a:pPr/>
              <a:t>19</a:t>
            </a:fld>
            <a:endParaRPr lang="en-US"/>
          </a:p>
        </p:txBody>
      </p:sp>
      <p:sp>
        <p:nvSpPr>
          <p:cNvPr id="160770" name="Rectangle 2"/>
          <p:cNvSpPr>
            <a:spLocks noGrp="1" noChangeArrowheads="1"/>
          </p:cNvSpPr>
          <p:nvPr>
            <p:ph type="title"/>
          </p:nvPr>
        </p:nvSpPr>
        <p:spPr/>
        <p:txBody>
          <a:bodyPr/>
          <a:lstStyle/>
          <a:p>
            <a:r>
              <a:rPr lang="en-US"/>
              <a:t>Asymptotic Notation</a:t>
            </a:r>
          </a:p>
        </p:txBody>
      </p:sp>
      <p:sp>
        <p:nvSpPr>
          <p:cNvPr id="160771" name="Rectangle 3"/>
          <p:cNvSpPr>
            <a:spLocks noGrp="1" noChangeArrowheads="1"/>
          </p:cNvSpPr>
          <p:nvPr>
            <p:ph type="body" idx="1"/>
          </p:nvPr>
        </p:nvSpPr>
        <p:spPr/>
        <p:txBody>
          <a:bodyPr/>
          <a:lstStyle/>
          <a:p>
            <a:pPr marL="533400" indent="-533400">
              <a:lnSpc>
                <a:spcPct val="180000"/>
              </a:lnSpc>
            </a:pPr>
            <a:r>
              <a:rPr lang="en-US"/>
              <a:t>O notation: asymptotic “less than”: 		</a:t>
            </a:r>
          </a:p>
          <a:p>
            <a:pPr marL="914400" lvl="1" indent="-457200">
              <a:lnSpc>
                <a:spcPct val="180000"/>
              </a:lnSpc>
            </a:pPr>
            <a:r>
              <a:rPr lang="en-US"/>
              <a:t>f(n)=O(g(n)) implies:  f(n) “</a:t>
            </a:r>
            <a:r>
              <a:rPr lang="en-US">
                <a:cs typeface="Arial" charset="0"/>
              </a:rPr>
              <a:t>≤</a:t>
            </a:r>
            <a:r>
              <a:rPr lang="en-US"/>
              <a:t>” g(n)</a:t>
            </a:r>
          </a:p>
          <a:p>
            <a:pPr marL="533400" indent="-533400">
              <a:lnSpc>
                <a:spcPct val="180000"/>
              </a:lnSpc>
            </a:pPr>
            <a:r>
              <a:rPr lang="en-US">
                <a:sym typeface="Symbol" pitchFamily="18" charset="2"/>
              </a:rPr>
              <a:t> notation: asymptotic “greater than”: 	</a:t>
            </a:r>
          </a:p>
          <a:p>
            <a:pPr marL="914400" lvl="1" indent="-457200">
              <a:lnSpc>
                <a:spcPct val="180000"/>
              </a:lnSpc>
            </a:pPr>
            <a:r>
              <a:rPr lang="en-US"/>
              <a:t>f(n)= </a:t>
            </a:r>
            <a:r>
              <a:rPr lang="en-US">
                <a:sym typeface="Symbol" pitchFamily="18" charset="2"/>
              </a:rPr>
              <a:t></a:t>
            </a:r>
            <a:r>
              <a:rPr lang="en-US"/>
              <a:t> (g(n)) implies: f(n) “</a:t>
            </a:r>
            <a:r>
              <a:rPr lang="en-US">
                <a:cs typeface="Arial" charset="0"/>
              </a:rPr>
              <a:t>≥</a:t>
            </a:r>
            <a:r>
              <a:rPr lang="en-US"/>
              <a:t>” g(n)</a:t>
            </a:r>
          </a:p>
          <a:p>
            <a:pPr marL="533400" indent="-533400">
              <a:lnSpc>
                <a:spcPct val="180000"/>
              </a:lnSpc>
            </a:pPr>
            <a:r>
              <a:rPr lang="en-US">
                <a:sym typeface="Symbol" pitchFamily="18" charset="2"/>
              </a:rPr>
              <a:t> notation: asymptotic “equality”: 		</a:t>
            </a:r>
          </a:p>
          <a:p>
            <a:pPr marL="914400" lvl="1" indent="-457200">
              <a:lnSpc>
                <a:spcPct val="180000"/>
              </a:lnSpc>
            </a:pPr>
            <a:r>
              <a:rPr lang="en-US"/>
              <a:t>f(n)= </a:t>
            </a:r>
            <a:r>
              <a:rPr lang="en-US">
                <a:sym typeface="Symbol" pitchFamily="18" charset="2"/>
              </a:rPr>
              <a:t></a:t>
            </a:r>
            <a:r>
              <a:rPr lang="en-US"/>
              <a:t> (g(n)) implies: </a:t>
            </a:r>
            <a:r>
              <a:rPr lang="en-US">
                <a:sym typeface="Symbol" pitchFamily="18" charset="2"/>
              </a:rPr>
              <a:t>f(n) “=” g(n)</a:t>
            </a:r>
          </a:p>
        </p:txBody>
      </p:sp>
    </p:spTree>
    <p:extLst>
      <p:ext uri="{BB962C8B-B14F-4D97-AF65-F5344CB8AC3E}">
        <p14:creationId xmlns:p14="http://schemas.microsoft.com/office/powerpoint/2010/main" val="367779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p:txBody>
          <a:bodyPr/>
          <a:lstStyle/>
          <a:p>
            <a:r>
              <a:rPr lang="en-US" dirty="0"/>
              <a:t>When we design an algorithm there are two main aspects which should be analyzed: </a:t>
            </a:r>
          </a:p>
          <a:p>
            <a:pPr lvl="1"/>
            <a:r>
              <a:rPr lang="en-US" dirty="0"/>
              <a:t>correctness: </a:t>
            </a:r>
          </a:p>
          <a:p>
            <a:pPr lvl="2"/>
            <a:r>
              <a:rPr lang="en-US" dirty="0"/>
              <a:t>analyze if the algorithm produces the desired output after a finite number of operations</a:t>
            </a:r>
          </a:p>
          <a:p>
            <a:pPr lvl="1"/>
            <a:r>
              <a:rPr lang="en-US" dirty="0"/>
              <a:t>efficiency:</a:t>
            </a:r>
          </a:p>
          <a:p>
            <a:pPr lvl="2"/>
            <a:r>
              <a:rPr lang="en-US" dirty="0"/>
              <a:t>estimate the amount of resources needed to execute the algorithm on a machine</a:t>
            </a:r>
          </a:p>
        </p:txBody>
      </p:sp>
    </p:spTree>
    <p:extLst>
      <p:ext uri="{BB962C8B-B14F-4D97-AF65-F5344CB8AC3E}">
        <p14:creationId xmlns:p14="http://schemas.microsoft.com/office/powerpoint/2010/main" val="749616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700563F2-BB4F-409A-B55E-476D58761F11}" type="slidenum">
              <a:rPr lang="en-US"/>
              <a:pPr/>
              <a:t>20</a:t>
            </a:fld>
            <a:endParaRPr lang="en-US"/>
          </a:p>
        </p:txBody>
      </p:sp>
      <p:sp>
        <p:nvSpPr>
          <p:cNvPr id="225282" name="Rectangle 2"/>
          <p:cNvSpPr>
            <a:spLocks noGrp="1" noChangeArrowheads="1"/>
          </p:cNvSpPr>
          <p:nvPr>
            <p:ph type="title"/>
          </p:nvPr>
        </p:nvSpPr>
        <p:spPr/>
        <p:txBody>
          <a:bodyPr/>
          <a:lstStyle/>
          <a:p>
            <a:r>
              <a:rPr lang="en-US" altLang="ko-KR">
                <a:ea typeface="굴림" pitchFamily="50" charset="-127"/>
              </a:rPr>
              <a:t>Big-O Notation</a:t>
            </a:r>
          </a:p>
        </p:txBody>
      </p:sp>
      <p:sp>
        <p:nvSpPr>
          <p:cNvPr id="225283" name="Rectangle 3"/>
          <p:cNvSpPr>
            <a:spLocks noGrp="1" noChangeArrowheads="1"/>
          </p:cNvSpPr>
          <p:nvPr>
            <p:ph type="body" idx="1"/>
          </p:nvPr>
        </p:nvSpPr>
        <p:spPr>
          <a:xfrm>
            <a:off x="685800" y="1981200"/>
            <a:ext cx="7772400" cy="4343400"/>
          </a:xfrm>
        </p:spPr>
        <p:txBody>
          <a:bodyPr/>
          <a:lstStyle/>
          <a:p>
            <a:r>
              <a:rPr lang="en-US" altLang="ko-KR">
                <a:ea typeface="굴림" pitchFamily="50" charset="-127"/>
              </a:rPr>
              <a:t>We say </a:t>
            </a:r>
            <a:r>
              <a:rPr lang="en-US" altLang="ko-KR" i="1">
                <a:ea typeface="굴림" pitchFamily="50" charset="-127"/>
              </a:rPr>
              <a:t>f</a:t>
            </a:r>
            <a:r>
              <a:rPr lang="en-US" altLang="ko-KR" baseline="-25000">
                <a:ea typeface="굴림" pitchFamily="50" charset="-127"/>
              </a:rPr>
              <a:t>A</a:t>
            </a:r>
            <a:r>
              <a:rPr lang="en-US" altLang="ko-KR">
                <a:ea typeface="굴림" pitchFamily="50" charset="-127"/>
              </a:rPr>
              <a:t>(</a:t>
            </a:r>
            <a:r>
              <a:rPr lang="en-US" altLang="ko-KR" i="1">
                <a:ea typeface="굴림" pitchFamily="50" charset="-127"/>
              </a:rPr>
              <a:t>n</a:t>
            </a:r>
            <a:r>
              <a:rPr lang="en-US" altLang="ko-KR">
                <a:ea typeface="굴림" pitchFamily="50" charset="-127"/>
              </a:rPr>
              <a:t>)=30</a:t>
            </a:r>
            <a:r>
              <a:rPr lang="en-US" altLang="ko-KR" i="1">
                <a:ea typeface="굴림" pitchFamily="50" charset="-127"/>
              </a:rPr>
              <a:t>n+</a:t>
            </a:r>
            <a:r>
              <a:rPr lang="en-US" altLang="ko-KR">
                <a:ea typeface="굴림" pitchFamily="50" charset="-127"/>
              </a:rPr>
              <a:t>8</a:t>
            </a:r>
            <a:r>
              <a:rPr lang="en-US" altLang="ko-KR" i="1">
                <a:ea typeface="굴림" pitchFamily="50" charset="-127"/>
              </a:rPr>
              <a:t> </a:t>
            </a:r>
            <a:r>
              <a:rPr lang="en-US" altLang="ko-KR">
                <a:ea typeface="굴림" pitchFamily="50" charset="-127"/>
              </a:rPr>
              <a:t>is </a:t>
            </a:r>
            <a:r>
              <a:rPr lang="en-US" altLang="ko-KR" i="1">
                <a:ea typeface="굴림" pitchFamily="50" charset="-127"/>
              </a:rPr>
              <a:t>order n</a:t>
            </a:r>
            <a:r>
              <a:rPr lang="en-US" altLang="ko-KR">
                <a:ea typeface="굴림" pitchFamily="50" charset="-127"/>
              </a:rPr>
              <a:t>, or O (n)  </a:t>
            </a:r>
            <a:br>
              <a:rPr lang="en-US" altLang="ko-KR">
                <a:ea typeface="굴림" pitchFamily="50" charset="-127"/>
              </a:rPr>
            </a:br>
            <a:r>
              <a:rPr lang="en-US" altLang="ko-KR">
                <a:ea typeface="굴림" pitchFamily="50" charset="-127"/>
              </a:rPr>
              <a:t>It is, at most, roughly </a:t>
            </a:r>
            <a:r>
              <a:rPr lang="en-US" altLang="ko-KR" i="1">
                <a:ea typeface="굴림" pitchFamily="50" charset="-127"/>
              </a:rPr>
              <a:t>proportional</a:t>
            </a:r>
            <a:r>
              <a:rPr lang="en-US" altLang="ko-KR">
                <a:ea typeface="굴림" pitchFamily="50" charset="-127"/>
              </a:rPr>
              <a:t> to </a:t>
            </a:r>
            <a:r>
              <a:rPr lang="en-US" altLang="ko-KR" i="1">
                <a:ea typeface="굴림" pitchFamily="50" charset="-127"/>
              </a:rPr>
              <a:t>n</a:t>
            </a:r>
            <a:r>
              <a:rPr lang="en-US" altLang="ko-KR">
                <a:ea typeface="굴림" pitchFamily="50" charset="-127"/>
              </a:rPr>
              <a:t>.</a:t>
            </a:r>
          </a:p>
          <a:p>
            <a:r>
              <a:rPr lang="en-US" altLang="ko-KR" i="1">
                <a:ea typeface="굴림" pitchFamily="50" charset="-127"/>
              </a:rPr>
              <a:t>f</a:t>
            </a:r>
            <a:r>
              <a:rPr lang="en-US" altLang="ko-KR" baseline="-25000">
                <a:ea typeface="굴림" pitchFamily="50" charset="-127"/>
              </a:rPr>
              <a:t>B</a:t>
            </a:r>
            <a:r>
              <a:rPr lang="en-US" altLang="ko-KR">
                <a:ea typeface="굴림" pitchFamily="50" charset="-127"/>
              </a:rPr>
              <a:t>(</a:t>
            </a:r>
            <a:r>
              <a:rPr lang="en-US" altLang="ko-KR" i="1">
                <a:ea typeface="굴림" pitchFamily="50" charset="-127"/>
              </a:rPr>
              <a:t>n</a:t>
            </a:r>
            <a:r>
              <a:rPr lang="en-US" altLang="ko-KR">
                <a:ea typeface="굴림" pitchFamily="50" charset="-127"/>
              </a:rPr>
              <a:t>)=</a:t>
            </a:r>
            <a:r>
              <a:rPr lang="en-US" altLang="ko-KR" i="1">
                <a:ea typeface="굴림" pitchFamily="50" charset="-127"/>
              </a:rPr>
              <a:t>n</a:t>
            </a:r>
            <a:r>
              <a:rPr lang="en-US" altLang="ko-KR" baseline="30000">
                <a:ea typeface="굴림" pitchFamily="50" charset="-127"/>
              </a:rPr>
              <a:t>2</a:t>
            </a:r>
            <a:r>
              <a:rPr lang="en-US" altLang="ko-KR">
                <a:ea typeface="굴림" pitchFamily="50" charset="-127"/>
              </a:rPr>
              <a:t>+1 is </a:t>
            </a:r>
            <a:r>
              <a:rPr lang="en-US" altLang="ko-KR" i="1">
                <a:ea typeface="굴림" pitchFamily="50" charset="-127"/>
              </a:rPr>
              <a:t>order n</a:t>
            </a:r>
            <a:r>
              <a:rPr lang="en-US" altLang="ko-KR" baseline="30000">
                <a:ea typeface="굴림" pitchFamily="50" charset="-127"/>
              </a:rPr>
              <a:t>2</a:t>
            </a:r>
            <a:r>
              <a:rPr lang="en-US" altLang="ko-KR">
                <a:ea typeface="굴림" pitchFamily="50" charset="-127"/>
              </a:rPr>
              <a:t>, or O(</a:t>
            </a:r>
            <a:r>
              <a:rPr lang="en-US" altLang="ko-KR" i="1">
                <a:ea typeface="굴림" pitchFamily="50" charset="-127"/>
              </a:rPr>
              <a:t>n</a:t>
            </a:r>
            <a:r>
              <a:rPr lang="en-US" altLang="ko-KR" baseline="30000">
                <a:ea typeface="굴림" pitchFamily="50" charset="-127"/>
              </a:rPr>
              <a:t>2</a:t>
            </a:r>
            <a:r>
              <a:rPr lang="en-US" altLang="ko-KR">
                <a:ea typeface="굴림" pitchFamily="50" charset="-127"/>
              </a:rPr>
              <a:t>). It is, at most, roughly proportional to </a:t>
            </a:r>
            <a:r>
              <a:rPr lang="en-US" altLang="ko-KR" i="1">
                <a:ea typeface="굴림" pitchFamily="50" charset="-127"/>
              </a:rPr>
              <a:t>n</a:t>
            </a:r>
            <a:r>
              <a:rPr lang="en-US" altLang="ko-KR" baseline="30000">
                <a:ea typeface="굴림" pitchFamily="50" charset="-127"/>
              </a:rPr>
              <a:t>2</a:t>
            </a:r>
            <a:r>
              <a:rPr lang="en-US" altLang="ko-KR">
                <a:ea typeface="굴림" pitchFamily="50" charset="-127"/>
              </a:rPr>
              <a:t>.</a:t>
            </a:r>
          </a:p>
          <a:p>
            <a:r>
              <a:rPr lang="en-US" altLang="ko-KR">
                <a:ea typeface="굴림" pitchFamily="50" charset="-127"/>
              </a:rPr>
              <a:t>In general, any O(</a:t>
            </a:r>
            <a:r>
              <a:rPr lang="en-US" altLang="ko-KR" i="1">
                <a:ea typeface="굴림" pitchFamily="50" charset="-127"/>
              </a:rPr>
              <a:t>n</a:t>
            </a:r>
            <a:r>
              <a:rPr lang="en-US" altLang="ko-KR" baseline="30000">
                <a:ea typeface="굴림" pitchFamily="50" charset="-127"/>
              </a:rPr>
              <a:t>2</a:t>
            </a:r>
            <a:r>
              <a:rPr lang="en-US" altLang="ko-KR">
                <a:ea typeface="굴림" pitchFamily="50" charset="-127"/>
              </a:rPr>
              <a:t>) function is faster- growing than any O(</a:t>
            </a:r>
            <a:r>
              <a:rPr lang="en-US" altLang="ko-KR" i="1">
                <a:ea typeface="굴림" pitchFamily="50" charset="-127"/>
              </a:rPr>
              <a:t>n</a:t>
            </a:r>
            <a:r>
              <a:rPr lang="en-US" altLang="ko-KR">
                <a:ea typeface="굴림" pitchFamily="50" charset="-127"/>
              </a:rPr>
              <a:t>) function.</a:t>
            </a:r>
          </a:p>
          <a:p>
            <a:pPr>
              <a:buFontTx/>
              <a:buNone/>
            </a:pPr>
            <a:endParaRPr lang="en-US" altLang="ko-KR">
              <a:ea typeface="굴림" pitchFamily="50" charset="-127"/>
            </a:endParaRPr>
          </a:p>
        </p:txBody>
      </p:sp>
    </p:spTree>
    <p:extLst>
      <p:ext uri="{BB962C8B-B14F-4D97-AF65-F5344CB8AC3E}">
        <p14:creationId xmlns:p14="http://schemas.microsoft.com/office/powerpoint/2010/main" val="384444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B445318E-A0FF-4EBF-BF58-70A0E821AF47}" type="slidenum">
              <a:rPr lang="en-US"/>
              <a:pPr/>
              <a:t>21</a:t>
            </a:fld>
            <a:endParaRPr lang="en-US"/>
          </a:p>
        </p:txBody>
      </p:sp>
      <p:sp>
        <p:nvSpPr>
          <p:cNvPr id="250882" name="Rectangle 2"/>
          <p:cNvSpPr>
            <a:spLocks noGrp="1" noChangeArrowheads="1"/>
          </p:cNvSpPr>
          <p:nvPr>
            <p:ph type="title"/>
          </p:nvPr>
        </p:nvSpPr>
        <p:spPr/>
        <p:txBody>
          <a:bodyPr/>
          <a:lstStyle/>
          <a:p>
            <a:r>
              <a:rPr lang="en-US" altLang="ko-KR">
                <a:ea typeface="굴림" pitchFamily="50" charset="-127"/>
              </a:rPr>
              <a:t>Visualizing Orders of Growth</a:t>
            </a:r>
          </a:p>
        </p:txBody>
      </p:sp>
      <p:sp>
        <p:nvSpPr>
          <p:cNvPr id="250883" name="Rectangle 3"/>
          <p:cNvSpPr>
            <a:spLocks noGrp="1" noChangeArrowheads="1"/>
          </p:cNvSpPr>
          <p:nvPr>
            <p:ph type="body" idx="1"/>
          </p:nvPr>
        </p:nvSpPr>
        <p:spPr/>
        <p:txBody>
          <a:bodyPr/>
          <a:lstStyle/>
          <a:p>
            <a:r>
              <a:rPr lang="en-US" altLang="ko-KR">
                <a:ea typeface="굴림" pitchFamily="50" charset="-127"/>
              </a:rPr>
              <a:t>On a graph, as</a:t>
            </a:r>
            <a:br>
              <a:rPr lang="en-US" altLang="ko-KR">
                <a:ea typeface="굴림" pitchFamily="50" charset="-127"/>
              </a:rPr>
            </a:br>
            <a:r>
              <a:rPr lang="en-US" altLang="ko-KR">
                <a:ea typeface="굴림" pitchFamily="50" charset="-127"/>
              </a:rPr>
              <a:t>you go to the</a:t>
            </a:r>
            <a:br>
              <a:rPr lang="en-US" altLang="ko-KR">
                <a:ea typeface="굴림" pitchFamily="50" charset="-127"/>
              </a:rPr>
            </a:br>
            <a:r>
              <a:rPr lang="en-US" altLang="ko-KR">
                <a:ea typeface="굴림" pitchFamily="50" charset="-127"/>
              </a:rPr>
              <a:t>right, a faster</a:t>
            </a:r>
            <a:br>
              <a:rPr lang="en-US" altLang="ko-KR">
                <a:ea typeface="굴림" pitchFamily="50" charset="-127"/>
              </a:rPr>
            </a:br>
            <a:r>
              <a:rPr lang="en-US" altLang="ko-KR">
                <a:ea typeface="굴림" pitchFamily="50" charset="-127"/>
              </a:rPr>
              <a:t>growing</a:t>
            </a:r>
            <a:br>
              <a:rPr lang="en-US" altLang="ko-KR">
                <a:ea typeface="굴림" pitchFamily="50" charset="-127"/>
              </a:rPr>
            </a:br>
            <a:r>
              <a:rPr lang="en-US" altLang="ko-KR">
                <a:ea typeface="굴림" pitchFamily="50" charset="-127"/>
              </a:rPr>
              <a:t>function</a:t>
            </a:r>
            <a:br>
              <a:rPr lang="en-US" altLang="ko-KR">
                <a:ea typeface="굴림" pitchFamily="50" charset="-127"/>
              </a:rPr>
            </a:br>
            <a:r>
              <a:rPr lang="en-US" altLang="ko-KR">
                <a:ea typeface="굴림" pitchFamily="50" charset="-127"/>
              </a:rPr>
              <a:t>eventually</a:t>
            </a:r>
            <a:br>
              <a:rPr lang="en-US" altLang="ko-KR">
                <a:ea typeface="굴림" pitchFamily="50" charset="-127"/>
              </a:rPr>
            </a:br>
            <a:r>
              <a:rPr lang="en-US" altLang="ko-KR">
                <a:ea typeface="굴림" pitchFamily="50" charset="-127"/>
              </a:rPr>
              <a:t>becomes</a:t>
            </a:r>
            <a:br>
              <a:rPr lang="en-US" altLang="ko-KR">
                <a:ea typeface="굴림" pitchFamily="50" charset="-127"/>
              </a:rPr>
            </a:br>
            <a:r>
              <a:rPr lang="en-US" altLang="ko-KR">
                <a:ea typeface="굴림" pitchFamily="50" charset="-127"/>
              </a:rPr>
              <a:t>larger... </a:t>
            </a:r>
          </a:p>
        </p:txBody>
      </p:sp>
      <p:sp>
        <p:nvSpPr>
          <p:cNvPr id="250884" name="Line 4"/>
          <p:cNvSpPr>
            <a:spLocks noChangeShapeType="1"/>
          </p:cNvSpPr>
          <p:nvPr/>
        </p:nvSpPr>
        <p:spPr bwMode="auto">
          <a:xfrm flipV="1">
            <a:off x="4267200" y="2438400"/>
            <a:ext cx="0" cy="3048000"/>
          </a:xfrm>
          <a:prstGeom prst="line">
            <a:avLst/>
          </a:prstGeom>
          <a:noFill/>
          <a:ln w="38100">
            <a:solidFill>
              <a:schemeClr val="tx1"/>
            </a:solidFill>
            <a:round/>
            <a:headEnd/>
            <a:tailEnd/>
          </a:ln>
          <a:effectLst/>
        </p:spPr>
        <p:txBody>
          <a:bodyPr wrap="none" anchor="ctr"/>
          <a:lstStyle/>
          <a:p>
            <a:endParaRPr lang="en-US"/>
          </a:p>
        </p:txBody>
      </p:sp>
      <p:sp>
        <p:nvSpPr>
          <p:cNvPr id="250885" name="Line 5"/>
          <p:cNvSpPr>
            <a:spLocks noChangeShapeType="1"/>
          </p:cNvSpPr>
          <p:nvPr/>
        </p:nvSpPr>
        <p:spPr bwMode="auto">
          <a:xfrm>
            <a:off x="4267200" y="5486400"/>
            <a:ext cx="2971800" cy="0"/>
          </a:xfrm>
          <a:prstGeom prst="line">
            <a:avLst/>
          </a:prstGeom>
          <a:noFill/>
          <a:ln w="38100">
            <a:solidFill>
              <a:schemeClr val="tx1"/>
            </a:solidFill>
            <a:round/>
            <a:headEnd/>
            <a:tailEnd/>
          </a:ln>
          <a:effectLst/>
        </p:spPr>
        <p:txBody>
          <a:bodyPr wrap="none" anchor="ctr"/>
          <a:lstStyle/>
          <a:p>
            <a:endParaRPr lang="en-US"/>
          </a:p>
        </p:txBody>
      </p:sp>
      <p:sp>
        <p:nvSpPr>
          <p:cNvPr id="250886" name="Line 6"/>
          <p:cNvSpPr>
            <a:spLocks noChangeShapeType="1"/>
          </p:cNvSpPr>
          <p:nvPr/>
        </p:nvSpPr>
        <p:spPr bwMode="auto">
          <a:xfrm flipV="1">
            <a:off x="4267200" y="2590800"/>
            <a:ext cx="2895600" cy="2438400"/>
          </a:xfrm>
          <a:prstGeom prst="line">
            <a:avLst/>
          </a:prstGeom>
          <a:noFill/>
          <a:ln w="38100">
            <a:solidFill>
              <a:schemeClr val="tx1"/>
            </a:solidFill>
            <a:round/>
            <a:headEnd/>
            <a:tailEnd/>
          </a:ln>
          <a:effectLst/>
        </p:spPr>
        <p:txBody>
          <a:bodyPr wrap="none" anchor="ctr"/>
          <a:lstStyle/>
          <a:p>
            <a:endParaRPr lang="en-US"/>
          </a:p>
        </p:txBody>
      </p:sp>
      <p:sp>
        <p:nvSpPr>
          <p:cNvPr id="250887" name="Freeform 7"/>
          <p:cNvSpPr>
            <a:spLocks/>
          </p:cNvSpPr>
          <p:nvPr/>
        </p:nvSpPr>
        <p:spPr bwMode="auto">
          <a:xfrm>
            <a:off x="4267200" y="2362200"/>
            <a:ext cx="1752600" cy="3048000"/>
          </a:xfrm>
          <a:custGeom>
            <a:avLst/>
            <a:gdLst/>
            <a:ahLst/>
            <a:cxnLst>
              <a:cxn ang="0">
                <a:pos x="0" y="1920"/>
              </a:cxn>
              <a:cxn ang="0">
                <a:pos x="672" y="1440"/>
              </a:cxn>
              <a:cxn ang="0">
                <a:pos x="1104" y="0"/>
              </a:cxn>
            </a:cxnLst>
            <a:rect l="0" t="0" r="r" b="b"/>
            <a:pathLst>
              <a:path w="1104" h="192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med" len="med"/>
            <a:tailEnd type="none" w="med" len="med"/>
          </a:ln>
          <a:effectLst/>
        </p:spPr>
        <p:txBody>
          <a:bodyPr wrap="none" anchor="ctr"/>
          <a:lstStyle/>
          <a:p>
            <a:endParaRPr lang="en-US"/>
          </a:p>
        </p:txBody>
      </p:sp>
      <p:sp>
        <p:nvSpPr>
          <p:cNvPr id="250888" name="Text Box 8"/>
          <p:cNvSpPr txBox="1">
            <a:spLocks noChangeArrowheads="1"/>
          </p:cNvSpPr>
          <p:nvPr/>
        </p:nvSpPr>
        <p:spPr bwMode="auto">
          <a:xfrm>
            <a:off x="6553200" y="2895600"/>
            <a:ext cx="1722438" cy="457200"/>
          </a:xfrm>
          <a:prstGeom prst="rect">
            <a:avLst/>
          </a:prstGeom>
          <a:noFill/>
          <a:ln w="38100">
            <a:noFill/>
            <a:miter lim="800000"/>
            <a:headEnd/>
            <a:tailEnd/>
          </a:ln>
          <a:effectLst/>
        </p:spPr>
        <p:txBody>
          <a:bodyPr wrap="none" anchor="ctr">
            <a:spAutoFit/>
          </a:bodyPr>
          <a:lstStyle/>
          <a:p>
            <a:pPr algn="ctr" eaLnBrk="0" hangingPunct="0"/>
            <a:r>
              <a:rPr lang="en-US" altLang="ko-KR" sz="2400" i="1">
                <a:latin typeface="Times New Roman" pitchFamily="18" charset="0"/>
                <a:ea typeface="굴림" pitchFamily="50" charset="-127"/>
              </a:rPr>
              <a:t>f</a:t>
            </a:r>
            <a:r>
              <a:rPr lang="en-US" altLang="ko-KR" sz="2400" baseline="-25000">
                <a:latin typeface="Times New Roman" pitchFamily="18" charset="0"/>
                <a:ea typeface="굴림" pitchFamily="50" charset="-127"/>
              </a:rPr>
              <a:t>A</a:t>
            </a:r>
            <a:r>
              <a:rPr lang="en-US" altLang="ko-KR" sz="2400">
                <a:latin typeface="Times New Roman" pitchFamily="18" charset="0"/>
                <a:ea typeface="굴림" pitchFamily="50" charset="-127"/>
              </a:rPr>
              <a:t>(</a:t>
            </a:r>
            <a:r>
              <a:rPr lang="en-US" altLang="ko-KR" sz="2400" i="1">
                <a:latin typeface="Times New Roman" pitchFamily="18" charset="0"/>
                <a:ea typeface="굴림" pitchFamily="50" charset="-127"/>
              </a:rPr>
              <a:t>n</a:t>
            </a:r>
            <a:r>
              <a:rPr lang="en-US" altLang="ko-KR" sz="2400">
                <a:latin typeface="Times New Roman" pitchFamily="18" charset="0"/>
                <a:ea typeface="굴림" pitchFamily="50" charset="-127"/>
              </a:rPr>
              <a:t>)=30</a:t>
            </a:r>
            <a:r>
              <a:rPr lang="en-US" altLang="ko-KR" sz="2400" i="1">
                <a:latin typeface="Times New Roman" pitchFamily="18" charset="0"/>
                <a:ea typeface="굴림" pitchFamily="50" charset="-127"/>
              </a:rPr>
              <a:t>n</a:t>
            </a:r>
            <a:r>
              <a:rPr lang="en-US" altLang="ko-KR" sz="2400">
                <a:latin typeface="Times New Roman" pitchFamily="18" charset="0"/>
                <a:ea typeface="굴림" pitchFamily="50" charset="-127"/>
              </a:rPr>
              <a:t>+8</a:t>
            </a:r>
            <a:endParaRPr lang="en-US" altLang="ko-KR" sz="2400" i="1">
              <a:latin typeface="Times New Roman" pitchFamily="18" charset="0"/>
              <a:ea typeface="굴림" pitchFamily="50" charset="-127"/>
            </a:endParaRPr>
          </a:p>
        </p:txBody>
      </p:sp>
      <p:sp>
        <p:nvSpPr>
          <p:cNvPr id="250889" name="Text Box 9"/>
          <p:cNvSpPr txBox="1">
            <a:spLocks noChangeArrowheads="1"/>
          </p:cNvSpPr>
          <p:nvPr/>
        </p:nvSpPr>
        <p:spPr bwMode="auto">
          <a:xfrm>
            <a:off x="4876800" y="5486400"/>
            <a:ext cx="2057400" cy="457200"/>
          </a:xfrm>
          <a:prstGeom prst="rect">
            <a:avLst/>
          </a:prstGeom>
          <a:noFill/>
          <a:ln w="38100">
            <a:noFill/>
            <a:miter lim="800000"/>
            <a:headEnd/>
            <a:tailEnd/>
          </a:ln>
          <a:effectLst/>
        </p:spPr>
        <p:txBody>
          <a:bodyPr wrap="none" anchor="ctr">
            <a:spAutoFit/>
          </a:bodyPr>
          <a:lstStyle/>
          <a:p>
            <a:pPr algn="ctr" eaLnBrk="0" hangingPunct="0"/>
            <a:r>
              <a:rPr lang="en-US" altLang="ko-KR" sz="2400">
                <a:latin typeface="Times New Roman" pitchFamily="18" charset="0"/>
                <a:ea typeface="굴림" pitchFamily="50" charset="-127"/>
              </a:rPr>
              <a:t>Increasing </a:t>
            </a:r>
            <a:r>
              <a:rPr lang="en-US" altLang="ko-KR" sz="2400" i="1">
                <a:latin typeface="Times New Roman" pitchFamily="18" charset="0"/>
                <a:ea typeface="굴림" pitchFamily="50" charset="-127"/>
              </a:rPr>
              <a:t>n </a:t>
            </a:r>
            <a:r>
              <a:rPr lang="en-US" altLang="ko-KR" sz="2400">
                <a:latin typeface="Times New Roman" pitchFamily="18" charset="0"/>
                <a:ea typeface="굴림" pitchFamily="50" charset="-127"/>
                <a:sym typeface="Symbol" pitchFamily="18" charset="2"/>
              </a:rPr>
              <a:t></a:t>
            </a:r>
            <a:endParaRPr lang="en-US" altLang="ko-KR" sz="2400">
              <a:latin typeface="Times New Roman" pitchFamily="18" charset="0"/>
              <a:ea typeface="굴림" pitchFamily="50" charset="-127"/>
            </a:endParaRPr>
          </a:p>
        </p:txBody>
      </p:sp>
      <p:sp>
        <p:nvSpPr>
          <p:cNvPr id="250890" name="Text Box 10"/>
          <p:cNvSpPr txBox="1">
            <a:spLocks noChangeArrowheads="1"/>
          </p:cNvSpPr>
          <p:nvPr/>
        </p:nvSpPr>
        <p:spPr bwMode="auto">
          <a:xfrm>
            <a:off x="5410200" y="4343400"/>
            <a:ext cx="1508125" cy="457200"/>
          </a:xfrm>
          <a:prstGeom prst="rect">
            <a:avLst/>
          </a:prstGeom>
          <a:noFill/>
          <a:ln w="38100">
            <a:noFill/>
            <a:miter lim="800000"/>
            <a:headEnd/>
            <a:tailEnd/>
          </a:ln>
          <a:effectLst/>
        </p:spPr>
        <p:txBody>
          <a:bodyPr wrap="none" anchor="ctr">
            <a:spAutoFit/>
          </a:bodyPr>
          <a:lstStyle/>
          <a:p>
            <a:pPr algn="ctr" eaLnBrk="0" hangingPunct="0"/>
            <a:r>
              <a:rPr lang="en-US" altLang="ko-KR" sz="2400" i="1">
                <a:solidFill>
                  <a:srgbClr val="FF0000"/>
                </a:solidFill>
                <a:latin typeface="Times New Roman" pitchFamily="18" charset="0"/>
                <a:ea typeface="굴림" pitchFamily="50" charset="-127"/>
              </a:rPr>
              <a:t>f</a:t>
            </a:r>
            <a:r>
              <a:rPr lang="en-US" altLang="ko-KR" sz="2400" baseline="-25000">
                <a:solidFill>
                  <a:srgbClr val="FF0000"/>
                </a:solidFill>
                <a:latin typeface="Times New Roman" pitchFamily="18" charset="0"/>
                <a:ea typeface="굴림" pitchFamily="50" charset="-127"/>
              </a:rPr>
              <a:t>B</a:t>
            </a:r>
            <a:r>
              <a:rPr lang="en-US" altLang="ko-KR" sz="2400">
                <a:solidFill>
                  <a:srgbClr val="FF0000"/>
                </a:solidFill>
                <a:latin typeface="Times New Roman" pitchFamily="18" charset="0"/>
                <a:ea typeface="굴림" pitchFamily="50" charset="-127"/>
              </a:rPr>
              <a:t>(</a:t>
            </a:r>
            <a:r>
              <a:rPr lang="en-US" altLang="ko-KR" sz="2400" i="1">
                <a:solidFill>
                  <a:srgbClr val="FF0000"/>
                </a:solidFill>
                <a:latin typeface="Times New Roman" pitchFamily="18" charset="0"/>
                <a:ea typeface="굴림" pitchFamily="50" charset="-127"/>
              </a:rPr>
              <a:t>n</a:t>
            </a:r>
            <a:r>
              <a:rPr lang="en-US" altLang="ko-KR" sz="2400">
                <a:solidFill>
                  <a:srgbClr val="FF0000"/>
                </a:solidFill>
                <a:latin typeface="Times New Roman" pitchFamily="18" charset="0"/>
                <a:ea typeface="굴림" pitchFamily="50" charset="-127"/>
              </a:rPr>
              <a:t>)=</a:t>
            </a:r>
            <a:r>
              <a:rPr lang="en-US" altLang="ko-KR" sz="2400" i="1">
                <a:solidFill>
                  <a:srgbClr val="FF0000"/>
                </a:solidFill>
                <a:latin typeface="Times New Roman" pitchFamily="18" charset="0"/>
                <a:ea typeface="굴림" pitchFamily="50" charset="-127"/>
              </a:rPr>
              <a:t>n</a:t>
            </a:r>
            <a:r>
              <a:rPr lang="en-US" altLang="ko-KR" sz="2400" baseline="30000">
                <a:solidFill>
                  <a:srgbClr val="FF0000"/>
                </a:solidFill>
                <a:latin typeface="Times New Roman" pitchFamily="18" charset="0"/>
                <a:ea typeface="굴림" pitchFamily="50" charset="-127"/>
              </a:rPr>
              <a:t>2</a:t>
            </a:r>
            <a:r>
              <a:rPr lang="en-US" altLang="ko-KR" sz="2400">
                <a:solidFill>
                  <a:srgbClr val="FF0000"/>
                </a:solidFill>
                <a:latin typeface="Times New Roman" pitchFamily="18" charset="0"/>
                <a:ea typeface="굴림" pitchFamily="50" charset="-127"/>
              </a:rPr>
              <a:t>+1</a:t>
            </a:r>
            <a:endParaRPr lang="en-US" altLang="ko-KR" sz="2400" i="1">
              <a:latin typeface="Times New Roman" pitchFamily="18" charset="0"/>
              <a:ea typeface="굴림" pitchFamily="50" charset="-127"/>
            </a:endParaRPr>
          </a:p>
        </p:txBody>
      </p:sp>
      <p:sp>
        <p:nvSpPr>
          <p:cNvPr id="250891" name="Text Box 11"/>
          <p:cNvSpPr txBox="1">
            <a:spLocks noChangeArrowheads="1"/>
          </p:cNvSpPr>
          <p:nvPr/>
        </p:nvSpPr>
        <p:spPr bwMode="auto">
          <a:xfrm rot="-5400000">
            <a:off x="2684462" y="3792538"/>
            <a:ext cx="2708275" cy="457200"/>
          </a:xfrm>
          <a:prstGeom prst="rect">
            <a:avLst/>
          </a:prstGeom>
          <a:noFill/>
          <a:ln w="38100">
            <a:noFill/>
            <a:miter lim="800000"/>
            <a:headEnd/>
            <a:tailEnd/>
          </a:ln>
          <a:effectLst/>
        </p:spPr>
        <p:txBody>
          <a:bodyPr wrap="none" anchor="ctr">
            <a:spAutoFit/>
          </a:bodyPr>
          <a:lstStyle/>
          <a:p>
            <a:pPr algn="ctr" eaLnBrk="0" hangingPunct="0"/>
            <a:r>
              <a:rPr lang="en-US" altLang="ko-KR" sz="2400">
                <a:latin typeface="Times New Roman" pitchFamily="18" charset="0"/>
                <a:ea typeface="굴림" pitchFamily="50" charset="-127"/>
              </a:rPr>
              <a:t>Value of function </a:t>
            </a:r>
            <a:r>
              <a:rPr lang="en-US" altLang="ko-KR" sz="2400">
                <a:latin typeface="Times New Roman" pitchFamily="18" charset="0"/>
                <a:ea typeface="굴림" pitchFamily="50" charset="-127"/>
                <a:sym typeface="Symbol" pitchFamily="18" charset="2"/>
              </a:rPr>
              <a:t></a:t>
            </a:r>
            <a:endParaRPr lang="en-US" altLang="ko-KR" sz="2400">
              <a:latin typeface="Times New Roman" pitchFamily="18" charset="0"/>
              <a:ea typeface="굴림" pitchFamily="50" charset="-127"/>
            </a:endParaRPr>
          </a:p>
        </p:txBody>
      </p:sp>
    </p:spTree>
    <p:extLst>
      <p:ext uri="{BB962C8B-B14F-4D97-AF65-F5344CB8AC3E}">
        <p14:creationId xmlns:p14="http://schemas.microsoft.com/office/powerpoint/2010/main" val="184900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7"/>
                                        </p:tgtEl>
                                        <p:attrNameLst>
                                          <p:attrName>style.visibility</p:attrName>
                                        </p:attrNameLst>
                                      </p:cBhvr>
                                      <p:to>
                                        <p:strVal val="visible"/>
                                      </p:to>
                                    </p:set>
                                    <p:animEffect transition="in" filter="wipe(left)">
                                      <p:cBhvr>
                                        <p:cTn id="7" dur="500"/>
                                        <p:tgtEl>
                                          <p:spTgt spid="250887"/>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90"/>
                                        </p:tgtEl>
                                        <p:attrNameLst>
                                          <p:attrName>style.visibility</p:attrName>
                                        </p:attrNameLst>
                                      </p:cBhvr>
                                      <p:to>
                                        <p:strVal val="visible"/>
                                      </p:to>
                                    </p:set>
                                    <p:animEffect transition="in" filter="wipe(left)">
                                      <p:cBhvr>
                                        <p:cTn id="12" dur="500"/>
                                        <p:tgtEl>
                                          <p:spTgt spid="250890"/>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animBg="1"/>
      <p:bldP spid="25089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62B87554-8D90-41E4-93F2-DA7D40CC0E01}" type="slidenum">
              <a:rPr lang="en-US"/>
              <a:pPr/>
              <a:t>22</a:t>
            </a:fld>
            <a:endParaRPr lang="en-US"/>
          </a:p>
        </p:txBody>
      </p:sp>
      <p:sp>
        <p:nvSpPr>
          <p:cNvPr id="226306" name="Rectangle 2"/>
          <p:cNvSpPr>
            <a:spLocks noGrp="1" noChangeArrowheads="1"/>
          </p:cNvSpPr>
          <p:nvPr>
            <p:ph type="title"/>
          </p:nvPr>
        </p:nvSpPr>
        <p:spPr>
          <a:xfrm>
            <a:off x="695325" y="0"/>
            <a:ext cx="7772400" cy="1143000"/>
          </a:xfrm>
        </p:spPr>
        <p:txBody>
          <a:bodyPr/>
          <a:lstStyle/>
          <a:p>
            <a:r>
              <a:rPr lang="en-US">
                <a:ea typeface="MS Mincho" pitchFamily="49" charset="-128"/>
              </a:rPr>
              <a:t>More Examples …</a:t>
            </a:r>
            <a:endParaRPr lang="en-US"/>
          </a:p>
        </p:txBody>
      </p:sp>
      <p:sp>
        <p:nvSpPr>
          <p:cNvPr id="226307" name="Rectangle 3"/>
          <p:cNvSpPr>
            <a:spLocks noGrp="1" noChangeArrowheads="1"/>
          </p:cNvSpPr>
          <p:nvPr>
            <p:ph type="body" idx="1"/>
          </p:nvPr>
        </p:nvSpPr>
        <p:spPr>
          <a:xfrm>
            <a:off x="685800" y="1752600"/>
            <a:ext cx="7772400" cy="4648200"/>
          </a:xfrm>
        </p:spPr>
        <p:txBody>
          <a:bodyPr/>
          <a:lstStyle/>
          <a:p>
            <a:endParaRPr lang="en-US">
              <a:latin typeface="Courier New" pitchFamily="49" charset="0"/>
              <a:cs typeface="Courier New" pitchFamily="49" charset="0"/>
            </a:endParaRPr>
          </a:p>
          <a:p>
            <a:r>
              <a:rPr lang="en-US" i="1">
                <a:cs typeface="Times New Roman" pitchFamily="18" charset="0"/>
              </a:rPr>
              <a:t>n</a:t>
            </a:r>
            <a:r>
              <a:rPr lang="en-US" baseline="30000">
                <a:cs typeface="Times New Roman" pitchFamily="18" charset="0"/>
              </a:rPr>
              <a:t>4</a:t>
            </a:r>
            <a:r>
              <a:rPr lang="en-US">
                <a:cs typeface="Times New Roman" pitchFamily="18" charset="0"/>
              </a:rPr>
              <a:t> + 100</a:t>
            </a:r>
            <a:r>
              <a:rPr lang="en-US" i="1">
                <a:cs typeface="Times New Roman" pitchFamily="18" charset="0"/>
              </a:rPr>
              <a:t>n</a:t>
            </a:r>
            <a:r>
              <a:rPr lang="en-US" baseline="30000">
                <a:cs typeface="Times New Roman" pitchFamily="18" charset="0"/>
              </a:rPr>
              <a:t>2</a:t>
            </a:r>
            <a:r>
              <a:rPr lang="en-US">
                <a:cs typeface="Times New Roman" pitchFamily="18" charset="0"/>
              </a:rPr>
              <a:t> + 10</a:t>
            </a:r>
            <a:r>
              <a:rPr lang="en-US" i="1">
                <a:cs typeface="Times New Roman" pitchFamily="18" charset="0"/>
              </a:rPr>
              <a:t>n</a:t>
            </a:r>
            <a:r>
              <a:rPr lang="en-US">
                <a:cs typeface="Times New Roman" pitchFamily="18" charset="0"/>
              </a:rPr>
              <a:t> + 50 </a:t>
            </a:r>
            <a:r>
              <a:rPr lang="en-US">
                <a:ea typeface="MS Mincho" pitchFamily="49" charset="-128"/>
              </a:rPr>
              <a:t>is </a:t>
            </a:r>
            <a:r>
              <a:rPr lang="en-US" i="1">
                <a:ea typeface="MS Mincho" pitchFamily="49" charset="-128"/>
              </a:rPr>
              <a:t>O</a:t>
            </a:r>
            <a:r>
              <a:rPr lang="en-US">
                <a:ea typeface="MS Mincho" pitchFamily="49" charset="-128"/>
              </a:rPr>
              <a:t>(</a:t>
            </a:r>
            <a:r>
              <a:rPr lang="en-US" i="1">
                <a:cs typeface="Times New Roman" pitchFamily="18" charset="0"/>
              </a:rPr>
              <a:t>n</a:t>
            </a:r>
            <a:r>
              <a:rPr lang="en-US" baseline="30000">
                <a:cs typeface="Times New Roman" pitchFamily="18" charset="0"/>
              </a:rPr>
              <a:t>4</a:t>
            </a:r>
            <a:r>
              <a:rPr lang="en-US">
                <a:ea typeface="MS Mincho" pitchFamily="49" charset="-128"/>
              </a:rPr>
              <a:t>)</a:t>
            </a:r>
            <a:r>
              <a:rPr lang="en-US"/>
              <a:t> </a:t>
            </a:r>
          </a:p>
          <a:p>
            <a:r>
              <a:rPr lang="en-US">
                <a:ea typeface="MS Mincho" pitchFamily="49" charset="-128"/>
              </a:rPr>
              <a:t>10</a:t>
            </a:r>
            <a:r>
              <a:rPr lang="en-US" i="1">
                <a:ea typeface="MS Mincho" pitchFamily="49" charset="-128"/>
              </a:rPr>
              <a:t>n</a:t>
            </a:r>
            <a:r>
              <a:rPr lang="en-US" baseline="30000">
                <a:ea typeface="MS Mincho" pitchFamily="49" charset="-128"/>
              </a:rPr>
              <a:t>3</a:t>
            </a:r>
            <a:r>
              <a:rPr lang="en-US">
                <a:ea typeface="MS Mincho" pitchFamily="49" charset="-128"/>
              </a:rPr>
              <a:t> + 2</a:t>
            </a:r>
            <a:r>
              <a:rPr lang="en-US" i="1">
                <a:ea typeface="MS Mincho" pitchFamily="49" charset="-128"/>
              </a:rPr>
              <a:t>n</a:t>
            </a:r>
            <a:r>
              <a:rPr lang="en-US" baseline="30000">
                <a:ea typeface="MS Mincho" pitchFamily="49" charset="-128"/>
              </a:rPr>
              <a:t>2</a:t>
            </a:r>
            <a:r>
              <a:rPr lang="en-US">
                <a:ea typeface="MS Mincho" pitchFamily="49" charset="-128"/>
              </a:rPr>
              <a:t> is </a:t>
            </a:r>
            <a:r>
              <a:rPr lang="en-US" i="1">
                <a:ea typeface="MS Mincho" pitchFamily="49" charset="-128"/>
              </a:rPr>
              <a:t>O</a:t>
            </a:r>
            <a:r>
              <a:rPr lang="en-US">
                <a:ea typeface="MS Mincho" pitchFamily="49" charset="-128"/>
              </a:rPr>
              <a:t>(</a:t>
            </a:r>
            <a:r>
              <a:rPr lang="en-US" i="1">
                <a:ea typeface="MS Mincho" pitchFamily="49" charset="-128"/>
              </a:rPr>
              <a:t>n</a:t>
            </a:r>
            <a:r>
              <a:rPr lang="en-US" baseline="30000">
                <a:ea typeface="MS Mincho" pitchFamily="49" charset="-128"/>
              </a:rPr>
              <a:t>3</a:t>
            </a:r>
            <a:r>
              <a:rPr lang="en-US">
                <a:ea typeface="MS Mincho" pitchFamily="49" charset="-128"/>
              </a:rPr>
              <a:t>)    </a:t>
            </a:r>
          </a:p>
          <a:p>
            <a:r>
              <a:rPr lang="en-US" i="1">
                <a:ea typeface="MS Mincho" pitchFamily="49" charset="-128"/>
              </a:rPr>
              <a:t>n</a:t>
            </a:r>
            <a:r>
              <a:rPr lang="en-US" baseline="30000">
                <a:ea typeface="MS Mincho" pitchFamily="49" charset="-128"/>
              </a:rPr>
              <a:t>3</a:t>
            </a:r>
            <a:r>
              <a:rPr lang="en-US">
                <a:ea typeface="MS Mincho" pitchFamily="49" charset="-128"/>
              </a:rPr>
              <a:t> - </a:t>
            </a:r>
            <a:r>
              <a:rPr lang="en-US" i="1">
                <a:ea typeface="MS Mincho" pitchFamily="49" charset="-128"/>
              </a:rPr>
              <a:t>n</a:t>
            </a:r>
            <a:r>
              <a:rPr lang="en-US" baseline="30000">
                <a:ea typeface="MS Mincho" pitchFamily="49" charset="-128"/>
              </a:rPr>
              <a:t>2</a:t>
            </a:r>
            <a:r>
              <a:rPr lang="en-US">
                <a:ea typeface="MS Mincho" pitchFamily="49" charset="-128"/>
              </a:rPr>
              <a:t> is </a:t>
            </a:r>
            <a:r>
              <a:rPr lang="en-US" i="1">
                <a:ea typeface="MS Mincho" pitchFamily="49" charset="-128"/>
              </a:rPr>
              <a:t>O</a:t>
            </a:r>
            <a:r>
              <a:rPr lang="en-US">
                <a:ea typeface="MS Mincho" pitchFamily="49" charset="-128"/>
              </a:rPr>
              <a:t>(</a:t>
            </a:r>
            <a:r>
              <a:rPr lang="en-US" i="1">
                <a:ea typeface="MS Mincho" pitchFamily="49" charset="-128"/>
              </a:rPr>
              <a:t>n</a:t>
            </a:r>
            <a:r>
              <a:rPr lang="en-US" baseline="30000">
                <a:ea typeface="MS Mincho" pitchFamily="49" charset="-128"/>
              </a:rPr>
              <a:t>3</a:t>
            </a:r>
            <a:r>
              <a:rPr lang="en-US">
                <a:ea typeface="MS Mincho" pitchFamily="49" charset="-128"/>
              </a:rPr>
              <a:t>)</a:t>
            </a:r>
          </a:p>
          <a:p>
            <a:r>
              <a:rPr lang="en-US">
                <a:ea typeface="MS Mincho" pitchFamily="49" charset="-128"/>
              </a:rPr>
              <a:t>constants</a:t>
            </a:r>
          </a:p>
          <a:p>
            <a:pPr lvl="1"/>
            <a:r>
              <a:rPr lang="en-US">
                <a:ea typeface="MS Mincho" pitchFamily="49" charset="-128"/>
              </a:rPr>
              <a:t>10 is </a:t>
            </a:r>
            <a:r>
              <a:rPr lang="en-US" i="1">
                <a:ea typeface="MS Mincho" pitchFamily="49" charset="-128"/>
              </a:rPr>
              <a:t>O</a:t>
            </a:r>
            <a:r>
              <a:rPr lang="en-US">
                <a:ea typeface="MS Mincho" pitchFamily="49" charset="-128"/>
              </a:rPr>
              <a:t>(1)</a:t>
            </a:r>
          </a:p>
          <a:p>
            <a:pPr lvl="1"/>
            <a:r>
              <a:rPr lang="en-US">
                <a:ea typeface="MS Mincho" pitchFamily="49" charset="-128"/>
              </a:rPr>
              <a:t>1273 is </a:t>
            </a:r>
            <a:r>
              <a:rPr lang="en-US" i="1">
                <a:ea typeface="MS Mincho" pitchFamily="49" charset="-128"/>
              </a:rPr>
              <a:t>O</a:t>
            </a:r>
            <a:r>
              <a:rPr lang="en-US">
                <a:ea typeface="MS Mincho" pitchFamily="49" charset="-128"/>
              </a:rPr>
              <a:t>(1)</a:t>
            </a:r>
            <a:endParaRPr lang="en-US"/>
          </a:p>
        </p:txBody>
      </p:sp>
    </p:spTree>
    <p:extLst>
      <p:ext uri="{BB962C8B-B14F-4D97-AF65-F5344CB8AC3E}">
        <p14:creationId xmlns:p14="http://schemas.microsoft.com/office/powerpoint/2010/main" val="296811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479D4116-C673-4E22-A49E-C329E9C62506}" type="slidenum">
              <a:rPr lang="en-US"/>
              <a:pPr/>
              <a:t>23</a:t>
            </a:fld>
            <a:endParaRPr lang="en-US"/>
          </a:p>
        </p:txBody>
      </p:sp>
      <p:sp>
        <p:nvSpPr>
          <p:cNvPr id="227330" name="Rectangle 2"/>
          <p:cNvSpPr>
            <a:spLocks noGrp="1" noChangeArrowheads="1"/>
          </p:cNvSpPr>
          <p:nvPr>
            <p:ph type="title"/>
          </p:nvPr>
        </p:nvSpPr>
        <p:spPr>
          <a:xfrm>
            <a:off x="685800" y="228600"/>
            <a:ext cx="7772400" cy="762000"/>
          </a:xfrm>
        </p:spPr>
        <p:txBody>
          <a:bodyPr/>
          <a:lstStyle/>
          <a:p>
            <a:r>
              <a:rPr lang="en-US">
                <a:ea typeface="MS Mincho" pitchFamily="49" charset="-128"/>
              </a:rPr>
              <a:t>Back to Our Example</a:t>
            </a:r>
            <a:endParaRPr lang="en-US"/>
          </a:p>
        </p:txBody>
      </p:sp>
      <p:sp>
        <p:nvSpPr>
          <p:cNvPr id="227331" name="Rectangle 3"/>
          <p:cNvSpPr>
            <a:spLocks noGrp="1" noChangeArrowheads="1"/>
          </p:cNvSpPr>
          <p:nvPr>
            <p:ph type="body" idx="1"/>
          </p:nvPr>
        </p:nvSpPr>
        <p:spPr>
          <a:xfrm>
            <a:off x="533400" y="1143000"/>
            <a:ext cx="8355013" cy="5486400"/>
          </a:xfrm>
        </p:spPr>
        <p:txBody>
          <a:bodyPr/>
          <a:lstStyle/>
          <a:p>
            <a:pPr>
              <a:lnSpc>
                <a:spcPct val="60000"/>
              </a:lnSpc>
              <a:buFontTx/>
              <a:buNone/>
            </a:pPr>
            <a:r>
              <a:rPr lang="en-US" sz="2400">
                <a:cs typeface="Times New Roman" pitchFamily="18" charset="0"/>
              </a:rPr>
              <a:t>	</a:t>
            </a:r>
          </a:p>
          <a:p>
            <a:pPr>
              <a:lnSpc>
                <a:spcPct val="60000"/>
              </a:lnSpc>
              <a:buFontTx/>
              <a:buNone/>
            </a:pPr>
            <a:r>
              <a:rPr lang="en-US" sz="2000" b="1" i="1">
                <a:cs typeface="Times New Roman" pitchFamily="18" charset="0"/>
              </a:rPr>
              <a:t>Algorithm 1                               Algorithm 2</a:t>
            </a:r>
            <a:endParaRPr lang="en-US" sz="2000" b="1" i="1">
              <a:latin typeface="Courier New" pitchFamily="49" charset="0"/>
              <a:cs typeface="Courier New" pitchFamily="49" charset="0"/>
            </a:endParaRPr>
          </a:p>
          <a:p>
            <a:pPr>
              <a:lnSpc>
                <a:spcPct val="65000"/>
              </a:lnSpc>
              <a:buFontTx/>
              <a:buNone/>
            </a:pPr>
            <a:r>
              <a:rPr lang="en-US" sz="2400">
                <a:cs typeface="Times New Roman" pitchFamily="18" charset="0"/>
              </a:rPr>
              <a:t>                     </a:t>
            </a:r>
            <a:r>
              <a:rPr lang="en-US" sz="2000" b="1">
                <a:cs typeface="Times New Roman" pitchFamily="18" charset="0"/>
              </a:rPr>
              <a:t>Cost                                                 Cost</a:t>
            </a:r>
            <a:endParaRPr lang="en-US" sz="2000" b="1">
              <a:cs typeface="Courier New" pitchFamily="49" charset="0"/>
            </a:endParaRPr>
          </a:p>
          <a:p>
            <a:pPr>
              <a:lnSpc>
                <a:spcPct val="65000"/>
              </a:lnSpc>
              <a:buFontTx/>
              <a:buNone/>
            </a:pPr>
            <a:r>
              <a:rPr lang="en-US" sz="2000">
                <a:cs typeface="Times New Roman" pitchFamily="18" charset="0"/>
              </a:rPr>
              <a:t>   arr[0] = 0;         c</a:t>
            </a:r>
            <a:r>
              <a:rPr lang="en-US" sz="2000" baseline="-25000">
                <a:cs typeface="Times New Roman" pitchFamily="18" charset="0"/>
              </a:rPr>
              <a:t>1</a:t>
            </a:r>
            <a:r>
              <a:rPr lang="en-US" sz="2000">
                <a:cs typeface="Times New Roman" pitchFamily="18" charset="0"/>
              </a:rPr>
              <a:t>                  for(i=0; i&lt;N; i++)          c</a:t>
            </a:r>
            <a:r>
              <a:rPr lang="en-US" sz="2000" baseline="-25000">
                <a:cs typeface="Times New Roman" pitchFamily="18" charset="0"/>
              </a:rPr>
              <a:t>2</a:t>
            </a:r>
            <a:endParaRPr lang="en-US" sz="2000" baseline="-25000">
              <a:cs typeface="Courier New" pitchFamily="49" charset="0"/>
            </a:endParaRPr>
          </a:p>
          <a:p>
            <a:pPr>
              <a:lnSpc>
                <a:spcPct val="65000"/>
              </a:lnSpc>
              <a:buFontTx/>
              <a:buNone/>
            </a:pPr>
            <a:r>
              <a:rPr lang="en-US" sz="2000">
                <a:cs typeface="Times New Roman" pitchFamily="18" charset="0"/>
              </a:rPr>
              <a:t>   arr[1] = 0;         c</a:t>
            </a:r>
            <a:r>
              <a:rPr lang="en-US" sz="2000" baseline="-25000">
                <a:cs typeface="Times New Roman" pitchFamily="18" charset="0"/>
              </a:rPr>
              <a:t>1</a:t>
            </a:r>
            <a:r>
              <a:rPr lang="en-US" sz="2000">
                <a:cs typeface="Times New Roman" pitchFamily="18" charset="0"/>
              </a:rPr>
              <a:t>                     arr[i] = 0;                   c</a:t>
            </a:r>
            <a:r>
              <a:rPr lang="en-US" sz="2000" baseline="-25000">
                <a:cs typeface="Times New Roman" pitchFamily="18" charset="0"/>
              </a:rPr>
              <a:t>1</a:t>
            </a:r>
            <a:endParaRPr lang="en-US" sz="2000" baseline="-25000">
              <a:cs typeface="Courier New" pitchFamily="49" charset="0"/>
            </a:endParaRPr>
          </a:p>
          <a:p>
            <a:pPr>
              <a:lnSpc>
                <a:spcPct val="65000"/>
              </a:lnSpc>
              <a:buFontTx/>
              <a:buNone/>
            </a:pPr>
            <a:r>
              <a:rPr lang="en-US" sz="2000">
                <a:cs typeface="Times New Roman" pitchFamily="18" charset="0"/>
              </a:rPr>
              <a:t>   arr[2] = 0;         c</a:t>
            </a:r>
            <a:r>
              <a:rPr lang="en-US" sz="2000" baseline="-25000">
                <a:cs typeface="Times New Roman" pitchFamily="18" charset="0"/>
              </a:rPr>
              <a:t>1</a:t>
            </a:r>
          </a:p>
          <a:p>
            <a:pPr>
              <a:lnSpc>
                <a:spcPct val="65000"/>
              </a:lnSpc>
              <a:buFontTx/>
              <a:buNone/>
            </a:pPr>
            <a:r>
              <a:rPr lang="en-US" sz="2000">
                <a:cs typeface="Times New Roman" pitchFamily="18" charset="0"/>
              </a:rPr>
              <a:t>    ...</a:t>
            </a:r>
            <a:endParaRPr lang="en-US" sz="2000">
              <a:cs typeface="Courier New" pitchFamily="49" charset="0"/>
            </a:endParaRPr>
          </a:p>
          <a:p>
            <a:pPr>
              <a:lnSpc>
                <a:spcPct val="65000"/>
              </a:lnSpc>
              <a:buFontTx/>
              <a:buNone/>
            </a:pPr>
            <a:r>
              <a:rPr lang="en-US" sz="2000">
                <a:cs typeface="Times New Roman" pitchFamily="18" charset="0"/>
              </a:rPr>
              <a:t>   arr[N-1] = 0;     c</a:t>
            </a:r>
            <a:r>
              <a:rPr lang="en-US" sz="2000" baseline="-25000">
                <a:cs typeface="Times New Roman" pitchFamily="18" charset="0"/>
              </a:rPr>
              <a:t>1</a:t>
            </a:r>
            <a:r>
              <a:rPr lang="en-US" sz="2000">
                <a:cs typeface="Times New Roman" pitchFamily="18" charset="0"/>
              </a:rPr>
              <a:t> </a:t>
            </a:r>
            <a:endParaRPr lang="en-US" sz="2000">
              <a:cs typeface="Courier New" pitchFamily="49" charset="0"/>
            </a:endParaRPr>
          </a:p>
          <a:p>
            <a:pPr>
              <a:lnSpc>
                <a:spcPct val="65000"/>
              </a:lnSpc>
              <a:buFontTx/>
              <a:buNone/>
            </a:pPr>
            <a:r>
              <a:rPr lang="en-US" sz="2000">
                <a:cs typeface="Times New Roman" pitchFamily="18" charset="0"/>
              </a:rPr>
              <a:t>                       -----------                                          -------------</a:t>
            </a:r>
            <a:endParaRPr lang="en-US" sz="2000">
              <a:cs typeface="Courier New" pitchFamily="49" charset="0"/>
            </a:endParaRPr>
          </a:p>
          <a:p>
            <a:pPr>
              <a:lnSpc>
                <a:spcPct val="65000"/>
              </a:lnSpc>
              <a:buFontTx/>
              <a:buNone/>
            </a:pPr>
            <a:r>
              <a:rPr lang="es-ES_tradnl" sz="2000">
                <a:cs typeface="Times New Roman" pitchFamily="18" charset="0"/>
              </a:rPr>
              <a:t>     c</a:t>
            </a:r>
            <a:r>
              <a:rPr lang="es-ES_tradnl" sz="2000" baseline="-25000">
                <a:cs typeface="Times New Roman" pitchFamily="18" charset="0"/>
              </a:rPr>
              <a:t>1</a:t>
            </a:r>
            <a:r>
              <a:rPr lang="es-ES_tradnl" sz="2000">
                <a:cs typeface="Times New Roman" pitchFamily="18" charset="0"/>
              </a:rPr>
              <a:t>+c</a:t>
            </a:r>
            <a:r>
              <a:rPr lang="es-ES_tradnl" sz="2000" baseline="-25000">
                <a:cs typeface="Times New Roman" pitchFamily="18" charset="0"/>
              </a:rPr>
              <a:t>1</a:t>
            </a:r>
            <a:r>
              <a:rPr lang="es-ES_tradnl" sz="2000">
                <a:cs typeface="Times New Roman" pitchFamily="18" charset="0"/>
              </a:rPr>
              <a:t>+...+c</a:t>
            </a:r>
            <a:r>
              <a:rPr lang="es-ES_tradnl" sz="2000" baseline="-25000">
                <a:cs typeface="Times New Roman" pitchFamily="18" charset="0"/>
              </a:rPr>
              <a:t>1</a:t>
            </a:r>
            <a:r>
              <a:rPr lang="es-ES_tradnl" sz="2000">
                <a:cs typeface="Times New Roman" pitchFamily="18" charset="0"/>
              </a:rPr>
              <a:t> = </a:t>
            </a:r>
            <a:r>
              <a:rPr lang="es-ES_tradnl" sz="2000">
                <a:solidFill>
                  <a:srgbClr val="DD0111"/>
                </a:solidFill>
                <a:cs typeface="Times New Roman" pitchFamily="18" charset="0"/>
              </a:rPr>
              <a:t>c</a:t>
            </a:r>
            <a:r>
              <a:rPr lang="es-ES_tradnl" sz="2000" baseline="-25000">
                <a:solidFill>
                  <a:srgbClr val="DD0111"/>
                </a:solidFill>
                <a:cs typeface="Times New Roman" pitchFamily="18" charset="0"/>
              </a:rPr>
              <a:t>1</a:t>
            </a:r>
            <a:r>
              <a:rPr lang="es-ES_tradnl" sz="2000">
                <a:solidFill>
                  <a:srgbClr val="DD0111"/>
                </a:solidFill>
                <a:cs typeface="Times New Roman" pitchFamily="18" charset="0"/>
              </a:rPr>
              <a:t> x N</a:t>
            </a:r>
            <a:r>
              <a:rPr lang="es-ES_tradnl" sz="2000">
                <a:cs typeface="Times New Roman" pitchFamily="18" charset="0"/>
              </a:rPr>
              <a:t>                         (N+1) x c</a:t>
            </a:r>
            <a:r>
              <a:rPr lang="es-ES_tradnl" sz="2000" baseline="-25000">
                <a:cs typeface="Times New Roman" pitchFamily="18" charset="0"/>
              </a:rPr>
              <a:t>2</a:t>
            </a:r>
            <a:r>
              <a:rPr lang="es-ES_tradnl" sz="2000">
                <a:cs typeface="Times New Roman" pitchFamily="18" charset="0"/>
              </a:rPr>
              <a:t> + N x c</a:t>
            </a:r>
            <a:r>
              <a:rPr lang="es-ES_tradnl" sz="2000" baseline="-25000">
                <a:cs typeface="Times New Roman" pitchFamily="18" charset="0"/>
              </a:rPr>
              <a:t>1</a:t>
            </a:r>
            <a:r>
              <a:rPr lang="es-ES_tradnl" sz="2000">
                <a:cs typeface="Times New Roman" pitchFamily="18" charset="0"/>
              </a:rPr>
              <a:t> = </a:t>
            </a:r>
            <a:endParaRPr lang="en-US" sz="2000">
              <a:cs typeface="Courier New" pitchFamily="49" charset="0"/>
            </a:endParaRPr>
          </a:p>
          <a:p>
            <a:pPr>
              <a:lnSpc>
                <a:spcPct val="65000"/>
              </a:lnSpc>
              <a:buFontTx/>
              <a:buNone/>
            </a:pPr>
            <a:r>
              <a:rPr lang="es-ES_tradnl" sz="2000">
                <a:ea typeface="MS Mincho" pitchFamily="49" charset="-128"/>
              </a:rPr>
              <a:t>                                                                   </a:t>
            </a:r>
            <a:r>
              <a:rPr lang="en-US" sz="2000">
                <a:solidFill>
                  <a:srgbClr val="DD0111"/>
                </a:solidFill>
                <a:ea typeface="MS Mincho" pitchFamily="49" charset="-128"/>
              </a:rPr>
              <a:t>(c</a:t>
            </a:r>
            <a:r>
              <a:rPr lang="en-US" sz="2000" baseline="-25000">
                <a:solidFill>
                  <a:srgbClr val="DD0111"/>
                </a:solidFill>
                <a:ea typeface="MS Mincho" pitchFamily="49" charset="-128"/>
              </a:rPr>
              <a:t>2</a:t>
            </a:r>
            <a:r>
              <a:rPr lang="en-US" sz="2000">
                <a:solidFill>
                  <a:srgbClr val="DD0111"/>
                </a:solidFill>
                <a:ea typeface="MS Mincho" pitchFamily="49" charset="-128"/>
              </a:rPr>
              <a:t> + c</a:t>
            </a:r>
            <a:r>
              <a:rPr lang="en-US" sz="2000" baseline="-25000">
                <a:solidFill>
                  <a:srgbClr val="DD0111"/>
                </a:solidFill>
                <a:ea typeface="MS Mincho" pitchFamily="49" charset="-128"/>
              </a:rPr>
              <a:t>1</a:t>
            </a:r>
            <a:r>
              <a:rPr lang="en-US" sz="2000">
                <a:solidFill>
                  <a:srgbClr val="DD0111"/>
                </a:solidFill>
                <a:ea typeface="MS Mincho" pitchFamily="49" charset="-128"/>
              </a:rPr>
              <a:t>) x N + c</a:t>
            </a:r>
            <a:r>
              <a:rPr lang="en-US" sz="2000" baseline="-25000">
                <a:solidFill>
                  <a:srgbClr val="DD0111"/>
                </a:solidFill>
                <a:ea typeface="MS Mincho" pitchFamily="49" charset="-128"/>
              </a:rPr>
              <a:t>2</a:t>
            </a:r>
            <a:r>
              <a:rPr lang="en-US" sz="2400">
                <a:solidFill>
                  <a:srgbClr val="DD0111"/>
                </a:solidFill>
              </a:rPr>
              <a:t> </a:t>
            </a:r>
          </a:p>
          <a:p>
            <a:pPr>
              <a:lnSpc>
                <a:spcPct val="65000"/>
              </a:lnSpc>
              <a:buFontTx/>
              <a:buNone/>
            </a:pPr>
            <a:endParaRPr lang="en-US" sz="2400">
              <a:solidFill>
                <a:srgbClr val="DD0111"/>
              </a:solidFill>
            </a:endParaRPr>
          </a:p>
          <a:p>
            <a:pPr>
              <a:lnSpc>
                <a:spcPct val="65000"/>
              </a:lnSpc>
            </a:pPr>
            <a:r>
              <a:rPr lang="en-US" sz="2400">
                <a:cs typeface="Times New Roman" pitchFamily="18" charset="0"/>
              </a:rPr>
              <a:t>Both algorithms are of the same order: </a:t>
            </a:r>
            <a:r>
              <a:rPr lang="en-US" sz="2400" i="1">
                <a:cs typeface="Times New Roman" pitchFamily="18" charset="0"/>
              </a:rPr>
              <a:t>O(N)</a:t>
            </a:r>
          </a:p>
        </p:txBody>
      </p:sp>
    </p:spTree>
    <p:extLst>
      <p:ext uri="{BB962C8B-B14F-4D97-AF65-F5344CB8AC3E}">
        <p14:creationId xmlns:p14="http://schemas.microsoft.com/office/powerpoint/2010/main" val="349098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342707B2-5383-4D35-B96E-F2A794C1A717}" type="slidenum">
              <a:rPr lang="en-US"/>
              <a:pPr/>
              <a:t>24</a:t>
            </a:fld>
            <a:endParaRPr lang="en-US"/>
          </a:p>
        </p:txBody>
      </p:sp>
      <p:sp>
        <p:nvSpPr>
          <p:cNvPr id="228354" name="Rectangle 2"/>
          <p:cNvSpPr>
            <a:spLocks noGrp="1" noChangeArrowheads="1"/>
          </p:cNvSpPr>
          <p:nvPr>
            <p:ph type="title"/>
          </p:nvPr>
        </p:nvSpPr>
        <p:spPr/>
        <p:txBody>
          <a:bodyPr/>
          <a:lstStyle/>
          <a:p>
            <a:r>
              <a:rPr lang="en-US">
                <a:ea typeface="MS Mincho" pitchFamily="49" charset="-128"/>
              </a:rPr>
              <a:t>Example (cont’d)</a:t>
            </a:r>
            <a:endParaRPr lang="en-US" sz="3600">
              <a:ea typeface="MS Mincho" pitchFamily="49" charset="-128"/>
            </a:endParaRPr>
          </a:p>
        </p:txBody>
      </p:sp>
      <p:sp>
        <p:nvSpPr>
          <p:cNvPr id="228355" name="Rectangle 3"/>
          <p:cNvSpPr>
            <a:spLocks noGrp="1" noChangeArrowheads="1"/>
          </p:cNvSpPr>
          <p:nvPr>
            <p:ph type="body" idx="1"/>
          </p:nvPr>
        </p:nvSpPr>
        <p:spPr>
          <a:xfrm>
            <a:off x="685800" y="1981200"/>
            <a:ext cx="8077200" cy="4419600"/>
          </a:xfrm>
        </p:spPr>
        <p:txBody>
          <a:bodyPr/>
          <a:lstStyle/>
          <a:p>
            <a:endParaRPr lang="en-US" sz="2400" i="1">
              <a:latin typeface="Courier New" pitchFamily="49" charset="0"/>
              <a:cs typeface="Courier New" pitchFamily="49" charset="0"/>
            </a:endParaRPr>
          </a:p>
          <a:p>
            <a:pPr>
              <a:buFontTx/>
              <a:buNone/>
            </a:pPr>
            <a:r>
              <a:rPr lang="en-US" sz="2400">
                <a:cs typeface="Times New Roman" pitchFamily="18" charset="0"/>
              </a:rPr>
              <a:t> </a:t>
            </a:r>
            <a:r>
              <a:rPr lang="en-US" sz="2400" b="1" i="1">
                <a:cs typeface="Times New Roman" pitchFamily="18" charset="0"/>
              </a:rPr>
              <a:t>Algorithm 3                          </a:t>
            </a:r>
            <a:r>
              <a:rPr lang="en-US" sz="2400">
                <a:cs typeface="Times New Roman" pitchFamily="18" charset="0"/>
              </a:rPr>
              <a:t> </a:t>
            </a:r>
            <a:r>
              <a:rPr lang="en-US" sz="2400" b="1" i="1">
                <a:cs typeface="Times New Roman" pitchFamily="18" charset="0"/>
              </a:rPr>
              <a:t>Cost </a:t>
            </a:r>
            <a:endParaRPr lang="en-US" sz="2400" b="1" i="1">
              <a:latin typeface="Courier New" pitchFamily="49" charset="0"/>
              <a:cs typeface="Courier New" pitchFamily="49" charset="0"/>
            </a:endParaRPr>
          </a:p>
          <a:p>
            <a:pPr>
              <a:buFontTx/>
              <a:buNone/>
            </a:pPr>
            <a:r>
              <a:rPr lang="en-US" sz="2400">
                <a:cs typeface="Times New Roman" pitchFamily="18" charset="0"/>
              </a:rPr>
              <a:t> 	sum = 0;                                 c</a:t>
            </a:r>
            <a:r>
              <a:rPr lang="en-US" sz="2400" baseline="-25000">
                <a:cs typeface="Times New Roman" pitchFamily="18" charset="0"/>
              </a:rPr>
              <a:t>1</a:t>
            </a:r>
            <a:r>
              <a:rPr lang="en-US" sz="2400">
                <a:cs typeface="Times New Roman" pitchFamily="18" charset="0"/>
              </a:rPr>
              <a:t> </a:t>
            </a:r>
            <a:endParaRPr lang="en-US" sz="2400">
              <a:cs typeface="Courier New" pitchFamily="49" charset="0"/>
            </a:endParaRPr>
          </a:p>
          <a:p>
            <a:pPr>
              <a:buFontTx/>
              <a:buNone/>
            </a:pPr>
            <a:r>
              <a:rPr lang="en-US" sz="2400">
                <a:cs typeface="Times New Roman" pitchFamily="18" charset="0"/>
              </a:rPr>
              <a:t>	for(i=0; i&lt;N; i++)                     c</a:t>
            </a:r>
            <a:r>
              <a:rPr lang="en-US" sz="2400" baseline="-25000">
                <a:cs typeface="Times New Roman" pitchFamily="18" charset="0"/>
              </a:rPr>
              <a:t>2</a:t>
            </a:r>
            <a:endParaRPr lang="en-US" sz="2400" baseline="-25000">
              <a:cs typeface="Courier New" pitchFamily="49" charset="0"/>
            </a:endParaRPr>
          </a:p>
          <a:p>
            <a:pPr>
              <a:buFontTx/>
              <a:buNone/>
            </a:pPr>
            <a:r>
              <a:rPr lang="en-US" sz="2400">
                <a:cs typeface="Times New Roman" pitchFamily="18" charset="0"/>
              </a:rPr>
              <a:t> 	   for(j=0; j&lt;N; j++)                  c</a:t>
            </a:r>
            <a:r>
              <a:rPr lang="en-US" sz="2400" baseline="-25000">
                <a:cs typeface="Times New Roman" pitchFamily="18" charset="0"/>
              </a:rPr>
              <a:t>2</a:t>
            </a:r>
            <a:r>
              <a:rPr lang="en-US" sz="2400">
                <a:cs typeface="Times New Roman" pitchFamily="18" charset="0"/>
              </a:rPr>
              <a:t> </a:t>
            </a:r>
            <a:endParaRPr lang="en-US" sz="2400">
              <a:cs typeface="Courier New" pitchFamily="49" charset="0"/>
            </a:endParaRPr>
          </a:p>
          <a:p>
            <a:pPr>
              <a:buFontTx/>
              <a:buNone/>
            </a:pPr>
            <a:r>
              <a:rPr lang="en-US" sz="2400">
                <a:cs typeface="Times New Roman" pitchFamily="18" charset="0"/>
              </a:rPr>
              <a:t>    	   sum += arr[i][j];                    c</a:t>
            </a:r>
            <a:r>
              <a:rPr lang="en-US" sz="2400" baseline="-25000">
                <a:cs typeface="Times New Roman" pitchFamily="18" charset="0"/>
              </a:rPr>
              <a:t>3</a:t>
            </a:r>
            <a:endParaRPr lang="en-US" sz="2400" baseline="-25000">
              <a:cs typeface="Courier New" pitchFamily="49" charset="0"/>
            </a:endParaRPr>
          </a:p>
          <a:p>
            <a:pPr>
              <a:buFontTx/>
              <a:buNone/>
            </a:pPr>
            <a:r>
              <a:rPr lang="en-US" sz="2400">
                <a:cs typeface="Times New Roman" pitchFamily="18" charset="0"/>
              </a:rPr>
              <a:t>                                         	       ------------</a:t>
            </a:r>
          </a:p>
          <a:p>
            <a:pPr>
              <a:buFontTx/>
              <a:buNone/>
            </a:pPr>
            <a:r>
              <a:rPr lang="en-US" sz="2400" i="1">
                <a:solidFill>
                  <a:srgbClr val="DD0111"/>
                </a:solidFill>
                <a:cs typeface="Times New Roman" pitchFamily="18" charset="0"/>
              </a:rPr>
              <a:t>c</a:t>
            </a:r>
            <a:r>
              <a:rPr lang="en-US" sz="2400" baseline="-25000">
                <a:solidFill>
                  <a:srgbClr val="DD0111"/>
                </a:solidFill>
                <a:ea typeface="MS Mincho" pitchFamily="49" charset="-128"/>
              </a:rPr>
              <a:t>1</a:t>
            </a:r>
            <a:r>
              <a:rPr lang="en-US" sz="2400">
                <a:solidFill>
                  <a:srgbClr val="DD0111"/>
                </a:solidFill>
                <a:ea typeface="MS Mincho" pitchFamily="49" charset="-128"/>
              </a:rPr>
              <a:t> + </a:t>
            </a:r>
            <a:r>
              <a:rPr lang="en-US" sz="2400" i="1">
                <a:solidFill>
                  <a:srgbClr val="DD0111"/>
                </a:solidFill>
                <a:ea typeface="MS Mincho" pitchFamily="49" charset="-128"/>
              </a:rPr>
              <a:t>c</a:t>
            </a:r>
            <a:r>
              <a:rPr lang="en-US" sz="2400" baseline="-25000">
                <a:solidFill>
                  <a:srgbClr val="DD0111"/>
                </a:solidFill>
                <a:ea typeface="MS Mincho" pitchFamily="49" charset="-128"/>
              </a:rPr>
              <a:t>2</a:t>
            </a:r>
            <a:r>
              <a:rPr lang="en-US" sz="2400">
                <a:solidFill>
                  <a:srgbClr val="DD0111"/>
                </a:solidFill>
                <a:ea typeface="MS Mincho" pitchFamily="49" charset="-128"/>
              </a:rPr>
              <a:t> </a:t>
            </a:r>
            <a:r>
              <a:rPr lang="en-US" sz="2400" i="1">
                <a:solidFill>
                  <a:srgbClr val="DD0111"/>
                </a:solidFill>
                <a:ea typeface="MS Mincho" pitchFamily="49" charset="-128"/>
              </a:rPr>
              <a:t>x </a:t>
            </a:r>
            <a:r>
              <a:rPr lang="en-US" sz="2400">
                <a:solidFill>
                  <a:srgbClr val="DD0111"/>
                </a:solidFill>
                <a:ea typeface="MS Mincho" pitchFamily="49" charset="-128"/>
              </a:rPr>
              <a:t>(</a:t>
            </a:r>
            <a:r>
              <a:rPr lang="en-US" sz="2400" i="1">
                <a:solidFill>
                  <a:srgbClr val="DD0111"/>
                </a:solidFill>
                <a:ea typeface="MS Mincho" pitchFamily="49" charset="-128"/>
              </a:rPr>
              <a:t>N</a:t>
            </a:r>
            <a:r>
              <a:rPr lang="en-US" sz="2400">
                <a:solidFill>
                  <a:srgbClr val="DD0111"/>
                </a:solidFill>
                <a:ea typeface="MS Mincho" pitchFamily="49" charset="-128"/>
              </a:rPr>
              <a:t>+1) + </a:t>
            </a:r>
            <a:r>
              <a:rPr lang="en-US" sz="2400" i="1">
                <a:solidFill>
                  <a:srgbClr val="DD0111"/>
                </a:solidFill>
                <a:ea typeface="MS Mincho" pitchFamily="49" charset="-128"/>
              </a:rPr>
              <a:t>c</a:t>
            </a:r>
            <a:r>
              <a:rPr lang="en-US" sz="2400" baseline="-25000">
                <a:solidFill>
                  <a:srgbClr val="DD0111"/>
                </a:solidFill>
                <a:ea typeface="MS Mincho" pitchFamily="49" charset="-128"/>
              </a:rPr>
              <a:t>2</a:t>
            </a:r>
            <a:r>
              <a:rPr lang="en-US" sz="2400">
                <a:solidFill>
                  <a:srgbClr val="DD0111"/>
                </a:solidFill>
                <a:ea typeface="MS Mincho" pitchFamily="49" charset="-128"/>
              </a:rPr>
              <a:t> </a:t>
            </a:r>
            <a:r>
              <a:rPr lang="en-US" sz="2400" i="1">
                <a:solidFill>
                  <a:srgbClr val="DD0111"/>
                </a:solidFill>
                <a:ea typeface="MS Mincho" pitchFamily="49" charset="-128"/>
              </a:rPr>
              <a:t>x N x </a:t>
            </a:r>
            <a:r>
              <a:rPr lang="en-US" sz="2400">
                <a:solidFill>
                  <a:srgbClr val="DD0111"/>
                </a:solidFill>
                <a:ea typeface="MS Mincho" pitchFamily="49" charset="-128"/>
              </a:rPr>
              <a:t>(</a:t>
            </a:r>
            <a:r>
              <a:rPr lang="en-US" sz="2400" i="1">
                <a:solidFill>
                  <a:srgbClr val="DD0111"/>
                </a:solidFill>
                <a:ea typeface="MS Mincho" pitchFamily="49" charset="-128"/>
              </a:rPr>
              <a:t>N</a:t>
            </a:r>
            <a:r>
              <a:rPr lang="en-US" sz="2400">
                <a:solidFill>
                  <a:srgbClr val="DD0111"/>
                </a:solidFill>
                <a:ea typeface="MS Mincho" pitchFamily="49" charset="-128"/>
              </a:rPr>
              <a:t>+1) + </a:t>
            </a:r>
            <a:r>
              <a:rPr lang="en-US" sz="2400" i="1">
                <a:solidFill>
                  <a:srgbClr val="DD0111"/>
                </a:solidFill>
                <a:ea typeface="MS Mincho" pitchFamily="49" charset="-128"/>
              </a:rPr>
              <a:t>c</a:t>
            </a:r>
            <a:r>
              <a:rPr lang="en-US" sz="2400" baseline="-25000">
                <a:solidFill>
                  <a:srgbClr val="DD0111"/>
                </a:solidFill>
                <a:ea typeface="MS Mincho" pitchFamily="49" charset="-128"/>
              </a:rPr>
              <a:t>3</a:t>
            </a:r>
            <a:r>
              <a:rPr lang="en-US" sz="2400">
                <a:solidFill>
                  <a:srgbClr val="DD0111"/>
                </a:solidFill>
                <a:ea typeface="MS Mincho" pitchFamily="49" charset="-128"/>
              </a:rPr>
              <a:t> </a:t>
            </a:r>
            <a:r>
              <a:rPr lang="en-US" sz="2400" i="1">
                <a:solidFill>
                  <a:srgbClr val="DD0111"/>
                </a:solidFill>
                <a:ea typeface="MS Mincho" pitchFamily="49" charset="-128"/>
              </a:rPr>
              <a:t>x N</a:t>
            </a:r>
            <a:r>
              <a:rPr lang="en-US" sz="2400" i="1" baseline="30000">
                <a:solidFill>
                  <a:srgbClr val="DD0111"/>
                </a:solidFill>
                <a:ea typeface="MS Mincho" pitchFamily="49" charset="-128"/>
              </a:rPr>
              <a:t>2</a:t>
            </a:r>
            <a:r>
              <a:rPr lang="en-US" sz="2400" i="1">
                <a:ea typeface="MS Mincho" pitchFamily="49" charset="-128"/>
              </a:rPr>
              <a:t> </a:t>
            </a:r>
            <a:r>
              <a:rPr lang="en-US" sz="2400">
                <a:ea typeface="MS Mincho" pitchFamily="49" charset="-128"/>
              </a:rPr>
              <a:t>= </a:t>
            </a:r>
            <a:r>
              <a:rPr lang="en-US" sz="2400" i="1">
                <a:ea typeface="MS Mincho" pitchFamily="49" charset="-128"/>
              </a:rPr>
              <a:t>O</a:t>
            </a:r>
            <a:r>
              <a:rPr lang="en-US" sz="2400">
                <a:ea typeface="MS Mincho" pitchFamily="49" charset="-128"/>
              </a:rPr>
              <a:t>(</a:t>
            </a:r>
            <a:r>
              <a:rPr lang="en-US" sz="2400" i="1">
                <a:ea typeface="MS Mincho" pitchFamily="49" charset="-128"/>
              </a:rPr>
              <a:t>N</a:t>
            </a:r>
            <a:r>
              <a:rPr lang="en-US" sz="2400" baseline="30000">
                <a:ea typeface="MS Mincho" pitchFamily="49" charset="-128"/>
              </a:rPr>
              <a:t>2</a:t>
            </a:r>
            <a:r>
              <a:rPr lang="en-US" sz="2400">
                <a:ea typeface="MS Mincho" pitchFamily="49" charset="-128"/>
              </a:rPr>
              <a:t>)</a:t>
            </a:r>
            <a:r>
              <a:rPr lang="en-US" sz="2400"/>
              <a:t> </a:t>
            </a:r>
          </a:p>
        </p:txBody>
      </p:sp>
    </p:spTree>
    <p:extLst>
      <p:ext uri="{BB962C8B-B14F-4D97-AF65-F5344CB8AC3E}">
        <p14:creationId xmlns:p14="http://schemas.microsoft.com/office/powerpoint/2010/main" val="419109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C5FAC0E5-7BC5-4CCC-A006-0DC8E4329D62}" type="slidenum">
              <a:rPr lang="en-US"/>
              <a:pPr/>
              <a:t>25</a:t>
            </a:fld>
            <a:endParaRPr lang="en-US"/>
          </a:p>
        </p:txBody>
      </p:sp>
      <p:sp>
        <p:nvSpPr>
          <p:cNvPr id="149506" name="Rectangle 2"/>
          <p:cNvSpPr>
            <a:spLocks noGrp="1" noChangeArrowheads="1"/>
          </p:cNvSpPr>
          <p:nvPr>
            <p:ph type="title"/>
          </p:nvPr>
        </p:nvSpPr>
        <p:spPr/>
        <p:txBody>
          <a:bodyPr/>
          <a:lstStyle/>
          <a:p>
            <a:r>
              <a:rPr lang="en-US"/>
              <a:t>Asymptotic notations</a:t>
            </a:r>
          </a:p>
        </p:txBody>
      </p:sp>
      <p:sp>
        <p:nvSpPr>
          <p:cNvPr id="149507" name="Rectangle 3"/>
          <p:cNvSpPr>
            <a:spLocks noGrp="1" noChangeArrowheads="1"/>
          </p:cNvSpPr>
          <p:nvPr>
            <p:ph type="body" sz="half" idx="1"/>
          </p:nvPr>
        </p:nvSpPr>
        <p:spPr>
          <a:xfrm>
            <a:off x="350838" y="1214438"/>
            <a:ext cx="4122737" cy="5076825"/>
          </a:xfrm>
        </p:spPr>
        <p:txBody>
          <a:bodyPr/>
          <a:lstStyle/>
          <a:p>
            <a:r>
              <a:rPr lang="en-US" sz="2400">
                <a:latin typeface="Monotype Corsiva" pitchFamily="66" charset="0"/>
              </a:rPr>
              <a:t>O-notation</a:t>
            </a:r>
          </a:p>
          <a:p>
            <a:endParaRPr lang="en-US" sz="2400"/>
          </a:p>
        </p:txBody>
      </p:sp>
      <p:graphicFrame>
        <p:nvGraphicFramePr>
          <p:cNvPr id="149508" name="Object 4"/>
          <p:cNvGraphicFramePr>
            <a:graphicFrameLocks noGrp="1" noChangeAspect="1"/>
          </p:cNvGraphicFramePr>
          <p:nvPr>
            <p:ph sz="half" idx="2"/>
          </p:nvPr>
        </p:nvGraphicFramePr>
        <p:xfrm>
          <a:off x="739775" y="1736725"/>
          <a:ext cx="7769225" cy="4395788"/>
        </p:xfrm>
        <a:graphic>
          <a:graphicData uri="http://schemas.openxmlformats.org/presentationml/2006/ole">
            <mc:AlternateContent xmlns:mc="http://schemas.openxmlformats.org/markup-compatibility/2006">
              <mc:Choice xmlns:v="urn:schemas-microsoft-com:vml" Requires="v">
                <p:oleObj spid="_x0000_s2072" name="Paint Shop Pro Image" r:id="rId3" imgW="7736585" imgH="4380488" progId="">
                  <p:embed/>
                </p:oleObj>
              </mc:Choice>
              <mc:Fallback>
                <p:oleObj name="Paint Shop Pro Image" r:id="rId3" imgW="7736585" imgH="438048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1736725"/>
                        <a:ext cx="7769225" cy="43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9" name="Rectangle 5"/>
          <p:cNvSpPr>
            <a:spLocks noChangeArrowheads="1"/>
          </p:cNvSpPr>
          <p:nvPr/>
        </p:nvSpPr>
        <p:spPr bwMode="auto">
          <a:xfrm>
            <a:off x="4429125" y="2563813"/>
            <a:ext cx="4122738" cy="3735387"/>
          </a:xfrm>
          <a:prstGeom prst="rect">
            <a:avLst/>
          </a:prstGeom>
          <a:noFill/>
          <a:ln w="9525">
            <a:noFill/>
            <a:miter lim="800000"/>
            <a:headEnd/>
            <a:tailEnd/>
          </a:ln>
          <a:effectLst/>
        </p:spPr>
        <p:txBody>
          <a:bodyPr/>
          <a:lstStyle/>
          <a:p>
            <a:pPr marL="342900" indent="-342900">
              <a:spcBef>
                <a:spcPct val="20000"/>
              </a:spcBef>
              <a:buFontTx/>
              <a:buChar char="•"/>
            </a:pPr>
            <a:endParaRPr lang="en-US" sz="2400">
              <a:solidFill>
                <a:schemeClr val="accent2"/>
              </a:solidFill>
              <a:latin typeface="Monotype Corsiva" pitchFamily="66" charset="0"/>
              <a:sym typeface="Symbol" pitchFamily="18" charset="2"/>
            </a:endParaRPr>
          </a:p>
        </p:txBody>
      </p:sp>
      <p:sp>
        <p:nvSpPr>
          <p:cNvPr id="8" name="TextBox 7">
            <a:extLst>
              <a:ext uri="{FF2B5EF4-FFF2-40B4-BE49-F238E27FC236}">
                <a16:creationId xmlns:a16="http://schemas.microsoft.com/office/drawing/2014/main" id="{FE096442-CADF-4A56-9AE9-FD04FA752FB7}"/>
              </a:ext>
            </a:extLst>
          </p:cNvPr>
          <p:cNvSpPr txBox="1"/>
          <p:nvPr/>
        </p:nvSpPr>
        <p:spPr>
          <a:xfrm>
            <a:off x="4572000" y="3244334"/>
            <a:ext cx="4572000" cy="923330"/>
          </a:xfrm>
          <a:prstGeom prst="rect">
            <a:avLst/>
          </a:prstGeom>
          <a:noFill/>
        </p:spPr>
        <p:txBody>
          <a:bodyPr wrap="square">
            <a:spAutoFit/>
          </a:bodyPr>
          <a:lstStyle/>
          <a:p>
            <a:r>
              <a:rPr lang="en-US" sz="1800" dirty="0">
                <a:solidFill>
                  <a:srgbClr val="DD0111"/>
                </a:solidFill>
                <a:latin typeface="Comic Sans MS" pitchFamily="66" charset="0"/>
              </a:rPr>
              <a:t>f(n)=2n+3</a:t>
            </a:r>
            <a:r>
              <a:rPr lang="en-US" dirty="0">
                <a:solidFill>
                  <a:srgbClr val="DD0111"/>
                </a:solidFill>
                <a:latin typeface="Comic Sans MS" pitchFamily="66" charset="0"/>
              </a:rPr>
              <a:t>&lt;</a:t>
            </a:r>
            <a:r>
              <a:rPr lang="en-US" sz="1800" dirty="0">
                <a:solidFill>
                  <a:srgbClr val="DD0111"/>
                </a:solidFill>
                <a:latin typeface="Comic Sans MS" pitchFamily="66" charset="0"/>
              </a:rPr>
              <a:t>=</a:t>
            </a:r>
            <a:r>
              <a:rPr lang="en-US" dirty="0">
                <a:solidFill>
                  <a:srgbClr val="DD0111"/>
                </a:solidFill>
                <a:latin typeface="Comic Sans MS" pitchFamily="66" charset="0"/>
              </a:rPr>
              <a:t>5n</a:t>
            </a:r>
          </a:p>
          <a:p>
            <a:r>
              <a:rPr lang="en-US" sz="1800" dirty="0">
                <a:solidFill>
                  <a:srgbClr val="DD0111"/>
                </a:solidFill>
                <a:latin typeface="Comic Sans MS" pitchFamily="66" charset="0"/>
              </a:rPr>
              <a:t>2n+3</a:t>
            </a:r>
            <a:r>
              <a:rPr lang="en-US" dirty="0">
                <a:solidFill>
                  <a:srgbClr val="DD0111"/>
                </a:solidFill>
                <a:latin typeface="Comic Sans MS" pitchFamily="66" charset="0"/>
              </a:rPr>
              <a:t>&lt;</a:t>
            </a:r>
            <a:r>
              <a:rPr lang="en-US" sz="1800" dirty="0">
                <a:solidFill>
                  <a:srgbClr val="DD0111"/>
                </a:solidFill>
                <a:latin typeface="Comic Sans MS" pitchFamily="66" charset="0"/>
              </a:rPr>
              <a:t>=5n^2</a:t>
            </a:r>
            <a:endParaRPr lang="en-US" dirty="0">
              <a:solidFill>
                <a:srgbClr val="DD0111"/>
              </a:solidFill>
              <a:latin typeface="Comic Sans MS" pitchFamily="66" charset="0"/>
            </a:endParaRPr>
          </a:p>
          <a:p>
            <a:r>
              <a:rPr lang="en-US" sz="1800" dirty="0">
                <a:solidFill>
                  <a:srgbClr val="DD0111"/>
                </a:solidFill>
                <a:latin typeface="Comic Sans MS" pitchFamily="66" charset="0"/>
              </a:rPr>
              <a:t> </a:t>
            </a:r>
            <a:endParaRPr lang="en-US" dirty="0"/>
          </a:p>
        </p:txBody>
      </p:sp>
    </p:spTree>
    <p:extLst>
      <p:ext uri="{BB962C8B-B14F-4D97-AF65-F5344CB8AC3E}">
        <p14:creationId xmlns:p14="http://schemas.microsoft.com/office/powerpoint/2010/main" val="2338909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5259A4DE-F01C-4D2F-8C72-1B5EB85216DC}" type="slidenum">
              <a:rPr lang="en-US"/>
              <a:pPr/>
              <a:t>26</a:t>
            </a:fld>
            <a:endParaRPr lang="en-US"/>
          </a:p>
        </p:txBody>
      </p:sp>
      <p:sp>
        <p:nvSpPr>
          <p:cNvPr id="246786" name="Rectangle 2"/>
          <p:cNvSpPr>
            <a:spLocks noGrp="1" noChangeArrowheads="1"/>
          </p:cNvSpPr>
          <p:nvPr>
            <p:ph type="title"/>
          </p:nvPr>
        </p:nvSpPr>
        <p:spPr/>
        <p:txBody>
          <a:bodyPr/>
          <a:lstStyle/>
          <a:p>
            <a:r>
              <a:rPr lang="en-US" altLang="ko-KR">
                <a:ea typeface="굴림" pitchFamily="50" charset="-127"/>
              </a:rPr>
              <a:t>More Examples</a:t>
            </a:r>
          </a:p>
        </p:txBody>
      </p:sp>
      <p:sp>
        <p:nvSpPr>
          <p:cNvPr id="246787" name="Rectangle 3"/>
          <p:cNvSpPr>
            <a:spLocks noGrp="1" noChangeArrowheads="1"/>
          </p:cNvSpPr>
          <p:nvPr>
            <p:ph type="body" idx="1"/>
          </p:nvPr>
        </p:nvSpPr>
        <p:spPr/>
        <p:txBody>
          <a:bodyPr/>
          <a:lstStyle/>
          <a:p>
            <a:r>
              <a:rPr lang="en-US" altLang="ko-KR" dirty="0">
                <a:ea typeface="굴림" pitchFamily="50" charset="-127"/>
              </a:rPr>
              <a:t>Show that 30</a:t>
            </a:r>
            <a:r>
              <a:rPr lang="en-US" altLang="ko-KR" i="1" dirty="0">
                <a:ea typeface="굴림" pitchFamily="50" charset="-127"/>
              </a:rPr>
              <a:t>n</a:t>
            </a:r>
            <a:r>
              <a:rPr lang="en-US" altLang="ko-KR" dirty="0">
                <a:ea typeface="굴림" pitchFamily="50" charset="-127"/>
              </a:rPr>
              <a:t>+8 is O(</a:t>
            </a:r>
            <a:r>
              <a:rPr lang="en-US" altLang="ko-KR" i="1" dirty="0">
                <a:ea typeface="굴림" pitchFamily="50" charset="-127"/>
              </a:rPr>
              <a:t>n</a:t>
            </a:r>
            <a:r>
              <a:rPr lang="en-US" altLang="ko-KR" dirty="0">
                <a:ea typeface="굴림" pitchFamily="50" charset="-127"/>
              </a:rPr>
              <a:t>)</a:t>
            </a:r>
          </a:p>
        </p:txBody>
      </p:sp>
    </p:spTree>
    <p:extLst>
      <p:ext uri="{BB962C8B-B14F-4D97-AF65-F5344CB8AC3E}">
        <p14:creationId xmlns:p14="http://schemas.microsoft.com/office/powerpoint/2010/main" val="626263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C224EB40-ED64-4427-819B-BE3EA2018EFF}" type="slidenum">
              <a:rPr lang="en-US"/>
              <a:pPr/>
              <a:t>27</a:t>
            </a:fld>
            <a:endParaRPr lang="en-US"/>
          </a:p>
        </p:txBody>
      </p:sp>
      <p:sp>
        <p:nvSpPr>
          <p:cNvPr id="247810" name="Rectangle 2"/>
          <p:cNvSpPr>
            <a:spLocks noGrp="1" noChangeArrowheads="1"/>
          </p:cNvSpPr>
          <p:nvPr>
            <p:ph type="body" idx="1"/>
          </p:nvPr>
        </p:nvSpPr>
        <p:spPr/>
        <p:txBody>
          <a:bodyPr/>
          <a:lstStyle/>
          <a:p>
            <a:r>
              <a:rPr lang="en-US" altLang="ko-KR" sz="2400" dirty="0">
                <a:ea typeface="굴림" pitchFamily="50" charset="-127"/>
              </a:rPr>
              <a:t>Note 30</a:t>
            </a:r>
            <a:r>
              <a:rPr lang="en-US" altLang="ko-KR" sz="2400" i="1" dirty="0">
                <a:ea typeface="굴림" pitchFamily="50" charset="-127"/>
              </a:rPr>
              <a:t>n</a:t>
            </a:r>
            <a:r>
              <a:rPr lang="en-US" altLang="ko-KR" sz="2400" dirty="0">
                <a:ea typeface="굴림" pitchFamily="50" charset="-127"/>
              </a:rPr>
              <a:t>+8 isn</a:t>
            </a:r>
            <a:r>
              <a:rPr lang="en-US" altLang="ko-KR" sz="2400" dirty="0">
                <a:latin typeface="Times New Roman"/>
                <a:ea typeface="굴림" pitchFamily="50" charset="-127"/>
              </a:rPr>
              <a:t>’</a:t>
            </a:r>
            <a:r>
              <a:rPr lang="en-US" altLang="ko-KR" sz="2400" dirty="0">
                <a:ea typeface="굴림" pitchFamily="50" charset="-127"/>
              </a:rPr>
              <a:t>t</a:t>
            </a:r>
            <a:br>
              <a:rPr lang="en-US" altLang="ko-KR" sz="2400" dirty="0">
                <a:ea typeface="굴림" pitchFamily="50" charset="-127"/>
              </a:rPr>
            </a:br>
            <a:r>
              <a:rPr lang="en-US" altLang="ko-KR" sz="2400" dirty="0">
                <a:ea typeface="굴림" pitchFamily="50" charset="-127"/>
              </a:rPr>
              <a:t>less than </a:t>
            </a:r>
            <a:r>
              <a:rPr lang="en-US" altLang="ko-KR" sz="2400" i="1" dirty="0">
                <a:ea typeface="굴림" pitchFamily="50" charset="-127"/>
              </a:rPr>
              <a:t>n</a:t>
            </a:r>
            <a:br>
              <a:rPr lang="en-US" altLang="ko-KR" sz="2400" dirty="0">
                <a:ea typeface="굴림" pitchFamily="50" charset="-127"/>
              </a:rPr>
            </a:br>
            <a:r>
              <a:rPr lang="en-US" altLang="ko-KR" sz="2400" i="1" dirty="0">
                <a:ea typeface="굴림" pitchFamily="50" charset="-127"/>
              </a:rPr>
              <a:t>anywhere </a:t>
            </a:r>
            <a:r>
              <a:rPr lang="en-US" altLang="ko-KR" sz="2400" dirty="0">
                <a:ea typeface="굴림" pitchFamily="50" charset="-127"/>
              </a:rPr>
              <a:t>(</a:t>
            </a:r>
            <a:r>
              <a:rPr lang="en-US" altLang="ko-KR" sz="2400" i="1" dirty="0">
                <a:ea typeface="굴림" pitchFamily="50" charset="-127"/>
              </a:rPr>
              <a:t>n</a:t>
            </a:r>
            <a:r>
              <a:rPr lang="en-US" altLang="ko-KR" sz="2400" dirty="0">
                <a:ea typeface="굴림" pitchFamily="50" charset="-127"/>
              </a:rPr>
              <a:t>&gt;0).</a:t>
            </a:r>
          </a:p>
          <a:p>
            <a:r>
              <a:rPr lang="en-US" altLang="ko-KR" sz="2400" dirty="0">
                <a:ea typeface="굴림" pitchFamily="50" charset="-127"/>
              </a:rPr>
              <a:t>It isn</a:t>
            </a:r>
            <a:r>
              <a:rPr lang="en-US" altLang="ko-KR" sz="2400" dirty="0">
                <a:latin typeface="Times New Roman"/>
                <a:ea typeface="굴림" pitchFamily="50" charset="-127"/>
              </a:rPr>
              <a:t>’</a:t>
            </a:r>
            <a:r>
              <a:rPr lang="en-US" altLang="ko-KR" sz="2400" dirty="0">
                <a:ea typeface="굴림" pitchFamily="50" charset="-127"/>
              </a:rPr>
              <a:t>t even</a:t>
            </a:r>
            <a:br>
              <a:rPr lang="en-US" altLang="ko-KR" sz="2400" dirty="0">
                <a:ea typeface="굴림" pitchFamily="50" charset="-127"/>
              </a:rPr>
            </a:br>
            <a:r>
              <a:rPr lang="en-US" altLang="ko-KR" sz="2400" dirty="0">
                <a:ea typeface="굴림" pitchFamily="50" charset="-127"/>
              </a:rPr>
              <a:t>less than 31</a:t>
            </a:r>
            <a:r>
              <a:rPr lang="en-US" altLang="ko-KR" sz="2400" i="1" dirty="0">
                <a:ea typeface="굴림" pitchFamily="50" charset="-127"/>
              </a:rPr>
              <a:t>n</a:t>
            </a:r>
            <a:br>
              <a:rPr lang="en-US" altLang="ko-KR" sz="2400" dirty="0">
                <a:ea typeface="굴림" pitchFamily="50" charset="-127"/>
              </a:rPr>
            </a:br>
            <a:r>
              <a:rPr lang="en-US" altLang="ko-KR" sz="2400" i="1" dirty="0">
                <a:ea typeface="굴림" pitchFamily="50" charset="-127"/>
              </a:rPr>
              <a:t>everywhere</a:t>
            </a:r>
            <a:r>
              <a:rPr lang="en-US" altLang="ko-KR" sz="2400" dirty="0">
                <a:ea typeface="굴림" pitchFamily="50" charset="-127"/>
              </a:rPr>
              <a:t>.</a:t>
            </a:r>
          </a:p>
          <a:p>
            <a:r>
              <a:rPr lang="en-US" altLang="ko-KR" sz="2400" dirty="0">
                <a:ea typeface="굴림" pitchFamily="50" charset="-127"/>
              </a:rPr>
              <a:t>But it </a:t>
            </a:r>
            <a:r>
              <a:rPr lang="en-US" altLang="ko-KR" sz="2400" i="1" dirty="0">
                <a:ea typeface="굴림" pitchFamily="50" charset="-127"/>
              </a:rPr>
              <a:t>is</a:t>
            </a:r>
            <a:r>
              <a:rPr lang="en-US" altLang="ko-KR" sz="2400" dirty="0">
                <a:ea typeface="굴림" pitchFamily="50" charset="-127"/>
              </a:rPr>
              <a:t> less than</a:t>
            </a:r>
            <a:br>
              <a:rPr lang="en-US" altLang="ko-KR" sz="2400" dirty="0">
                <a:ea typeface="굴림" pitchFamily="50" charset="-127"/>
              </a:rPr>
            </a:br>
            <a:r>
              <a:rPr lang="en-US" altLang="ko-KR" sz="2400" dirty="0">
                <a:ea typeface="굴림" pitchFamily="50" charset="-127"/>
              </a:rPr>
              <a:t>31</a:t>
            </a:r>
            <a:r>
              <a:rPr lang="en-US" altLang="ko-KR" sz="2400" i="1" dirty="0">
                <a:ea typeface="굴림" pitchFamily="50" charset="-127"/>
              </a:rPr>
              <a:t>n</a:t>
            </a:r>
            <a:r>
              <a:rPr lang="en-US" altLang="ko-KR" sz="2400" dirty="0">
                <a:ea typeface="굴림" pitchFamily="50" charset="-127"/>
              </a:rPr>
              <a:t> </a:t>
            </a:r>
            <a:r>
              <a:rPr lang="en-US" altLang="ko-KR" sz="2400" u="sng" dirty="0">
                <a:ea typeface="굴림" pitchFamily="50" charset="-127"/>
              </a:rPr>
              <a:t>everywhere to</a:t>
            </a:r>
            <a:br>
              <a:rPr lang="en-US" altLang="ko-KR" sz="2400" u="sng" dirty="0">
                <a:ea typeface="굴림" pitchFamily="50" charset="-127"/>
              </a:rPr>
            </a:br>
            <a:r>
              <a:rPr lang="en-US" altLang="ko-KR" sz="2400" u="sng" dirty="0">
                <a:ea typeface="굴림" pitchFamily="50" charset="-127"/>
              </a:rPr>
              <a:t>the right of </a:t>
            </a:r>
            <a:r>
              <a:rPr lang="en-US" altLang="ko-KR" sz="2400" i="1" u="sng" dirty="0">
                <a:ea typeface="굴림" pitchFamily="50" charset="-127"/>
              </a:rPr>
              <a:t>n</a:t>
            </a:r>
            <a:r>
              <a:rPr lang="en-US" altLang="ko-KR" sz="2400" u="sng" dirty="0">
                <a:ea typeface="굴림" pitchFamily="50" charset="-127"/>
              </a:rPr>
              <a:t>=8</a:t>
            </a:r>
            <a:r>
              <a:rPr lang="en-US" altLang="ko-KR" sz="2400" dirty="0">
                <a:ea typeface="굴림" pitchFamily="50" charset="-127"/>
              </a:rPr>
              <a:t>. </a:t>
            </a:r>
          </a:p>
        </p:txBody>
      </p:sp>
      <p:grpSp>
        <p:nvGrpSpPr>
          <p:cNvPr id="247811" name="Group 3"/>
          <p:cNvGrpSpPr>
            <a:grpSpLocks/>
          </p:cNvGrpSpPr>
          <p:nvPr/>
        </p:nvGrpSpPr>
        <p:grpSpPr bwMode="auto">
          <a:xfrm>
            <a:off x="5045075" y="2286000"/>
            <a:ext cx="2117725" cy="3200400"/>
            <a:chOff x="3178" y="1440"/>
            <a:chExt cx="1334" cy="2016"/>
          </a:xfrm>
        </p:grpSpPr>
        <p:sp>
          <p:nvSpPr>
            <p:cNvPr id="247812" name="Rectangle 4"/>
            <p:cNvSpPr>
              <a:spLocks noChangeArrowheads="1"/>
            </p:cNvSpPr>
            <p:nvPr/>
          </p:nvSpPr>
          <p:spPr bwMode="auto">
            <a:xfrm>
              <a:off x="3216" y="1440"/>
              <a:ext cx="1296" cy="2016"/>
            </a:xfrm>
            <a:prstGeom prst="rect">
              <a:avLst/>
            </a:prstGeom>
            <a:solidFill>
              <a:srgbClr val="FFCC99"/>
            </a:solidFill>
            <a:ln w="38100">
              <a:noFill/>
              <a:miter lim="800000"/>
              <a:headEnd/>
              <a:tailEnd/>
            </a:ln>
            <a:effectLst/>
          </p:spPr>
          <p:txBody>
            <a:bodyPr wrap="none" anchor="ctr"/>
            <a:lstStyle/>
            <a:p>
              <a:endParaRPr lang="en-US"/>
            </a:p>
          </p:txBody>
        </p:sp>
        <p:sp>
          <p:nvSpPr>
            <p:cNvPr id="247813" name="Line 5"/>
            <p:cNvSpPr>
              <a:spLocks noChangeShapeType="1"/>
            </p:cNvSpPr>
            <p:nvPr/>
          </p:nvSpPr>
          <p:spPr bwMode="auto">
            <a:xfrm flipV="1">
              <a:off x="3216" y="1440"/>
              <a:ext cx="0" cy="2016"/>
            </a:xfrm>
            <a:prstGeom prst="line">
              <a:avLst/>
            </a:prstGeom>
            <a:noFill/>
            <a:ln w="38100">
              <a:solidFill>
                <a:srgbClr val="FF0000"/>
              </a:solidFill>
              <a:round/>
              <a:headEnd/>
              <a:tailEnd/>
            </a:ln>
            <a:effectLst/>
          </p:spPr>
          <p:txBody>
            <a:bodyPr wrap="none" anchor="ctr"/>
            <a:lstStyle/>
            <a:p>
              <a:endParaRPr lang="en-US"/>
            </a:p>
          </p:txBody>
        </p:sp>
        <p:sp>
          <p:nvSpPr>
            <p:cNvPr id="247814" name="Text Box 6"/>
            <p:cNvSpPr txBox="1">
              <a:spLocks noChangeArrowheads="1"/>
            </p:cNvSpPr>
            <p:nvPr/>
          </p:nvSpPr>
          <p:spPr bwMode="auto">
            <a:xfrm>
              <a:off x="3178" y="3120"/>
              <a:ext cx="943" cy="288"/>
            </a:xfrm>
            <a:prstGeom prst="rect">
              <a:avLst/>
            </a:prstGeom>
            <a:noFill/>
            <a:ln w="38100">
              <a:noFill/>
              <a:miter lim="800000"/>
              <a:headEnd/>
              <a:tailEnd/>
            </a:ln>
            <a:effectLst/>
          </p:spPr>
          <p:txBody>
            <a:bodyPr wrap="none" anchor="ctr">
              <a:spAutoFit/>
            </a:bodyPr>
            <a:lstStyle/>
            <a:p>
              <a:pPr algn="ctr" eaLnBrk="0" hangingPunct="0">
                <a:spcBef>
                  <a:spcPct val="50000"/>
                </a:spcBef>
              </a:pPr>
              <a:r>
                <a:rPr lang="en-US" altLang="ko-KR" sz="2400" i="1">
                  <a:solidFill>
                    <a:srgbClr val="FF0000"/>
                  </a:solidFill>
                  <a:latin typeface="Times New Roman" pitchFamily="18" charset="0"/>
                  <a:ea typeface="굴림" pitchFamily="50" charset="-127"/>
                </a:rPr>
                <a:t>n&gt;n</a:t>
              </a:r>
              <a:r>
                <a:rPr lang="en-US" altLang="ko-KR" sz="2400" i="1" baseline="-25000">
                  <a:solidFill>
                    <a:srgbClr val="FF0000"/>
                  </a:solidFill>
                  <a:latin typeface="Times New Roman" pitchFamily="18" charset="0"/>
                  <a:ea typeface="굴림" pitchFamily="50" charset="-127"/>
                </a:rPr>
                <a:t>0</a:t>
              </a:r>
              <a:r>
                <a:rPr lang="en-US" altLang="ko-KR" sz="2400">
                  <a:solidFill>
                    <a:srgbClr val="FF0000"/>
                  </a:solidFill>
                  <a:latin typeface="Times New Roman" pitchFamily="18" charset="0"/>
                  <a:ea typeface="굴림" pitchFamily="50" charset="-127"/>
                </a:rPr>
                <a:t>=8 </a:t>
              </a:r>
              <a:r>
                <a:rPr lang="en-US" altLang="ko-KR" sz="2400">
                  <a:solidFill>
                    <a:srgbClr val="FF0000"/>
                  </a:solidFill>
                  <a:latin typeface="Times New Roman" pitchFamily="18" charset="0"/>
                  <a:ea typeface="굴림" pitchFamily="50" charset="-127"/>
                  <a:sym typeface="Symbol" pitchFamily="18" charset="2"/>
                </a:rPr>
                <a:t></a:t>
              </a:r>
              <a:endParaRPr lang="en-US" altLang="ko-KR" sz="2400">
                <a:latin typeface="Times New Roman" pitchFamily="18" charset="0"/>
                <a:ea typeface="굴림" pitchFamily="50" charset="-127"/>
              </a:endParaRPr>
            </a:p>
          </p:txBody>
        </p:sp>
      </p:grpSp>
      <p:sp>
        <p:nvSpPr>
          <p:cNvPr id="247815" name="Rectangle 7"/>
          <p:cNvSpPr>
            <a:spLocks noGrp="1" noChangeArrowheads="1"/>
          </p:cNvSpPr>
          <p:nvPr>
            <p:ph type="title"/>
          </p:nvPr>
        </p:nvSpPr>
        <p:spPr/>
        <p:txBody>
          <a:bodyPr/>
          <a:lstStyle/>
          <a:p>
            <a:r>
              <a:rPr lang="en-US" altLang="ko-KR">
                <a:ea typeface="굴림" pitchFamily="50" charset="-127"/>
              </a:rPr>
              <a:t>Big-O example, graphically</a:t>
            </a:r>
          </a:p>
        </p:txBody>
      </p:sp>
      <p:sp>
        <p:nvSpPr>
          <p:cNvPr id="247816" name="Line 8"/>
          <p:cNvSpPr>
            <a:spLocks noChangeShapeType="1"/>
          </p:cNvSpPr>
          <p:nvPr/>
        </p:nvSpPr>
        <p:spPr bwMode="auto">
          <a:xfrm flipV="1">
            <a:off x="4267200" y="2286000"/>
            <a:ext cx="0" cy="3200400"/>
          </a:xfrm>
          <a:prstGeom prst="line">
            <a:avLst/>
          </a:prstGeom>
          <a:noFill/>
          <a:ln w="38100">
            <a:solidFill>
              <a:schemeClr val="tx1"/>
            </a:solidFill>
            <a:round/>
            <a:headEnd/>
            <a:tailEnd/>
          </a:ln>
          <a:effectLst/>
        </p:spPr>
        <p:txBody>
          <a:bodyPr wrap="none" anchor="ctr"/>
          <a:lstStyle/>
          <a:p>
            <a:endParaRPr lang="en-US"/>
          </a:p>
        </p:txBody>
      </p:sp>
      <p:sp>
        <p:nvSpPr>
          <p:cNvPr id="247817" name="Line 9"/>
          <p:cNvSpPr>
            <a:spLocks noChangeShapeType="1"/>
          </p:cNvSpPr>
          <p:nvPr/>
        </p:nvSpPr>
        <p:spPr bwMode="auto">
          <a:xfrm>
            <a:off x="4267200" y="5486400"/>
            <a:ext cx="2971800" cy="0"/>
          </a:xfrm>
          <a:prstGeom prst="line">
            <a:avLst/>
          </a:prstGeom>
          <a:noFill/>
          <a:ln w="38100">
            <a:solidFill>
              <a:schemeClr val="tx1"/>
            </a:solidFill>
            <a:round/>
            <a:headEnd/>
            <a:tailEnd/>
          </a:ln>
          <a:effectLst/>
        </p:spPr>
        <p:txBody>
          <a:bodyPr wrap="none" anchor="ctr"/>
          <a:lstStyle/>
          <a:p>
            <a:endParaRPr lang="en-US"/>
          </a:p>
        </p:txBody>
      </p:sp>
      <p:sp>
        <p:nvSpPr>
          <p:cNvPr id="247818" name="Line 10"/>
          <p:cNvSpPr>
            <a:spLocks noChangeShapeType="1"/>
          </p:cNvSpPr>
          <p:nvPr/>
        </p:nvSpPr>
        <p:spPr bwMode="auto">
          <a:xfrm flipV="1">
            <a:off x="4267200" y="2286000"/>
            <a:ext cx="2209800" cy="2895600"/>
          </a:xfrm>
          <a:prstGeom prst="line">
            <a:avLst/>
          </a:prstGeom>
          <a:noFill/>
          <a:ln w="38100">
            <a:solidFill>
              <a:schemeClr val="tx1"/>
            </a:solidFill>
            <a:round/>
            <a:headEnd/>
            <a:tailEnd/>
          </a:ln>
          <a:effectLst/>
        </p:spPr>
        <p:txBody>
          <a:bodyPr wrap="none" anchor="ctr"/>
          <a:lstStyle/>
          <a:p>
            <a:endParaRPr lang="en-US"/>
          </a:p>
        </p:txBody>
      </p:sp>
      <p:sp>
        <p:nvSpPr>
          <p:cNvPr id="247819" name="Text Box 11"/>
          <p:cNvSpPr txBox="1">
            <a:spLocks noChangeArrowheads="1"/>
          </p:cNvSpPr>
          <p:nvPr/>
        </p:nvSpPr>
        <p:spPr bwMode="auto">
          <a:xfrm>
            <a:off x="4876800" y="5486400"/>
            <a:ext cx="2057400" cy="457200"/>
          </a:xfrm>
          <a:prstGeom prst="rect">
            <a:avLst/>
          </a:prstGeom>
          <a:noFill/>
          <a:ln w="38100">
            <a:noFill/>
            <a:miter lim="800000"/>
            <a:headEnd/>
            <a:tailEnd/>
          </a:ln>
          <a:effectLst/>
        </p:spPr>
        <p:txBody>
          <a:bodyPr wrap="none" anchor="ctr">
            <a:spAutoFit/>
          </a:bodyPr>
          <a:lstStyle/>
          <a:p>
            <a:pPr algn="ctr" eaLnBrk="0" hangingPunct="0"/>
            <a:r>
              <a:rPr lang="en-US" altLang="ko-KR" sz="2400">
                <a:latin typeface="Times New Roman" pitchFamily="18" charset="0"/>
                <a:ea typeface="굴림" pitchFamily="50" charset="-127"/>
              </a:rPr>
              <a:t>Increasing </a:t>
            </a:r>
            <a:r>
              <a:rPr lang="en-US" altLang="ko-KR" sz="2400" i="1">
                <a:latin typeface="Times New Roman" pitchFamily="18" charset="0"/>
                <a:ea typeface="굴림" pitchFamily="50" charset="-127"/>
              </a:rPr>
              <a:t>n </a:t>
            </a:r>
            <a:r>
              <a:rPr lang="en-US" altLang="ko-KR" sz="2400">
                <a:latin typeface="Times New Roman" pitchFamily="18" charset="0"/>
                <a:ea typeface="굴림" pitchFamily="50" charset="-127"/>
                <a:sym typeface="Symbol" pitchFamily="18" charset="2"/>
              </a:rPr>
              <a:t></a:t>
            </a:r>
            <a:endParaRPr lang="en-US" altLang="ko-KR" sz="2400">
              <a:latin typeface="Times New Roman" pitchFamily="18" charset="0"/>
              <a:ea typeface="굴림" pitchFamily="50" charset="-127"/>
            </a:endParaRPr>
          </a:p>
        </p:txBody>
      </p:sp>
      <p:sp>
        <p:nvSpPr>
          <p:cNvPr id="247820" name="Text Box 12"/>
          <p:cNvSpPr txBox="1">
            <a:spLocks noChangeArrowheads="1"/>
          </p:cNvSpPr>
          <p:nvPr/>
        </p:nvSpPr>
        <p:spPr bwMode="auto">
          <a:xfrm rot="-5400000">
            <a:off x="2684462" y="3792538"/>
            <a:ext cx="2708275" cy="457200"/>
          </a:xfrm>
          <a:prstGeom prst="rect">
            <a:avLst/>
          </a:prstGeom>
          <a:noFill/>
          <a:ln w="38100">
            <a:noFill/>
            <a:miter lim="800000"/>
            <a:headEnd/>
            <a:tailEnd/>
          </a:ln>
          <a:effectLst/>
        </p:spPr>
        <p:txBody>
          <a:bodyPr wrap="none" anchor="ctr">
            <a:spAutoFit/>
          </a:bodyPr>
          <a:lstStyle/>
          <a:p>
            <a:pPr algn="ctr" eaLnBrk="0" hangingPunct="0"/>
            <a:r>
              <a:rPr lang="en-US" altLang="ko-KR" sz="2400">
                <a:latin typeface="Times New Roman" pitchFamily="18" charset="0"/>
                <a:ea typeface="굴림" pitchFamily="50" charset="-127"/>
              </a:rPr>
              <a:t>Value of function </a:t>
            </a:r>
            <a:r>
              <a:rPr lang="en-US" altLang="ko-KR" sz="2400">
                <a:latin typeface="Times New Roman" pitchFamily="18" charset="0"/>
                <a:ea typeface="굴림" pitchFamily="50" charset="-127"/>
                <a:sym typeface="Symbol" pitchFamily="18" charset="2"/>
              </a:rPr>
              <a:t></a:t>
            </a:r>
            <a:endParaRPr lang="en-US" altLang="ko-KR" sz="2400">
              <a:latin typeface="Times New Roman" pitchFamily="18" charset="0"/>
              <a:ea typeface="굴림" pitchFamily="50" charset="-127"/>
            </a:endParaRPr>
          </a:p>
        </p:txBody>
      </p:sp>
      <p:sp>
        <p:nvSpPr>
          <p:cNvPr id="247821" name="Line 13"/>
          <p:cNvSpPr>
            <a:spLocks noChangeShapeType="1"/>
          </p:cNvSpPr>
          <p:nvPr/>
        </p:nvSpPr>
        <p:spPr bwMode="auto">
          <a:xfrm flipV="1">
            <a:off x="4267200" y="3962400"/>
            <a:ext cx="2819400" cy="1524000"/>
          </a:xfrm>
          <a:prstGeom prst="line">
            <a:avLst/>
          </a:prstGeom>
          <a:noFill/>
          <a:ln w="38100">
            <a:solidFill>
              <a:srgbClr val="339966"/>
            </a:solidFill>
            <a:round/>
            <a:headEnd/>
            <a:tailEnd/>
          </a:ln>
          <a:effectLst/>
        </p:spPr>
        <p:txBody>
          <a:bodyPr wrap="none" anchor="ctr"/>
          <a:lstStyle/>
          <a:p>
            <a:endParaRPr lang="en-US"/>
          </a:p>
        </p:txBody>
      </p:sp>
      <p:sp>
        <p:nvSpPr>
          <p:cNvPr id="247822" name="Text Box 14"/>
          <p:cNvSpPr txBox="1">
            <a:spLocks noChangeArrowheads="1"/>
          </p:cNvSpPr>
          <p:nvPr/>
        </p:nvSpPr>
        <p:spPr bwMode="auto">
          <a:xfrm>
            <a:off x="6629400" y="4038600"/>
            <a:ext cx="336550" cy="457200"/>
          </a:xfrm>
          <a:prstGeom prst="rect">
            <a:avLst/>
          </a:prstGeom>
          <a:noFill/>
          <a:ln w="38100">
            <a:noFill/>
            <a:miter lim="800000"/>
            <a:headEnd/>
            <a:tailEnd/>
          </a:ln>
          <a:effectLst/>
        </p:spPr>
        <p:txBody>
          <a:bodyPr wrap="none" anchor="ctr">
            <a:spAutoFit/>
          </a:bodyPr>
          <a:lstStyle/>
          <a:p>
            <a:pPr algn="ctr" eaLnBrk="0" hangingPunct="0"/>
            <a:r>
              <a:rPr lang="en-US" altLang="ko-KR" sz="2400" i="1">
                <a:solidFill>
                  <a:srgbClr val="006600"/>
                </a:solidFill>
                <a:latin typeface="Times New Roman" pitchFamily="18" charset="0"/>
                <a:ea typeface="굴림" pitchFamily="50" charset="-127"/>
              </a:rPr>
              <a:t>n</a:t>
            </a:r>
            <a:endParaRPr lang="en-US" altLang="ko-KR" sz="2400">
              <a:latin typeface="Times New Roman" pitchFamily="18" charset="0"/>
              <a:ea typeface="굴림" pitchFamily="50" charset="-127"/>
            </a:endParaRPr>
          </a:p>
        </p:txBody>
      </p:sp>
      <p:sp>
        <p:nvSpPr>
          <p:cNvPr id="247823" name="Text Box 15"/>
          <p:cNvSpPr txBox="1">
            <a:spLocks noChangeArrowheads="1"/>
          </p:cNvSpPr>
          <p:nvPr/>
        </p:nvSpPr>
        <p:spPr bwMode="auto">
          <a:xfrm>
            <a:off x="6019800" y="2590800"/>
            <a:ext cx="1219200" cy="457200"/>
          </a:xfrm>
          <a:prstGeom prst="rect">
            <a:avLst/>
          </a:prstGeom>
          <a:noFill/>
          <a:ln w="38100">
            <a:noFill/>
            <a:miter lim="800000"/>
            <a:headEnd/>
            <a:tailEnd/>
          </a:ln>
          <a:effectLst/>
        </p:spPr>
        <p:txBody>
          <a:bodyPr anchor="ctr">
            <a:spAutoFit/>
          </a:bodyPr>
          <a:lstStyle/>
          <a:p>
            <a:pPr algn="ctr" eaLnBrk="0" hangingPunct="0"/>
            <a:r>
              <a:rPr lang="en-US" altLang="ko-KR" sz="2400">
                <a:latin typeface="Times New Roman" pitchFamily="18" charset="0"/>
                <a:ea typeface="굴림" pitchFamily="50" charset="-127"/>
              </a:rPr>
              <a:t>30</a:t>
            </a:r>
            <a:r>
              <a:rPr lang="en-US" altLang="ko-KR" sz="2400" i="1">
                <a:latin typeface="Times New Roman" pitchFamily="18" charset="0"/>
                <a:ea typeface="굴림" pitchFamily="50" charset="-127"/>
              </a:rPr>
              <a:t>n</a:t>
            </a:r>
            <a:r>
              <a:rPr lang="en-US" altLang="ko-KR" sz="2400">
                <a:latin typeface="Times New Roman" pitchFamily="18" charset="0"/>
                <a:ea typeface="굴림" pitchFamily="50" charset="-127"/>
              </a:rPr>
              <a:t>+8</a:t>
            </a:r>
          </a:p>
        </p:txBody>
      </p:sp>
      <p:grpSp>
        <p:nvGrpSpPr>
          <p:cNvPr id="247824" name="Group 16"/>
          <p:cNvGrpSpPr>
            <a:grpSpLocks/>
          </p:cNvGrpSpPr>
          <p:nvPr/>
        </p:nvGrpSpPr>
        <p:grpSpPr bwMode="auto">
          <a:xfrm>
            <a:off x="4267200" y="2209800"/>
            <a:ext cx="1905000" cy="3276600"/>
            <a:chOff x="2688" y="1392"/>
            <a:chExt cx="1200" cy="2064"/>
          </a:xfrm>
        </p:grpSpPr>
        <p:sp>
          <p:nvSpPr>
            <p:cNvPr id="247825" name="Line 17"/>
            <p:cNvSpPr>
              <a:spLocks noChangeShapeType="1"/>
            </p:cNvSpPr>
            <p:nvPr/>
          </p:nvSpPr>
          <p:spPr bwMode="auto">
            <a:xfrm flipV="1">
              <a:off x="2688" y="1440"/>
              <a:ext cx="1200" cy="2016"/>
            </a:xfrm>
            <a:prstGeom prst="line">
              <a:avLst/>
            </a:prstGeom>
            <a:noFill/>
            <a:ln w="38100">
              <a:solidFill>
                <a:schemeClr val="accent2"/>
              </a:solidFill>
              <a:round/>
              <a:headEnd/>
              <a:tailEnd/>
            </a:ln>
            <a:effectLst/>
          </p:spPr>
          <p:txBody>
            <a:bodyPr wrap="none" anchor="ctr"/>
            <a:lstStyle/>
            <a:p>
              <a:endParaRPr lang="en-US"/>
            </a:p>
          </p:txBody>
        </p:sp>
        <p:sp>
          <p:nvSpPr>
            <p:cNvPr id="247826" name="Text Box 18"/>
            <p:cNvSpPr txBox="1">
              <a:spLocks noChangeArrowheads="1"/>
            </p:cNvSpPr>
            <p:nvPr/>
          </p:nvSpPr>
          <p:spPr bwMode="auto">
            <a:xfrm>
              <a:off x="3168" y="1392"/>
              <a:ext cx="624" cy="518"/>
            </a:xfrm>
            <a:prstGeom prst="rect">
              <a:avLst/>
            </a:prstGeom>
            <a:noFill/>
            <a:ln w="38100">
              <a:noFill/>
              <a:miter lim="800000"/>
              <a:headEnd/>
              <a:tailEnd/>
            </a:ln>
            <a:effectLst/>
          </p:spPr>
          <p:txBody>
            <a:bodyPr anchor="ctr">
              <a:spAutoFit/>
            </a:bodyPr>
            <a:lstStyle/>
            <a:p>
              <a:pPr algn="ctr" eaLnBrk="0" hangingPunct="0"/>
              <a:r>
                <a:rPr lang="en-US" altLang="ko-KR" sz="2400" i="1">
                  <a:solidFill>
                    <a:schemeClr val="accent2"/>
                  </a:solidFill>
                  <a:latin typeface="Times New Roman" pitchFamily="18" charset="0"/>
                  <a:ea typeface="굴림" pitchFamily="50" charset="-127"/>
                </a:rPr>
                <a:t>cn </a:t>
              </a:r>
              <a:r>
                <a:rPr lang="en-US" altLang="ko-KR" sz="2400">
                  <a:solidFill>
                    <a:schemeClr val="accent2"/>
                  </a:solidFill>
                  <a:latin typeface="Times New Roman" pitchFamily="18" charset="0"/>
                  <a:ea typeface="굴림" pitchFamily="50" charset="-127"/>
                </a:rPr>
                <a:t>=</a:t>
              </a:r>
              <a:br>
                <a:rPr lang="en-US" altLang="ko-KR" sz="2400">
                  <a:solidFill>
                    <a:schemeClr val="accent2"/>
                  </a:solidFill>
                  <a:latin typeface="Times New Roman" pitchFamily="18" charset="0"/>
                  <a:ea typeface="굴림" pitchFamily="50" charset="-127"/>
                </a:rPr>
              </a:br>
              <a:r>
                <a:rPr lang="en-US" altLang="ko-KR" sz="2400">
                  <a:solidFill>
                    <a:schemeClr val="accent2"/>
                  </a:solidFill>
                  <a:latin typeface="Times New Roman" pitchFamily="18" charset="0"/>
                  <a:ea typeface="굴림" pitchFamily="50" charset="-127"/>
                </a:rPr>
                <a:t>31</a:t>
              </a:r>
              <a:r>
                <a:rPr lang="en-US" altLang="ko-KR" sz="2400" i="1">
                  <a:solidFill>
                    <a:schemeClr val="accent2"/>
                  </a:solidFill>
                  <a:latin typeface="Times New Roman" pitchFamily="18" charset="0"/>
                  <a:ea typeface="굴림" pitchFamily="50" charset="-127"/>
                </a:rPr>
                <a:t>n</a:t>
              </a:r>
              <a:endParaRPr lang="en-US" altLang="ko-KR" sz="2400">
                <a:latin typeface="Times New Roman" pitchFamily="18" charset="0"/>
                <a:ea typeface="굴림" pitchFamily="50" charset="-127"/>
              </a:endParaRPr>
            </a:p>
          </p:txBody>
        </p:sp>
      </p:grpSp>
      <p:sp>
        <p:nvSpPr>
          <p:cNvPr id="247827" name="Text Box 19"/>
          <p:cNvSpPr txBox="1">
            <a:spLocks noChangeArrowheads="1"/>
          </p:cNvSpPr>
          <p:nvPr/>
        </p:nvSpPr>
        <p:spPr bwMode="auto">
          <a:xfrm>
            <a:off x="7239000" y="3532188"/>
            <a:ext cx="1447800" cy="1241425"/>
          </a:xfrm>
          <a:prstGeom prst="rect">
            <a:avLst/>
          </a:prstGeom>
          <a:solidFill>
            <a:schemeClr val="bg1"/>
          </a:solidFill>
          <a:ln w="50800">
            <a:solidFill>
              <a:schemeClr val="tx1"/>
            </a:solidFill>
            <a:miter lim="800000"/>
            <a:headEnd/>
            <a:tailEnd/>
          </a:ln>
          <a:effectLst/>
        </p:spPr>
        <p:txBody>
          <a:bodyPr anchor="ctr">
            <a:spAutoFit/>
          </a:bodyPr>
          <a:lstStyle/>
          <a:p>
            <a:pPr algn="ctr" eaLnBrk="0" hangingPunct="0">
              <a:spcBef>
                <a:spcPct val="50000"/>
              </a:spcBef>
            </a:pPr>
            <a:r>
              <a:rPr lang="en-US" altLang="ko-KR" sz="3600">
                <a:latin typeface="Times New Roman" pitchFamily="18" charset="0"/>
                <a:ea typeface="굴림" pitchFamily="50" charset="-127"/>
              </a:rPr>
              <a:t>30</a:t>
            </a:r>
            <a:r>
              <a:rPr lang="en-US" altLang="ko-KR" sz="3600" i="1">
                <a:latin typeface="Times New Roman" pitchFamily="18" charset="0"/>
                <a:ea typeface="굴림" pitchFamily="50" charset="-127"/>
              </a:rPr>
              <a:t>n</a:t>
            </a:r>
            <a:r>
              <a:rPr lang="en-US" altLang="ko-KR" sz="3600">
                <a:latin typeface="Times New Roman" pitchFamily="18" charset="0"/>
                <a:ea typeface="굴림" pitchFamily="50" charset="-127"/>
              </a:rPr>
              <a:t>+8</a:t>
            </a:r>
            <a:br>
              <a:rPr lang="en-US" altLang="ko-KR" sz="3600">
                <a:latin typeface="Times New Roman" pitchFamily="18" charset="0"/>
                <a:ea typeface="굴림" pitchFamily="50" charset="-127"/>
              </a:rPr>
            </a:br>
            <a:r>
              <a:rPr lang="en-US" altLang="ko-KR" sz="3600">
                <a:latin typeface="Times New Roman" pitchFamily="18" charset="0"/>
                <a:ea typeface="굴림" pitchFamily="50" charset="-127"/>
                <a:sym typeface="Symbol" pitchFamily="18" charset="2"/>
              </a:rPr>
              <a:t>O(</a:t>
            </a:r>
            <a:r>
              <a:rPr lang="en-US" altLang="ko-KR" sz="3600" i="1">
                <a:solidFill>
                  <a:srgbClr val="006600"/>
                </a:solidFill>
                <a:latin typeface="Times New Roman" pitchFamily="18" charset="0"/>
                <a:ea typeface="굴림" pitchFamily="50" charset="-127"/>
                <a:sym typeface="Symbol" pitchFamily="18" charset="2"/>
              </a:rPr>
              <a:t>n</a:t>
            </a:r>
            <a:r>
              <a:rPr lang="en-US" altLang="ko-KR" sz="3600">
                <a:latin typeface="Times New Roman" pitchFamily="18" charset="0"/>
                <a:ea typeface="굴림" pitchFamily="50" charset="-127"/>
                <a:sym typeface="Symbol" pitchFamily="18" charset="2"/>
              </a:rPr>
              <a:t>)</a:t>
            </a:r>
            <a:endParaRPr lang="en-US" altLang="ko-KR" sz="2400">
              <a:latin typeface="Times New Roman" pitchFamily="18" charset="0"/>
              <a:ea typeface="굴림" pitchFamily="50" charset="-127"/>
            </a:endParaRPr>
          </a:p>
        </p:txBody>
      </p:sp>
    </p:spTree>
    <p:extLst>
      <p:ext uri="{BB962C8B-B14F-4D97-AF65-F5344CB8AC3E}">
        <p14:creationId xmlns:p14="http://schemas.microsoft.com/office/powerpoint/2010/main" val="201787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7824"/>
                                        </p:tgtEl>
                                        <p:attrNameLst>
                                          <p:attrName>style.visibility</p:attrName>
                                        </p:attrNameLst>
                                      </p:cBhvr>
                                      <p:to>
                                        <p:strVal val="visible"/>
                                      </p:to>
                                    </p:set>
                                    <p:animEffect transition="in" filter="wipe(left)">
                                      <p:cBhvr>
                                        <p:cTn id="7" dur="500"/>
                                        <p:tgtEl>
                                          <p:spTgt spid="247824"/>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7811"/>
                                        </p:tgtEl>
                                        <p:attrNameLst>
                                          <p:attrName>style.visibility</p:attrName>
                                        </p:attrNameLst>
                                      </p:cBhvr>
                                      <p:to>
                                        <p:strVal val="visible"/>
                                      </p:to>
                                    </p:set>
                                    <p:animEffect transition="in" filter="wipe(left)">
                                      <p:cBhvr>
                                        <p:cTn id="12" dur="500"/>
                                        <p:tgtEl>
                                          <p:spTgt spid="247811"/>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47827"/>
                                        </p:tgtEl>
                                        <p:attrNameLst>
                                          <p:attrName>style.visibility</p:attrName>
                                        </p:attrNameLst>
                                      </p:cBhvr>
                                      <p:to>
                                        <p:strVal val="visible"/>
                                      </p:to>
                                    </p:set>
                                    <p:anim calcmode="lin" valueType="num">
                                      <p:cBhvr>
                                        <p:cTn id="17" dur="500" fill="hold"/>
                                        <p:tgtEl>
                                          <p:spTgt spid="247827"/>
                                        </p:tgtEl>
                                        <p:attrNameLst>
                                          <p:attrName>ppt_w</p:attrName>
                                        </p:attrNameLst>
                                      </p:cBhvr>
                                      <p:tavLst>
                                        <p:tav tm="0">
                                          <p:val>
                                            <p:fltVal val="0"/>
                                          </p:val>
                                        </p:tav>
                                        <p:tav tm="100000">
                                          <p:val>
                                            <p:strVal val="#ppt_w"/>
                                          </p:val>
                                        </p:tav>
                                      </p:tavLst>
                                    </p:anim>
                                    <p:anim calcmode="lin" valueType="num">
                                      <p:cBhvr>
                                        <p:cTn id="18" dur="500" fill="hold"/>
                                        <p:tgtEl>
                                          <p:spTgt spid="24782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806BADC6-7BB7-436B-B348-764F830D5B7D}" type="slidenum">
              <a:rPr lang="en-US"/>
              <a:pPr/>
              <a:t>28</a:t>
            </a:fld>
            <a:endParaRPr lang="en-US"/>
          </a:p>
        </p:txBody>
      </p:sp>
      <p:sp>
        <p:nvSpPr>
          <p:cNvPr id="152578" name="Rectangle 2"/>
          <p:cNvSpPr>
            <a:spLocks noGrp="1" noChangeArrowheads="1"/>
          </p:cNvSpPr>
          <p:nvPr>
            <p:ph type="title"/>
          </p:nvPr>
        </p:nvSpPr>
        <p:spPr>
          <a:xfrm>
            <a:off x="417513" y="168733"/>
            <a:ext cx="8229600" cy="701675"/>
          </a:xfrm>
        </p:spPr>
        <p:txBody>
          <a:bodyPr/>
          <a:lstStyle/>
          <a:p>
            <a:r>
              <a:rPr lang="en-US" dirty="0"/>
              <a:t>Asymptotic notations (cont.)</a:t>
            </a:r>
          </a:p>
        </p:txBody>
      </p:sp>
      <p:sp>
        <p:nvSpPr>
          <p:cNvPr id="152579" name="Rectangle 3"/>
          <p:cNvSpPr>
            <a:spLocks noGrp="1" noChangeArrowheads="1"/>
          </p:cNvSpPr>
          <p:nvPr>
            <p:ph type="body" sz="half" idx="1"/>
          </p:nvPr>
        </p:nvSpPr>
        <p:spPr/>
        <p:txBody>
          <a:bodyPr/>
          <a:lstStyle/>
          <a:p>
            <a:r>
              <a:rPr lang="en-US" sz="2400">
                <a:latin typeface="Monotype Corsiva" pitchFamily="66" charset="0"/>
                <a:sym typeface="Symbol" pitchFamily="18" charset="2"/>
              </a:rPr>
              <a:t> - notation</a:t>
            </a:r>
          </a:p>
        </p:txBody>
      </p:sp>
      <p:graphicFrame>
        <p:nvGraphicFramePr>
          <p:cNvPr id="152580" name="Object 4"/>
          <p:cNvGraphicFramePr>
            <a:graphicFrameLocks noGrp="1" noChangeAspect="1"/>
          </p:cNvGraphicFramePr>
          <p:nvPr>
            <p:ph sz="half" idx="2"/>
            <p:extLst>
              <p:ext uri="{D42A27DB-BD31-4B8C-83A1-F6EECF244321}">
                <p14:modId xmlns:p14="http://schemas.microsoft.com/office/powerpoint/2010/main" val="4075442016"/>
              </p:ext>
            </p:extLst>
          </p:nvPr>
        </p:nvGraphicFramePr>
        <p:xfrm>
          <a:off x="341411" y="1600200"/>
          <a:ext cx="7615237" cy="4562475"/>
        </p:xfrm>
        <a:graphic>
          <a:graphicData uri="http://schemas.openxmlformats.org/presentationml/2006/ole">
            <mc:AlternateContent xmlns:mc="http://schemas.openxmlformats.org/markup-compatibility/2006">
              <mc:Choice xmlns:v="urn:schemas-microsoft-com:vml" Requires="v">
                <p:oleObj spid="_x0000_s3096" name="Paint Shop Pro Image" r:id="rId3" imgW="7619512" imgH="4565854" progId="">
                  <p:embed/>
                </p:oleObj>
              </mc:Choice>
              <mc:Fallback>
                <p:oleObj name="Paint Shop Pro Image" r:id="rId3" imgW="7619512" imgH="4565854"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11" y="1600200"/>
                        <a:ext cx="7615237"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1" name="Rectangle 5"/>
          <p:cNvSpPr>
            <a:spLocks noChangeArrowheads="1"/>
          </p:cNvSpPr>
          <p:nvPr/>
        </p:nvSpPr>
        <p:spPr bwMode="auto">
          <a:xfrm>
            <a:off x="4506913" y="2986088"/>
            <a:ext cx="3900487" cy="2652712"/>
          </a:xfrm>
          <a:prstGeom prst="rect">
            <a:avLst/>
          </a:prstGeom>
          <a:noFill/>
          <a:ln w="9525">
            <a:noFill/>
            <a:miter lim="800000"/>
            <a:headEnd/>
            <a:tailEnd/>
          </a:ln>
          <a:effectLst/>
        </p:spPr>
        <p:txBody>
          <a:bodyPr/>
          <a:lstStyle/>
          <a:p>
            <a:pPr marL="342900" indent="-342900">
              <a:lnSpc>
                <a:spcPct val="150000"/>
              </a:lnSpc>
              <a:spcBef>
                <a:spcPct val="20000"/>
              </a:spcBef>
            </a:pPr>
            <a:r>
              <a:rPr lang="en-US" sz="2000" dirty="0">
                <a:solidFill>
                  <a:schemeClr val="accent2"/>
                </a:solidFill>
                <a:latin typeface="Comic Sans MS" pitchFamily="66" charset="0"/>
                <a:sym typeface="Symbol" pitchFamily="18" charset="2"/>
              </a:rPr>
              <a:t>    </a:t>
            </a:r>
            <a:r>
              <a:rPr lang="en-US" sz="2000" dirty="0">
                <a:solidFill>
                  <a:srgbClr val="DD0111"/>
                </a:solidFill>
                <a:latin typeface="Comic Sans MS" pitchFamily="66" charset="0"/>
                <a:sym typeface="Symbol" pitchFamily="18" charset="2"/>
              </a:rPr>
              <a:t></a:t>
            </a:r>
            <a:r>
              <a:rPr lang="en-US" sz="2000" dirty="0">
                <a:solidFill>
                  <a:srgbClr val="DD0111"/>
                </a:solidFill>
                <a:latin typeface="Comic Sans MS" pitchFamily="66" charset="0"/>
              </a:rPr>
              <a:t>(g(n))</a:t>
            </a:r>
            <a:r>
              <a:rPr lang="en-US" sz="2000" dirty="0">
                <a:solidFill>
                  <a:srgbClr val="DD0111"/>
                </a:solidFill>
              </a:rPr>
              <a:t> is the set of functions with larger or same order of growth as </a:t>
            </a:r>
            <a:r>
              <a:rPr lang="en-US" sz="2000" dirty="0">
                <a:solidFill>
                  <a:srgbClr val="DD0111"/>
                </a:solidFill>
                <a:latin typeface="Comic Sans MS" pitchFamily="66" charset="0"/>
              </a:rPr>
              <a:t>g(n)</a:t>
            </a:r>
          </a:p>
          <a:p>
            <a:pPr marL="342900" indent="-342900">
              <a:lnSpc>
                <a:spcPct val="150000"/>
              </a:lnSpc>
              <a:spcBef>
                <a:spcPct val="20000"/>
              </a:spcBef>
            </a:pPr>
            <a:r>
              <a:rPr lang="en-US" sz="2000" dirty="0">
                <a:solidFill>
                  <a:srgbClr val="DD0111"/>
                </a:solidFill>
                <a:latin typeface="Comic Sans MS" pitchFamily="66" charset="0"/>
              </a:rPr>
              <a:t>f(n)=2n+3&gt;=1n for all n&gt;=1</a:t>
            </a:r>
          </a:p>
          <a:p>
            <a:pPr marL="342900" indent="-342900">
              <a:lnSpc>
                <a:spcPct val="150000"/>
              </a:lnSpc>
              <a:spcBef>
                <a:spcPct val="20000"/>
              </a:spcBef>
            </a:pPr>
            <a:r>
              <a:rPr lang="en-US" sz="2000" dirty="0">
                <a:solidFill>
                  <a:srgbClr val="DD0111"/>
                </a:solidFill>
                <a:latin typeface="Comic Sans MS" pitchFamily="66" charset="0"/>
              </a:rPr>
              <a:t>f(n)=2n+3&gt;=1logn for all n&gt;=1</a:t>
            </a:r>
          </a:p>
          <a:p>
            <a:pPr marL="342900" indent="-342900">
              <a:lnSpc>
                <a:spcPct val="150000"/>
              </a:lnSpc>
              <a:spcBef>
                <a:spcPct val="20000"/>
              </a:spcBef>
            </a:pPr>
            <a:endParaRPr lang="en-US" sz="2000" dirty="0">
              <a:solidFill>
                <a:srgbClr val="DD0111"/>
              </a:solidFill>
              <a:latin typeface="Comic Sans MS" pitchFamily="66" charset="0"/>
            </a:endParaRPr>
          </a:p>
        </p:txBody>
      </p:sp>
    </p:spTree>
    <p:extLst>
      <p:ext uri="{BB962C8B-B14F-4D97-AF65-F5344CB8AC3E}">
        <p14:creationId xmlns:p14="http://schemas.microsoft.com/office/powerpoint/2010/main" val="1017962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0BECB5D9-A364-443D-8151-E1490DC15148}" type="slidenum">
              <a:rPr lang="en-US"/>
              <a:pPr/>
              <a:t>29</a:t>
            </a:fld>
            <a:endParaRPr lang="en-US"/>
          </a:p>
        </p:txBody>
      </p:sp>
      <p:sp>
        <p:nvSpPr>
          <p:cNvPr id="154626" name="Rectangle 2"/>
          <p:cNvSpPr>
            <a:spLocks noGrp="1" noChangeArrowheads="1"/>
          </p:cNvSpPr>
          <p:nvPr>
            <p:ph type="title"/>
          </p:nvPr>
        </p:nvSpPr>
        <p:spPr>
          <a:xfrm>
            <a:off x="576262" y="84011"/>
            <a:ext cx="7467600" cy="779463"/>
          </a:xfrm>
        </p:spPr>
        <p:txBody>
          <a:bodyPr/>
          <a:lstStyle/>
          <a:p>
            <a:r>
              <a:rPr lang="en-US" dirty="0"/>
              <a:t>Asymptotic notations (cont.)</a:t>
            </a:r>
          </a:p>
        </p:txBody>
      </p:sp>
      <p:sp>
        <p:nvSpPr>
          <p:cNvPr id="154627" name="Rectangle 3"/>
          <p:cNvSpPr>
            <a:spLocks noGrp="1" noChangeArrowheads="1"/>
          </p:cNvSpPr>
          <p:nvPr>
            <p:ph type="body" idx="1"/>
          </p:nvPr>
        </p:nvSpPr>
        <p:spPr/>
        <p:txBody>
          <a:bodyPr/>
          <a:lstStyle/>
          <a:p>
            <a:r>
              <a:rPr lang="en-US">
                <a:latin typeface="Monotype Corsiva" pitchFamily="66" charset="0"/>
                <a:sym typeface="Symbol" pitchFamily="18" charset="2"/>
              </a:rPr>
              <a:t>-notation</a:t>
            </a:r>
          </a:p>
        </p:txBody>
      </p:sp>
      <p:graphicFrame>
        <p:nvGraphicFramePr>
          <p:cNvPr id="154628" name="Object 4"/>
          <p:cNvGraphicFramePr>
            <a:graphicFrameLocks noGrp="1" noChangeAspect="1"/>
          </p:cNvGraphicFramePr>
          <p:nvPr>
            <p:ph sz="half" idx="4294967295"/>
          </p:nvPr>
        </p:nvGraphicFramePr>
        <p:xfrm>
          <a:off x="285750" y="2574925"/>
          <a:ext cx="5676900" cy="3871913"/>
        </p:xfrm>
        <a:graphic>
          <a:graphicData uri="http://schemas.openxmlformats.org/presentationml/2006/ole">
            <mc:AlternateContent xmlns:mc="http://schemas.openxmlformats.org/markup-compatibility/2006">
              <mc:Choice xmlns:v="urn:schemas-microsoft-com:vml" Requires="v">
                <p:oleObj spid="_x0000_s4142" name="Paint Shop Pro Image" r:id="rId3" imgW="5678049" imgH="3873171" progId="">
                  <p:embed/>
                </p:oleObj>
              </mc:Choice>
              <mc:Fallback>
                <p:oleObj name="Paint Shop Pro Image" r:id="rId3" imgW="5678049" imgH="387317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574925"/>
                        <a:ext cx="567690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29" name="Object 5"/>
          <p:cNvGraphicFramePr>
            <a:graphicFrameLocks noChangeAspect="1"/>
          </p:cNvGraphicFramePr>
          <p:nvPr>
            <p:extLst>
              <p:ext uri="{D42A27DB-BD31-4B8C-83A1-F6EECF244321}">
                <p14:modId xmlns:p14="http://schemas.microsoft.com/office/powerpoint/2010/main" val="2022354090"/>
              </p:ext>
            </p:extLst>
          </p:nvPr>
        </p:nvGraphicFramePr>
        <p:xfrm>
          <a:off x="325454" y="1364457"/>
          <a:ext cx="8048625" cy="858837"/>
        </p:xfrm>
        <a:graphic>
          <a:graphicData uri="http://schemas.openxmlformats.org/presentationml/2006/ole">
            <mc:AlternateContent xmlns:mc="http://schemas.openxmlformats.org/markup-compatibility/2006">
              <mc:Choice xmlns:v="urn:schemas-microsoft-com:vml" Requires="v">
                <p:oleObj spid="_x0000_s4143" name="Paint Shop Pro Image" r:id="rId5" imgW="8048780" imgH="858537" progId="">
                  <p:embed/>
                </p:oleObj>
              </mc:Choice>
              <mc:Fallback>
                <p:oleObj name="Paint Shop Pro Image" r:id="rId5" imgW="8048780" imgH="85853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54" y="1364457"/>
                        <a:ext cx="804862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0" name="Rectangle 6"/>
          <p:cNvSpPr>
            <a:spLocks noChangeArrowheads="1"/>
          </p:cNvSpPr>
          <p:nvPr/>
        </p:nvSpPr>
        <p:spPr bwMode="auto">
          <a:xfrm>
            <a:off x="4286250" y="2846388"/>
            <a:ext cx="4089400" cy="2367282"/>
          </a:xfrm>
          <a:prstGeom prst="rect">
            <a:avLst/>
          </a:prstGeom>
          <a:noFill/>
          <a:ln w="9525">
            <a:noFill/>
            <a:miter lim="800000"/>
            <a:headEnd/>
            <a:tailEnd/>
          </a:ln>
          <a:effectLst/>
        </p:spPr>
        <p:txBody>
          <a:bodyPr/>
          <a:lstStyle/>
          <a:p>
            <a:pPr marL="342900" indent="-342900">
              <a:lnSpc>
                <a:spcPct val="150000"/>
              </a:lnSpc>
              <a:spcBef>
                <a:spcPct val="20000"/>
              </a:spcBef>
            </a:pPr>
            <a:r>
              <a:rPr lang="en-US" sz="2000" dirty="0">
                <a:solidFill>
                  <a:schemeClr val="accent2"/>
                </a:solidFill>
                <a:latin typeface="Comic Sans MS" pitchFamily="66" charset="0"/>
                <a:sym typeface="Symbol" pitchFamily="18" charset="2"/>
              </a:rPr>
              <a:t>    </a:t>
            </a:r>
            <a:r>
              <a:rPr lang="en-US" sz="2000" dirty="0">
                <a:solidFill>
                  <a:srgbClr val="DD0111"/>
                </a:solidFill>
                <a:latin typeface="Comic Sans MS" pitchFamily="66" charset="0"/>
                <a:sym typeface="Symbol" pitchFamily="18" charset="2"/>
              </a:rPr>
              <a:t></a:t>
            </a:r>
            <a:r>
              <a:rPr lang="en-US" sz="2000" dirty="0">
                <a:solidFill>
                  <a:srgbClr val="DD0111"/>
                </a:solidFill>
                <a:latin typeface="Comic Sans MS" pitchFamily="66" charset="0"/>
              </a:rPr>
              <a:t>(g(n))</a:t>
            </a:r>
            <a:r>
              <a:rPr lang="en-US" sz="2000" dirty="0">
                <a:solidFill>
                  <a:srgbClr val="DD0111"/>
                </a:solidFill>
              </a:rPr>
              <a:t> is the set of functions with the same order of growth as </a:t>
            </a:r>
            <a:r>
              <a:rPr lang="en-US" sz="2000" dirty="0">
                <a:solidFill>
                  <a:srgbClr val="DD0111"/>
                </a:solidFill>
                <a:latin typeface="Comic Sans MS" pitchFamily="66" charset="0"/>
              </a:rPr>
              <a:t>g(n)</a:t>
            </a:r>
          </a:p>
          <a:p>
            <a:pPr marL="342900" indent="-342900">
              <a:lnSpc>
                <a:spcPct val="150000"/>
              </a:lnSpc>
              <a:spcBef>
                <a:spcPct val="20000"/>
              </a:spcBef>
            </a:pPr>
            <a:r>
              <a:rPr lang="en-US" sz="2400" dirty="0">
                <a:solidFill>
                  <a:srgbClr val="DD0111"/>
                </a:solidFill>
                <a:latin typeface="Comic Sans MS" pitchFamily="66" charset="0"/>
              </a:rPr>
              <a:t>1n&lt;=2n+3&lt;=5n </a:t>
            </a:r>
          </a:p>
          <a:p>
            <a:pPr marL="342900" indent="-342900">
              <a:lnSpc>
                <a:spcPct val="150000"/>
              </a:lnSpc>
              <a:spcBef>
                <a:spcPct val="20000"/>
              </a:spcBef>
            </a:pPr>
            <a:endParaRPr lang="en-US" sz="2400" dirty="0">
              <a:solidFill>
                <a:srgbClr val="DD0111"/>
              </a:solidFill>
              <a:latin typeface="Comic Sans MS" pitchFamily="66" charset="0"/>
            </a:endParaRPr>
          </a:p>
          <a:p>
            <a:pPr marL="342900" indent="-342900">
              <a:lnSpc>
                <a:spcPct val="150000"/>
              </a:lnSpc>
              <a:spcBef>
                <a:spcPct val="20000"/>
              </a:spcBef>
              <a:buFontTx/>
              <a:buChar char="•"/>
            </a:pPr>
            <a:endParaRPr lang="en-US" sz="2400" dirty="0">
              <a:solidFill>
                <a:srgbClr val="DD0111"/>
              </a:solidFill>
              <a:sym typeface="Symbol" pitchFamily="18" charset="2"/>
            </a:endParaRPr>
          </a:p>
        </p:txBody>
      </p:sp>
    </p:spTree>
    <p:extLst>
      <p:ext uri="{BB962C8B-B14F-4D97-AF65-F5344CB8AC3E}">
        <p14:creationId xmlns:p14="http://schemas.microsoft.com/office/powerpoint/2010/main" val="256663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Correctness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391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761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B2A0A18-3AA6-4C24-BFF3-39273DE62A7E}"/>
              </a:ext>
            </a:extLst>
          </p:cNvPr>
          <p:cNvSpPr>
            <a:spLocks noGrp="1" noChangeArrowheads="1"/>
          </p:cNvSpPr>
          <p:nvPr>
            <p:ph type="ctrTitle"/>
          </p:nvPr>
        </p:nvSpPr>
        <p:spPr>
          <a:xfrm>
            <a:off x="533400" y="2667000"/>
            <a:ext cx="7772400" cy="1143000"/>
          </a:xfrm>
        </p:spPr>
        <p:txBody>
          <a:bodyPr anchor="ctr"/>
          <a:lstStyle/>
          <a:p>
            <a:r>
              <a:rPr lang="en-US" altLang="en-US" sz="3200"/>
              <a:t>Searching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58D9D9F-F548-495A-A7E1-5A4012E75763}"/>
              </a:ext>
            </a:extLst>
          </p:cNvPr>
          <p:cNvSpPr>
            <a:spLocks noGrp="1" noChangeArrowheads="1"/>
          </p:cNvSpPr>
          <p:nvPr>
            <p:ph type="ctrTitle"/>
          </p:nvPr>
        </p:nvSpPr>
        <p:spPr>
          <a:xfrm>
            <a:off x="685800" y="188913"/>
            <a:ext cx="7772400" cy="1143000"/>
          </a:xfrm>
        </p:spPr>
        <p:txBody>
          <a:bodyPr anchor="ctr"/>
          <a:lstStyle/>
          <a:p>
            <a:r>
              <a:rPr lang="en-US" altLang="en-US" sz="3200"/>
              <a:t>Searching</a:t>
            </a:r>
          </a:p>
        </p:txBody>
      </p:sp>
      <p:pic>
        <p:nvPicPr>
          <p:cNvPr id="5123" name="Picture 2">
            <a:extLst>
              <a:ext uri="{FF2B5EF4-FFF2-40B4-BE49-F238E27FC236}">
                <a16:creationId xmlns:a16="http://schemas.microsoft.com/office/drawing/2014/main" id="{288407D0-B586-499B-8B65-DA6A8B665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716338"/>
            <a:ext cx="53625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a:extLst>
              <a:ext uri="{FF2B5EF4-FFF2-40B4-BE49-F238E27FC236}">
                <a16:creationId xmlns:a16="http://schemas.microsoft.com/office/drawing/2014/main" id="{1997763A-D0D5-4F7F-89D3-E36470541C0E}"/>
              </a:ext>
            </a:extLst>
          </p:cNvPr>
          <p:cNvSpPr txBox="1">
            <a:spLocks noChangeArrowheads="1"/>
          </p:cNvSpPr>
          <p:nvPr/>
        </p:nvSpPr>
        <p:spPr bwMode="auto">
          <a:xfrm>
            <a:off x="0" y="1301750"/>
            <a:ext cx="9036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Arimo"/>
                <a:ea typeface="+mn-ea"/>
                <a:cs typeface="+mn-cs"/>
              </a:rPr>
              <a:t>Searching Algorithms are a family of algorithms used for the purpose of searching.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Arimo"/>
                <a:ea typeface="+mn-ea"/>
                <a:cs typeface="+mn-cs"/>
              </a:rPr>
              <a:t>The searching of an element in the given array may be carried out in the following two ways-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3462717-C4D0-4717-868C-A69DFE4DD994}"/>
              </a:ext>
            </a:extLst>
          </p:cNvPr>
          <p:cNvSpPr>
            <a:spLocks noGrp="1" noChangeArrowheads="1"/>
          </p:cNvSpPr>
          <p:nvPr>
            <p:ph type="ctrTitle"/>
          </p:nvPr>
        </p:nvSpPr>
        <p:spPr>
          <a:xfrm>
            <a:off x="685800" y="188913"/>
            <a:ext cx="7772400" cy="1143000"/>
          </a:xfrm>
        </p:spPr>
        <p:txBody>
          <a:bodyPr anchor="ctr"/>
          <a:lstStyle/>
          <a:p>
            <a:r>
              <a:rPr lang="en-US" altLang="en-US" sz="3200"/>
              <a:t>Linear Searching</a:t>
            </a:r>
          </a:p>
        </p:txBody>
      </p:sp>
      <p:sp>
        <p:nvSpPr>
          <p:cNvPr id="7171" name="TextBox 5">
            <a:extLst>
              <a:ext uri="{FF2B5EF4-FFF2-40B4-BE49-F238E27FC236}">
                <a16:creationId xmlns:a16="http://schemas.microsoft.com/office/drawing/2014/main" id="{EC0A4955-7784-41D8-A9B6-18972FC6D9D5}"/>
              </a:ext>
            </a:extLst>
          </p:cNvPr>
          <p:cNvSpPr txBox="1">
            <a:spLocks noChangeArrowheads="1"/>
          </p:cNvSpPr>
          <p:nvPr/>
        </p:nvSpPr>
        <p:spPr bwMode="auto">
          <a:xfrm>
            <a:off x="179388" y="1325563"/>
            <a:ext cx="87852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The sequential or linear search is a simple and straightforward technique to search a specified item in an unordered list.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The specified value is searched in the list sequentially, i.e., starting from the first element to the last clement in the list in a sequence.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When the required value is found, search operation stops.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The sequential search is a slow process.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It is used for small amounts of data. This method is not recommended for large amount of data.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7822383-D2A6-4A6E-A4A6-830B1086AD03}"/>
              </a:ext>
            </a:extLst>
          </p:cNvPr>
          <p:cNvSpPr>
            <a:spLocks noGrp="1" noChangeArrowheads="1"/>
          </p:cNvSpPr>
          <p:nvPr>
            <p:ph type="ctrTitle"/>
          </p:nvPr>
        </p:nvSpPr>
        <p:spPr>
          <a:xfrm>
            <a:off x="685800" y="188913"/>
            <a:ext cx="7772400" cy="503237"/>
          </a:xfrm>
        </p:spPr>
        <p:txBody>
          <a:bodyPr anchor="ctr"/>
          <a:lstStyle/>
          <a:p>
            <a:r>
              <a:rPr lang="en-US" altLang="en-US" sz="3200"/>
              <a:t>Linear Search</a:t>
            </a:r>
          </a:p>
        </p:txBody>
      </p:sp>
      <p:sp>
        <p:nvSpPr>
          <p:cNvPr id="6" name="TextBox 5">
            <a:extLst>
              <a:ext uri="{FF2B5EF4-FFF2-40B4-BE49-F238E27FC236}">
                <a16:creationId xmlns:a16="http://schemas.microsoft.com/office/drawing/2014/main" id="{19798BE8-2A99-4DBD-A538-75AB0D0948A1}"/>
              </a:ext>
            </a:extLst>
          </p:cNvPr>
          <p:cNvSpPr txBox="1"/>
          <p:nvPr/>
        </p:nvSpPr>
        <p:spPr>
          <a:xfrm>
            <a:off x="179388" y="692150"/>
            <a:ext cx="8785225" cy="6372225"/>
          </a:xfrm>
          <a:prstGeom prst="rect">
            <a:avLst/>
          </a:prstGeom>
          <a:noFill/>
        </p:spPr>
        <p:txBody>
          <a:bodyPr>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SET LOC -1 //to control location</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[Enter value that is to be searched] INPUT ITEM</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REPEAT STEP-4 FOR I </a:t>
            </a:r>
            <a:r>
              <a:rPr lang="en-US" sz="2400" dirty="0">
                <a:solidFill>
                  <a:srgbClr val="303030"/>
                </a:solidFill>
                <a:latin typeface="Calibri" panose="020F0502020204030204" pitchFamily="34" charset="0"/>
                <a:cs typeface="Calibri" panose="020F0502020204030204" pitchFamily="34" charset="0"/>
              </a:rPr>
              <a:t>=0</a:t>
            </a: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 TO N -1</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IF ITEM =ARRAY[I] THEN LOC = I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       PRINT "Data found at location ", LOC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       EXIT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       END IF [End of step-3 loop]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5. IF LOC -1  THEN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     RINT "Item not Found“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     EXIT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     END IF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For n elements the algorithm takes order of n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Worst case 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Best Case O(1)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rPr>
              <a:t>Average case O(n/2)</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303030"/>
              </a:solidFill>
              <a:effectLst/>
              <a:uLnTx/>
              <a:uFillTx/>
              <a:latin typeface="Calibri" panose="020F0502020204030204" pitchFamily="34" charset="0"/>
              <a:ea typeface="+mn-ea"/>
              <a:cs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E47B922-3834-4F21-9448-C3DE391547C3}"/>
              </a:ext>
            </a:extLst>
          </p:cNvPr>
          <p:cNvSpPr>
            <a:spLocks noGrp="1" noChangeArrowheads="1"/>
          </p:cNvSpPr>
          <p:nvPr>
            <p:ph type="ctrTitle"/>
          </p:nvPr>
        </p:nvSpPr>
        <p:spPr>
          <a:xfrm>
            <a:off x="685800" y="0"/>
            <a:ext cx="7772400" cy="576263"/>
          </a:xfrm>
        </p:spPr>
        <p:txBody>
          <a:bodyPr anchor="ctr"/>
          <a:lstStyle/>
          <a:p>
            <a:r>
              <a:rPr lang="en-US" altLang="en-US" sz="3200"/>
              <a:t>Binary Search</a:t>
            </a:r>
          </a:p>
        </p:txBody>
      </p:sp>
      <p:sp>
        <p:nvSpPr>
          <p:cNvPr id="11267" name="TextBox 5">
            <a:extLst>
              <a:ext uri="{FF2B5EF4-FFF2-40B4-BE49-F238E27FC236}">
                <a16:creationId xmlns:a16="http://schemas.microsoft.com/office/drawing/2014/main" id="{BAD84372-4016-46C2-9282-50D5CEF531D7}"/>
              </a:ext>
            </a:extLst>
          </p:cNvPr>
          <p:cNvSpPr txBox="1">
            <a:spLocks noChangeArrowheads="1"/>
          </p:cNvSpPr>
          <p:nvPr/>
        </p:nvSpPr>
        <p:spPr bwMode="auto">
          <a:xfrm>
            <a:off x="179388" y="576263"/>
            <a:ext cx="87852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It is a more efficient technique to search a specific item from sorted list of items.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It is mostly used for relatively large lists or table of records that are sorted in ascending or descending order.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A binary search begins by searching the required value from the middle of the list.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If the required value is in the middle of the list, then search process terminates at that point.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If the list is sorted in ascending order and the required value is greaten than the value at the middle, the control goes to the higher value to search the required value.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03030"/>
                </a:solidFill>
                <a:effectLst/>
                <a:uLnTx/>
                <a:uFillTx/>
                <a:latin typeface="Calibri" panose="020F0502020204030204" pitchFamily="34" charset="0"/>
                <a:ea typeface="+mn-ea"/>
                <a:cs typeface="Calibri" panose="020F0502020204030204" pitchFamily="34" charset="0"/>
              </a:rPr>
              <a:t>Similarly, if the list is sorted in ascending order and the required value is less than the value at the middle, the control goes to the lesser values to search the required value. In both cases, half of the list is searched to find the required value.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42892F1-A2BE-411F-9614-CD105FD2C4A5}"/>
              </a:ext>
            </a:extLst>
          </p:cNvPr>
          <p:cNvSpPr>
            <a:spLocks noGrp="1" noChangeArrowheads="1"/>
          </p:cNvSpPr>
          <p:nvPr>
            <p:ph type="title"/>
          </p:nvPr>
        </p:nvSpPr>
        <p:spPr/>
        <p:txBody>
          <a:bodyPr/>
          <a:lstStyle/>
          <a:p>
            <a:r>
              <a:rPr lang="en-US" altLang="en-US"/>
              <a:t>Binary Search</a:t>
            </a:r>
          </a:p>
        </p:txBody>
      </p:sp>
      <p:sp>
        <p:nvSpPr>
          <p:cNvPr id="13315" name="Rectangle 3">
            <a:extLst>
              <a:ext uri="{FF2B5EF4-FFF2-40B4-BE49-F238E27FC236}">
                <a16:creationId xmlns:a16="http://schemas.microsoft.com/office/drawing/2014/main" id="{7E3207EC-5118-49FD-A0DD-70DD60EB243E}"/>
              </a:ext>
            </a:extLst>
          </p:cNvPr>
          <p:cNvSpPr>
            <a:spLocks noGrp="1" noChangeArrowheads="1"/>
          </p:cNvSpPr>
          <p:nvPr>
            <p:ph type="body" idx="1"/>
          </p:nvPr>
        </p:nvSpPr>
        <p:spPr/>
        <p:txBody>
          <a:bodyPr/>
          <a:lstStyle/>
          <a:p>
            <a:r>
              <a:rPr lang="en-US" altLang="en-US" sz="2800" b="1"/>
              <a:t>Requires a </a:t>
            </a:r>
            <a:r>
              <a:rPr lang="en-US" altLang="en-US" sz="2800" b="1">
                <a:solidFill>
                  <a:srgbClr val="3333FF"/>
                </a:solidFill>
              </a:rPr>
              <a:t>sorted array</a:t>
            </a:r>
            <a:r>
              <a:rPr lang="en-US" altLang="en-US" sz="2800" b="1"/>
              <a:t> or a </a:t>
            </a:r>
            <a:br>
              <a:rPr lang="en-US" altLang="en-US" sz="2800" b="1"/>
            </a:br>
            <a:r>
              <a:rPr lang="en-US" altLang="en-US" sz="2800" b="1">
                <a:solidFill>
                  <a:srgbClr val="3333FF"/>
                </a:solidFill>
              </a:rPr>
              <a:t>binary search tree.</a:t>
            </a:r>
          </a:p>
          <a:p>
            <a:r>
              <a:rPr lang="en-US" altLang="en-US" sz="2800" b="1"/>
              <a:t>Cuts the “search space” </a:t>
            </a:r>
            <a:r>
              <a:rPr lang="en-US" altLang="en-US" sz="2800" b="1">
                <a:solidFill>
                  <a:srgbClr val="3333FF"/>
                </a:solidFill>
              </a:rPr>
              <a:t>in half</a:t>
            </a:r>
            <a:r>
              <a:rPr lang="en-US" altLang="en-US" sz="2800" b="1"/>
              <a:t> each time.</a:t>
            </a:r>
          </a:p>
          <a:p>
            <a:r>
              <a:rPr lang="en-US" altLang="en-US" sz="2800" b="1"/>
              <a:t>Keeps cutting the search space in half until the </a:t>
            </a:r>
            <a:r>
              <a:rPr lang="en-US" altLang="en-US" sz="2800" b="1">
                <a:solidFill>
                  <a:srgbClr val="3333FF"/>
                </a:solidFill>
              </a:rPr>
              <a:t>target is found</a:t>
            </a:r>
            <a:r>
              <a:rPr lang="en-US" altLang="en-US" sz="2800" b="1"/>
              <a:t> or has </a:t>
            </a:r>
            <a:r>
              <a:rPr lang="en-US" altLang="en-US" sz="2800" b="1">
                <a:solidFill>
                  <a:srgbClr val="3333FF"/>
                </a:solidFill>
              </a:rPr>
              <a:t>exhausted the all possible locations.</a:t>
            </a:r>
          </a:p>
          <a:p>
            <a:r>
              <a:rPr lang="en-US" altLang="en-US" sz="2800" b="1"/>
              <a:t>Inappropriate for linked lists because </a:t>
            </a:r>
            <a:r>
              <a:rPr lang="en-US" altLang="en-US" sz="2800" b="1">
                <a:solidFill>
                  <a:srgbClr val="3333FF"/>
                </a:solidFill>
              </a:rPr>
              <a:t>linked lists lack random access</a:t>
            </a:r>
            <a:r>
              <a:rPr lang="en-US" altLang="en-US" sz="2800" b="1"/>
              <a:t>.</a:t>
            </a:r>
            <a:endParaRPr lang="en-US" alt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A861126-FBB3-49F3-9A7C-983E1246B11C}"/>
              </a:ext>
            </a:extLst>
          </p:cNvPr>
          <p:cNvSpPr>
            <a:spLocks noGrp="1" noChangeArrowheads="1"/>
          </p:cNvSpPr>
          <p:nvPr>
            <p:ph type="title"/>
          </p:nvPr>
        </p:nvSpPr>
        <p:spPr/>
        <p:txBody>
          <a:bodyPr/>
          <a:lstStyle/>
          <a:p>
            <a:r>
              <a:rPr lang="en-US" altLang="en-US"/>
              <a:t>The Algorithm</a:t>
            </a:r>
          </a:p>
        </p:txBody>
      </p:sp>
      <p:sp>
        <p:nvSpPr>
          <p:cNvPr id="15363" name="Rectangle 3">
            <a:extLst>
              <a:ext uri="{FF2B5EF4-FFF2-40B4-BE49-F238E27FC236}">
                <a16:creationId xmlns:a16="http://schemas.microsoft.com/office/drawing/2014/main" id="{4816AA46-0482-4C1C-BE48-474BC621E83D}"/>
              </a:ext>
            </a:extLst>
          </p:cNvPr>
          <p:cNvSpPr>
            <a:spLocks noGrp="1" noChangeArrowheads="1"/>
          </p:cNvSpPr>
          <p:nvPr>
            <p:ph type="body" idx="1"/>
          </p:nvPr>
        </p:nvSpPr>
        <p:spPr>
          <a:xfrm>
            <a:off x="685800" y="1981200"/>
            <a:ext cx="7772400" cy="1735138"/>
          </a:xfrm>
        </p:spPr>
        <p:txBody>
          <a:bodyPr/>
          <a:lstStyle/>
          <a:p>
            <a:pPr>
              <a:buFontTx/>
              <a:buNone/>
            </a:pPr>
            <a:r>
              <a:rPr lang="en-US" altLang="en-US" b="1">
                <a:latin typeface="Courier New" panose="02070309020205020404" pitchFamily="49" charset="0"/>
              </a:rPr>
              <a:t>look at “middle” element</a:t>
            </a:r>
          </a:p>
          <a:p>
            <a:pPr>
              <a:buFontTx/>
              <a:buNone/>
            </a:pPr>
            <a:r>
              <a:rPr lang="en-US" altLang="en-US" b="1">
                <a:latin typeface="Courier New" panose="02070309020205020404" pitchFamily="49" charset="0"/>
              </a:rPr>
              <a:t>if no match then</a:t>
            </a:r>
          </a:p>
          <a:p>
            <a:pPr>
              <a:buFontTx/>
              <a:buNone/>
            </a:pPr>
            <a:r>
              <a:rPr lang="en-US" altLang="en-US" b="1">
                <a:latin typeface="Courier New" panose="02070309020205020404" pitchFamily="49" charset="0"/>
              </a:rPr>
              <a:t>  look left or right</a:t>
            </a:r>
          </a:p>
        </p:txBody>
      </p:sp>
      <p:grpSp>
        <p:nvGrpSpPr>
          <p:cNvPr id="15364" name="Group 4">
            <a:extLst>
              <a:ext uri="{FF2B5EF4-FFF2-40B4-BE49-F238E27FC236}">
                <a16:creationId xmlns:a16="http://schemas.microsoft.com/office/drawing/2014/main" id="{8A67BB05-B110-4CC6-9E65-8735ABCB3B01}"/>
              </a:ext>
            </a:extLst>
          </p:cNvPr>
          <p:cNvGrpSpPr>
            <a:grpSpLocks/>
          </p:cNvGrpSpPr>
          <p:nvPr/>
        </p:nvGrpSpPr>
        <p:grpSpPr bwMode="auto">
          <a:xfrm>
            <a:off x="685800" y="4343400"/>
            <a:ext cx="7772400" cy="457200"/>
            <a:chOff x="480" y="2832"/>
            <a:chExt cx="4896" cy="288"/>
          </a:xfrm>
        </p:grpSpPr>
        <p:grpSp>
          <p:nvGrpSpPr>
            <p:cNvPr id="15368" name="Group 5">
              <a:extLst>
                <a:ext uri="{FF2B5EF4-FFF2-40B4-BE49-F238E27FC236}">
                  <a16:creationId xmlns:a16="http://schemas.microsoft.com/office/drawing/2014/main" id="{D200681B-A6B3-446B-A5DC-403CD95935F7}"/>
                </a:ext>
              </a:extLst>
            </p:cNvPr>
            <p:cNvGrpSpPr>
              <a:grpSpLocks/>
            </p:cNvGrpSpPr>
            <p:nvPr/>
          </p:nvGrpSpPr>
          <p:grpSpPr bwMode="auto">
            <a:xfrm>
              <a:off x="480" y="2832"/>
              <a:ext cx="2784" cy="288"/>
              <a:chOff x="480" y="2832"/>
              <a:chExt cx="4608" cy="728"/>
            </a:xfrm>
          </p:grpSpPr>
          <p:sp>
            <p:nvSpPr>
              <p:cNvPr id="15376" name="Rectangle 6">
                <a:extLst>
                  <a:ext uri="{FF2B5EF4-FFF2-40B4-BE49-F238E27FC236}">
                    <a16:creationId xmlns:a16="http://schemas.microsoft.com/office/drawing/2014/main" id="{CD025801-A63C-446E-841B-0F05EC3833A2}"/>
                  </a:ext>
                </a:extLst>
              </p:cNvPr>
              <p:cNvSpPr>
                <a:spLocks noChangeArrowheads="1"/>
              </p:cNvSpPr>
              <p:nvPr/>
            </p:nvSpPr>
            <p:spPr bwMode="auto">
              <a:xfrm>
                <a:off x="480" y="2846"/>
                <a:ext cx="4608" cy="69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7" name="Line 7">
                <a:extLst>
                  <a:ext uri="{FF2B5EF4-FFF2-40B4-BE49-F238E27FC236}">
                    <a16:creationId xmlns:a16="http://schemas.microsoft.com/office/drawing/2014/main" id="{77841E9C-3890-4916-A98A-027F53FA3A83}"/>
                  </a:ext>
                </a:extLst>
              </p:cNvPr>
              <p:cNvSpPr>
                <a:spLocks noChangeShapeType="1"/>
              </p:cNvSpPr>
              <p:nvPr/>
            </p:nvSpPr>
            <p:spPr bwMode="auto">
              <a:xfrm>
                <a:off x="2723"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8" name="Line 8">
                <a:extLst>
                  <a:ext uri="{FF2B5EF4-FFF2-40B4-BE49-F238E27FC236}">
                    <a16:creationId xmlns:a16="http://schemas.microsoft.com/office/drawing/2014/main" id="{6654C1B9-BD19-4CE5-AC4B-2048AE65FB1C}"/>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9" name="Line 9">
                <a:extLst>
                  <a:ext uri="{FF2B5EF4-FFF2-40B4-BE49-F238E27FC236}">
                    <a16:creationId xmlns:a16="http://schemas.microsoft.com/office/drawing/2014/main" id="{D6E01BE3-EE68-4856-B448-7AE8018A9360}"/>
                  </a:ext>
                </a:extLst>
              </p:cNvPr>
              <p:cNvSpPr>
                <a:spLocks noChangeShapeType="1"/>
              </p:cNvSpPr>
              <p:nvPr/>
            </p:nvSpPr>
            <p:spPr bwMode="auto">
              <a:xfrm>
                <a:off x="3970" y="2832"/>
                <a:ext cx="0" cy="72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0" name="Line 10">
                <a:extLst>
                  <a:ext uri="{FF2B5EF4-FFF2-40B4-BE49-F238E27FC236}">
                    <a16:creationId xmlns:a16="http://schemas.microsoft.com/office/drawing/2014/main" id="{C87CB541-FF95-4E12-87C4-7D0C706EAC28}"/>
                  </a:ext>
                </a:extLst>
              </p:cNvPr>
              <p:cNvSpPr>
                <a:spLocks noChangeShapeType="1"/>
              </p:cNvSpPr>
              <p:nvPr/>
            </p:nvSpPr>
            <p:spPr bwMode="auto">
              <a:xfrm>
                <a:off x="996"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1" name="Line 11">
                <a:extLst>
                  <a:ext uri="{FF2B5EF4-FFF2-40B4-BE49-F238E27FC236}">
                    <a16:creationId xmlns:a16="http://schemas.microsoft.com/office/drawing/2014/main" id="{0C86EB05-AE76-42DD-9C67-546A433BC617}"/>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2" name="Line 12">
                <a:extLst>
                  <a:ext uri="{FF2B5EF4-FFF2-40B4-BE49-F238E27FC236}">
                    <a16:creationId xmlns:a16="http://schemas.microsoft.com/office/drawing/2014/main" id="{EAFCB4C8-3ABF-4076-A2D9-D73660E13BD4}"/>
                  </a:ext>
                </a:extLst>
              </p:cNvPr>
              <p:cNvSpPr>
                <a:spLocks noChangeShapeType="1"/>
              </p:cNvSpPr>
              <p:nvPr/>
            </p:nvSpPr>
            <p:spPr bwMode="auto">
              <a:xfrm>
                <a:off x="3305" y="2836"/>
                <a:ext cx="0" cy="72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3" name="Line 13">
                <a:extLst>
                  <a:ext uri="{FF2B5EF4-FFF2-40B4-BE49-F238E27FC236}">
                    <a16:creationId xmlns:a16="http://schemas.microsoft.com/office/drawing/2014/main" id="{5DDF998C-23F5-494C-B225-7975AF9F9CD2}"/>
                  </a:ext>
                </a:extLst>
              </p:cNvPr>
              <p:cNvSpPr>
                <a:spLocks noChangeShapeType="1"/>
              </p:cNvSpPr>
              <p:nvPr/>
            </p:nvSpPr>
            <p:spPr bwMode="auto">
              <a:xfrm>
                <a:off x="4519" y="2846"/>
                <a:ext cx="0" cy="7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5369" name="Group 14">
              <a:extLst>
                <a:ext uri="{FF2B5EF4-FFF2-40B4-BE49-F238E27FC236}">
                  <a16:creationId xmlns:a16="http://schemas.microsoft.com/office/drawing/2014/main" id="{D26E6222-38EB-472E-8B96-E4B7045644A0}"/>
                </a:ext>
              </a:extLst>
            </p:cNvPr>
            <p:cNvGrpSpPr>
              <a:grpSpLocks/>
            </p:cNvGrpSpPr>
            <p:nvPr/>
          </p:nvGrpSpPr>
          <p:grpSpPr bwMode="auto">
            <a:xfrm>
              <a:off x="3264" y="2832"/>
              <a:ext cx="2112" cy="288"/>
              <a:chOff x="2544" y="3456"/>
              <a:chExt cx="2112" cy="288"/>
            </a:xfrm>
          </p:grpSpPr>
          <p:sp>
            <p:nvSpPr>
              <p:cNvPr id="15370" name="Rectangle 15">
                <a:extLst>
                  <a:ext uri="{FF2B5EF4-FFF2-40B4-BE49-F238E27FC236}">
                    <a16:creationId xmlns:a16="http://schemas.microsoft.com/office/drawing/2014/main" id="{DC8E620D-EDFD-4AFC-834A-955003448040}"/>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1" name="Line 16">
                <a:extLst>
                  <a:ext uri="{FF2B5EF4-FFF2-40B4-BE49-F238E27FC236}">
                    <a16:creationId xmlns:a16="http://schemas.microsoft.com/office/drawing/2014/main" id="{CC214DCC-C632-4B52-8F38-0DC83F96C408}"/>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2" name="Line 17">
                <a:extLst>
                  <a:ext uri="{FF2B5EF4-FFF2-40B4-BE49-F238E27FC236}">
                    <a16:creationId xmlns:a16="http://schemas.microsoft.com/office/drawing/2014/main" id="{ED15D032-466A-446D-BC19-D0BF25EEF482}"/>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3" name="Line 18">
                <a:extLst>
                  <a:ext uri="{FF2B5EF4-FFF2-40B4-BE49-F238E27FC236}">
                    <a16:creationId xmlns:a16="http://schemas.microsoft.com/office/drawing/2014/main" id="{5E0608B2-45A0-4015-BEC9-57728F9794E3}"/>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4" name="Line 19">
                <a:extLst>
                  <a:ext uri="{FF2B5EF4-FFF2-40B4-BE49-F238E27FC236}">
                    <a16:creationId xmlns:a16="http://schemas.microsoft.com/office/drawing/2014/main" id="{7A522094-6E76-4664-8D33-01C8F3EAC6E9}"/>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5" name="Line 20">
                <a:extLst>
                  <a:ext uri="{FF2B5EF4-FFF2-40B4-BE49-F238E27FC236}">
                    <a16:creationId xmlns:a16="http://schemas.microsoft.com/office/drawing/2014/main" id="{82DA6650-5000-469A-BABA-289E494A31F8}"/>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15365" name="Text Box 21">
            <a:extLst>
              <a:ext uri="{FF2B5EF4-FFF2-40B4-BE49-F238E27FC236}">
                <a16:creationId xmlns:a16="http://schemas.microsoft.com/office/drawing/2014/main" id="{8DBBEAFF-92DA-4B05-95BB-7DED18253C33}"/>
              </a:ext>
            </a:extLst>
          </p:cNvPr>
          <p:cNvSpPr txBox="1">
            <a:spLocks noChangeArrowheads="1"/>
          </p:cNvSpPr>
          <p:nvPr/>
        </p:nvSpPr>
        <p:spPr bwMode="auto">
          <a:xfrm>
            <a:off x="762000" y="43434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1     7    9   12   33  42    59  76   81  84  91   92   93   99</a:t>
            </a:r>
          </a:p>
        </p:txBody>
      </p:sp>
      <p:sp>
        <p:nvSpPr>
          <p:cNvPr id="15366" name="Rectangle 22">
            <a:extLst>
              <a:ext uri="{FF2B5EF4-FFF2-40B4-BE49-F238E27FC236}">
                <a16:creationId xmlns:a16="http://schemas.microsoft.com/office/drawing/2014/main" id="{EEAA8D72-6A93-4C41-B7C8-8AFACD8E2E87}"/>
              </a:ext>
            </a:extLst>
          </p:cNvPr>
          <p:cNvSpPr>
            <a:spLocks noChangeArrowheads="1"/>
          </p:cNvSpPr>
          <p:nvPr/>
        </p:nvSpPr>
        <p:spPr bwMode="auto">
          <a:xfrm>
            <a:off x="533400" y="4191000"/>
            <a:ext cx="8077200" cy="762000"/>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67" name="Rectangle 23">
            <a:extLst>
              <a:ext uri="{FF2B5EF4-FFF2-40B4-BE49-F238E27FC236}">
                <a16:creationId xmlns:a16="http://schemas.microsoft.com/office/drawing/2014/main" id="{E445829B-733F-4A9D-92D5-13BAA42F8AEB}"/>
              </a:ext>
            </a:extLst>
          </p:cNvPr>
          <p:cNvSpPr>
            <a:spLocks noChangeArrowheads="1"/>
          </p:cNvSpPr>
          <p:nvPr/>
        </p:nvSpPr>
        <p:spPr bwMode="auto">
          <a:xfrm>
            <a:off x="3962400" y="4191000"/>
            <a:ext cx="685800" cy="762000"/>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0450AE8-ED3A-45F7-B36E-63B84A510542}"/>
              </a:ext>
            </a:extLst>
          </p:cNvPr>
          <p:cNvSpPr>
            <a:spLocks noGrp="1" noChangeArrowheads="1"/>
          </p:cNvSpPr>
          <p:nvPr>
            <p:ph type="title"/>
          </p:nvPr>
        </p:nvSpPr>
        <p:spPr/>
        <p:txBody>
          <a:bodyPr/>
          <a:lstStyle/>
          <a:p>
            <a:r>
              <a:rPr lang="en-US" altLang="en-US"/>
              <a:t>The Algorithm</a:t>
            </a:r>
          </a:p>
        </p:txBody>
      </p:sp>
      <p:sp>
        <p:nvSpPr>
          <p:cNvPr id="17411" name="Rectangle 3">
            <a:extLst>
              <a:ext uri="{FF2B5EF4-FFF2-40B4-BE49-F238E27FC236}">
                <a16:creationId xmlns:a16="http://schemas.microsoft.com/office/drawing/2014/main" id="{9214FBC4-0F38-48B0-AF22-FBE8B71BFE64}"/>
              </a:ext>
            </a:extLst>
          </p:cNvPr>
          <p:cNvSpPr>
            <a:spLocks noGrp="1" noChangeArrowheads="1"/>
          </p:cNvSpPr>
          <p:nvPr>
            <p:ph type="body" idx="1"/>
          </p:nvPr>
        </p:nvSpPr>
        <p:spPr/>
        <p:txBody>
          <a:bodyPr/>
          <a:lstStyle/>
          <a:p>
            <a:pPr>
              <a:buFontTx/>
              <a:buNone/>
            </a:pPr>
            <a:r>
              <a:rPr lang="en-US" altLang="en-US" b="1">
                <a:latin typeface="Courier New" panose="02070309020205020404" pitchFamily="49" charset="0"/>
              </a:rPr>
              <a:t>look at “middle” element</a:t>
            </a:r>
          </a:p>
          <a:p>
            <a:pPr>
              <a:buFontTx/>
              <a:buNone/>
            </a:pPr>
            <a:r>
              <a:rPr lang="en-US" altLang="en-US" b="1">
                <a:latin typeface="Courier New" panose="02070309020205020404" pitchFamily="49" charset="0"/>
              </a:rPr>
              <a:t>if no match then</a:t>
            </a:r>
          </a:p>
          <a:p>
            <a:pPr>
              <a:buFontTx/>
              <a:buNone/>
            </a:pPr>
            <a:r>
              <a:rPr lang="en-US" altLang="en-US" b="1">
                <a:latin typeface="Courier New" panose="02070309020205020404" pitchFamily="49" charset="0"/>
              </a:rPr>
              <a:t>  look left or right</a:t>
            </a:r>
          </a:p>
        </p:txBody>
      </p:sp>
      <p:grpSp>
        <p:nvGrpSpPr>
          <p:cNvPr id="17412" name="Group 4">
            <a:extLst>
              <a:ext uri="{FF2B5EF4-FFF2-40B4-BE49-F238E27FC236}">
                <a16:creationId xmlns:a16="http://schemas.microsoft.com/office/drawing/2014/main" id="{E7121D84-7BBE-477B-B026-A538EC11CAD2}"/>
              </a:ext>
            </a:extLst>
          </p:cNvPr>
          <p:cNvGrpSpPr>
            <a:grpSpLocks/>
          </p:cNvGrpSpPr>
          <p:nvPr/>
        </p:nvGrpSpPr>
        <p:grpSpPr bwMode="auto">
          <a:xfrm>
            <a:off x="685800" y="4343400"/>
            <a:ext cx="7772400" cy="457200"/>
            <a:chOff x="480" y="2832"/>
            <a:chExt cx="4896" cy="288"/>
          </a:xfrm>
        </p:grpSpPr>
        <p:grpSp>
          <p:nvGrpSpPr>
            <p:cNvPr id="17419" name="Group 5">
              <a:extLst>
                <a:ext uri="{FF2B5EF4-FFF2-40B4-BE49-F238E27FC236}">
                  <a16:creationId xmlns:a16="http://schemas.microsoft.com/office/drawing/2014/main" id="{27BDF916-CDCD-4503-B73F-EB118D512B7B}"/>
                </a:ext>
              </a:extLst>
            </p:cNvPr>
            <p:cNvGrpSpPr>
              <a:grpSpLocks/>
            </p:cNvGrpSpPr>
            <p:nvPr/>
          </p:nvGrpSpPr>
          <p:grpSpPr bwMode="auto">
            <a:xfrm>
              <a:off x="480" y="2832"/>
              <a:ext cx="2784" cy="288"/>
              <a:chOff x="480" y="2832"/>
              <a:chExt cx="4608" cy="728"/>
            </a:xfrm>
          </p:grpSpPr>
          <p:sp>
            <p:nvSpPr>
              <p:cNvPr id="17427" name="Rectangle 6">
                <a:extLst>
                  <a:ext uri="{FF2B5EF4-FFF2-40B4-BE49-F238E27FC236}">
                    <a16:creationId xmlns:a16="http://schemas.microsoft.com/office/drawing/2014/main" id="{18335A6A-A189-452E-B177-3F49F895699A}"/>
                  </a:ext>
                </a:extLst>
              </p:cNvPr>
              <p:cNvSpPr>
                <a:spLocks noChangeArrowheads="1"/>
              </p:cNvSpPr>
              <p:nvPr/>
            </p:nvSpPr>
            <p:spPr bwMode="auto">
              <a:xfrm>
                <a:off x="480" y="2846"/>
                <a:ext cx="4608" cy="69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28" name="Line 7">
                <a:extLst>
                  <a:ext uri="{FF2B5EF4-FFF2-40B4-BE49-F238E27FC236}">
                    <a16:creationId xmlns:a16="http://schemas.microsoft.com/office/drawing/2014/main" id="{6096A49F-EFF0-46FE-8182-6404D800D2AE}"/>
                  </a:ext>
                </a:extLst>
              </p:cNvPr>
              <p:cNvSpPr>
                <a:spLocks noChangeShapeType="1"/>
              </p:cNvSpPr>
              <p:nvPr/>
            </p:nvSpPr>
            <p:spPr bwMode="auto">
              <a:xfrm>
                <a:off x="2723"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29" name="Line 8">
                <a:extLst>
                  <a:ext uri="{FF2B5EF4-FFF2-40B4-BE49-F238E27FC236}">
                    <a16:creationId xmlns:a16="http://schemas.microsoft.com/office/drawing/2014/main" id="{3A435393-B839-48CE-B811-097F61D84424}"/>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30" name="Line 9">
                <a:extLst>
                  <a:ext uri="{FF2B5EF4-FFF2-40B4-BE49-F238E27FC236}">
                    <a16:creationId xmlns:a16="http://schemas.microsoft.com/office/drawing/2014/main" id="{6BCEF46E-CAF7-4D70-A558-B88AFDAC783D}"/>
                  </a:ext>
                </a:extLst>
              </p:cNvPr>
              <p:cNvSpPr>
                <a:spLocks noChangeShapeType="1"/>
              </p:cNvSpPr>
              <p:nvPr/>
            </p:nvSpPr>
            <p:spPr bwMode="auto">
              <a:xfrm>
                <a:off x="3970" y="2832"/>
                <a:ext cx="0" cy="72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31" name="Line 10">
                <a:extLst>
                  <a:ext uri="{FF2B5EF4-FFF2-40B4-BE49-F238E27FC236}">
                    <a16:creationId xmlns:a16="http://schemas.microsoft.com/office/drawing/2014/main" id="{63B98B85-F4D3-452C-8A01-F7532242C28F}"/>
                  </a:ext>
                </a:extLst>
              </p:cNvPr>
              <p:cNvSpPr>
                <a:spLocks noChangeShapeType="1"/>
              </p:cNvSpPr>
              <p:nvPr/>
            </p:nvSpPr>
            <p:spPr bwMode="auto">
              <a:xfrm>
                <a:off x="996"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32" name="Line 11">
                <a:extLst>
                  <a:ext uri="{FF2B5EF4-FFF2-40B4-BE49-F238E27FC236}">
                    <a16:creationId xmlns:a16="http://schemas.microsoft.com/office/drawing/2014/main" id="{07DCBC6D-E11D-40EE-96B4-7A98EC7CED1D}"/>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33" name="Line 12">
                <a:extLst>
                  <a:ext uri="{FF2B5EF4-FFF2-40B4-BE49-F238E27FC236}">
                    <a16:creationId xmlns:a16="http://schemas.microsoft.com/office/drawing/2014/main" id="{CB51B69C-F40B-47DF-9B7C-1D8EEAFE5B13}"/>
                  </a:ext>
                </a:extLst>
              </p:cNvPr>
              <p:cNvSpPr>
                <a:spLocks noChangeShapeType="1"/>
              </p:cNvSpPr>
              <p:nvPr/>
            </p:nvSpPr>
            <p:spPr bwMode="auto">
              <a:xfrm>
                <a:off x="3305" y="2836"/>
                <a:ext cx="0" cy="72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34" name="Line 13">
                <a:extLst>
                  <a:ext uri="{FF2B5EF4-FFF2-40B4-BE49-F238E27FC236}">
                    <a16:creationId xmlns:a16="http://schemas.microsoft.com/office/drawing/2014/main" id="{8042330B-E410-4FCF-BD84-E085539AE397}"/>
                  </a:ext>
                </a:extLst>
              </p:cNvPr>
              <p:cNvSpPr>
                <a:spLocks noChangeShapeType="1"/>
              </p:cNvSpPr>
              <p:nvPr/>
            </p:nvSpPr>
            <p:spPr bwMode="auto">
              <a:xfrm>
                <a:off x="4519" y="2846"/>
                <a:ext cx="0" cy="7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7420" name="Group 14">
              <a:extLst>
                <a:ext uri="{FF2B5EF4-FFF2-40B4-BE49-F238E27FC236}">
                  <a16:creationId xmlns:a16="http://schemas.microsoft.com/office/drawing/2014/main" id="{6580EC61-FD42-4D6B-8251-E544AE9010BF}"/>
                </a:ext>
              </a:extLst>
            </p:cNvPr>
            <p:cNvGrpSpPr>
              <a:grpSpLocks/>
            </p:cNvGrpSpPr>
            <p:nvPr/>
          </p:nvGrpSpPr>
          <p:grpSpPr bwMode="auto">
            <a:xfrm>
              <a:off x="3264" y="2832"/>
              <a:ext cx="2112" cy="288"/>
              <a:chOff x="2544" y="3456"/>
              <a:chExt cx="2112" cy="288"/>
            </a:xfrm>
          </p:grpSpPr>
          <p:sp>
            <p:nvSpPr>
              <p:cNvPr id="17421" name="Rectangle 15">
                <a:extLst>
                  <a:ext uri="{FF2B5EF4-FFF2-40B4-BE49-F238E27FC236}">
                    <a16:creationId xmlns:a16="http://schemas.microsoft.com/office/drawing/2014/main" id="{3B308B99-63A5-4906-8AFD-68A6682DDAF5}"/>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22" name="Line 16">
                <a:extLst>
                  <a:ext uri="{FF2B5EF4-FFF2-40B4-BE49-F238E27FC236}">
                    <a16:creationId xmlns:a16="http://schemas.microsoft.com/office/drawing/2014/main" id="{89FAE7F9-E309-4DC3-8487-9C8E11557EF3}"/>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23" name="Line 17">
                <a:extLst>
                  <a:ext uri="{FF2B5EF4-FFF2-40B4-BE49-F238E27FC236}">
                    <a16:creationId xmlns:a16="http://schemas.microsoft.com/office/drawing/2014/main" id="{2FC645CC-B684-43E1-92EE-732E31F7C07E}"/>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24" name="Line 18">
                <a:extLst>
                  <a:ext uri="{FF2B5EF4-FFF2-40B4-BE49-F238E27FC236}">
                    <a16:creationId xmlns:a16="http://schemas.microsoft.com/office/drawing/2014/main" id="{7049447A-66CF-4A68-88F1-23D945D30292}"/>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25" name="Line 19">
                <a:extLst>
                  <a:ext uri="{FF2B5EF4-FFF2-40B4-BE49-F238E27FC236}">
                    <a16:creationId xmlns:a16="http://schemas.microsoft.com/office/drawing/2014/main" id="{9CCBB56B-E16E-4FAD-AECB-089450B9669A}"/>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26" name="Line 20">
                <a:extLst>
                  <a:ext uri="{FF2B5EF4-FFF2-40B4-BE49-F238E27FC236}">
                    <a16:creationId xmlns:a16="http://schemas.microsoft.com/office/drawing/2014/main" id="{C15B2F51-F338-4449-8A84-B298F0B55114}"/>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17413" name="Text Box 21">
            <a:extLst>
              <a:ext uri="{FF2B5EF4-FFF2-40B4-BE49-F238E27FC236}">
                <a16:creationId xmlns:a16="http://schemas.microsoft.com/office/drawing/2014/main" id="{29C15CF9-870E-48EB-8345-95065539D6A2}"/>
              </a:ext>
            </a:extLst>
          </p:cNvPr>
          <p:cNvSpPr txBox="1">
            <a:spLocks noChangeArrowheads="1"/>
          </p:cNvSpPr>
          <p:nvPr/>
        </p:nvSpPr>
        <p:spPr bwMode="auto">
          <a:xfrm>
            <a:off x="762000" y="43434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1     7    9   12   33  42    59  76   81  84  91   92   93   99</a:t>
            </a:r>
          </a:p>
        </p:txBody>
      </p:sp>
      <p:sp>
        <p:nvSpPr>
          <p:cNvPr id="17414" name="Rectangle 22">
            <a:extLst>
              <a:ext uri="{FF2B5EF4-FFF2-40B4-BE49-F238E27FC236}">
                <a16:creationId xmlns:a16="http://schemas.microsoft.com/office/drawing/2014/main" id="{8A67A120-DF96-4BFD-88D8-C3757F42CE7F}"/>
              </a:ext>
            </a:extLst>
          </p:cNvPr>
          <p:cNvSpPr>
            <a:spLocks noChangeArrowheads="1"/>
          </p:cNvSpPr>
          <p:nvPr/>
        </p:nvSpPr>
        <p:spPr bwMode="auto">
          <a:xfrm>
            <a:off x="533400" y="4191000"/>
            <a:ext cx="3581400" cy="762000"/>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15" name="Rectangle 23">
            <a:extLst>
              <a:ext uri="{FF2B5EF4-FFF2-40B4-BE49-F238E27FC236}">
                <a16:creationId xmlns:a16="http://schemas.microsoft.com/office/drawing/2014/main" id="{3C246463-5288-4E56-869B-08B763BBCE07}"/>
              </a:ext>
            </a:extLst>
          </p:cNvPr>
          <p:cNvSpPr>
            <a:spLocks noChangeArrowheads="1"/>
          </p:cNvSpPr>
          <p:nvPr/>
        </p:nvSpPr>
        <p:spPr bwMode="auto">
          <a:xfrm>
            <a:off x="1676400" y="4191000"/>
            <a:ext cx="685800" cy="762000"/>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7416" name="Group 24">
            <a:extLst>
              <a:ext uri="{FF2B5EF4-FFF2-40B4-BE49-F238E27FC236}">
                <a16:creationId xmlns:a16="http://schemas.microsoft.com/office/drawing/2014/main" id="{8C1D8A84-9809-4E8F-9935-602E73B0E89A}"/>
              </a:ext>
            </a:extLst>
          </p:cNvPr>
          <p:cNvGrpSpPr>
            <a:grpSpLocks/>
          </p:cNvGrpSpPr>
          <p:nvPr/>
        </p:nvGrpSpPr>
        <p:grpSpPr bwMode="auto">
          <a:xfrm>
            <a:off x="3962400" y="4114800"/>
            <a:ext cx="4648200" cy="838200"/>
            <a:chOff x="2496" y="2592"/>
            <a:chExt cx="2928" cy="528"/>
          </a:xfrm>
        </p:grpSpPr>
        <p:sp>
          <p:nvSpPr>
            <p:cNvPr id="17417" name="Line 25">
              <a:extLst>
                <a:ext uri="{FF2B5EF4-FFF2-40B4-BE49-F238E27FC236}">
                  <a16:creationId xmlns:a16="http://schemas.microsoft.com/office/drawing/2014/main" id="{C53CF6E2-438A-4627-9A55-992C7FA77F25}"/>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18" name="Line 26">
              <a:extLst>
                <a:ext uri="{FF2B5EF4-FFF2-40B4-BE49-F238E27FC236}">
                  <a16:creationId xmlns:a16="http://schemas.microsoft.com/office/drawing/2014/main" id="{1FCBB766-6BC3-4CB0-9C9D-66A6B8800278}"/>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D95D6B-EA3E-41D4-8F81-6A67013361F4}"/>
              </a:ext>
            </a:extLst>
          </p:cNvPr>
          <p:cNvSpPr>
            <a:spLocks noGrp="1" noChangeArrowheads="1"/>
          </p:cNvSpPr>
          <p:nvPr>
            <p:ph type="title"/>
          </p:nvPr>
        </p:nvSpPr>
        <p:spPr/>
        <p:txBody>
          <a:bodyPr/>
          <a:lstStyle/>
          <a:p>
            <a:r>
              <a:rPr lang="en-US" altLang="en-US"/>
              <a:t>The Algorithm</a:t>
            </a:r>
          </a:p>
        </p:txBody>
      </p:sp>
      <p:sp>
        <p:nvSpPr>
          <p:cNvPr id="19459" name="Rectangle 3">
            <a:extLst>
              <a:ext uri="{FF2B5EF4-FFF2-40B4-BE49-F238E27FC236}">
                <a16:creationId xmlns:a16="http://schemas.microsoft.com/office/drawing/2014/main" id="{5B340F8E-95BE-4654-976E-72E3378BADBA}"/>
              </a:ext>
            </a:extLst>
          </p:cNvPr>
          <p:cNvSpPr>
            <a:spLocks noGrp="1" noChangeArrowheads="1"/>
          </p:cNvSpPr>
          <p:nvPr>
            <p:ph type="body" idx="1"/>
          </p:nvPr>
        </p:nvSpPr>
        <p:spPr/>
        <p:txBody>
          <a:bodyPr/>
          <a:lstStyle/>
          <a:p>
            <a:pPr>
              <a:buFontTx/>
              <a:buNone/>
            </a:pPr>
            <a:r>
              <a:rPr lang="en-US" altLang="en-US" b="1">
                <a:latin typeface="Courier New" panose="02070309020205020404" pitchFamily="49" charset="0"/>
              </a:rPr>
              <a:t>look at “middle” element</a:t>
            </a:r>
          </a:p>
          <a:p>
            <a:pPr>
              <a:buFontTx/>
              <a:buNone/>
            </a:pPr>
            <a:r>
              <a:rPr lang="en-US" altLang="en-US" b="1">
                <a:latin typeface="Courier New" panose="02070309020205020404" pitchFamily="49" charset="0"/>
              </a:rPr>
              <a:t>if no match then</a:t>
            </a:r>
          </a:p>
          <a:p>
            <a:pPr>
              <a:buFontTx/>
              <a:buNone/>
            </a:pPr>
            <a:r>
              <a:rPr lang="en-US" altLang="en-US" b="1">
                <a:latin typeface="Courier New" panose="02070309020205020404" pitchFamily="49" charset="0"/>
              </a:rPr>
              <a:t>  look left or right</a:t>
            </a:r>
          </a:p>
        </p:txBody>
      </p:sp>
      <p:grpSp>
        <p:nvGrpSpPr>
          <p:cNvPr id="19460" name="Group 4">
            <a:extLst>
              <a:ext uri="{FF2B5EF4-FFF2-40B4-BE49-F238E27FC236}">
                <a16:creationId xmlns:a16="http://schemas.microsoft.com/office/drawing/2014/main" id="{FD2798DD-BBF2-4C94-B3F2-E16FCD7115A5}"/>
              </a:ext>
            </a:extLst>
          </p:cNvPr>
          <p:cNvGrpSpPr>
            <a:grpSpLocks/>
          </p:cNvGrpSpPr>
          <p:nvPr/>
        </p:nvGrpSpPr>
        <p:grpSpPr bwMode="auto">
          <a:xfrm>
            <a:off x="685800" y="4343400"/>
            <a:ext cx="7772400" cy="457200"/>
            <a:chOff x="480" y="2832"/>
            <a:chExt cx="4896" cy="288"/>
          </a:xfrm>
        </p:grpSpPr>
        <p:grpSp>
          <p:nvGrpSpPr>
            <p:cNvPr id="19470" name="Group 5">
              <a:extLst>
                <a:ext uri="{FF2B5EF4-FFF2-40B4-BE49-F238E27FC236}">
                  <a16:creationId xmlns:a16="http://schemas.microsoft.com/office/drawing/2014/main" id="{33D426AA-F2A4-4B8B-AD42-6675B0AFC2D1}"/>
                </a:ext>
              </a:extLst>
            </p:cNvPr>
            <p:cNvGrpSpPr>
              <a:grpSpLocks/>
            </p:cNvGrpSpPr>
            <p:nvPr/>
          </p:nvGrpSpPr>
          <p:grpSpPr bwMode="auto">
            <a:xfrm>
              <a:off x="480" y="2832"/>
              <a:ext cx="2784" cy="288"/>
              <a:chOff x="480" y="2832"/>
              <a:chExt cx="4608" cy="728"/>
            </a:xfrm>
          </p:grpSpPr>
          <p:sp>
            <p:nvSpPr>
              <p:cNvPr id="19478" name="Rectangle 6">
                <a:extLst>
                  <a:ext uri="{FF2B5EF4-FFF2-40B4-BE49-F238E27FC236}">
                    <a16:creationId xmlns:a16="http://schemas.microsoft.com/office/drawing/2014/main" id="{F505CD70-7F83-4E5C-9E4F-44CCAD5996D8}"/>
                  </a:ext>
                </a:extLst>
              </p:cNvPr>
              <p:cNvSpPr>
                <a:spLocks noChangeArrowheads="1"/>
              </p:cNvSpPr>
              <p:nvPr/>
            </p:nvSpPr>
            <p:spPr bwMode="auto">
              <a:xfrm>
                <a:off x="480" y="2846"/>
                <a:ext cx="4608" cy="69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79" name="Line 7">
                <a:extLst>
                  <a:ext uri="{FF2B5EF4-FFF2-40B4-BE49-F238E27FC236}">
                    <a16:creationId xmlns:a16="http://schemas.microsoft.com/office/drawing/2014/main" id="{BE5BAA79-7069-4518-910B-B30CD83A6E29}"/>
                  </a:ext>
                </a:extLst>
              </p:cNvPr>
              <p:cNvSpPr>
                <a:spLocks noChangeShapeType="1"/>
              </p:cNvSpPr>
              <p:nvPr/>
            </p:nvSpPr>
            <p:spPr bwMode="auto">
              <a:xfrm>
                <a:off x="2723"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80" name="Line 8">
                <a:extLst>
                  <a:ext uri="{FF2B5EF4-FFF2-40B4-BE49-F238E27FC236}">
                    <a16:creationId xmlns:a16="http://schemas.microsoft.com/office/drawing/2014/main" id="{F6F12BA3-7551-4E6D-A18E-71335D2D4091}"/>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81" name="Line 9">
                <a:extLst>
                  <a:ext uri="{FF2B5EF4-FFF2-40B4-BE49-F238E27FC236}">
                    <a16:creationId xmlns:a16="http://schemas.microsoft.com/office/drawing/2014/main" id="{9DCA5ABB-5D8A-4951-A4D4-1B2C9384314F}"/>
                  </a:ext>
                </a:extLst>
              </p:cNvPr>
              <p:cNvSpPr>
                <a:spLocks noChangeShapeType="1"/>
              </p:cNvSpPr>
              <p:nvPr/>
            </p:nvSpPr>
            <p:spPr bwMode="auto">
              <a:xfrm>
                <a:off x="3970" y="2832"/>
                <a:ext cx="0" cy="72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82" name="Line 10">
                <a:extLst>
                  <a:ext uri="{FF2B5EF4-FFF2-40B4-BE49-F238E27FC236}">
                    <a16:creationId xmlns:a16="http://schemas.microsoft.com/office/drawing/2014/main" id="{851DB079-4D97-48EA-80EC-05B04301B1BE}"/>
                  </a:ext>
                </a:extLst>
              </p:cNvPr>
              <p:cNvSpPr>
                <a:spLocks noChangeShapeType="1"/>
              </p:cNvSpPr>
              <p:nvPr/>
            </p:nvSpPr>
            <p:spPr bwMode="auto">
              <a:xfrm>
                <a:off x="996"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83" name="Line 11">
                <a:extLst>
                  <a:ext uri="{FF2B5EF4-FFF2-40B4-BE49-F238E27FC236}">
                    <a16:creationId xmlns:a16="http://schemas.microsoft.com/office/drawing/2014/main" id="{BDBBAF19-0315-4C7C-91C4-3413BC1A03B8}"/>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84" name="Line 12">
                <a:extLst>
                  <a:ext uri="{FF2B5EF4-FFF2-40B4-BE49-F238E27FC236}">
                    <a16:creationId xmlns:a16="http://schemas.microsoft.com/office/drawing/2014/main" id="{49FBA9B3-5070-4F58-9CA6-EA5743D6DD22}"/>
                  </a:ext>
                </a:extLst>
              </p:cNvPr>
              <p:cNvSpPr>
                <a:spLocks noChangeShapeType="1"/>
              </p:cNvSpPr>
              <p:nvPr/>
            </p:nvSpPr>
            <p:spPr bwMode="auto">
              <a:xfrm>
                <a:off x="3305" y="2836"/>
                <a:ext cx="0" cy="72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85" name="Line 13">
                <a:extLst>
                  <a:ext uri="{FF2B5EF4-FFF2-40B4-BE49-F238E27FC236}">
                    <a16:creationId xmlns:a16="http://schemas.microsoft.com/office/drawing/2014/main" id="{48532986-DB2B-4A53-8532-7C11EE0F6979}"/>
                  </a:ext>
                </a:extLst>
              </p:cNvPr>
              <p:cNvSpPr>
                <a:spLocks noChangeShapeType="1"/>
              </p:cNvSpPr>
              <p:nvPr/>
            </p:nvSpPr>
            <p:spPr bwMode="auto">
              <a:xfrm>
                <a:off x="4519" y="2846"/>
                <a:ext cx="0" cy="7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9471" name="Group 14">
              <a:extLst>
                <a:ext uri="{FF2B5EF4-FFF2-40B4-BE49-F238E27FC236}">
                  <a16:creationId xmlns:a16="http://schemas.microsoft.com/office/drawing/2014/main" id="{240765C2-D688-4C6D-B354-BFE215BED15F}"/>
                </a:ext>
              </a:extLst>
            </p:cNvPr>
            <p:cNvGrpSpPr>
              <a:grpSpLocks/>
            </p:cNvGrpSpPr>
            <p:nvPr/>
          </p:nvGrpSpPr>
          <p:grpSpPr bwMode="auto">
            <a:xfrm>
              <a:off x="3264" y="2832"/>
              <a:ext cx="2112" cy="288"/>
              <a:chOff x="2544" y="3456"/>
              <a:chExt cx="2112" cy="288"/>
            </a:xfrm>
          </p:grpSpPr>
          <p:sp>
            <p:nvSpPr>
              <p:cNvPr id="19472" name="Rectangle 15">
                <a:extLst>
                  <a:ext uri="{FF2B5EF4-FFF2-40B4-BE49-F238E27FC236}">
                    <a16:creationId xmlns:a16="http://schemas.microsoft.com/office/drawing/2014/main" id="{8038FB7B-A575-4864-B0C0-E16D13C95F58}"/>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73" name="Line 16">
                <a:extLst>
                  <a:ext uri="{FF2B5EF4-FFF2-40B4-BE49-F238E27FC236}">
                    <a16:creationId xmlns:a16="http://schemas.microsoft.com/office/drawing/2014/main" id="{9B3450B6-F66D-4AD1-AC41-D6BFDF14DB7F}"/>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74" name="Line 17">
                <a:extLst>
                  <a:ext uri="{FF2B5EF4-FFF2-40B4-BE49-F238E27FC236}">
                    <a16:creationId xmlns:a16="http://schemas.microsoft.com/office/drawing/2014/main" id="{B1BB8DA6-CEC5-43E9-BF47-60BD1359A419}"/>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75" name="Line 18">
                <a:extLst>
                  <a:ext uri="{FF2B5EF4-FFF2-40B4-BE49-F238E27FC236}">
                    <a16:creationId xmlns:a16="http://schemas.microsoft.com/office/drawing/2014/main" id="{5D0BFBB2-DDE7-40F0-8841-F34005DB8250}"/>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76" name="Line 19">
                <a:extLst>
                  <a:ext uri="{FF2B5EF4-FFF2-40B4-BE49-F238E27FC236}">
                    <a16:creationId xmlns:a16="http://schemas.microsoft.com/office/drawing/2014/main" id="{27343B6B-3E33-4B5C-90D8-66480B438A4E}"/>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77" name="Line 20">
                <a:extLst>
                  <a:ext uri="{FF2B5EF4-FFF2-40B4-BE49-F238E27FC236}">
                    <a16:creationId xmlns:a16="http://schemas.microsoft.com/office/drawing/2014/main" id="{C2AD8346-94B4-48D1-A3B5-A2C504E9BD5C}"/>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19461" name="Text Box 21">
            <a:extLst>
              <a:ext uri="{FF2B5EF4-FFF2-40B4-BE49-F238E27FC236}">
                <a16:creationId xmlns:a16="http://schemas.microsoft.com/office/drawing/2014/main" id="{B0552664-A0F7-4135-9F34-82283781CE28}"/>
              </a:ext>
            </a:extLst>
          </p:cNvPr>
          <p:cNvSpPr txBox="1">
            <a:spLocks noChangeArrowheads="1"/>
          </p:cNvSpPr>
          <p:nvPr/>
        </p:nvSpPr>
        <p:spPr bwMode="auto">
          <a:xfrm>
            <a:off x="762000" y="43434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1     7    9   12   33  42    59  76   81  84  91   92   93   99</a:t>
            </a:r>
          </a:p>
        </p:txBody>
      </p:sp>
      <p:sp>
        <p:nvSpPr>
          <p:cNvPr id="19462" name="Rectangle 22">
            <a:extLst>
              <a:ext uri="{FF2B5EF4-FFF2-40B4-BE49-F238E27FC236}">
                <a16:creationId xmlns:a16="http://schemas.microsoft.com/office/drawing/2014/main" id="{8ACA5C53-E216-40E0-A7B0-AAAC5AB3DBA0}"/>
              </a:ext>
            </a:extLst>
          </p:cNvPr>
          <p:cNvSpPr>
            <a:spLocks noChangeArrowheads="1"/>
          </p:cNvSpPr>
          <p:nvPr/>
        </p:nvSpPr>
        <p:spPr bwMode="auto">
          <a:xfrm>
            <a:off x="2133600" y="4191000"/>
            <a:ext cx="1981200" cy="762000"/>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3" name="Rectangle 23">
            <a:extLst>
              <a:ext uri="{FF2B5EF4-FFF2-40B4-BE49-F238E27FC236}">
                <a16:creationId xmlns:a16="http://schemas.microsoft.com/office/drawing/2014/main" id="{C32B6569-60AD-4148-B22D-B4553FA32BF3}"/>
              </a:ext>
            </a:extLst>
          </p:cNvPr>
          <p:cNvSpPr>
            <a:spLocks noChangeArrowheads="1"/>
          </p:cNvSpPr>
          <p:nvPr/>
        </p:nvSpPr>
        <p:spPr bwMode="auto">
          <a:xfrm>
            <a:off x="2776538" y="4191000"/>
            <a:ext cx="685800" cy="762000"/>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9464" name="Group 24">
            <a:extLst>
              <a:ext uri="{FF2B5EF4-FFF2-40B4-BE49-F238E27FC236}">
                <a16:creationId xmlns:a16="http://schemas.microsoft.com/office/drawing/2014/main" id="{D9C89B82-ACD1-487B-BD5A-A2A1BD92B2DB}"/>
              </a:ext>
            </a:extLst>
          </p:cNvPr>
          <p:cNvGrpSpPr>
            <a:grpSpLocks/>
          </p:cNvGrpSpPr>
          <p:nvPr/>
        </p:nvGrpSpPr>
        <p:grpSpPr bwMode="auto">
          <a:xfrm>
            <a:off x="3962400" y="4114800"/>
            <a:ext cx="4648200" cy="838200"/>
            <a:chOff x="2496" y="2592"/>
            <a:chExt cx="2928" cy="528"/>
          </a:xfrm>
        </p:grpSpPr>
        <p:sp>
          <p:nvSpPr>
            <p:cNvPr id="19468" name="Line 25">
              <a:extLst>
                <a:ext uri="{FF2B5EF4-FFF2-40B4-BE49-F238E27FC236}">
                  <a16:creationId xmlns:a16="http://schemas.microsoft.com/office/drawing/2014/main" id="{AC56E63D-C449-4107-9549-ED96873FDFB2}"/>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9" name="Line 26">
              <a:extLst>
                <a:ext uri="{FF2B5EF4-FFF2-40B4-BE49-F238E27FC236}">
                  <a16:creationId xmlns:a16="http://schemas.microsoft.com/office/drawing/2014/main" id="{C83FE8A4-5DD9-49D3-80AE-E64DEF7C3464}"/>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9465" name="Group 27">
            <a:extLst>
              <a:ext uri="{FF2B5EF4-FFF2-40B4-BE49-F238E27FC236}">
                <a16:creationId xmlns:a16="http://schemas.microsoft.com/office/drawing/2014/main" id="{5D911DE8-59E8-4821-943D-D5820FC1F5FD}"/>
              </a:ext>
            </a:extLst>
          </p:cNvPr>
          <p:cNvGrpSpPr>
            <a:grpSpLocks/>
          </p:cNvGrpSpPr>
          <p:nvPr/>
        </p:nvGrpSpPr>
        <p:grpSpPr bwMode="auto">
          <a:xfrm>
            <a:off x="609600" y="4191000"/>
            <a:ext cx="1524000" cy="838200"/>
            <a:chOff x="2496" y="2592"/>
            <a:chExt cx="2928" cy="528"/>
          </a:xfrm>
        </p:grpSpPr>
        <p:sp>
          <p:nvSpPr>
            <p:cNvPr id="19466" name="Line 28">
              <a:extLst>
                <a:ext uri="{FF2B5EF4-FFF2-40B4-BE49-F238E27FC236}">
                  <a16:creationId xmlns:a16="http://schemas.microsoft.com/office/drawing/2014/main" id="{54D61F72-B10C-4956-8F6C-66180DBDB816}"/>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7" name="Line 29">
              <a:extLst>
                <a:ext uri="{FF2B5EF4-FFF2-40B4-BE49-F238E27FC236}">
                  <a16:creationId xmlns:a16="http://schemas.microsoft.com/office/drawing/2014/main" id="{33012F6C-FFAB-48C1-BB24-C7A4E46E7231}"/>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13A5A6C-0651-4C03-8B74-5CA132FD1D3D}"/>
              </a:ext>
            </a:extLst>
          </p:cNvPr>
          <p:cNvSpPr>
            <a:spLocks noGrp="1" noChangeArrowheads="1"/>
          </p:cNvSpPr>
          <p:nvPr>
            <p:ph type="title"/>
          </p:nvPr>
        </p:nvSpPr>
        <p:spPr/>
        <p:txBody>
          <a:bodyPr/>
          <a:lstStyle/>
          <a:p>
            <a:r>
              <a:rPr lang="en-US" altLang="en-US"/>
              <a:t>The Algorithm</a:t>
            </a:r>
          </a:p>
        </p:txBody>
      </p:sp>
      <p:sp>
        <p:nvSpPr>
          <p:cNvPr id="21507" name="Rectangle 3">
            <a:extLst>
              <a:ext uri="{FF2B5EF4-FFF2-40B4-BE49-F238E27FC236}">
                <a16:creationId xmlns:a16="http://schemas.microsoft.com/office/drawing/2014/main" id="{1350FA68-F510-47A7-BD93-63C4A6F6007E}"/>
              </a:ext>
            </a:extLst>
          </p:cNvPr>
          <p:cNvSpPr>
            <a:spLocks noGrp="1" noChangeArrowheads="1"/>
          </p:cNvSpPr>
          <p:nvPr>
            <p:ph type="body" idx="1"/>
          </p:nvPr>
        </p:nvSpPr>
        <p:spPr/>
        <p:txBody>
          <a:bodyPr/>
          <a:lstStyle/>
          <a:p>
            <a:pPr>
              <a:buFontTx/>
              <a:buNone/>
            </a:pPr>
            <a:r>
              <a:rPr lang="en-US" altLang="en-US" b="1">
                <a:latin typeface="Courier New" panose="02070309020205020404" pitchFamily="49" charset="0"/>
              </a:rPr>
              <a:t>look at “middle” element</a:t>
            </a:r>
          </a:p>
          <a:p>
            <a:pPr>
              <a:buFontTx/>
              <a:buNone/>
            </a:pPr>
            <a:r>
              <a:rPr lang="en-US" altLang="en-US" b="1">
                <a:latin typeface="Courier New" panose="02070309020205020404" pitchFamily="49" charset="0"/>
              </a:rPr>
              <a:t>if no match then</a:t>
            </a:r>
          </a:p>
          <a:p>
            <a:pPr>
              <a:buFontTx/>
              <a:buNone/>
            </a:pPr>
            <a:r>
              <a:rPr lang="en-US" altLang="en-US" b="1">
                <a:latin typeface="Courier New" panose="02070309020205020404" pitchFamily="49" charset="0"/>
              </a:rPr>
              <a:t>  look left or right </a:t>
            </a:r>
          </a:p>
        </p:txBody>
      </p:sp>
      <p:grpSp>
        <p:nvGrpSpPr>
          <p:cNvPr id="21508" name="Group 4">
            <a:extLst>
              <a:ext uri="{FF2B5EF4-FFF2-40B4-BE49-F238E27FC236}">
                <a16:creationId xmlns:a16="http://schemas.microsoft.com/office/drawing/2014/main" id="{9286E917-2E7E-44AF-9E55-2450F5CB5ED0}"/>
              </a:ext>
            </a:extLst>
          </p:cNvPr>
          <p:cNvGrpSpPr>
            <a:grpSpLocks/>
          </p:cNvGrpSpPr>
          <p:nvPr/>
        </p:nvGrpSpPr>
        <p:grpSpPr bwMode="auto">
          <a:xfrm>
            <a:off x="685800" y="4343400"/>
            <a:ext cx="7772400" cy="457200"/>
            <a:chOff x="480" y="2832"/>
            <a:chExt cx="4896" cy="288"/>
          </a:xfrm>
        </p:grpSpPr>
        <p:grpSp>
          <p:nvGrpSpPr>
            <p:cNvPr id="21520" name="Group 5">
              <a:extLst>
                <a:ext uri="{FF2B5EF4-FFF2-40B4-BE49-F238E27FC236}">
                  <a16:creationId xmlns:a16="http://schemas.microsoft.com/office/drawing/2014/main" id="{870D6D6C-703F-4EF6-8C0E-752D55E7D938}"/>
                </a:ext>
              </a:extLst>
            </p:cNvPr>
            <p:cNvGrpSpPr>
              <a:grpSpLocks/>
            </p:cNvGrpSpPr>
            <p:nvPr/>
          </p:nvGrpSpPr>
          <p:grpSpPr bwMode="auto">
            <a:xfrm>
              <a:off x="480" y="2832"/>
              <a:ext cx="2784" cy="288"/>
              <a:chOff x="480" y="2832"/>
              <a:chExt cx="4608" cy="728"/>
            </a:xfrm>
          </p:grpSpPr>
          <p:sp>
            <p:nvSpPr>
              <p:cNvPr id="21528" name="Rectangle 6">
                <a:extLst>
                  <a:ext uri="{FF2B5EF4-FFF2-40B4-BE49-F238E27FC236}">
                    <a16:creationId xmlns:a16="http://schemas.microsoft.com/office/drawing/2014/main" id="{F280B21F-C177-4981-B9AD-B2974325C559}"/>
                  </a:ext>
                </a:extLst>
              </p:cNvPr>
              <p:cNvSpPr>
                <a:spLocks noChangeArrowheads="1"/>
              </p:cNvSpPr>
              <p:nvPr/>
            </p:nvSpPr>
            <p:spPr bwMode="auto">
              <a:xfrm>
                <a:off x="480" y="2846"/>
                <a:ext cx="4608" cy="69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29" name="Line 7">
                <a:extLst>
                  <a:ext uri="{FF2B5EF4-FFF2-40B4-BE49-F238E27FC236}">
                    <a16:creationId xmlns:a16="http://schemas.microsoft.com/office/drawing/2014/main" id="{B75CEA43-07AA-43A0-874A-4D234836D563}"/>
                  </a:ext>
                </a:extLst>
              </p:cNvPr>
              <p:cNvSpPr>
                <a:spLocks noChangeShapeType="1"/>
              </p:cNvSpPr>
              <p:nvPr/>
            </p:nvSpPr>
            <p:spPr bwMode="auto">
              <a:xfrm>
                <a:off x="2723"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30" name="Line 8">
                <a:extLst>
                  <a:ext uri="{FF2B5EF4-FFF2-40B4-BE49-F238E27FC236}">
                    <a16:creationId xmlns:a16="http://schemas.microsoft.com/office/drawing/2014/main" id="{B7D03C84-B9E9-461A-ACC3-865B03834406}"/>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31" name="Line 9">
                <a:extLst>
                  <a:ext uri="{FF2B5EF4-FFF2-40B4-BE49-F238E27FC236}">
                    <a16:creationId xmlns:a16="http://schemas.microsoft.com/office/drawing/2014/main" id="{4529F54B-A88D-4414-8E7C-22EA47BD3130}"/>
                  </a:ext>
                </a:extLst>
              </p:cNvPr>
              <p:cNvSpPr>
                <a:spLocks noChangeShapeType="1"/>
              </p:cNvSpPr>
              <p:nvPr/>
            </p:nvSpPr>
            <p:spPr bwMode="auto">
              <a:xfrm>
                <a:off x="3970" y="2832"/>
                <a:ext cx="0" cy="72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32" name="Line 10">
                <a:extLst>
                  <a:ext uri="{FF2B5EF4-FFF2-40B4-BE49-F238E27FC236}">
                    <a16:creationId xmlns:a16="http://schemas.microsoft.com/office/drawing/2014/main" id="{52C61B63-059F-442F-B262-9124D035868A}"/>
                  </a:ext>
                </a:extLst>
              </p:cNvPr>
              <p:cNvSpPr>
                <a:spLocks noChangeShapeType="1"/>
              </p:cNvSpPr>
              <p:nvPr/>
            </p:nvSpPr>
            <p:spPr bwMode="auto">
              <a:xfrm>
                <a:off x="996" y="2855"/>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33" name="Line 11">
                <a:extLst>
                  <a:ext uri="{FF2B5EF4-FFF2-40B4-BE49-F238E27FC236}">
                    <a16:creationId xmlns:a16="http://schemas.microsoft.com/office/drawing/2014/main" id="{76FFBDA2-F0A7-4BDE-A592-AB8DAB35DB17}"/>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34" name="Line 12">
                <a:extLst>
                  <a:ext uri="{FF2B5EF4-FFF2-40B4-BE49-F238E27FC236}">
                    <a16:creationId xmlns:a16="http://schemas.microsoft.com/office/drawing/2014/main" id="{DA41924C-520B-4F45-824E-AE408A9C4A3E}"/>
                  </a:ext>
                </a:extLst>
              </p:cNvPr>
              <p:cNvSpPr>
                <a:spLocks noChangeShapeType="1"/>
              </p:cNvSpPr>
              <p:nvPr/>
            </p:nvSpPr>
            <p:spPr bwMode="auto">
              <a:xfrm>
                <a:off x="3305" y="2836"/>
                <a:ext cx="0" cy="72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35" name="Line 13">
                <a:extLst>
                  <a:ext uri="{FF2B5EF4-FFF2-40B4-BE49-F238E27FC236}">
                    <a16:creationId xmlns:a16="http://schemas.microsoft.com/office/drawing/2014/main" id="{C3E877BB-0F19-40BE-BADF-94133FC1392E}"/>
                  </a:ext>
                </a:extLst>
              </p:cNvPr>
              <p:cNvSpPr>
                <a:spLocks noChangeShapeType="1"/>
              </p:cNvSpPr>
              <p:nvPr/>
            </p:nvSpPr>
            <p:spPr bwMode="auto">
              <a:xfrm>
                <a:off x="4519" y="2846"/>
                <a:ext cx="0" cy="7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21521" name="Group 14">
              <a:extLst>
                <a:ext uri="{FF2B5EF4-FFF2-40B4-BE49-F238E27FC236}">
                  <a16:creationId xmlns:a16="http://schemas.microsoft.com/office/drawing/2014/main" id="{334EE89A-31C3-42A2-A8D9-33ED9CEAA746}"/>
                </a:ext>
              </a:extLst>
            </p:cNvPr>
            <p:cNvGrpSpPr>
              <a:grpSpLocks/>
            </p:cNvGrpSpPr>
            <p:nvPr/>
          </p:nvGrpSpPr>
          <p:grpSpPr bwMode="auto">
            <a:xfrm>
              <a:off x="3264" y="2832"/>
              <a:ext cx="2112" cy="288"/>
              <a:chOff x="2544" y="3456"/>
              <a:chExt cx="2112" cy="288"/>
            </a:xfrm>
          </p:grpSpPr>
          <p:sp>
            <p:nvSpPr>
              <p:cNvPr id="21522" name="Rectangle 15">
                <a:extLst>
                  <a:ext uri="{FF2B5EF4-FFF2-40B4-BE49-F238E27FC236}">
                    <a16:creationId xmlns:a16="http://schemas.microsoft.com/office/drawing/2014/main" id="{2CCE608F-595B-4D44-BE28-293637CAD49C}"/>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23" name="Line 16">
                <a:extLst>
                  <a:ext uri="{FF2B5EF4-FFF2-40B4-BE49-F238E27FC236}">
                    <a16:creationId xmlns:a16="http://schemas.microsoft.com/office/drawing/2014/main" id="{FB7CB5D7-86C2-42C7-8221-58101B72D80E}"/>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24" name="Line 17">
                <a:extLst>
                  <a:ext uri="{FF2B5EF4-FFF2-40B4-BE49-F238E27FC236}">
                    <a16:creationId xmlns:a16="http://schemas.microsoft.com/office/drawing/2014/main" id="{1A4C4491-6599-4B85-A332-10D41593D4CD}"/>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25" name="Line 18">
                <a:extLst>
                  <a:ext uri="{FF2B5EF4-FFF2-40B4-BE49-F238E27FC236}">
                    <a16:creationId xmlns:a16="http://schemas.microsoft.com/office/drawing/2014/main" id="{04F74093-19D6-45FB-8CD7-4B11285136E4}"/>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26" name="Line 19">
                <a:extLst>
                  <a:ext uri="{FF2B5EF4-FFF2-40B4-BE49-F238E27FC236}">
                    <a16:creationId xmlns:a16="http://schemas.microsoft.com/office/drawing/2014/main" id="{94EFB959-CE49-463A-AC47-509F74C49340}"/>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27" name="Line 20">
                <a:extLst>
                  <a:ext uri="{FF2B5EF4-FFF2-40B4-BE49-F238E27FC236}">
                    <a16:creationId xmlns:a16="http://schemas.microsoft.com/office/drawing/2014/main" id="{D786695C-57F0-4F35-973D-682D42201177}"/>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21509" name="Text Box 21">
            <a:extLst>
              <a:ext uri="{FF2B5EF4-FFF2-40B4-BE49-F238E27FC236}">
                <a16:creationId xmlns:a16="http://schemas.microsoft.com/office/drawing/2014/main" id="{E88FE526-0C1F-476E-AEFE-A8679507B245}"/>
              </a:ext>
            </a:extLst>
          </p:cNvPr>
          <p:cNvSpPr txBox="1">
            <a:spLocks noChangeArrowheads="1"/>
          </p:cNvSpPr>
          <p:nvPr/>
        </p:nvSpPr>
        <p:spPr bwMode="auto">
          <a:xfrm>
            <a:off x="762000" y="43434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1     7    9   12   33  42    59  76   81  84  91   92   93   99</a:t>
            </a:r>
          </a:p>
        </p:txBody>
      </p:sp>
      <p:sp>
        <p:nvSpPr>
          <p:cNvPr id="21510" name="Rectangle 22">
            <a:extLst>
              <a:ext uri="{FF2B5EF4-FFF2-40B4-BE49-F238E27FC236}">
                <a16:creationId xmlns:a16="http://schemas.microsoft.com/office/drawing/2014/main" id="{0D22E336-D237-4741-9A4C-9A6FC3ED39D5}"/>
              </a:ext>
            </a:extLst>
          </p:cNvPr>
          <p:cNvSpPr>
            <a:spLocks noChangeArrowheads="1"/>
          </p:cNvSpPr>
          <p:nvPr/>
        </p:nvSpPr>
        <p:spPr bwMode="auto">
          <a:xfrm>
            <a:off x="3276600" y="4191000"/>
            <a:ext cx="838200" cy="762000"/>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panose="020B0604020202020204" pitchFamily="34" charset="0"/>
              </a:defRPr>
            </a:lvl1pPr>
            <a:lvl2pPr marL="742950" indent="-285750" algn="ctr">
              <a:defRPr sz="2400" b="1">
                <a:solidFill>
                  <a:schemeClr val="tx1"/>
                </a:solidFill>
                <a:latin typeface="Arial" panose="020B0604020202020204" pitchFamily="34" charset="0"/>
              </a:defRPr>
            </a:lvl2pPr>
            <a:lvl3pPr marL="1143000" indent="-228600" algn="ctr">
              <a:defRPr sz="2400" b="1">
                <a:solidFill>
                  <a:schemeClr val="tx1"/>
                </a:solidFill>
                <a:latin typeface="Arial" panose="020B0604020202020204" pitchFamily="34" charset="0"/>
              </a:defRPr>
            </a:lvl3pPr>
            <a:lvl4pPr marL="1600200" indent="-228600" algn="ctr">
              <a:defRPr sz="2400" b="1">
                <a:solidFill>
                  <a:schemeClr val="tx1"/>
                </a:solidFill>
                <a:latin typeface="Arial" panose="020B0604020202020204" pitchFamily="34" charset="0"/>
              </a:defRPr>
            </a:lvl4pPr>
            <a:lvl5pPr marL="2057400" indent="-228600" algn="ctr">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21511" name="Group 23">
            <a:extLst>
              <a:ext uri="{FF2B5EF4-FFF2-40B4-BE49-F238E27FC236}">
                <a16:creationId xmlns:a16="http://schemas.microsoft.com/office/drawing/2014/main" id="{8EA77C71-6407-45A5-B683-A383F2227EB7}"/>
              </a:ext>
            </a:extLst>
          </p:cNvPr>
          <p:cNvGrpSpPr>
            <a:grpSpLocks/>
          </p:cNvGrpSpPr>
          <p:nvPr/>
        </p:nvGrpSpPr>
        <p:grpSpPr bwMode="auto">
          <a:xfrm>
            <a:off x="3962400" y="4114800"/>
            <a:ext cx="4648200" cy="838200"/>
            <a:chOff x="2496" y="2592"/>
            <a:chExt cx="2928" cy="528"/>
          </a:xfrm>
        </p:grpSpPr>
        <p:sp>
          <p:nvSpPr>
            <p:cNvPr id="21518" name="Line 24">
              <a:extLst>
                <a:ext uri="{FF2B5EF4-FFF2-40B4-BE49-F238E27FC236}">
                  <a16:creationId xmlns:a16="http://schemas.microsoft.com/office/drawing/2014/main" id="{3DA24C96-5F01-4BB0-AA10-B232C9B651E7}"/>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9" name="Line 25">
              <a:extLst>
                <a:ext uri="{FF2B5EF4-FFF2-40B4-BE49-F238E27FC236}">
                  <a16:creationId xmlns:a16="http://schemas.microsoft.com/office/drawing/2014/main" id="{C0E1EE59-134B-4503-8A2E-979D22640D23}"/>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21512" name="Group 26">
            <a:extLst>
              <a:ext uri="{FF2B5EF4-FFF2-40B4-BE49-F238E27FC236}">
                <a16:creationId xmlns:a16="http://schemas.microsoft.com/office/drawing/2014/main" id="{6E5C0843-F2A0-4ECD-918D-3BF716EADE72}"/>
              </a:ext>
            </a:extLst>
          </p:cNvPr>
          <p:cNvGrpSpPr>
            <a:grpSpLocks/>
          </p:cNvGrpSpPr>
          <p:nvPr/>
        </p:nvGrpSpPr>
        <p:grpSpPr bwMode="auto">
          <a:xfrm>
            <a:off x="609600" y="4191000"/>
            <a:ext cx="1524000" cy="838200"/>
            <a:chOff x="2496" y="2592"/>
            <a:chExt cx="2928" cy="528"/>
          </a:xfrm>
        </p:grpSpPr>
        <p:sp>
          <p:nvSpPr>
            <p:cNvPr id="21516" name="Line 27">
              <a:extLst>
                <a:ext uri="{FF2B5EF4-FFF2-40B4-BE49-F238E27FC236}">
                  <a16:creationId xmlns:a16="http://schemas.microsoft.com/office/drawing/2014/main" id="{8D00E561-199E-4DE6-94CC-257BBDD42532}"/>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7" name="Line 28">
              <a:extLst>
                <a:ext uri="{FF2B5EF4-FFF2-40B4-BE49-F238E27FC236}">
                  <a16:creationId xmlns:a16="http://schemas.microsoft.com/office/drawing/2014/main" id="{EAA45F94-E154-4FB3-B041-68A466852736}"/>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21513" name="Group 29">
            <a:extLst>
              <a:ext uri="{FF2B5EF4-FFF2-40B4-BE49-F238E27FC236}">
                <a16:creationId xmlns:a16="http://schemas.microsoft.com/office/drawing/2014/main" id="{0835A720-8731-402F-BD9B-391F1F6BE9E7}"/>
              </a:ext>
            </a:extLst>
          </p:cNvPr>
          <p:cNvGrpSpPr>
            <a:grpSpLocks/>
          </p:cNvGrpSpPr>
          <p:nvPr/>
        </p:nvGrpSpPr>
        <p:grpSpPr bwMode="auto">
          <a:xfrm>
            <a:off x="2209800" y="4191000"/>
            <a:ext cx="1066800" cy="838200"/>
            <a:chOff x="2496" y="2592"/>
            <a:chExt cx="2928" cy="528"/>
          </a:xfrm>
        </p:grpSpPr>
        <p:sp>
          <p:nvSpPr>
            <p:cNvPr id="21514" name="Line 30">
              <a:extLst>
                <a:ext uri="{FF2B5EF4-FFF2-40B4-BE49-F238E27FC236}">
                  <a16:creationId xmlns:a16="http://schemas.microsoft.com/office/drawing/2014/main" id="{20329C67-2679-4BFB-8F19-9ECA974AFA83}"/>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5" name="Line 31">
              <a:extLst>
                <a:ext uri="{FF2B5EF4-FFF2-40B4-BE49-F238E27FC236}">
                  <a16:creationId xmlns:a16="http://schemas.microsoft.com/office/drawing/2014/main" id="{B5B1051B-A36A-4BBE-9842-B9373C838C15}"/>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Correctness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39140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98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DBE55EB9-3301-4EE6-A28E-D0D10BDAA3DD}"/>
              </a:ext>
            </a:extLst>
          </p:cNvPr>
          <p:cNvSpPr>
            <a:spLocks noGrp="1" noChangeArrowheads="1"/>
          </p:cNvSpPr>
          <p:nvPr>
            <p:ph type="body" idx="1"/>
          </p:nvPr>
        </p:nvSpPr>
        <p:spPr>
          <a:xfrm>
            <a:off x="141288" y="188913"/>
            <a:ext cx="4464050" cy="6048375"/>
          </a:xfrm>
          <a:ln>
            <a:solidFill>
              <a:srgbClr val="7030A0"/>
            </a:solidFill>
          </a:ln>
        </p:spPr>
        <p:txBody>
          <a:bodyPr/>
          <a:lstStyle/>
          <a:p>
            <a:pPr marL="457200" indent="-457200">
              <a:buFontTx/>
              <a:buAutoNum type="arabicPeriod"/>
              <a:defRPr/>
            </a:pPr>
            <a:r>
              <a:rPr lang="en-US" altLang="en-PK" sz="2000" b="1" dirty="0">
                <a:latin typeface="Courier New" panose="02070309020205020404" pitchFamily="49" charset="0"/>
              </a:rPr>
              <a:t>SET LOC =1 </a:t>
            </a:r>
          </a:p>
          <a:p>
            <a:pPr marL="457200" indent="-457200">
              <a:buFontTx/>
              <a:buAutoNum type="arabicPeriod"/>
              <a:defRPr/>
            </a:pPr>
            <a:r>
              <a:rPr lang="en-US" altLang="en-PK" sz="2000" b="1" dirty="0">
                <a:latin typeface="Courier New" panose="02070309020205020404" pitchFamily="49" charset="0"/>
              </a:rPr>
              <a:t>Enter value to be ,earthed) INPUT ITEM </a:t>
            </a:r>
          </a:p>
          <a:p>
            <a:pPr marL="457200" indent="-457200">
              <a:buFontTx/>
              <a:buAutoNum type="arabicPeriod"/>
              <a:defRPr/>
            </a:pPr>
            <a:r>
              <a:rPr lang="en-US" altLang="en-PK" sz="2000" b="1" dirty="0">
                <a:latin typeface="Courier New" panose="02070309020205020404" pitchFamily="49" charset="0"/>
              </a:rPr>
              <a:t>MID (0+ N)/2 </a:t>
            </a:r>
          </a:p>
          <a:p>
            <a:pPr marL="457200" indent="-457200">
              <a:buFontTx/>
              <a:buAutoNum type="arabicPeriod"/>
              <a:defRPr/>
            </a:pPr>
            <a:r>
              <a:rPr lang="en-US" altLang="en-PK" sz="2000" b="1" dirty="0">
                <a:latin typeface="Courier New" panose="02070309020205020404" pitchFamily="49" charset="0"/>
              </a:rPr>
              <a:t>IF ITEM=ARRAY[MID] THEN </a:t>
            </a:r>
          </a:p>
          <a:p>
            <a:pPr marL="0" indent="0">
              <a:buFontTx/>
              <a:buNone/>
              <a:defRPr/>
            </a:pPr>
            <a:r>
              <a:rPr lang="en-US" altLang="en-PK" sz="2000" b="1" dirty="0">
                <a:latin typeface="Courier New" panose="02070309020205020404" pitchFamily="49" charset="0"/>
              </a:rPr>
              <a:t>   PRINT "Value found at middle" </a:t>
            </a:r>
          </a:p>
          <a:p>
            <a:pPr marL="0" indent="0">
              <a:buFontTx/>
              <a:buNone/>
              <a:defRPr/>
            </a:pPr>
            <a:r>
              <a:rPr lang="en-US" altLang="en-PK" sz="2000" b="1" dirty="0">
                <a:latin typeface="Courier New" panose="02070309020205020404" pitchFamily="49" charset="0"/>
              </a:rPr>
              <a:t>   EXIT </a:t>
            </a:r>
          </a:p>
          <a:p>
            <a:pPr marL="0" indent="0">
              <a:buFontTx/>
              <a:buNone/>
              <a:defRPr/>
            </a:pPr>
            <a:r>
              <a:rPr lang="en-US" altLang="en-PK" sz="2000" b="1" dirty="0">
                <a:latin typeface="Courier New" panose="02070309020205020404" pitchFamily="49" charset="0"/>
              </a:rPr>
              <a:t>   END IF </a:t>
            </a:r>
          </a:p>
          <a:p>
            <a:pPr marL="0" indent="0">
              <a:buFontTx/>
              <a:buNone/>
              <a:defRPr/>
            </a:pPr>
            <a:r>
              <a:rPr lang="en-US" altLang="en-PK" sz="2000" b="1" dirty="0">
                <a:latin typeface="Courier New" panose="02070309020205020404" pitchFamily="49" charset="0"/>
              </a:rPr>
              <a:t>5. IF ITEM &gt; ARRAY[MID] THEN </a:t>
            </a:r>
          </a:p>
          <a:p>
            <a:pPr marL="0" indent="0">
              <a:buFontTx/>
              <a:buNone/>
              <a:defRPr/>
            </a:pPr>
            <a:r>
              <a:rPr lang="en-US" altLang="en-PK" sz="2000" b="1" dirty="0">
                <a:latin typeface="Courier New" panose="02070309020205020404" pitchFamily="49" charset="0"/>
              </a:rPr>
              <a:t>   REPEAT FOR I=MID+1 TO N</a:t>
            </a:r>
          </a:p>
          <a:p>
            <a:pPr marL="0" indent="0">
              <a:buFontTx/>
              <a:buNone/>
              <a:defRPr/>
            </a:pPr>
            <a:r>
              <a:rPr lang="en-US" altLang="en-PK" sz="2000" b="1" dirty="0">
                <a:latin typeface="Courier New" panose="02070309020205020404" pitchFamily="49" charset="0"/>
              </a:rPr>
              <a:t>   IF ITEM= ARRAY[I]THEN </a:t>
            </a:r>
          </a:p>
          <a:p>
            <a:pPr marL="0" indent="0">
              <a:buFontTx/>
              <a:buNone/>
              <a:defRPr/>
            </a:pPr>
            <a:r>
              <a:rPr lang="en-US" altLang="en-PK" sz="2000" b="1" dirty="0">
                <a:latin typeface="Courier New" panose="02070309020205020404" pitchFamily="49" charset="0"/>
              </a:rPr>
              <a:t>   PRINT "Value at position °, I </a:t>
            </a:r>
          </a:p>
          <a:p>
            <a:pPr marL="0" indent="0">
              <a:buFontTx/>
              <a:buNone/>
              <a:defRPr/>
            </a:pPr>
            <a:r>
              <a:rPr lang="en-US" altLang="en-PK" sz="2000" b="1" dirty="0">
                <a:latin typeface="Courier New" panose="02070309020205020404" pitchFamily="49" charset="0"/>
              </a:rPr>
              <a:t>EXIT </a:t>
            </a:r>
          </a:p>
          <a:p>
            <a:pPr marL="0" indent="0">
              <a:buFontTx/>
              <a:buNone/>
              <a:defRPr/>
            </a:pPr>
            <a:r>
              <a:rPr lang="en-US" altLang="en-PK" sz="2000" b="1" dirty="0">
                <a:latin typeface="Courier New" panose="02070309020205020404" pitchFamily="49" charset="0"/>
              </a:rPr>
              <a:t>END IF</a:t>
            </a:r>
          </a:p>
        </p:txBody>
      </p:sp>
      <p:sp>
        <p:nvSpPr>
          <p:cNvPr id="23555" name="Rectangle 2">
            <a:extLst>
              <a:ext uri="{FF2B5EF4-FFF2-40B4-BE49-F238E27FC236}">
                <a16:creationId xmlns:a16="http://schemas.microsoft.com/office/drawing/2014/main" id="{42C70F65-3D6B-4A67-AEE5-173BB1373F6F}"/>
              </a:ext>
            </a:extLst>
          </p:cNvPr>
          <p:cNvSpPr txBox="1">
            <a:spLocks noChangeArrowheads="1"/>
          </p:cNvSpPr>
          <p:nvPr/>
        </p:nvSpPr>
        <p:spPr bwMode="auto">
          <a:xfrm>
            <a:off x="4745038" y="188913"/>
            <a:ext cx="4249737" cy="5688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3" rIns="92064" bIns="46033"/>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ELSE  REPEAT POR I=MID-1 TO 0</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IF ITEM = ARRAY[I] THEN</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PRINT "Value at position ", I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EXIT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END IF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IF LOC =1 THEN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PRINT "Data not found" EXIT END IF </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303030"/>
              </a:solidFill>
              <a:effectLst/>
              <a:uLnTx/>
              <a:uFillTx/>
              <a:latin typeface="Arimo"/>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303030"/>
              </a:solidFill>
              <a:effectLst/>
              <a:uLnTx/>
              <a:uFillTx/>
              <a:latin typeface="Arimo"/>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F51367-10E9-402D-A532-6751F22D0F27}"/>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81A69105-7420-424B-830F-81174B152ED2}"/>
              </a:ext>
            </a:extLst>
          </p:cNvPr>
          <p:cNvPicPr>
            <a:picLocks noChangeAspect="1"/>
          </p:cNvPicPr>
          <p:nvPr/>
        </p:nvPicPr>
        <p:blipFill>
          <a:blip r:embed="rId3"/>
          <a:stretch>
            <a:fillRect/>
          </a:stretch>
        </p:blipFill>
        <p:spPr>
          <a:xfrm>
            <a:off x="304800" y="228600"/>
            <a:ext cx="8610599" cy="6553200"/>
          </a:xfrm>
          <a:prstGeom prst="rect">
            <a:avLst/>
          </a:prstGeom>
        </p:spPr>
      </p:pic>
    </p:spTree>
    <p:extLst>
      <p:ext uri="{BB962C8B-B14F-4D97-AF65-F5344CB8AC3E}">
        <p14:creationId xmlns:p14="http://schemas.microsoft.com/office/powerpoint/2010/main" val="4238768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D5CC449-D73D-4104-A65C-74E6B7395EE6}"/>
              </a:ext>
            </a:extLst>
          </p:cNvPr>
          <p:cNvSpPr>
            <a:spLocks noGrp="1" noChangeArrowheads="1"/>
          </p:cNvSpPr>
          <p:nvPr>
            <p:ph type="title"/>
          </p:nvPr>
        </p:nvSpPr>
        <p:spPr/>
        <p:txBody>
          <a:bodyPr/>
          <a:lstStyle/>
          <a:p>
            <a:r>
              <a:rPr lang="en-US" altLang="en-US"/>
              <a:t>Summary</a:t>
            </a:r>
          </a:p>
        </p:txBody>
      </p:sp>
      <p:sp>
        <p:nvSpPr>
          <p:cNvPr id="25603" name="Rectangle 3">
            <a:extLst>
              <a:ext uri="{FF2B5EF4-FFF2-40B4-BE49-F238E27FC236}">
                <a16:creationId xmlns:a16="http://schemas.microsoft.com/office/drawing/2014/main" id="{8F2E74F5-F447-4EA3-839E-8674C02A366F}"/>
              </a:ext>
            </a:extLst>
          </p:cNvPr>
          <p:cNvSpPr>
            <a:spLocks noGrp="1" noChangeArrowheads="1"/>
          </p:cNvSpPr>
          <p:nvPr>
            <p:ph type="body" idx="1"/>
          </p:nvPr>
        </p:nvSpPr>
        <p:spPr>
          <a:xfrm>
            <a:off x="685800" y="2133600"/>
            <a:ext cx="6858000" cy="3810000"/>
          </a:xfrm>
        </p:spPr>
        <p:txBody>
          <a:bodyPr/>
          <a:lstStyle/>
          <a:p>
            <a:r>
              <a:rPr lang="en-US" altLang="en-US" b="1"/>
              <a:t>Binary search </a:t>
            </a:r>
            <a:r>
              <a:rPr lang="en-US" altLang="en-US" b="1">
                <a:solidFill>
                  <a:srgbClr val="3333FF"/>
                </a:solidFill>
              </a:rPr>
              <a:t>reduces the work by half</a:t>
            </a:r>
            <a:r>
              <a:rPr lang="en-US" altLang="en-US" b="1"/>
              <a:t> at each comparison</a:t>
            </a:r>
          </a:p>
          <a:p>
            <a:endParaRPr lang="en-US" altLang="en-US" b="1"/>
          </a:p>
          <a:p>
            <a:r>
              <a:rPr lang="en-US" altLang="en-US" b="1"/>
              <a:t>With the array, we need to </a:t>
            </a:r>
            <a:r>
              <a:rPr lang="en-US" altLang="en-US" b="1">
                <a:solidFill>
                  <a:srgbClr val="3333FF"/>
                </a:solidFill>
              </a:rPr>
              <a:t>keep track of which “part” is currently “visible”</a:t>
            </a:r>
          </a:p>
          <a:p>
            <a:endParaRPr lang="en-US" altLang="en-US" b="1"/>
          </a:p>
          <a:p>
            <a:r>
              <a:rPr lang="en-US" altLang="en-US" b="1"/>
              <a:t>We know the element isn’t in the array when our </a:t>
            </a:r>
            <a:r>
              <a:rPr lang="en-US" altLang="en-US" b="1">
                <a:solidFill>
                  <a:srgbClr val="3333FF"/>
                </a:solidFill>
              </a:rPr>
              <a:t>first and last indices “cross”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66865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7" y="5638800"/>
            <a:ext cx="57435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4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a:t>
            </a:r>
          </a:p>
        </p:txBody>
      </p:sp>
      <p:sp>
        <p:nvSpPr>
          <p:cNvPr id="3" name="Content Placeholder 2"/>
          <p:cNvSpPr>
            <a:spLocks noGrp="1"/>
          </p:cNvSpPr>
          <p:nvPr>
            <p:ph idx="1"/>
          </p:nvPr>
        </p:nvSpPr>
        <p:spPr/>
        <p:txBody>
          <a:bodyPr/>
          <a:lstStyle/>
          <a:p>
            <a:r>
              <a:rPr lang="en-US" dirty="0"/>
              <a:t>There are two main ways to verify if an algorithm solves a given problem:</a:t>
            </a:r>
          </a:p>
          <a:p>
            <a:pPr lvl="1"/>
            <a:r>
              <a:rPr lang="en-US" dirty="0"/>
              <a:t>Experimental (by testing): the algorithm is executed for a several instances of the input data</a:t>
            </a:r>
          </a:p>
          <a:p>
            <a:pPr lvl="1"/>
            <a:r>
              <a:rPr lang="en-US" dirty="0"/>
              <a:t>Formal (by proving): it is proved that the algorithm produces the right answer for any input data </a:t>
            </a:r>
          </a:p>
        </p:txBody>
      </p:sp>
    </p:spTree>
    <p:extLst>
      <p:ext uri="{BB962C8B-B14F-4D97-AF65-F5344CB8AC3E}">
        <p14:creationId xmlns:p14="http://schemas.microsoft.com/office/powerpoint/2010/main" val="359066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949450"/>
            <a:ext cx="8010525" cy="346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82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62375"/>
            <a:ext cx="8229600" cy="1066800"/>
          </a:xfrm>
        </p:spPr>
        <p:txBody>
          <a:bodyPr/>
          <a:lstStyle/>
          <a:p>
            <a:pPr eaLnBrk="1" hangingPunct="1"/>
            <a:r>
              <a:rPr lang="en-US" dirty="0"/>
              <a:t>Algorithm Efficiency</a:t>
            </a:r>
            <a:r>
              <a:rPr lang="th-TH" dirty="0"/>
              <a:t> </a:t>
            </a:r>
          </a:p>
        </p:txBody>
      </p:sp>
      <p:pic>
        <p:nvPicPr>
          <p:cNvPr id="20483" name="Picture 4" descr="j024069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59188" y="3679825"/>
            <a:ext cx="1825625" cy="1463675"/>
          </a:xfrm>
          <a:noFill/>
        </p:spPr>
      </p:pic>
      <p:sp>
        <p:nvSpPr>
          <p:cNvPr id="20486" name="Rectangle 3"/>
          <p:cNvSpPr>
            <a:spLocks noGrp="1" noChangeArrowheads="1"/>
          </p:cNvSpPr>
          <p:nvPr>
            <p:ph type="body" idx="4294967295"/>
          </p:nvPr>
        </p:nvSpPr>
        <p:spPr>
          <a:xfrm>
            <a:off x="533400" y="1676400"/>
            <a:ext cx="8610600" cy="4721225"/>
          </a:xfrm>
        </p:spPr>
        <p:txBody>
          <a:bodyPr/>
          <a:lstStyle/>
          <a:p>
            <a:pPr eaLnBrk="1" hangingPunct="1"/>
            <a:r>
              <a:rPr lang="th-TH" dirty="0"/>
              <a:t>The </a:t>
            </a:r>
            <a:r>
              <a:rPr lang="en-US" dirty="0"/>
              <a:t>efficiency</a:t>
            </a:r>
            <a:r>
              <a:rPr lang="th-TH" dirty="0"/>
              <a:t> of an algorithm is simply the amount of work the algorithm performs to complete its task. </a:t>
            </a:r>
            <a:endParaRPr lang="en-US" dirty="0"/>
          </a:p>
          <a:p>
            <a:pPr eaLnBrk="1" hangingPunct="1"/>
            <a:endParaRPr lang="th-TH" dirty="0"/>
          </a:p>
        </p:txBody>
      </p:sp>
    </p:spTree>
    <p:extLst>
      <p:ext uri="{BB962C8B-B14F-4D97-AF65-F5344CB8AC3E}">
        <p14:creationId xmlns:p14="http://schemas.microsoft.com/office/powerpoint/2010/main" val="2478672763"/>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rot="16200000">
            <a:off x="7586910" y="4048760"/>
            <a:ext cx="2367281" cy="365760"/>
          </a:xfrm>
          <a:prstGeom prst="rect">
            <a:avLst/>
          </a:prstGeom>
        </p:spPr>
        <p:txBody>
          <a:bodyPr/>
          <a:lstStyle/>
          <a:p>
            <a:fld id="{286D0CA2-7B90-4CC5-BC13-584E4B2FD9BE}" type="slidenum">
              <a:rPr lang="en-US"/>
              <a:pPr/>
              <a:t>9</a:t>
            </a:fld>
            <a:endParaRPr lang="en-US"/>
          </a:p>
        </p:txBody>
      </p:sp>
      <p:sp>
        <p:nvSpPr>
          <p:cNvPr id="243714" name="Rectangle 2"/>
          <p:cNvSpPr>
            <a:spLocks noGrp="1" noChangeArrowheads="1"/>
          </p:cNvSpPr>
          <p:nvPr>
            <p:ph type="title"/>
          </p:nvPr>
        </p:nvSpPr>
        <p:spPr/>
        <p:txBody>
          <a:bodyPr/>
          <a:lstStyle/>
          <a:p>
            <a:r>
              <a:rPr lang="en-US"/>
              <a:t>Types of Analysis</a:t>
            </a:r>
          </a:p>
        </p:txBody>
      </p:sp>
      <p:sp>
        <p:nvSpPr>
          <p:cNvPr id="243715" name="Rectangle 3"/>
          <p:cNvSpPr>
            <a:spLocks noGrp="1" noChangeArrowheads="1"/>
          </p:cNvSpPr>
          <p:nvPr>
            <p:ph type="body" idx="1"/>
          </p:nvPr>
        </p:nvSpPr>
        <p:spPr>
          <a:xfrm>
            <a:off x="350838" y="1214438"/>
            <a:ext cx="8229600" cy="5354637"/>
          </a:xfrm>
        </p:spPr>
        <p:txBody>
          <a:bodyPr/>
          <a:lstStyle/>
          <a:p>
            <a:pPr>
              <a:lnSpc>
                <a:spcPct val="110000"/>
              </a:lnSpc>
            </a:pPr>
            <a:r>
              <a:rPr lang="en-US" sz="2400" dirty="0"/>
              <a:t>Worst case</a:t>
            </a:r>
          </a:p>
          <a:p>
            <a:pPr lvl="1">
              <a:lnSpc>
                <a:spcPct val="110000"/>
              </a:lnSpc>
            </a:pPr>
            <a:r>
              <a:rPr lang="en-US" sz="2000" dirty="0"/>
              <a:t>Provides an upper bound on running time</a:t>
            </a:r>
          </a:p>
          <a:p>
            <a:pPr lvl="1">
              <a:lnSpc>
                <a:spcPct val="110000"/>
              </a:lnSpc>
            </a:pPr>
            <a:r>
              <a:rPr lang="en-US" sz="2000" dirty="0"/>
              <a:t>An absolute </a:t>
            </a:r>
            <a:r>
              <a:rPr lang="en-US" sz="2000" dirty="0">
                <a:solidFill>
                  <a:srgbClr val="CC0000"/>
                </a:solidFill>
              </a:rPr>
              <a:t>guarantee</a:t>
            </a:r>
            <a:r>
              <a:rPr lang="en-US" sz="2000" dirty="0"/>
              <a:t> that the algorithm would not run longer, no matter what the inputs are</a:t>
            </a:r>
          </a:p>
          <a:p>
            <a:pPr>
              <a:lnSpc>
                <a:spcPct val="110000"/>
              </a:lnSpc>
            </a:pPr>
            <a:r>
              <a:rPr lang="en-US" sz="2400" dirty="0"/>
              <a:t>Best case</a:t>
            </a:r>
            <a:endParaRPr lang="en-US" sz="2400" dirty="0">
              <a:latin typeface="Comic Sans MS" pitchFamily="66" charset="0"/>
            </a:endParaRPr>
          </a:p>
          <a:p>
            <a:pPr lvl="1">
              <a:lnSpc>
                <a:spcPct val="110000"/>
              </a:lnSpc>
            </a:pPr>
            <a:r>
              <a:rPr lang="en-US" sz="2000" dirty="0"/>
              <a:t>Provides a lower bound on running time</a:t>
            </a:r>
          </a:p>
          <a:p>
            <a:pPr lvl="1">
              <a:lnSpc>
                <a:spcPct val="110000"/>
              </a:lnSpc>
            </a:pPr>
            <a:r>
              <a:rPr lang="en-US" sz="2000" dirty="0"/>
              <a:t>Input is the one for which the algorithm runs the fastest</a:t>
            </a:r>
          </a:p>
          <a:p>
            <a:pPr>
              <a:lnSpc>
                <a:spcPct val="110000"/>
              </a:lnSpc>
            </a:pPr>
            <a:endParaRPr lang="en-US" sz="2400" dirty="0"/>
          </a:p>
          <a:p>
            <a:pPr>
              <a:lnSpc>
                <a:spcPct val="110000"/>
              </a:lnSpc>
            </a:pPr>
            <a:endParaRPr lang="en-US" sz="2400" dirty="0"/>
          </a:p>
          <a:p>
            <a:pPr>
              <a:lnSpc>
                <a:spcPct val="110000"/>
              </a:lnSpc>
            </a:pPr>
            <a:r>
              <a:rPr lang="en-US" sz="2400" dirty="0"/>
              <a:t>Average case</a:t>
            </a:r>
            <a:endParaRPr lang="en-US" sz="2400" dirty="0">
              <a:latin typeface="Comic Sans MS" pitchFamily="66" charset="0"/>
            </a:endParaRPr>
          </a:p>
          <a:p>
            <a:pPr lvl="1">
              <a:lnSpc>
                <a:spcPct val="110000"/>
              </a:lnSpc>
            </a:pPr>
            <a:r>
              <a:rPr lang="en-US" sz="2000" dirty="0"/>
              <a:t>Provides a </a:t>
            </a:r>
            <a:r>
              <a:rPr lang="en-US" sz="2000" dirty="0">
                <a:solidFill>
                  <a:srgbClr val="CC0000"/>
                </a:solidFill>
              </a:rPr>
              <a:t>prediction</a:t>
            </a:r>
            <a:r>
              <a:rPr lang="en-US" sz="2000" dirty="0"/>
              <a:t> about the running time</a:t>
            </a:r>
          </a:p>
          <a:p>
            <a:pPr lvl="1">
              <a:lnSpc>
                <a:spcPct val="110000"/>
              </a:lnSpc>
            </a:pPr>
            <a:r>
              <a:rPr lang="en-US" sz="2000" dirty="0"/>
              <a:t>Assumes that the input is random</a:t>
            </a:r>
          </a:p>
          <a:p>
            <a:pPr lvl="1">
              <a:lnSpc>
                <a:spcPct val="110000"/>
              </a:lnSpc>
              <a:buFontTx/>
              <a:buNone/>
            </a:pPr>
            <a:endParaRPr lang="en-US" sz="2000" dirty="0"/>
          </a:p>
        </p:txBody>
      </p:sp>
      <p:graphicFrame>
        <p:nvGraphicFramePr>
          <p:cNvPr id="243719" name="Object 7"/>
          <p:cNvGraphicFramePr>
            <a:graphicFrameLocks noChangeAspect="1"/>
          </p:cNvGraphicFramePr>
          <p:nvPr/>
        </p:nvGraphicFramePr>
        <p:xfrm>
          <a:off x="889000" y="4360863"/>
          <a:ext cx="6972300" cy="504825"/>
        </p:xfrm>
        <a:graphic>
          <a:graphicData uri="http://schemas.openxmlformats.org/presentationml/2006/ole">
            <mc:AlternateContent xmlns:mc="http://schemas.openxmlformats.org/markup-compatibility/2006">
              <mc:Choice xmlns:v="urn:schemas-microsoft-com:vml" Requires="v">
                <p:oleObj spid="_x0000_s1048" name="Equation" r:id="rId3" imgW="2806560" imgH="203040" progId="">
                  <p:embed/>
                </p:oleObj>
              </mc:Choice>
              <mc:Fallback>
                <p:oleObj name="Equation" r:id="rId3" imgW="2806560" imgH="2030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4360863"/>
                        <a:ext cx="69723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20" name="Rectangle 8"/>
          <p:cNvSpPr>
            <a:spLocks noChangeArrowheads="1"/>
          </p:cNvSpPr>
          <p:nvPr/>
        </p:nvSpPr>
        <p:spPr bwMode="auto">
          <a:xfrm>
            <a:off x="827088" y="4292600"/>
            <a:ext cx="7202487" cy="644525"/>
          </a:xfrm>
          <a:prstGeom prst="rect">
            <a:avLst/>
          </a:prstGeom>
          <a:noFill/>
          <a:ln w="2857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172461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1501 Template">
  <a:themeElements>
    <a:clrScheme name="">
      <a:dk1>
        <a:srgbClr val="000000"/>
      </a:dk1>
      <a:lt1>
        <a:srgbClr val="FAFFD9"/>
      </a:lt1>
      <a:dk2>
        <a:srgbClr val="3333FF"/>
      </a:dk2>
      <a:lt2>
        <a:srgbClr val="000000"/>
      </a:lt2>
      <a:accent1>
        <a:srgbClr val="FF9900"/>
      </a:accent1>
      <a:accent2>
        <a:srgbClr val="00FFFF"/>
      </a:accent2>
      <a:accent3>
        <a:srgbClr val="FCFFE9"/>
      </a:accent3>
      <a:accent4>
        <a:srgbClr val="000000"/>
      </a:accent4>
      <a:accent5>
        <a:srgbClr val="FFCAAA"/>
      </a:accent5>
      <a:accent6>
        <a:srgbClr val="00E7E7"/>
      </a:accent6>
      <a:hlink>
        <a:srgbClr val="FF0033"/>
      </a:hlink>
      <a:folHlink>
        <a:srgbClr val="969696"/>
      </a:folHlink>
    </a:clrScheme>
    <a:fontScheme name="1501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76200" cap="flat" cmpd="sng" algn="ctr">
          <a:solidFill>
            <a:srgbClr val="3333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PK" sz="24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76200" cap="flat" cmpd="sng" algn="ctr">
          <a:solidFill>
            <a:srgbClr val="3333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PK" sz="24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501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501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501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501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501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501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501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DBAB08DA82304C95EF0ADE593014DF" ma:contentTypeVersion="3" ma:contentTypeDescription="Create a new document." ma:contentTypeScope="" ma:versionID="5609119382922e7d030c906d2c9012f6">
  <xsd:schema xmlns:xsd="http://www.w3.org/2001/XMLSchema" xmlns:xs="http://www.w3.org/2001/XMLSchema" xmlns:p="http://schemas.microsoft.com/office/2006/metadata/properties" xmlns:ns2="6174e3c1-a081-445a-9868-1e177ad69f43" targetNamespace="http://schemas.microsoft.com/office/2006/metadata/properties" ma:root="true" ma:fieldsID="c48a8da35f9ef84dcb6f4fa10a7b68f3" ns2:_="">
    <xsd:import namespace="6174e3c1-a081-445a-9868-1e177ad69f4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74e3c1-a081-445a-9868-1e177ad69f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97B73F-1328-4F51-A0E3-81CA6E77CF0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174e3c1-a081-445a-9868-1e177ad69f43"/>
    <ds:schemaRef ds:uri="http://www.w3.org/XML/1998/namespace"/>
    <ds:schemaRef ds:uri="http://purl.org/dc/dcmitype/"/>
  </ds:schemaRefs>
</ds:datastoreItem>
</file>

<file path=customXml/itemProps2.xml><?xml version="1.0" encoding="utf-8"?>
<ds:datastoreItem xmlns:ds="http://schemas.openxmlformats.org/officeDocument/2006/customXml" ds:itemID="{C374E92A-ABF5-4708-8725-C8AD201F2DA5}">
  <ds:schemaRefs>
    <ds:schemaRef ds:uri="http://schemas.microsoft.com/sharepoint/v3/contenttype/forms"/>
  </ds:schemaRefs>
</ds:datastoreItem>
</file>

<file path=customXml/itemProps3.xml><?xml version="1.0" encoding="utf-8"?>
<ds:datastoreItem xmlns:ds="http://schemas.openxmlformats.org/officeDocument/2006/customXml" ds:itemID="{6B9E704A-FAF2-490A-9A64-537676BC8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74e3c1-a081-445a-9868-1e177ad69f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2145</TotalTime>
  <Words>2341</Words>
  <Application>Microsoft Office PowerPoint</Application>
  <PresentationFormat>On-screen Show (4:3)</PresentationFormat>
  <Paragraphs>310</Paragraphs>
  <Slides>42</Slides>
  <Notes>16</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42</vt:i4>
      </vt:variant>
    </vt:vector>
  </HeadingPairs>
  <TitlesOfParts>
    <vt:vector size="58" baseType="lpstr">
      <vt:lpstr>Arial</vt:lpstr>
      <vt:lpstr>Arimo</vt:lpstr>
      <vt:lpstr>Calibri</vt:lpstr>
      <vt:lpstr>Century Schoolbook</vt:lpstr>
      <vt:lpstr>Comic Sans MS</vt:lpstr>
      <vt:lpstr>Courier New</vt:lpstr>
      <vt:lpstr>Lucida Grande</vt:lpstr>
      <vt:lpstr>Monotype Corsiva</vt:lpstr>
      <vt:lpstr>Monotype Sorts</vt:lpstr>
      <vt:lpstr>Times New Roman</vt:lpstr>
      <vt:lpstr>Wingdings</vt:lpstr>
      <vt:lpstr>Wingdings 2</vt:lpstr>
      <vt:lpstr>Oriel</vt:lpstr>
      <vt:lpstr>1501 Template</vt:lpstr>
      <vt:lpstr>Equation</vt:lpstr>
      <vt:lpstr>Paint Shop Pro Image</vt:lpstr>
      <vt:lpstr>How to solve a Problem?</vt:lpstr>
      <vt:lpstr>Analysis of algorithms</vt:lpstr>
      <vt:lpstr>Total Correctness</vt:lpstr>
      <vt:lpstr>Partial Correctness</vt:lpstr>
      <vt:lpstr>PowerPoint Presentation</vt:lpstr>
      <vt:lpstr>Correctness</vt:lpstr>
      <vt:lpstr>Advantages and Disadvantages</vt:lpstr>
      <vt:lpstr>Algorithm Efficiency </vt:lpstr>
      <vt:lpstr>Types of Analysis</vt:lpstr>
      <vt:lpstr>How do we compare algorithms?</vt:lpstr>
      <vt:lpstr>Ideal Solution</vt:lpstr>
      <vt:lpstr>Theoretical analysis of time efficiency</vt:lpstr>
      <vt:lpstr>Input size and basic operation examples</vt:lpstr>
      <vt:lpstr>Model Machine </vt:lpstr>
      <vt:lpstr>Example</vt:lpstr>
      <vt:lpstr>Another Example</vt:lpstr>
      <vt:lpstr>Asymptotic Analysis</vt:lpstr>
      <vt:lpstr>Rate of Growth</vt:lpstr>
      <vt:lpstr>Asymptotic Notation</vt:lpstr>
      <vt:lpstr>Big-O Notation</vt:lpstr>
      <vt:lpstr>Visualizing Orders of Growth</vt:lpstr>
      <vt:lpstr>More Examples …</vt:lpstr>
      <vt:lpstr>Back to Our Example</vt:lpstr>
      <vt:lpstr>Example (cont’d)</vt:lpstr>
      <vt:lpstr>Asymptotic notations</vt:lpstr>
      <vt:lpstr>More Examples</vt:lpstr>
      <vt:lpstr>Big-O example, graphically</vt:lpstr>
      <vt:lpstr>Asymptotic notations (cont.)</vt:lpstr>
      <vt:lpstr>Asymptotic notations (cont.)</vt:lpstr>
      <vt:lpstr>Searching</vt:lpstr>
      <vt:lpstr>Searching</vt:lpstr>
      <vt:lpstr>Linear Searching</vt:lpstr>
      <vt:lpstr>Linear Search</vt:lpstr>
      <vt:lpstr>Binary Search</vt:lpstr>
      <vt:lpstr>Binary Search</vt:lpstr>
      <vt:lpstr>The Algorithm</vt:lpstr>
      <vt:lpstr>The Algorithm</vt:lpstr>
      <vt:lpstr>The Algorithm</vt:lpstr>
      <vt:lpstr>The Algorithm</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STACKS  PART 1</dc:title>
  <dc:creator>sadaf yasmin</dc:creator>
  <cp:lastModifiedBy>Muhammad Sardaraz</cp:lastModifiedBy>
  <cp:revision>101</cp:revision>
  <dcterms:created xsi:type="dcterms:W3CDTF">2020-03-18T11:36:18Z</dcterms:created>
  <dcterms:modified xsi:type="dcterms:W3CDTF">2021-11-03T08:32:58Z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2012-09-03T00:00:00Z</vt:filetime>
  </property>
  <property fmtid="{D5CDD505-2E9C-101B-9397-08002B2CF9AE}" pid="3" name="Creator">
    <vt:lpwstr>Microsoft® Office PowerPoint® 2007</vt:lpwstr>
  </property>
  <property fmtid="{D5CDD505-2E9C-101B-9397-08002B2CF9AE}" pid="4" name="LastSaved">
    <vt:filetime>2020-03-18T00:00:00Z</vt:filetime>
  </property>
  <property fmtid="{D5CDD505-2E9C-101B-9397-08002B2CF9AE}" pid="5" name="ContentTypeId">
    <vt:lpwstr>0x01010090DBAB08DA82304C95EF0ADE593014DF</vt:lpwstr>
  </property>
</Properties>
</file>