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84" r:id="rId16"/>
    <p:sldId id="285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54EEC-9AEA-4415-B094-D0071FA57CEE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F5B82-B1EE-4C62-B458-CAF9738EA0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0DB-640F-4569-973C-0EF306CBE50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7124-31FC-40AE-B2C7-39C6D37D2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0DB-640F-4569-973C-0EF306CBE50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7124-31FC-40AE-B2C7-39C6D37D2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0DB-640F-4569-973C-0EF306CBE50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7124-31FC-40AE-B2C7-39C6D37D2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0DB-640F-4569-973C-0EF306CBE50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7124-31FC-40AE-B2C7-39C6D37D2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0DB-640F-4569-973C-0EF306CBE50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7124-31FC-40AE-B2C7-39C6D37D2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0DB-640F-4569-973C-0EF306CBE50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7124-31FC-40AE-B2C7-39C6D37D2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0DB-640F-4569-973C-0EF306CBE50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7124-31FC-40AE-B2C7-39C6D37D2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0DB-640F-4569-973C-0EF306CBE50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7124-31FC-40AE-B2C7-39C6D37D2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0DB-640F-4569-973C-0EF306CBE50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7124-31FC-40AE-B2C7-39C6D37D2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0DB-640F-4569-973C-0EF306CBE50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7124-31FC-40AE-B2C7-39C6D37D2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0DB-640F-4569-973C-0EF306CBE50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7124-31FC-40AE-B2C7-39C6D37D2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9D0DB-640F-4569-973C-0EF306CBE50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7124-31FC-40AE-B2C7-39C6D37D28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Introduction and Some 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-304 </a:t>
            </a:r>
          </a:p>
          <a:p>
            <a:r>
              <a:rPr lang="en-US" dirty="0" smtClean="0"/>
              <a:t>Database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lang="en-US" spc="-20" dirty="0" smtClean="0"/>
              <a:t>      </a:t>
            </a:r>
            <a:r>
              <a:rPr spc="-20" smtClean="0"/>
              <a:t>Basic</a:t>
            </a:r>
            <a:r>
              <a:rPr spc="-114" smtClean="0">
                <a:latin typeface="Times New Roman"/>
                <a:cs typeface="Times New Roman"/>
              </a:rPr>
              <a:t> </a:t>
            </a:r>
            <a:r>
              <a:rPr spc="-25" dirty="0"/>
              <a:t>da</a:t>
            </a:r>
            <a:r>
              <a:rPr spc="-80" dirty="0"/>
              <a:t>t</a:t>
            </a:r>
            <a:r>
              <a:rPr spc="-25" dirty="0"/>
              <a:t>a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pPr marL="102235">
                <a:lnSpc>
                  <a:spcPct val="100000"/>
                </a:lnSpc>
              </a:pPr>
              <a:t>10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3403"/>
            <a:ext cx="7848600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number(</a:t>
            </a:r>
            <a:r>
              <a:rPr sz="2400" b="1" spc="-60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,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d):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Numeric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typ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56970" lvl="2" indent="-2298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precisio</a:t>
            </a:r>
            <a:r>
              <a:rPr sz="2400" b="1" i="1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signifi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digits</a:t>
            </a:r>
            <a:endParaRPr sz="2400">
              <a:latin typeface="Calibri"/>
              <a:cs typeface="Calibri"/>
            </a:endParaRPr>
          </a:p>
          <a:p>
            <a:pPr marL="1156970" marR="91440" lvl="2" indent="-2298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s</a:t>
            </a:r>
            <a:r>
              <a:rPr sz="2400" b="1" i="1" spc="-30" dirty="0">
                <a:latin typeface="Calibri"/>
                <a:cs typeface="Calibri"/>
              </a:rPr>
              <a:t>c</a:t>
            </a:r>
            <a:r>
              <a:rPr sz="2400" b="1" i="1" spc="-15" dirty="0">
                <a:latin typeface="Calibri"/>
                <a:cs typeface="Calibri"/>
              </a:rPr>
              <a:t>ale</a:t>
            </a:r>
            <a:r>
              <a:rPr sz="2400" b="1" i="1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digit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decimal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lea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signifi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digit</a:t>
            </a:r>
            <a:endParaRPr sz="2400">
              <a:latin typeface="Calibri"/>
              <a:cs typeface="Calibri"/>
            </a:endParaRPr>
          </a:p>
          <a:p>
            <a:pPr marL="756285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smtClean="0">
                <a:latin typeface="Calibri"/>
                <a:cs typeface="Calibri"/>
              </a:rPr>
              <a:t>E</a:t>
            </a:r>
            <a:r>
              <a:rPr sz="2400" spc="-45" smtClean="0">
                <a:latin typeface="Calibri"/>
                <a:cs typeface="Calibri"/>
              </a:rPr>
              <a:t>x</a:t>
            </a:r>
            <a:r>
              <a:rPr sz="2400" spc="-20" smtClean="0">
                <a:latin typeface="Calibri"/>
                <a:cs typeface="Calibri"/>
              </a:rPr>
              <a:t>amples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number(8)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number(5,2)</a:t>
            </a:r>
            <a:endParaRPr sz="2400">
              <a:latin typeface="Calibri"/>
              <a:cs typeface="Calibri"/>
            </a:endParaRPr>
          </a:p>
          <a:p>
            <a:pPr marL="756285" marR="29972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  <a:tab pos="2151380" algn="l"/>
              </a:tabLst>
            </a:pPr>
            <a:r>
              <a:rPr sz="2400" spc="-15" dirty="0">
                <a:latin typeface="Calibri"/>
                <a:cs typeface="Calibri"/>
              </a:rPr>
              <a:t>No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alibri"/>
                <a:cs typeface="Calibri"/>
              </a:rPr>
              <a:t>number(5,2</a:t>
            </a:r>
            <a:r>
              <a:rPr sz="2400" spc="-10" dirty="0">
                <a:latin typeface="Calibri"/>
                <a:cs typeface="Calibri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thing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</a:t>
            </a:r>
            <a:r>
              <a:rPr sz="2400" spc="-40" dirty="0">
                <a:latin typeface="Calibri"/>
                <a:cs typeface="Calibri"/>
              </a:rPr>
              <a:t>rg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999.99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esulting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54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56285" marR="508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type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deri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spc="-40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t[e</a:t>
            </a:r>
            <a:r>
              <a:rPr sz="2400" b="1" spc="-40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er</a:t>
            </a:r>
            <a:r>
              <a:rPr sz="2400" b="1" dirty="0">
                <a:latin typeface="Calibri"/>
                <a:cs typeface="Calibri"/>
              </a:rPr>
              <a:t>]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dec[imal]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smalli</a:t>
            </a:r>
            <a:r>
              <a:rPr sz="2400" b="1" spc="-40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flo</a:t>
            </a:r>
            <a:r>
              <a:rPr sz="2400" b="1" spc="-40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8585" algn="l">
              <a:lnSpc>
                <a:spcPct val="100000"/>
              </a:lnSpc>
            </a:pPr>
            <a:r>
              <a:rPr lang="en-US" spc="-35" dirty="0" smtClean="0"/>
              <a:t>      </a:t>
            </a:r>
            <a:r>
              <a:rPr spc="-35" smtClean="0"/>
              <a:t>Numbe</a:t>
            </a:r>
            <a:r>
              <a:rPr spc="-20" smtClean="0"/>
              <a:t>r</a:t>
            </a:r>
            <a:r>
              <a:rPr spc="-90" smtClean="0">
                <a:latin typeface="Times New Roman"/>
                <a:cs typeface="Times New Roman"/>
              </a:rPr>
              <a:t> </a:t>
            </a:r>
            <a:r>
              <a:rPr spc="-130" dirty="0"/>
              <a:t>e</a:t>
            </a:r>
            <a:r>
              <a:rPr spc="-90" dirty="0"/>
              <a:t>x</a:t>
            </a:r>
            <a:r>
              <a:rPr spc="-25" dirty="0"/>
              <a:t>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11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5" y="1626103"/>
            <a:ext cx="60280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7,456,123.8</a:t>
            </a:r>
            <a:r>
              <a:rPr sz="2400" i="1" spc="-15" dirty="0">
                <a:latin typeface="Calibri"/>
                <a:cs typeface="Calibri"/>
              </a:rPr>
              <a:t>9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displ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oll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8488" y="2032503"/>
          <a:ext cx="6336852" cy="3514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504"/>
                <a:gridCol w="4193348"/>
              </a:tblGrid>
              <a:tr h="442468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number(9)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Calibri"/>
                          <a:cs typeface="Calibri"/>
                        </a:rPr>
                        <a:t>7456124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8912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number(9,1)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Calibri"/>
                          <a:cs typeface="Calibri"/>
                        </a:rPr>
                        <a:t>7456123.9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8912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number(*,1)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Calibri"/>
                          <a:cs typeface="Calibri"/>
                        </a:rPr>
                        <a:t>7456123.9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8912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number(9,2)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Calibri"/>
                          <a:cs typeface="Calibri"/>
                        </a:rPr>
                        <a:t>7456123.89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891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number(6)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Calibri"/>
                          <a:cs typeface="Calibri"/>
                        </a:rPr>
                        <a:t>[not</a:t>
                      </a:r>
                      <a:r>
                        <a:rPr sz="2400" i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i="1" spc="-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i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i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i="1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400" i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i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i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4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i="1" spc="-5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i="1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i="1" dirty="0">
                          <a:latin typeface="Calibri"/>
                          <a:cs typeface="Calibri"/>
                        </a:rPr>
                        <a:t>eeds</a:t>
                      </a:r>
                      <a:r>
                        <a:rPr sz="240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latin typeface="Calibri"/>
                          <a:cs typeface="Calibri"/>
                        </a:rPr>
                        <a:t>precision]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891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number(7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Calibri"/>
                          <a:cs typeface="Calibri"/>
                        </a:rPr>
                        <a:t>7456100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891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number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Calibri"/>
                          <a:cs typeface="Calibri"/>
                        </a:rPr>
                        <a:t>7456123.89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891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Calibri"/>
                          <a:cs typeface="Calibri"/>
                        </a:rPr>
                        <a:t>7456123.89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6239" algn="l">
              <a:lnSpc>
                <a:spcPct val="100000"/>
              </a:lnSpc>
            </a:pPr>
            <a:r>
              <a:rPr lang="en-US" spc="-35" dirty="0" smtClean="0"/>
              <a:t>       </a:t>
            </a:r>
            <a:r>
              <a:rPr spc="-35" smtClean="0"/>
              <a:t>Numbe</a:t>
            </a:r>
            <a:r>
              <a:rPr spc="-20" smtClean="0"/>
              <a:t>r</a:t>
            </a:r>
            <a:r>
              <a:rPr spc="-90" smtClean="0">
                <a:latin typeface="Times New Roman"/>
                <a:cs typeface="Times New Roman"/>
              </a:rPr>
              <a:t> </a:t>
            </a:r>
            <a:r>
              <a:rPr spc="-35" dirty="0"/>
              <a:t>f</a:t>
            </a:r>
            <a:r>
              <a:rPr spc="-5" dirty="0"/>
              <a:t>o</a:t>
            </a:r>
            <a:r>
              <a:rPr spc="-20" dirty="0"/>
              <a:t>r</a:t>
            </a:r>
            <a:r>
              <a:rPr spc="-45" dirty="0"/>
              <a:t>m</a:t>
            </a:r>
            <a:r>
              <a:rPr spc="-20" dirty="0"/>
              <a:t>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12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5" y="1613403"/>
            <a:ext cx="8069580" cy="472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number(</a:t>
            </a:r>
            <a:r>
              <a:rPr sz="2400" b="1" spc="-60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,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d):</a:t>
            </a:r>
            <a:endParaRPr sz="2400">
              <a:latin typeface="Calibri"/>
              <a:cs typeface="Calibri"/>
            </a:endParaRPr>
          </a:p>
          <a:p>
            <a:pPr marL="755015" marR="13906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positi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al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(d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digit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rig</a:t>
            </a:r>
            <a:r>
              <a:rPr sz="2400" spc="-3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decima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includin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lea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signifi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digi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rig</a:t>
            </a:r>
            <a:r>
              <a:rPr sz="2400" spc="-3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‐</a:t>
            </a:r>
            <a:r>
              <a:rPr sz="2400" dirty="0">
                <a:latin typeface="Calibri"/>
                <a:cs typeface="Calibri"/>
              </a:rPr>
              <a:t>mo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digi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af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decima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755650" marR="18161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al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(d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signifi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digit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decima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includin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lea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signifi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digit.</a:t>
            </a:r>
            <a:endParaRPr sz="2400">
              <a:latin typeface="Calibri"/>
              <a:cs typeface="Calibri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positi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al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(d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lea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signifi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digi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ounde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place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rig</a:t>
            </a:r>
            <a:r>
              <a:rPr sz="2400" spc="-3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decima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t.</a:t>
            </a:r>
            <a:endParaRPr sz="2400">
              <a:latin typeface="Calibri"/>
              <a:cs typeface="Calibri"/>
            </a:endParaRPr>
          </a:p>
          <a:p>
            <a:pPr marL="756285" marR="316865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ex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5" dirty="0">
                <a:latin typeface="Calibri"/>
                <a:cs typeface="Calibri"/>
              </a:rPr>
              <a:t>pl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(10,</a:t>
            </a:r>
            <a:r>
              <a:rPr sz="2400" spc="-5" dirty="0">
                <a:latin typeface="Calibri"/>
                <a:cs typeface="Calibri"/>
              </a:rPr>
              <a:t>‐</a:t>
            </a:r>
            <a:r>
              <a:rPr sz="2400" dirty="0">
                <a:latin typeface="Calibri"/>
                <a:cs typeface="Calibri"/>
              </a:rPr>
              <a:t>2)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means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hund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eds.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lang="en-US" spc="-20" dirty="0" smtClean="0"/>
              <a:t>        </a:t>
            </a:r>
            <a:r>
              <a:rPr spc="-20" smtClean="0"/>
              <a:t>Basic</a:t>
            </a:r>
            <a:r>
              <a:rPr spc="-114" smtClean="0">
                <a:latin typeface="Times New Roman"/>
                <a:cs typeface="Times New Roman"/>
              </a:rPr>
              <a:t> </a:t>
            </a:r>
            <a:r>
              <a:rPr spc="-25" dirty="0"/>
              <a:t>da</a:t>
            </a:r>
            <a:r>
              <a:rPr spc="-80" dirty="0"/>
              <a:t>t</a:t>
            </a:r>
            <a:r>
              <a:rPr spc="-25" dirty="0"/>
              <a:t>a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13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333" y="1613403"/>
            <a:ext cx="7829550" cy="340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-45" dirty="0">
                <a:latin typeface="Calibri"/>
                <a:cs typeface="Calibri"/>
              </a:rPr>
              <a:t>a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typ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756285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ul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DD‐</a:t>
            </a:r>
            <a:r>
              <a:rPr sz="2400" spc="-25" dirty="0">
                <a:latin typeface="Calibri"/>
                <a:cs typeface="Calibri"/>
              </a:rPr>
              <a:t>MMM</a:t>
            </a:r>
            <a:r>
              <a:rPr sz="2400" spc="-5" dirty="0">
                <a:latin typeface="Calibri"/>
                <a:cs typeface="Calibri"/>
              </a:rPr>
              <a:t>‐Y</a:t>
            </a:r>
            <a:r>
              <a:rPr sz="2400" spc="-28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amples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’1</a:t>
            </a:r>
            <a:r>
              <a:rPr sz="2400" spc="-20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‐</a:t>
            </a:r>
            <a:r>
              <a:rPr sz="2400" spc="5" dirty="0">
                <a:latin typeface="Calibri"/>
                <a:cs typeface="Calibri"/>
              </a:rPr>
              <a:t>OC</a:t>
            </a:r>
            <a:r>
              <a:rPr sz="2400" spc="-5" dirty="0">
                <a:latin typeface="Calibri"/>
                <a:cs typeface="Calibri"/>
              </a:rPr>
              <a:t>T‐</a:t>
            </a:r>
            <a:r>
              <a:rPr sz="2400" spc="-15" dirty="0">
                <a:latin typeface="Calibri"/>
                <a:cs typeface="Calibri"/>
              </a:rPr>
              <a:t>94</a:t>
            </a:r>
            <a:r>
              <a:rPr sz="2400" spc="-245" dirty="0">
                <a:latin typeface="Calibri"/>
                <a:cs typeface="Calibri"/>
              </a:rPr>
              <a:t>’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’0</a:t>
            </a:r>
            <a:r>
              <a:rPr sz="2400" spc="-20" dirty="0">
                <a:latin typeface="Calibri"/>
                <a:cs typeface="Calibri"/>
              </a:rPr>
              <a:t>7</a:t>
            </a:r>
            <a:r>
              <a:rPr sz="2400" spc="-5" dirty="0">
                <a:latin typeface="Calibri"/>
                <a:cs typeface="Calibri"/>
              </a:rPr>
              <a:t>‐</a:t>
            </a:r>
            <a:r>
              <a:rPr sz="2400" spc="-50" dirty="0">
                <a:latin typeface="Calibri"/>
                <a:cs typeface="Calibri"/>
              </a:rPr>
              <a:t>J</a:t>
            </a:r>
            <a:r>
              <a:rPr sz="2400" spc="-2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‐</a:t>
            </a:r>
            <a:r>
              <a:rPr sz="2400" spc="-15" dirty="0">
                <a:latin typeface="Calibri"/>
                <a:cs typeface="Calibri"/>
              </a:rPr>
              <a:t>98’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lon</a:t>
            </a:r>
            <a:r>
              <a:rPr sz="2400" b="1" spc="-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Cha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len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2GB.</a:t>
            </a:r>
            <a:endParaRPr sz="2400">
              <a:latin typeface="Calibri"/>
              <a:cs typeface="Calibri"/>
            </a:endParaRP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acle</a:t>
            </a:r>
            <a:r>
              <a:rPr sz="2400" spc="-5" dirty="0">
                <a:latin typeface="Calibri"/>
                <a:cs typeface="Calibri"/>
              </a:rPr>
              <a:t>‐SQ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typ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boolean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ho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2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simul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either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char(1)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number(1).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573" y="614357"/>
            <a:ext cx="1799589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i="1" spc="-25" dirty="0">
                <a:latin typeface="Calibri"/>
                <a:cs typeface="Calibri"/>
              </a:rPr>
              <a:t>Queries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6103"/>
            <a:ext cx="6454140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SQ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query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(simplified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ompone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95" dirty="0">
                <a:latin typeface="Calibri"/>
                <a:cs typeface="Calibri"/>
              </a:rPr>
              <a:t>k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[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]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tional):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2895600"/>
            <a:ext cx="6477000" cy="2065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7007" y="2883408"/>
            <a:ext cx="6502400" cy="2091055"/>
          </a:xfrm>
          <a:custGeom>
            <a:avLst/>
            <a:gdLst/>
            <a:ahLst/>
            <a:cxnLst/>
            <a:rect l="l" t="t" r="r" b="b"/>
            <a:pathLst>
              <a:path w="6502400" h="2091054">
                <a:moveTo>
                  <a:pt x="6502145" y="0"/>
                </a:moveTo>
                <a:lnTo>
                  <a:pt x="0" y="0"/>
                </a:lnTo>
                <a:lnTo>
                  <a:pt x="0" y="2090927"/>
                </a:lnTo>
                <a:lnTo>
                  <a:pt x="6502145" y="2090927"/>
                </a:lnTo>
                <a:lnTo>
                  <a:pt x="6502145" y="2084069"/>
                </a:lnTo>
                <a:lnTo>
                  <a:pt x="12191" y="2084069"/>
                </a:lnTo>
                <a:lnTo>
                  <a:pt x="6095" y="2077973"/>
                </a:lnTo>
                <a:lnTo>
                  <a:pt x="12191" y="2077973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6502145" y="6095"/>
                </a:lnTo>
                <a:lnTo>
                  <a:pt x="6502145" y="0"/>
                </a:lnTo>
                <a:close/>
              </a:path>
              <a:path w="6502400" h="2091054">
                <a:moveTo>
                  <a:pt x="12191" y="2077973"/>
                </a:moveTo>
                <a:lnTo>
                  <a:pt x="6095" y="2077973"/>
                </a:lnTo>
                <a:lnTo>
                  <a:pt x="12191" y="2084069"/>
                </a:lnTo>
                <a:lnTo>
                  <a:pt x="12191" y="2077973"/>
                </a:lnTo>
                <a:close/>
              </a:path>
              <a:path w="6502400" h="2091054">
                <a:moveTo>
                  <a:pt x="6489191" y="2077973"/>
                </a:moveTo>
                <a:lnTo>
                  <a:pt x="12191" y="2077973"/>
                </a:lnTo>
                <a:lnTo>
                  <a:pt x="12191" y="2084069"/>
                </a:lnTo>
                <a:lnTo>
                  <a:pt x="6489191" y="2084069"/>
                </a:lnTo>
                <a:lnTo>
                  <a:pt x="6489191" y="2077973"/>
                </a:lnTo>
                <a:close/>
              </a:path>
              <a:path w="6502400" h="2091054">
                <a:moveTo>
                  <a:pt x="6489191" y="6095"/>
                </a:moveTo>
                <a:lnTo>
                  <a:pt x="6489191" y="2084069"/>
                </a:lnTo>
                <a:lnTo>
                  <a:pt x="6496049" y="2077973"/>
                </a:lnTo>
                <a:lnTo>
                  <a:pt x="6502145" y="2077973"/>
                </a:lnTo>
                <a:lnTo>
                  <a:pt x="6502145" y="12191"/>
                </a:lnTo>
                <a:lnTo>
                  <a:pt x="6496049" y="12191"/>
                </a:lnTo>
                <a:lnTo>
                  <a:pt x="6489191" y="6095"/>
                </a:lnTo>
                <a:close/>
              </a:path>
              <a:path w="6502400" h="2091054">
                <a:moveTo>
                  <a:pt x="6502145" y="2077973"/>
                </a:moveTo>
                <a:lnTo>
                  <a:pt x="6496049" y="2077973"/>
                </a:lnTo>
                <a:lnTo>
                  <a:pt x="6489191" y="2084069"/>
                </a:lnTo>
                <a:lnTo>
                  <a:pt x="6502145" y="2084069"/>
                </a:lnTo>
                <a:lnTo>
                  <a:pt x="6502145" y="2077973"/>
                </a:lnTo>
                <a:close/>
              </a:path>
              <a:path w="6502400" h="2091054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6502400" h="2091054">
                <a:moveTo>
                  <a:pt x="648919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6489191" y="12191"/>
                </a:lnTo>
                <a:lnTo>
                  <a:pt x="6489191" y="6095"/>
                </a:lnTo>
                <a:close/>
              </a:path>
              <a:path w="6502400" h="2091054">
                <a:moveTo>
                  <a:pt x="6502145" y="6095"/>
                </a:moveTo>
                <a:lnTo>
                  <a:pt x="6489191" y="6095"/>
                </a:lnTo>
                <a:lnTo>
                  <a:pt x="6496049" y="12191"/>
                </a:lnTo>
                <a:lnTo>
                  <a:pt x="6502145" y="12191"/>
                </a:lnTo>
                <a:lnTo>
                  <a:pt x="650214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14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the followings:</a:t>
            </a:r>
          </a:p>
          <a:p>
            <a:pPr lvl="1"/>
            <a:r>
              <a:rPr lang="en-US" dirty="0" smtClean="0"/>
              <a:t>All SQL statements have a terminator, i.e., </a:t>
            </a:r>
            <a:r>
              <a:rPr lang="en-US" dirty="0" smtClean="0">
                <a:solidFill>
                  <a:srgbClr val="FF0000"/>
                </a:solidFill>
              </a:rPr>
              <a:t>semicolon (;) </a:t>
            </a:r>
            <a:r>
              <a:rPr lang="en-US" dirty="0" smtClean="0"/>
              <a:t>at the end</a:t>
            </a:r>
          </a:p>
          <a:p>
            <a:pPr lvl="1"/>
            <a:r>
              <a:rPr lang="en-US" dirty="0" smtClean="0"/>
              <a:t>SQL Keywords are </a:t>
            </a:r>
            <a:r>
              <a:rPr lang="en-US" dirty="0" smtClean="0">
                <a:solidFill>
                  <a:srgbClr val="FF0000"/>
                </a:solidFill>
              </a:rPr>
              <a:t>NOT case-sensitive</a:t>
            </a:r>
            <a:r>
              <a:rPr lang="en-US" dirty="0" smtClean="0"/>
              <a:t>, e.g.,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elect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7030A0"/>
                </a:solidFill>
              </a:rPr>
              <a:t>select</a:t>
            </a:r>
            <a:r>
              <a:rPr lang="en-US" dirty="0" smtClean="0"/>
              <a:t> are all same.</a:t>
            </a:r>
          </a:p>
          <a:p>
            <a:pPr lvl="1"/>
            <a:r>
              <a:rPr lang="en-US" dirty="0" smtClean="0"/>
              <a:t>SQL statements can be entered in </a:t>
            </a:r>
            <a:r>
              <a:rPr lang="en-US" dirty="0" smtClean="0">
                <a:solidFill>
                  <a:srgbClr val="FF0000"/>
                </a:solidFill>
              </a:rPr>
              <a:t>one or more lines</a:t>
            </a:r>
            <a:r>
              <a:rPr lang="en-US" dirty="0" smtClean="0"/>
              <a:t> to increase readability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the followings:</a:t>
            </a:r>
          </a:p>
          <a:p>
            <a:pPr lvl="1"/>
            <a:r>
              <a:rPr lang="en-US" dirty="0" smtClean="0"/>
              <a:t>All SQL statements have a terminator, i.e., </a:t>
            </a:r>
            <a:r>
              <a:rPr lang="en-US" dirty="0" smtClean="0">
                <a:solidFill>
                  <a:srgbClr val="FF0000"/>
                </a:solidFill>
              </a:rPr>
              <a:t>semicolon (;) </a:t>
            </a:r>
            <a:r>
              <a:rPr lang="en-US" dirty="0" smtClean="0"/>
              <a:t>at the end</a:t>
            </a:r>
          </a:p>
          <a:p>
            <a:pPr lvl="1"/>
            <a:r>
              <a:rPr lang="en-US" dirty="0" smtClean="0"/>
              <a:t>SQL Keywords are </a:t>
            </a:r>
            <a:r>
              <a:rPr lang="en-US" dirty="0" smtClean="0">
                <a:solidFill>
                  <a:srgbClr val="FF0000"/>
                </a:solidFill>
              </a:rPr>
              <a:t>NOT case-sensitive</a:t>
            </a:r>
            <a:r>
              <a:rPr lang="en-US" dirty="0" smtClean="0"/>
              <a:t>, e.g.,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elect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7030A0"/>
                </a:solidFill>
              </a:rPr>
              <a:t>select</a:t>
            </a:r>
            <a:r>
              <a:rPr lang="en-US" dirty="0" smtClean="0"/>
              <a:t> are all same.</a:t>
            </a:r>
          </a:p>
          <a:p>
            <a:pPr lvl="1"/>
            <a:r>
              <a:rPr lang="en-US" dirty="0" smtClean="0"/>
              <a:t>SQL statements can be entered in </a:t>
            </a:r>
            <a:r>
              <a:rPr lang="en-US" dirty="0" smtClean="0">
                <a:solidFill>
                  <a:srgbClr val="FF0000"/>
                </a:solidFill>
              </a:rPr>
              <a:t>one or more lines</a:t>
            </a:r>
            <a:r>
              <a:rPr lang="en-US" dirty="0" smtClean="0"/>
              <a:t> to increase readability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1910" algn="l">
              <a:lnSpc>
                <a:spcPct val="100000"/>
              </a:lnSpc>
            </a:pPr>
            <a:r>
              <a:rPr lang="en-US" spc="-25" dirty="0" smtClean="0"/>
              <a:t>    </a:t>
            </a:r>
            <a:r>
              <a:rPr spc="-25" smtClean="0"/>
              <a:t>Queries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17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334" y="1626103"/>
            <a:ext cx="7922259" cy="4816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82575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selec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af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Calibri"/>
                <a:cs typeface="Calibri"/>
              </a:rPr>
              <a:t>k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select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ope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lle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ojection.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i="1" spc="-15">
                <a:latin typeface="Calibri"/>
                <a:cs typeface="Calibri"/>
              </a:rPr>
              <a:t>selec</a:t>
            </a:r>
            <a:r>
              <a:rPr sz="2400" b="1" i="1" spc="-10">
                <a:latin typeface="Calibri"/>
                <a:cs typeface="Calibri"/>
              </a:rPr>
              <a:t>t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pc="-75" smtClean="0">
                <a:latin typeface="Calibri"/>
                <a:cs typeface="Calibri"/>
              </a:rPr>
              <a:t>L</a:t>
            </a:r>
            <a:r>
              <a:rPr sz="2400" b="1" i="1" spc="-5" smtClean="0">
                <a:latin typeface="Calibri"/>
                <a:cs typeface="Calibri"/>
              </a:rPr>
              <a:t>O</a:t>
            </a:r>
            <a:r>
              <a:rPr sz="2400" b="1" i="1" spc="-25" smtClean="0">
                <a:latin typeface="Calibri"/>
                <a:cs typeface="Calibri"/>
              </a:rPr>
              <a:t>C</a:t>
            </a:r>
            <a:r>
              <a:rPr lang="en-US" sz="2400" b="1" i="1" spc="-25" dirty="0" smtClean="0">
                <a:latin typeface="Calibri"/>
                <a:cs typeface="Calibri"/>
              </a:rPr>
              <a:t>ATION_ID</a:t>
            </a:r>
            <a:r>
              <a:rPr sz="2400" b="1" i="1" spc="-10" smtClean="0">
                <a:latin typeface="Calibri"/>
                <a:cs typeface="Calibri"/>
              </a:rPr>
              <a:t>,</a:t>
            </a:r>
            <a:r>
              <a:rPr sz="2400" b="1" i="1" spc="-55" smtClean="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DEP</a:t>
            </a:r>
            <a:r>
              <a:rPr lang="en-US" sz="2400" b="1" i="1" dirty="0" smtClean="0">
                <a:latin typeface="Calibri"/>
                <a:cs typeface="Calibri"/>
              </a:rPr>
              <a:t>ARTMENT_NAME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from</a:t>
            </a:r>
            <a:r>
              <a:rPr sz="2400" b="1" i="1" spc="-60">
                <a:latin typeface="Times New Roman"/>
                <a:cs typeface="Times New Roman"/>
              </a:rPr>
              <a:t> </a:t>
            </a:r>
            <a:r>
              <a:rPr sz="2400" b="1" i="1" spc="-5" smtClean="0">
                <a:latin typeface="Calibri"/>
                <a:cs typeface="Calibri"/>
              </a:rPr>
              <a:t>DEP</a:t>
            </a:r>
            <a:r>
              <a:rPr lang="en-US" sz="2400" b="1" i="1" spc="-5" dirty="0" smtClean="0">
                <a:latin typeface="Calibri"/>
                <a:cs typeface="Calibri"/>
              </a:rPr>
              <a:t>ARTMEN</a:t>
            </a:r>
            <a:r>
              <a:rPr sz="2400" b="1" i="1" spc="-5" smtClean="0">
                <a:latin typeface="Calibri"/>
                <a:cs typeface="Calibri"/>
              </a:rPr>
              <a:t>T</a:t>
            </a:r>
            <a:r>
              <a:rPr lang="en-US" sz="2400" b="1" i="1" spc="-5" dirty="0" smtClean="0">
                <a:latin typeface="Calibri"/>
                <a:cs typeface="Calibri"/>
              </a:rPr>
              <a:t>S;</a:t>
            </a:r>
            <a:endParaRPr sz="2400">
              <a:latin typeface="Calibri"/>
              <a:cs typeface="Calibri"/>
            </a:endParaRPr>
          </a:p>
          <a:p>
            <a:pPr marL="356235" marR="14605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shoul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selec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st</a:t>
            </a:r>
            <a:r>
              <a:rPr sz="2400" spc="-10" dirty="0">
                <a:latin typeface="Calibri"/>
                <a:cs typeface="Calibri"/>
              </a:rPr>
              <a:t>erisk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ym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ol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‘*’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deno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tribu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  <a:tab pos="1617345" algn="l"/>
              </a:tabLst>
            </a:pPr>
            <a:r>
              <a:rPr sz="2400" b="1" i="1" spc="-15" dirty="0">
                <a:latin typeface="Calibri"/>
                <a:cs typeface="Calibri"/>
              </a:rPr>
              <a:t>selec</a:t>
            </a:r>
            <a:r>
              <a:rPr sz="2400" b="1" i="1" spc="-10" dirty="0">
                <a:latin typeface="Calibri"/>
                <a:cs typeface="Calibri"/>
              </a:rPr>
              <a:t>t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 dirty="0">
                <a:latin typeface="Calibri"/>
                <a:cs typeface="Calibri"/>
              </a:rPr>
              <a:t>*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from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LOYEES;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st</a:t>
            </a:r>
            <a:r>
              <a:rPr sz="2400" spc="-15" dirty="0">
                <a:latin typeface="Calibri"/>
                <a:cs typeface="Calibri"/>
              </a:rPr>
              <a:t>ead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tribu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name,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selec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claus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arithm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tic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essions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olving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arithm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tic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ope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c.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i="1" spc="-15">
                <a:latin typeface="Calibri"/>
                <a:cs typeface="Calibri"/>
              </a:rPr>
              <a:t>selec</a:t>
            </a:r>
            <a:r>
              <a:rPr sz="2400" b="1" i="1" spc="-10">
                <a:latin typeface="Calibri"/>
                <a:cs typeface="Calibri"/>
              </a:rPr>
              <a:t>t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lang="en-US" sz="2400" b="1" i="1" spc="-15" dirty="0">
                <a:latin typeface="Calibri"/>
                <a:cs typeface="Calibri"/>
              </a:rPr>
              <a:t> </a:t>
            </a:r>
            <a:r>
              <a:rPr lang="en-US" sz="2400" b="1" i="1" spc="-15" dirty="0" smtClean="0">
                <a:latin typeface="Calibri"/>
                <a:cs typeface="Calibri"/>
              </a:rPr>
              <a:t>FIRST_</a:t>
            </a:r>
            <a:r>
              <a:rPr sz="2400" b="1" i="1" spc="-15" smtClean="0">
                <a:latin typeface="Calibri"/>
                <a:cs typeface="Calibri"/>
              </a:rPr>
              <a:t>NAME</a:t>
            </a:r>
            <a:r>
              <a:rPr sz="2400" b="1" i="1" spc="-15">
                <a:latin typeface="Calibri"/>
                <a:cs typeface="Calibri"/>
              </a:rPr>
              <a:t>,</a:t>
            </a:r>
            <a:r>
              <a:rPr sz="2400" b="1" i="1" spc="-60">
                <a:latin typeface="Times New Roman"/>
                <a:cs typeface="Times New Roman"/>
              </a:rPr>
              <a:t> </a:t>
            </a:r>
            <a:r>
              <a:rPr sz="2400" b="1" i="1" spc="-5" smtClean="0">
                <a:latin typeface="Calibri"/>
                <a:cs typeface="Calibri"/>
              </a:rPr>
              <a:t>DEP</a:t>
            </a:r>
            <a:r>
              <a:rPr lang="en-US" sz="2400" b="1" i="1" spc="-5" dirty="0" smtClean="0">
                <a:latin typeface="Calibri"/>
                <a:cs typeface="Calibri"/>
              </a:rPr>
              <a:t>ARTMEN</a:t>
            </a:r>
            <a:r>
              <a:rPr sz="2400" b="1" i="1" spc="-5" smtClean="0">
                <a:latin typeface="Calibri"/>
                <a:cs typeface="Calibri"/>
              </a:rPr>
              <a:t>T</a:t>
            </a:r>
            <a:r>
              <a:rPr lang="en-US" sz="2400" b="1" i="1" spc="-5" dirty="0" smtClean="0">
                <a:latin typeface="Calibri"/>
                <a:cs typeface="Calibri"/>
              </a:rPr>
              <a:t>_ID</a:t>
            </a:r>
            <a:r>
              <a:rPr sz="2400" b="1" i="1" spc="-10" smtClean="0">
                <a:latin typeface="Calibri"/>
                <a:cs typeface="Calibri"/>
              </a:rPr>
              <a:t>,</a:t>
            </a:r>
            <a:r>
              <a:rPr sz="2400" b="1" i="1" spc="-55" smtClean="0">
                <a:latin typeface="Times New Roman"/>
                <a:cs typeface="Times New Roman"/>
              </a:rPr>
              <a:t> </a:t>
            </a:r>
            <a:r>
              <a:rPr sz="2400" b="1" i="1" spc="-15" smtClean="0">
                <a:latin typeface="Calibri"/>
                <a:cs typeface="Calibri"/>
              </a:rPr>
              <a:t>S</a:t>
            </a:r>
            <a:r>
              <a:rPr sz="2400" b="1" i="1" spc="-20" smtClean="0">
                <a:latin typeface="Calibri"/>
                <a:cs typeface="Calibri"/>
              </a:rPr>
              <a:t>A</a:t>
            </a:r>
            <a:r>
              <a:rPr sz="2400" b="1" i="1" spc="-15" smtClean="0">
                <a:latin typeface="Calibri"/>
                <a:cs typeface="Calibri"/>
              </a:rPr>
              <a:t>L</a:t>
            </a:r>
            <a:r>
              <a:rPr lang="en-US" sz="2400" b="1" i="1" spc="-15" dirty="0" smtClean="0">
                <a:latin typeface="Calibri"/>
                <a:cs typeface="Calibri"/>
              </a:rPr>
              <a:t>ARY</a:t>
            </a:r>
            <a:r>
              <a:rPr sz="2400" b="1" i="1" spc="-15" smtClean="0">
                <a:latin typeface="Calibri"/>
                <a:cs typeface="Calibri"/>
              </a:rPr>
              <a:t>*1.55</a:t>
            </a:r>
            <a:r>
              <a:rPr sz="2400" b="1" i="1" spc="-95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from</a:t>
            </a:r>
            <a:r>
              <a:rPr sz="2400" b="1" i="1" spc="-6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0350" algn="l">
              <a:lnSpc>
                <a:spcPct val="100000"/>
              </a:lnSpc>
            </a:pPr>
            <a:r>
              <a:rPr lang="en-US" spc="-30" dirty="0" smtClean="0"/>
              <a:t>     </a:t>
            </a:r>
            <a:r>
              <a:rPr spc="-30" smtClean="0"/>
              <a:t>Querie</a:t>
            </a:r>
            <a:r>
              <a:rPr spc="-20" smtClean="0"/>
              <a:t>s</a:t>
            </a:r>
            <a:r>
              <a:rPr spc="-90" smtClean="0">
                <a:latin typeface="Times New Roman"/>
                <a:cs typeface="Times New Roman"/>
              </a:rPr>
              <a:t> </a:t>
            </a:r>
            <a:r>
              <a:rPr spc="-15" dirty="0"/>
              <a:t>: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20" dirty="0"/>
              <a:t>di</a:t>
            </a:r>
            <a:r>
              <a:rPr spc="-75" dirty="0"/>
              <a:t>s</a:t>
            </a:r>
            <a:r>
              <a:rPr spc="-25" dirty="0"/>
              <a:t>t</a:t>
            </a:r>
            <a:r>
              <a:rPr spc="-20" dirty="0"/>
              <a:t>inct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18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27" y="1626103"/>
            <a:ext cx="7852409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Conside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i="1" spc="-15">
                <a:latin typeface="Calibri"/>
                <a:cs typeface="Calibri"/>
              </a:rPr>
              <a:t>selec</a:t>
            </a:r>
            <a:r>
              <a:rPr sz="2400" b="1" i="1" spc="-10">
                <a:latin typeface="Calibri"/>
                <a:cs typeface="Calibri"/>
              </a:rPr>
              <a:t>t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DEP</a:t>
            </a:r>
            <a:r>
              <a:rPr lang="en-US" sz="2400" b="1" i="1" dirty="0" smtClean="0">
                <a:latin typeface="Calibri"/>
                <a:cs typeface="Calibri"/>
              </a:rPr>
              <a:t>ARTMENT</a:t>
            </a:r>
            <a:r>
              <a:rPr lang="en-US" sz="2400" b="1" i="1" dirty="0" smtClean="0">
                <a:latin typeface="Calibri"/>
                <a:cs typeface="Calibri"/>
              </a:rPr>
              <a:t>_ID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from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LOYEES;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tri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departme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tuple.</a:t>
            </a:r>
            <a:endParaRPr sz="2400">
              <a:latin typeface="Calibri"/>
              <a:cs typeface="Calibri"/>
            </a:endParaRPr>
          </a:p>
          <a:p>
            <a:pPr marL="355600" marR="10985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</a:tabLst>
            </a:pPr>
            <a:r>
              <a:rPr sz="2400" spc="-1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ypi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ll</a:t>
            </a:r>
            <a:r>
              <a:rPr sz="2400" spc="-19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some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appear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query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sul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dupli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sul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tuple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om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elimin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ed.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Insertin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Calibri"/>
                <a:cs typeface="Calibri"/>
              </a:rPr>
              <a:t>k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tinc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af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Calibri"/>
                <a:cs typeface="Calibri"/>
              </a:rPr>
              <a:t>k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select,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ho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2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elimin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dupli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query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sul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2400" b="1" i="1" spc="-15" dirty="0">
                <a:cs typeface="Calibri"/>
              </a:rPr>
              <a:t>selec</a:t>
            </a:r>
            <a:r>
              <a:rPr lang="en-US" sz="2400" b="1" i="1" spc="-10" dirty="0">
                <a:cs typeface="Calibri"/>
              </a:rPr>
              <a:t>t</a:t>
            </a:r>
            <a:r>
              <a:rPr lang="en-US" sz="2400" b="1" i="1" spc="-70" dirty="0" smtClean="0">
                <a:latin typeface="Times New Roman"/>
                <a:cs typeface="Times New Roman"/>
              </a:rPr>
              <a:t> distinct(</a:t>
            </a:r>
            <a:r>
              <a:rPr lang="en-US" sz="2400" b="1" i="1" dirty="0" smtClean="0">
                <a:cs typeface="Calibri"/>
              </a:rPr>
              <a:t>DEPARTMENT_ID)</a:t>
            </a:r>
            <a:r>
              <a:rPr lang="en-US" sz="2400" b="1" i="1" spc="-70" dirty="0" smtClean="0"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cs typeface="Calibri"/>
              </a:rPr>
              <a:t>from</a:t>
            </a:r>
            <a:r>
              <a:rPr lang="en-US" sz="2400" b="1" i="1" spc="-70" dirty="0" smtClean="0"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cs typeface="Calibri"/>
              </a:rPr>
              <a:t>EMPLOYEES;</a:t>
            </a:r>
            <a:endParaRPr lang="en-US" sz="24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7160" algn="l">
              <a:lnSpc>
                <a:spcPct val="100000"/>
              </a:lnSpc>
            </a:pPr>
            <a:r>
              <a:rPr lang="en-US" spc="-30" dirty="0" smtClean="0"/>
              <a:t>     </a:t>
            </a:r>
            <a:r>
              <a:rPr spc="-30" smtClean="0"/>
              <a:t>Querie</a:t>
            </a:r>
            <a:r>
              <a:rPr spc="-20" smtClean="0"/>
              <a:t>s</a:t>
            </a:r>
            <a:r>
              <a:rPr spc="-90" smtClean="0">
                <a:latin typeface="Times New Roman"/>
                <a:cs typeface="Times New Roman"/>
              </a:rPr>
              <a:t> </a:t>
            </a:r>
            <a:r>
              <a:rPr spc="-15" dirty="0"/>
              <a:t>: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30" dirty="0"/>
              <a:t>orde</a:t>
            </a:r>
            <a:r>
              <a:rPr spc="-20" dirty="0"/>
              <a:t>r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0"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3" y="1626103"/>
            <a:ext cx="7955915" cy="4078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possibl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sortin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sul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tuple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query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displ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ed.</a:t>
            </a:r>
            <a:endParaRPr sz="2400">
              <a:latin typeface="Calibri"/>
              <a:cs typeface="Calibri"/>
            </a:endParaRPr>
          </a:p>
          <a:p>
            <a:pPr marL="356235" marR="137795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claus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tribu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selec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claus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4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desc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descendin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asc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ascending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(thi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ul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der).</a:t>
            </a:r>
            <a:endParaRPr sz="2400">
              <a:latin typeface="Calibri"/>
              <a:cs typeface="Calibri"/>
            </a:endParaRPr>
          </a:p>
          <a:p>
            <a:pPr marL="35623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</a:tabLst>
            </a:pP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ex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5" dirty="0">
                <a:latin typeface="Calibri"/>
                <a:cs typeface="Calibri"/>
              </a:rPr>
              <a:t>pl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b="1" i="1" spc="-15">
                <a:latin typeface="Calibri"/>
                <a:cs typeface="Calibri"/>
              </a:rPr>
              <a:t>selec</a:t>
            </a:r>
            <a:r>
              <a:rPr sz="2400" b="1" i="1" spc="-10">
                <a:latin typeface="Calibri"/>
                <a:cs typeface="Calibri"/>
              </a:rPr>
              <a:t>t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lang="en-US" sz="2400" b="1" i="1" spc="-15" dirty="0" smtClean="0">
                <a:latin typeface="Calibri"/>
                <a:cs typeface="Calibri"/>
              </a:rPr>
              <a:t>FIRST_</a:t>
            </a:r>
            <a:r>
              <a:rPr sz="2400" b="1" i="1" spc="-15" smtClean="0">
                <a:latin typeface="Calibri"/>
                <a:cs typeface="Calibri"/>
              </a:rPr>
              <a:t>NAME</a:t>
            </a:r>
            <a:r>
              <a:rPr sz="2400" b="1" i="1" spc="-15">
                <a:latin typeface="Calibri"/>
                <a:cs typeface="Calibri"/>
              </a:rPr>
              <a:t>,</a:t>
            </a:r>
            <a:r>
              <a:rPr sz="2400" b="1" i="1" spc="-60">
                <a:latin typeface="Times New Roman"/>
                <a:cs typeface="Times New Roman"/>
              </a:rPr>
              <a:t> </a:t>
            </a:r>
            <a:r>
              <a:rPr sz="2400" b="1" i="1" spc="-5" smtClean="0">
                <a:latin typeface="Calibri"/>
                <a:cs typeface="Calibri"/>
              </a:rPr>
              <a:t>DEP</a:t>
            </a:r>
            <a:r>
              <a:rPr lang="en-US" sz="2400" b="1" i="1" spc="-5" dirty="0" smtClean="0">
                <a:latin typeface="Calibri"/>
                <a:cs typeface="Calibri"/>
              </a:rPr>
              <a:t>ARTMEN</a:t>
            </a:r>
            <a:r>
              <a:rPr sz="2400" b="1" i="1" spc="-5" smtClean="0">
                <a:latin typeface="Calibri"/>
                <a:cs typeface="Calibri"/>
              </a:rPr>
              <a:t>T</a:t>
            </a:r>
            <a:r>
              <a:rPr lang="en-US" sz="2400" b="1" i="1" spc="-5" dirty="0" smtClean="0">
                <a:latin typeface="Calibri"/>
                <a:cs typeface="Calibri"/>
              </a:rPr>
              <a:t>_ID</a:t>
            </a:r>
            <a:r>
              <a:rPr sz="2400" b="1" i="1" spc="-10" smtClean="0">
                <a:latin typeface="Calibri"/>
                <a:cs typeface="Calibri"/>
              </a:rPr>
              <a:t>,</a:t>
            </a:r>
            <a:r>
              <a:rPr sz="2400" b="1" i="1" spc="-55" smtClean="0">
                <a:latin typeface="Times New Roman"/>
                <a:cs typeface="Times New Roman"/>
              </a:rPr>
              <a:t> </a:t>
            </a:r>
            <a:r>
              <a:rPr sz="2400" b="1" i="1" spc="-20" smtClean="0">
                <a:latin typeface="Calibri"/>
                <a:cs typeface="Calibri"/>
              </a:rPr>
              <a:t>HIRE</a:t>
            </a:r>
            <a:r>
              <a:rPr lang="en-US" sz="2400" b="1" i="1" spc="-20" dirty="0" smtClean="0">
                <a:latin typeface="Calibri"/>
                <a:cs typeface="Calibri"/>
              </a:rPr>
              <a:t>_</a:t>
            </a:r>
            <a:r>
              <a:rPr sz="2400" b="1" i="1" spc="-65" smtClean="0">
                <a:latin typeface="Calibri"/>
                <a:cs typeface="Calibri"/>
              </a:rPr>
              <a:t>D</a:t>
            </a:r>
            <a:r>
              <a:rPr sz="2400" b="1" i="1" spc="-210" smtClean="0">
                <a:latin typeface="Calibri"/>
                <a:cs typeface="Calibri"/>
              </a:rPr>
              <a:t>A</a:t>
            </a:r>
            <a:r>
              <a:rPr sz="2400" b="1" i="1" spc="-20" smtClean="0">
                <a:latin typeface="Calibri"/>
                <a:cs typeface="Calibri"/>
              </a:rPr>
              <a:t>T</a:t>
            </a:r>
            <a:r>
              <a:rPr sz="2400" b="1" i="1" spc="-15" smtClean="0">
                <a:latin typeface="Calibri"/>
                <a:cs typeface="Calibri"/>
              </a:rPr>
              <a:t>E</a:t>
            </a:r>
            <a:r>
              <a:rPr sz="2400" b="1" i="1" spc="-60" smtClean="0">
                <a:latin typeface="Times New Roman"/>
                <a:cs typeface="Times New Roman"/>
              </a:rPr>
              <a:t> </a:t>
            </a:r>
            <a:endParaRPr lang="en-US" sz="2400" b="1" i="1" spc="-60" dirty="0" smtClean="0">
              <a:latin typeface="Times New Roman"/>
              <a:cs typeface="Times New Roman"/>
            </a:endParaRPr>
          </a:p>
          <a:p>
            <a:pPr marL="470534">
              <a:lnSpc>
                <a:spcPct val="100000"/>
              </a:lnSpc>
              <a:spcBef>
                <a:spcPts val="575"/>
              </a:spcBef>
            </a:pPr>
            <a:r>
              <a:rPr sz="2400" b="1" i="1" smtClean="0">
                <a:latin typeface="Calibri"/>
                <a:cs typeface="Calibri"/>
              </a:rPr>
              <a:t>from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</a:t>
            </a:r>
            <a:endParaRPr lang="en-US" sz="2400" b="1" i="1" dirty="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575"/>
              </a:spcBef>
            </a:pPr>
            <a:r>
              <a:rPr sz="2400" b="1" i="1" spc="-5" smtClean="0">
                <a:latin typeface="Calibri"/>
                <a:cs typeface="Calibri"/>
              </a:rPr>
              <a:t>orde</a:t>
            </a:r>
            <a:r>
              <a:rPr sz="2400" b="1" i="1" smtClean="0">
                <a:latin typeface="Calibri"/>
                <a:cs typeface="Calibri"/>
              </a:rPr>
              <a:t>r</a:t>
            </a:r>
            <a:r>
              <a:rPr sz="2400" b="1" i="1" spc="-65" smtClean="0">
                <a:latin typeface="Times New Roman"/>
                <a:cs typeface="Times New Roman"/>
              </a:rPr>
              <a:t> </a:t>
            </a:r>
            <a:r>
              <a:rPr sz="2400" b="1" i="1" spc="-15">
                <a:latin typeface="Calibri"/>
                <a:cs typeface="Calibri"/>
              </a:rPr>
              <a:t>b</a:t>
            </a:r>
            <a:r>
              <a:rPr sz="2400" b="1" i="1">
                <a:latin typeface="Calibri"/>
                <a:cs typeface="Calibri"/>
              </a:rPr>
              <a:t>y</a:t>
            </a:r>
            <a:r>
              <a:rPr sz="2400" b="1" i="1" spc="-75">
                <a:latin typeface="Times New Roman"/>
                <a:cs typeface="Times New Roman"/>
              </a:rPr>
              <a:t> </a:t>
            </a:r>
            <a:r>
              <a:rPr lang="en-US" sz="2400" b="1" i="1" spc="-5" dirty="0">
                <a:cs typeface="Calibri"/>
              </a:rPr>
              <a:t>DEPARTMENT_ID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[asc</a:t>
            </a:r>
            <a:r>
              <a:rPr sz="2400" b="1" i="1" spc="-10">
                <a:latin typeface="Calibri"/>
                <a:cs typeface="Calibri"/>
              </a:rPr>
              <a:t>],</a:t>
            </a:r>
            <a:r>
              <a:rPr sz="2400" b="1" i="1" spc="-75">
                <a:latin typeface="Times New Roman"/>
                <a:cs typeface="Times New Roman"/>
              </a:rPr>
              <a:t> </a:t>
            </a:r>
            <a:r>
              <a:rPr sz="2400" b="1" i="1" spc="-20" smtClean="0">
                <a:latin typeface="Calibri"/>
                <a:cs typeface="Calibri"/>
              </a:rPr>
              <a:t>HIRE</a:t>
            </a:r>
            <a:r>
              <a:rPr lang="en-US" sz="2400" b="1" i="1" spc="-20" dirty="0" smtClean="0">
                <a:latin typeface="Calibri"/>
                <a:cs typeface="Calibri"/>
              </a:rPr>
              <a:t>_</a:t>
            </a:r>
            <a:r>
              <a:rPr sz="2400" b="1" i="1" spc="-65" smtClean="0">
                <a:latin typeface="Calibri"/>
                <a:cs typeface="Calibri"/>
              </a:rPr>
              <a:t>D</a:t>
            </a:r>
            <a:r>
              <a:rPr sz="2400" b="1" i="1" spc="-210" smtClean="0">
                <a:latin typeface="Calibri"/>
                <a:cs typeface="Calibri"/>
              </a:rPr>
              <a:t>A</a:t>
            </a:r>
            <a:r>
              <a:rPr sz="2400" b="1" i="1" spc="-20" smtClean="0">
                <a:latin typeface="Calibri"/>
                <a:cs typeface="Calibri"/>
              </a:rPr>
              <a:t>T</a:t>
            </a:r>
            <a:r>
              <a:rPr sz="2400" b="1" i="1" spc="-15" smtClean="0">
                <a:latin typeface="Calibri"/>
                <a:cs typeface="Calibri"/>
              </a:rPr>
              <a:t>E</a:t>
            </a:r>
            <a:r>
              <a:rPr sz="2400" b="1" i="1" spc="-60" smtClean="0">
                <a:latin typeface="Times New Roman"/>
                <a:cs typeface="Times New Roman"/>
              </a:rPr>
              <a:t> </a:t>
            </a:r>
            <a:r>
              <a:rPr sz="2400" b="1" i="1" spc="-15" smtClean="0">
                <a:latin typeface="Calibri"/>
                <a:cs typeface="Calibri"/>
              </a:rPr>
              <a:t>desc</a:t>
            </a:r>
            <a:r>
              <a:rPr lang="en-US" sz="2400" b="1" i="1" spc="-15" dirty="0" smtClean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Structured Query Language (SQL) is the language </a:t>
            </a:r>
          </a:p>
          <a:p>
            <a:pPr lvl="1"/>
            <a:r>
              <a:rPr lang="en-US" dirty="0" smtClean="0"/>
              <a:t>used to interaction with a database management system</a:t>
            </a:r>
          </a:p>
          <a:p>
            <a:r>
              <a:rPr lang="en-US" dirty="0" smtClean="0"/>
              <a:t>SQL provides</a:t>
            </a:r>
          </a:p>
          <a:p>
            <a:pPr lvl="1"/>
            <a:r>
              <a:rPr lang="en-US" dirty="0" smtClean="0"/>
              <a:t>Querying data</a:t>
            </a:r>
          </a:p>
          <a:p>
            <a:pPr lvl="1"/>
            <a:r>
              <a:rPr lang="en-US" dirty="0" smtClean="0"/>
              <a:t>Inserting, updating, and deleting rows in a table</a:t>
            </a:r>
          </a:p>
          <a:p>
            <a:pPr lvl="1"/>
            <a:r>
              <a:rPr lang="en-US" dirty="0" smtClean="0"/>
              <a:t>Creating, replacing, altering, and dropping objects</a:t>
            </a:r>
          </a:p>
          <a:p>
            <a:pPr lvl="1"/>
            <a:r>
              <a:rPr lang="en-US" dirty="0" smtClean="0"/>
              <a:t>Controlling access to the database, and its objects</a:t>
            </a:r>
          </a:p>
          <a:p>
            <a:pPr lvl="1"/>
            <a:r>
              <a:rPr lang="en-US" dirty="0" smtClean="0"/>
              <a:t>Guaranteeing database consistency and integrity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9790">
              <a:lnSpc>
                <a:spcPct val="100000"/>
              </a:lnSpc>
            </a:pPr>
            <a:r>
              <a:rPr lang="en-US" spc="-30" dirty="0" smtClean="0"/>
              <a:t> </a:t>
            </a:r>
            <a:r>
              <a:rPr spc="-30" smtClean="0"/>
              <a:t>Querie</a:t>
            </a:r>
            <a:r>
              <a:rPr spc="-20" smtClean="0"/>
              <a:t>s</a:t>
            </a:r>
            <a:r>
              <a:rPr spc="-90" smtClean="0">
                <a:latin typeface="Times New Roman"/>
                <a:cs typeface="Times New Roman"/>
              </a:rPr>
              <a:t> </a:t>
            </a:r>
            <a:r>
              <a:rPr spc="-15" dirty="0"/>
              <a:t>: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30" dirty="0"/>
              <a:t>wher</a:t>
            </a:r>
            <a:r>
              <a:rPr spc="-25" dirty="0"/>
              <a:t>e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0" dirty="0"/>
              <a:t>clause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20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16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marR="5080" indent="-342900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sz="2400" dirty="0"/>
              <a:t>If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/>
              <a:t>on</a:t>
            </a:r>
            <a:r>
              <a:rPr sz="2400" dirty="0"/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/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spc="-30" dirty="0"/>
              <a:t>n</a:t>
            </a:r>
            <a:r>
              <a:rPr sz="2400" spc="-40" dirty="0"/>
              <a:t>t</a:t>
            </a:r>
            <a:r>
              <a:rPr sz="2400" spc="-15" dirty="0"/>
              <a:t>e</a:t>
            </a:r>
            <a:r>
              <a:rPr sz="2400" spc="-40" dirty="0"/>
              <a:t>r</a:t>
            </a:r>
            <a:r>
              <a:rPr sz="2400" spc="-15" dirty="0"/>
              <a:t>e</a:t>
            </a:r>
            <a:r>
              <a:rPr sz="2400" spc="-40" dirty="0"/>
              <a:t>st</a:t>
            </a:r>
            <a:r>
              <a:rPr sz="2400" spc="-15" dirty="0"/>
              <a:t>e</a:t>
            </a:r>
            <a:r>
              <a:rPr sz="2400" dirty="0"/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/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/>
              <a:t>tuple</a:t>
            </a:r>
            <a:r>
              <a:rPr sz="2400" dirty="0"/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spc="-25" dirty="0"/>
              <a:t>a</a:t>
            </a:r>
            <a:r>
              <a:rPr sz="2400" spc="-10" dirty="0"/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/>
              <a:t>s</a:t>
            </a:r>
            <a:r>
              <a:rPr sz="2400" spc="-25" dirty="0"/>
              <a:t>a</a:t>
            </a:r>
            <a:r>
              <a:rPr sz="2400" spc="-5" dirty="0"/>
              <a:t>ti</a:t>
            </a:r>
            <a:r>
              <a:rPr sz="2400" spc="-30" dirty="0"/>
              <a:t>s</a:t>
            </a:r>
            <a:r>
              <a:rPr sz="2400" spc="10" dirty="0"/>
              <a:t>f</a:t>
            </a:r>
            <a:r>
              <a:rPr sz="2400" spc="-15" dirty="0"/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/>
              <a:t>cer</a:t>
            </a:r>
            <a:r>
              <a:rPr sz="2400" spc="-40" dirty="0"/>
              <a:t>t</a:t>
            </a:r>
            <a:r>
              <a:rPr sz="2400" spc="-5" dirty="0"/>
              <a:t>ai</a:t>
            </a:r>
            <a:r>
              <a:rPr sz="2400" dirty="0"/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/>
              <a:t>c</a:t>
            </a:r>
            <a:r>
              <a:rPr sz="2400" spc="-5" dirty="0"/>
              <a:t>onditions</a:t>
            </a:r>
            <a:r>
              <a:rPr sz="2400" dirty="0"/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/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/>
              <a:t>whe</a:t>
            </a:r>
            <a:r>
              <a:rPr sz="2400" spc="-45" dirty="0"/>
              <a:t>r</a:t>
            </a:r>
            <a:r>
              <a:rPr sz="2400" spc="-15" dirty="0"/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/>
              <a:t>claus</a:t>
            </a:r>
            <a:r>
              <a:rPr sz="2400" dirty="0"/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/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/>
              <a:t>used.</a:t>
            </a:r>
          </a:p>
          <a:p>
            <a:pPr marL="356235" marR="23177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spc="-5" dirty="0"/>
              <a:t>Li</a:t>
            </a:r>
            <a:r>
              <a:rPr sz="2400" spc="-35" dirty="0"/>
              <a:t>s</a:t>
            </a:r>
            <a:r>
              <a:rPr sz="2400" spc="-10" dirty="0"/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/>
              <a:t>th</a:t>
            </a:r>
            <a:r>
              <a:rPr sz="2400" spc="-15" dirty="0"/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/>
              <a:t>job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/>
              <a:t>title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/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/>
              <a:t>th</a:t>
            </a:r>
            <a:r>
              <a:rPr sz="2400" spc="-15" dirty="0"/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/>
              <a:t>salary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/>
              <a:t>thos</a:t>
            </a:r>
            <a:r>
              <a:rPr sz="2400" dirty="0"/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/>
              <a:t>emplo</a:t>
            </a:r>
            <a:r>
              <a:rPr sz="2400" spc="-40" dirty="0"/>
              <a:t>y</a:t>
            </a:r>
            <a:r>
              <a:rPr sz="2400" spc="-20" dirty="0"/>
              <a:t>ee</a:t>
            </a:r>
            <a:r>
              <a:rPr sz="2400" spc="-10" dirty="0"/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/>
              <a:t>who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/>
              <a:t>earn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/>
              <a:t>mo</a:t>
            </a:r>
            <a:r>
              <a:rPr sz="2400" spc="-45" dirty="0"/>
              <a:t>r</a:t>
            </a:r>
            <a:r>
              <a:rPr sz="2400" spc="-15" dirty="0"/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/>
              <a:t>than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lang="en-US" sz="2400" spc="-15" dirty="0" smtClean="0"/>
              <a:t>25</a:t>
            </a:r>
            <a:r>
              <a:rPr sz="2400" spc="-15" smtClean="0"/>
              <a:t>00</a:t>
            </a:r>
            <a:r>
              <a:rPr sz="2400" spc="-15" dirty="0"/>
              <a:t>:</a:t>
            </a:r>
          </a:p>
          <a:p>
            <a:pPr marL="756285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i="1" spc="-15">
                <a:latin typeface="Calibri"/>
                <a:cs typeface="Calibri"/>
              </a:rPr>
              <a:t>selec</a:t>
            </a:r>
            <a:r>
              <a:rPr sz="2400" b="1" i="1" spc="-10">
                <a:latin typeface="Calibri"/>
                <a:cs typeface="Calibri"/>
              </a:rPr>
              <a:t>t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pc="-5" smtClean="0">
                <a:latin typeface="Calibri"/>
                <a:cs typeface="Calibri"/>
              </a:rPr>
              <a:t>JO</a:t>
            </a:r>
            <a:r>
              <a:rPr sz="2400" b="1" i="1" spc="-35" smtClean="0">
                <a:latin typeface="Calibri"/>
                <a:cs typeface="Calibri"/>
              </a:rPr>
              <a:t>B</a:t>
            </a:r>
            <a:r>
              <a:rPr lang="en-US" sz="2400" b="1" i="1" spc="-35" dirty="0" smtClean="0">
                <a:latin typeface="Calibri"/>
                <a:cs typeface="Calibri"/>
              </a:rPr>
              <a:t>_ID</a:t>
            </a:r>
            <a:r>
              <a:rPr sz="2400" b="1" i="1" spc="-10" smtClean="0">
                <a:latin typeface="Calibri"/>
                <a:cs typeface="Calibri"/>
              </a:rPr>
              <a:t>,</a:t>
            </a:r>
            <a:r>
              <a:rPr sz="2400" b="1" i="1" spc="-50" smtClean="0">
                <a:latin typeface="Times New Roman"/>
                <a:cs typeface="Times New Roman"/>
              </a:rPr>
              <a:t> </a:t>
            </a:r>
            <a:r>
              <a:rPr sz="2400" b="1" i="1" spc="-10" smtClean="0">
                <a:latin typeface="Calibri"/>
                <a:cs typeface="Calibri"/>
              </a:rPr>
              <a:t>SA</a:t>
            </a:r>
            <a:r>
              <a:rPr sz="2400" b="1" i="1" smtClean="0">
                <a:latin typeface="Calibri"/>
                <a:cs typeface="Calibri"/>
              </a:rPr>
              <a:t>L</a:t>
            </a:r>
            <a:r>
              <a:rPr lang="en-US" sz="2400" b="1" i="1" dirty="0" smtClean="0">
                <a:latin typeface="Calibri"/>
                <a:cs typeface="Calibri"/>
              </a:rPr>
              <a:t>ARY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from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</a:t>
            </a:r>
            <a:r>
              <a:rPr sz="2400" b="1" i="1" spc="-65" smtClean="0">
                <a:latin typeface="Times New Roman"/>
                <a:cs typeface="Times New Roman"/>
              </a:rPr>
              <a:t> </a:t>
            </a:r>
            <a:endParaRPr lang="en-US" sz="2400" b="1" i="1" spc="-65" dirty="0" smtClean="0">
              <a:latin typeface="Times New Roman"/>
              <a:cs typeface="Times New Roman"/>
            </a:endParaRPr>
          </a:p>
          <a:p>
            <a:pPr marL="756285" lvl="1" indent="-285750">
              <a:lnSpc>
                <a:spcPct val="100000"/>
              </a:lnSpc>
              <a:spcBef>
                <a:spcPts val="575"/>
              </a:spcBef>
              <a:buNone/>
              <a:tabLst>
                <a:tab pos="756920" algn="l"/>
              </a:tabLst>
            </a:pPr>
            <a:r>
              <a:rPr sz="2400" b="1" i="1" spc="-5" smtClean="0">
                <a:latin typeface="Calibri"/>
                <a:cs typeface="Calibri"/>
              </a:rPr>
              <a:t>wher</a:t>
            </a:r>
            <a:r>
              <a:rPr sz="2400" b="1" i="1" smtClean="0">
                <a:latin typeface="Calibri"/>
                <a:cs typeface="Calibri"/>
              </a:rPr>
              <a:t>e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 spc="-10" smtClean="0">
                <a:latin typeface="Calibri"/>
                <a:cs typeface="Calibri"/>
              </a:rPr>
              <a:t>SA</a:t>
            </a:r>
            <a:r>
              <a:rPr sz="2400" b="1" i="1" smtClean="0">
                <a:latin typeface="Calibri"/>
                <a:cs typeface="Calibri"/>
              </a:rPr>
              <a:t>L</a:t>
            </a:r>
            <a:r>
              <a:rPr lang="en-US" sz="2400" b="1" i="1" dirty="0" smtClean="0">
                <a:latin typeface="Calibri"/>
                <a:cs typeface="Calibri"/>
              </a:rPr>
              <a:t>ARY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&gt;</a:t>
            </a:r>
            <a:r>
              <a:rPr sz="2400" b="1" i="1" spc="-60">
                <a:latin typeface="Times New Roman"/>
                <a:cs typeface="Times New Roman"/>
              </a:rPr>
              <a:t> </a:t>
            </a:r>
            <a:r>
              <a:rPr lang="en-US" sz="2400" b="1" i="1" spc="-15" dirty="0">
                <a:latin typeface="Calibri"/>
                <a:cs typeface="Calibri"/>
              </a:rPr>
              <a:t>2</a:t>
            </a:r>
            <a:r>
              <a:rPr sz="2400" b="1" i="1" spc="-15" smtClean="0">
                <a:latin typeface="Calibri"/>
                <a:cs typeface="Calibri"/>
              </a:rPr>
              <a:t>500</a:t>
            </a:r>
            <a:r>
              <a:rPr lang="en-US" sz="2400" b="1" i="1" spc="-15" dirty="0" smtClean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354965" marR="10223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/>
              <a:t>Li</a:t>
            </a:r>
            <a:r>
              <a:rPr sz="2400" spc="-35" dirty="0"/>
              <a:t>s</a:t>
            </a:r>
            <a:r>
              <a:rPr sz="2400" spc="-10" dirty="0"/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/>
              <a:t>th</a:t>
            </a:r>
            <a:r>
              <a:rPr sz="2400" spc="-15" dirty="0"/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/>
              <a:t>job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lang="en-US" sz="2400" spc="-65" dirty="0" smtClean="0">
                <a:latin typeface="Times New Roman"/>
                <a:cs typeface="Times New Roman"/>
              </a:rPr>
              <a:t>id</a:t>
            </a:r>
            <a:r>
              <a:rPr sz="2400" spc="-75" smtClean="0">
                <a:latin typeface="Times New Roman"/>
                <a:cs typeface="Times New Roman"/>
              </a:rPr>
              <a:t> </a:t>
            </a:r>
            <a:r>
              <a:rPr sz="2400" dirty="0"/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/>
              <a:t>th</a:t>
            </a:r>
            <a:r>
              <a:rPr sz="2400" spc="-15" dirty="0"/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/>
              <a:t>salary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/>
              <a:t>thos</a:t>
            </a:r>
            <a:r>
              <a:rPr sz="2400" dirty="0"/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/>
              <a:t>emplo</a:t>
            </a:r>
            <a:r>
              <a:rPr sz="2400" spc="-40" dirty="0"/>
              <a:t>y</a:t>
            </a:r>
            <a:r>
              <a:rPr sz="2400" spc="-20" dirty="0"/>
              <a:t>ee</a:t>
            </a:r>
            <a:r>
              <a:rPr sz="2400" spc="-10" dirty="0"/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/>
              <a:t>who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/>
              <a:t>earn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/>
              <a:t>mo</a:t>
            </a:r>
            <a:r>
              <a:rPr sz="2400" spc="-45" dirty="0"/>
              <a:t>r</a:t>
            </a:r>
            <a:r>
              <a:rPr sz="2400" spc="-15" dirty="0"/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/>
              <a:t>than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/>
              <a:t>1500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/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/>
              <a:t>whos</a:t>
            </a:r>
            <a:r>
              <a:rPr sz="2400" dirty="0"/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/>
              <a:t>mana</a:t>
            </a:r>
            <a:r>
              <a:rPr sz="2400" spc="-40" dirty="0"/>
              <a:t>g</a:t>
            </a:r>
            <a:r>
              <a:rPr sz="2400" spc="-15" dirty="0"/>
              <a:t>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/>
              <a:t>ha</a:t>
            </a:r>
            <a:r>
              <a:rPr sz="2400" dirty="0"/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/>
              <a:t>th</a:t>
            </a:r>
            <a:r>
              <a:rPr sz="2400" spc="-15" dirty="0"/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/>
              <a:t>numbe</a:t>
            </a:r>
            <a:r>
              <a:rPr sz="2400" dirty="0"/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/>
              <a:t>7698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/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/>
              <a:t>7566</a:t>
            </a:r>
          </a:p>
          <a:p>
            <a:pPr marL="754380" marR="29527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i="1" spc="-15">
                <a:latin typeface="Calibri"/>
                <a:cs typeface="Calibri"/>
              </a:rPr>
              <a:t>selec</a:t>
            </a:r>
            <a:r>
              <a:rPr sz="2400" b="1" i="1" spc="-10">
                <a:latin typeface="Calibri"/>
                <a:cs typeface="Calibri"/>
              </a:rPr>
              <a:t>t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pc="-5" smtClean="0">
                <a:latin typeface="Calibri"/>
                <a:cs typeface="Calibri"/>
              </a:rPr>
              <a:t>JO</a:t>
            </a:r>
            <a:r>
              <a:rPr sz="2400" b="1" i="1" spc="-35" smtClean="0">
                <a:latin typeface="Calibri"/>
                <a:cs typeface="Calibri"/>
              </a:rPr>
              <a:t>B</a:t>
            </a:r>
            <a:r>
              <a:rPr lang="en-US" sz="2400" b="1" i="1" spc="-35" dirty="0" smtClean="0">
                <a:latin typeface="Calibri"/>
                <a:cs typeface="Calibri"/>
              </a:rPr>
              <a:t>_ID</a:t>
            </a:r>
            <a:r>
              <a:rPr sz="2400" b="1" i="1" spc="-10" smtClean="0">
                <a:latin typeface="Calibri"/>
                <a:cs typeface="Calibri"/>
              </a:rPr>
              <a:t>,</a:t>
            </a:r>
            <a:r>
              <a:rPr sz="2400" b="1" i="1" spc="-50" smtClean="0">
                <a:latin typeface="Times New Roman"/>
                <a:cs typeface="Times New Roman"/>
              </a:rPr>
              <a:t> </a:t>
            </a:r>
            <a:r>
              <a:rPr sz="2400" b="1" i="1" spc="-10" smtClean="0">
                <a:latin typeface="Calibri"/>
                <a:cs typeface="Calibri"/>
              </a:rPr>
              <a:t>SA</a:t>
            </a:r>
            <a:r>
              <a:rPr sz="2400" b="1" i="1" smtClean="0">
                <a:latin typeface="Calibri"/>
                <a:cs typeface="Calibri"/>
              </a:rPr>
              <a:t>L</a:t>
            </a:r>
            <a:r>
              <a:rPr lang="en-US" sz="2400" b="1" i="1" dirty="0" smtClean="0">
                <a:latin typeface="Calibri"/>
                <a:cs typeface="Calibri"/>
              </a:rPr>
              <a:t>ARY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from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</a:t>
            </a:r>
            <a:r>
              <a:rPr sz="2400" b="1" i="1" spc="-65" smtClean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wher</a:t>
            </a:r>
            <a:r>
              <a:rPr sz="2400" b="1" i="1" dirty="0">
                <a:latin typeface="Calibri"/>
                <a:cs typeface="Calibri"/>
              </a:rPr>
              <a:t>e</a:t>
            </a:r>
            <a:r>
              <a:rPr sz="2400" b="1" i="1" spc="-70" dirty="0">
                <a:latin typeface="Times New Roman"/>
                <a:cs typeface="Times New Roman"/>
              </a:rPr>
              <a:t> </a:t>
            </a:r>
            <a:r>
              <a:rPr sz="2400" b="1" i="1" spc="-15">
                <a:latin typeface="Calibri"/>
                <a:cs typeface="Calibri"/>
              </a:rPr>
              <a:t>(</a:t>
            </a:r>
            <a:r>
              <a:rPr sz="2400" b="1" i="1" spc="-15" smtClean="0">
                <a:latin typeface="Calibri"/>
                <a:cs typeface="Calibri"/>
              </a:rPr>
              <a:t>M</a:t>
            </a:r>
            <a:r>
              <a:rPr lang="en-US" sz="2400" b="1" i="1" spc="-15" dirty="0" smtClean="0">
                <a:latin typeface="Calibri"/>
                <a:cs typeface="Calibri"/>
              </a:rPr>
              <a:t>ANAGER_ID</a:t>
            </a:r>
            <a:r>
              <a:rPr sz="2400" b="1" i="1" spc="-75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=</a:t>
            </a:r>
            <a:r>
              <a:rPr sz="2400" b="1" i="1" spc="-55">
                <a:latin typeface="Times New Roman"/>
                <a:cs typeface="Times New Roman"/>
              </a:rPr>
              <a:t> </a:t>
            </a:r>
            <a:r>
              <a:rPr lang="en-US" sz="2400" b="1" i="1" spc="-15" dirty="0" smtClean="0">
                <a:latin typeface="Calibri"/>
                <a:cs typeface="Calibri"/>
              </a:rPr>
              <a:t>120</a:t>
            </a:r>
            <a:r>
              <a:rPr sz="2400" b="1" i="1" spc="-85" smtClean="0">
                <a:latin typeface="Times New Roman"/>
                <a:cs typeface="Times New Roman"/>
              </a:rPr>
              <a:t> </a:t>
            </a:r>
            <a:r>
              <a:rPr sz="2400" b="1" i="1" spc="-5">
                <a:latin typeface="Calibri"/>
                <a:cs typeface="Calibri"/>
              </a:rPr>
              <a:t>o</a:t>
            </a:r>
            <a:r>
              <a:rPr sz="2400" b="1" i="1">
                <a:latin typeface="Calibri"/>
                <a:cs typeface="Calibri"/>
              </a:rPr>
              <a:t>r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M</a:t>
            </a:r>
            <a:r>
              <a:rPr lang="en-US" sz="2400" b="1" i="1" dirty="0" smtClean="0">
                <a:latin typeface="Calibri"/>
                <a:cs typeface="Calibri"/>
              </a:rPr>
              <a:t>ANAGER_ID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=</a:t>
            </a:r>
            <a:r>
              <a:rPr sz="2400" b="1" i="1">
                <a:latin typeface="Times New Roman"/>
                <a:cs typeface="Times New Roman"/>
              </a:rPr>
              <a:t> </a:t>
            </a:r>
            <a:r>
              <a:rPr lang="en-US" sz="2400" b="1" i="1" spc="-15" dirty="0" smtClean="0">
                <a:latin typeface="Calibri"/>
                <a:cs typeface="Calibri"/>
              </a:rPr>
              <a:t>123</a:t>
            </a:r>
            <a:r>
              <a:rPr sz="2400" b="1" i="1" spc="-15" smtClean="0">
                <a:latin typeface="Calibri"/>
                <a:cs typeface="Calibri"/>
              </a:rPr>
              <a:t>)</a:t>
            </a:r>
            <a:r>
              <a:rPr sz="2400" b="1" i="1" spc="-85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and</a:t>
            </a:r>
            <a:r>
              <a:rPr sz="2400" b="1" i="1" spc="-75">
                <a:latin typeface="Times New Roman"/>
                <a:cs typeface="Times New Roman"/>
              </a:rPr>
              <a:t> </a:t>
            </a:r>
            <a:r>
              <a:rPr sz="2400" b="1" i="1" spc="-10" smtClean="0">
                <a:latin typeface="Calibri"/>
                <a:cs typeface="Calibri"/>
              </a:rPr>
              <a:t>SA</a:t>
            </a:r>
            <a:r>
              <a:rPr sz="2400" b="1" i="1" smtClean="0">
                <a:latin typeface="Calibri"/>
                <a:cs typeface="Calibri"/>
              </a:rPr>
              <a:t>L</a:t>
            </a:r>
            <a:r>
              <a:rPr lang="en-US" sz="2400" b="1" i="1" dirty="0" smtClean="0">
                <a:latin typeface="Calibri"/>
                <a:cs typeface="Calibri"/>
              </a:rPr>
              <a:t>ARY</a:t>
            </a:r>
            <a:r>
              <a:rPr sz="2400" b="1" i="1" spc="-75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&gt;</a:t>
            </a:r>
            <a:r>
              <a:rPr sz="2400" b="1" i="1" spc="-55">
                <a:latin typeface="Times New Roman"/>
                <a:cs typeface="Times New Roman"/>
              </a:rPr>
              <a:t> </a:t>
            </a:r>
            <a:r>
              <a:rPr sz="2400" b="1" i="1" spc="-15" smtClean="0">
                <a:latin typeface="Calibri"/>
                <a:cs typeface="Calibri"/>
              </a:rPr>
              <a:t>1500</a:t>
            </a:r>
            <a:r>
              <a:rPr lang="en-US" sz="2400" b="1" i="1" spc="-15" dirty="0" smtClean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9790" algn="l">
              <a:lnSpc>
                <a:spcPct val="100000"/>
              </a:lnSpc>
            </a:pPr>
            <a:r>
              <a:rPr lang="en-US" spc="-30" dirty="0" smtClean="0"/>
              <a:t>      </a:t>
            </a:r>
            <a:r>
              <a:rPr spc="-30" smtClean="0"/>
              <a:t>Querie</a:t>
            </a:r>
            <a:r>
              <a:rPr spc="-20" smtClean="0"/>
              <a:t>s</a:t>
            </a:r>
            <a:r>
              <a:rPr spc="-90" smtClean="0">
                <a:latin typeface="Times New Roman"/>
                <a:cs typeface="Times New Roman"/>
              </a:rPr>
              <a:t> </a:t>
            </a:r>
            <a:r>
              <a:rPr spc="-15" dirty="0"/>
              <a:t>: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30" dirty="0"/>
              <a:t>wher</a:t>
            </a:r>
            <a:r>
              <a:rPr spc="-25" dirty="0"/>
              <a:t>e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0" dirty="0"/>
              <a:t>clause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21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26" y="1626103"/>
            <a:ext cx="7939405" cy="4970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types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iso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ope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!=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&lt;&gt;,&lt;,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&gt;,&lt;=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ondition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whe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Furthe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iso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ope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-25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Condition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&lt;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olumn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[not]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(&lt;li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s&gt;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  <a:tab pos="1617345" algn="l"/>
                <a:tab pos="1905635" algn="l"/>
              </a:tabLst>
            </a:pPr>
            <a:r>
              <a:rPr sz="2400" b="1" i="1" spc="-15" dirty="0">
                <a:latin typeface="Calibri"/>
                <a:cs typeface="Calibri"/>
              </a:rPr>
              <a:t>selec</a:t>
            </a:r>
            <a:r>
              <a:rPr sz="2400" b="1" i="1" spc="-10" dirty="0">
                <a:latin typeface="Calibri"/>
                <a:cs typeface="Calibri"/>
              </a:rPr>
              <a:t>t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 dirty="0">
                <a:latin typeface="Calibri"/>
                <a:cs typeface="Calibri"/>
              </a:rPr>
              <a:t>*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>
                <a:latin typeface="Calibri"/>
                <a:cs typeface="Calibri"/>
              </a:rPr>
              <a:t>from</a:t>
            </a:r>
            <a:r>
              <a:rPr sz="2400" b="1" i="1" spc="-60">
                <a:latin typeface="Times New Roman"/>
                <a:cs typeface="Times New Roman"/>
              </a:rPr>
              <a:t> </a:t>
            </a:r>
            <a:r>
              <a:rPr sz="2400" b="1" i="1" spc="-5" smtClean="0">
                <a:latin typeface="Calibri"/>
                <a:cs typeface="Calibri"/>
              </a:rPr>
              <a:t>DEP</a:t>
            </a:r>
            <a:r>
              <a:rPr lang="en-US" sz="2400" b="1" i="1" spc="-5" dirty="0" smtClean="0">
                <a:latin typeface="Calibri"/>
                <a:cs typeface="Calibri"/>
              </a:rPr>
              <a:t>ART</a:t>
            </a:r>
            <a:r>
              <a:rPr lang="en-US" sz="2400" b="1" i="1" spc="-5" dirty="0" smtClean="0">
                <a:latin typeface="Calibri"/>
                <a:cs typeface="Calibri"/>
              </a:rPr>
              <a:t>MENTS</a:t>
            </a:r>
            <a:r>
              <a:rPr sz="2400" b="1" i="1" spc="-60" smtClean="0">
                <a:latin typeface="Times New Roman"/>
                <a:cs typeface="Times New Roman"/>
              </a:rPr>
              <a:t> </a:t>
            </a:r>
            <a:r>
              <a:rPr sz="2400" b="1" i="1" spc="-5">
                <a:latin typeface="Calibri"/>
                <a:cs typeface="Calibri"/>
              </a:rPr>
              <a:t>wher</a:t>
            </a:r>
            <a:r>
              <a:rPr sz="2400" b="1" i="1">
                <a:latin typeface="Calibri"/>
                <a:cs typeface="Calibri"/>
              </a:rPr>
              <a:t>e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pc="-5" smtClean="0">
                <a:latin typeface="Calibri"/>
                <a:cs typeface="Calibri"/>
              </a:rPr>
              <a:t>DEP</a:t>
            </a:r>
            <a:r>
              <a:rPr lang="en-US" sz="2400" b="1" i="1" spc="-5" dirty="0" smtClean="0">
                <a:latin typeface="Calibri"/>
                <a:cs typeface="Calibri"/>
              </a:rPr>
              <a:t>ARTMEN</a:t>
            </a:r>
            <a:r>
              <a:rPr sz="2400" b="1" i="1" spc="-5" smtClean="0">
                <a:latin typeface="Calibri"/>
                <a:cs typeface="Calibri"/>
              </a:rPr>
              <a:t>T</a:t>
            </a:r>
            <a:r>
              <a:rPr lang="en-US" sz="2400" b="1" i="1" spc="-5" dirty="0" smtClean="0">
                <a:latin typeface="Calibri"/>
                <a:cs typeface="Calibri"/>
              </a:rPr>
              <a:t>_ID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in</a:t>
            </a:r>
            <a:r>
              <a:rPr sz="2400" b="1" i="1" spc="-7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(</a:t>
            </a:r>
            <a:r>
              <a:rPr sz="2400" b="1" i="1" spc="-10">
                <a:latin typeface="Calibri"/>
                <a:cs typeface="Calibri"/>
              </a:rPr>
              <a:t>20,30</a:t>
            </a:r>
            <a:r>
              <a:rPr sz="2400" b="1" i="1" spc="-10" smtClean="0">
                <a:latin typeface="Calibri"/>
                <a:cs typeface="Calibri"/>
              </a:rPr>
              <a:t>)</a:t>
            </a:r>
            <a:r>
              <a:rPr lang="en-US" sz="2400" b="1" i="1" spc="-10" dirty="0" smtClean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20" dirty="0">
                <a:latin typeface="Calibri"/>
                <a:cs typeface="Calibri"/>
              </a:rPr>
              <a:t>Nul</a:t>
            </a:r>
            <a:r>
              <a:rPr sz="2400" b="1" spc="-10" dirty="0">
                <a:latin typeface="Calibri"/>
                <a:cs typeface="Calibri"/>
              </a:rPr>
              <a:t>l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Calibri"/>
                <a:cs typeface="Calibri"/>
              </a:rPr>
              <a:t>v</a:t>
            </a:r>
            <a:r>
              <a:rPr sz="2400" b="1" spc="-20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lu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&lt;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olumn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[not]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null,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i.e.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tupl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selec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(not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  <a:tab pos="1617345" algn="l"/>
              </a:tabLst>
            </a:pPr>
            <a:r>
              <a:rPr sz="2400" b="1" i="1" spc="-15" dirty="0">
                <a:latin typeface="Calibri"/>
                <a:cs typeface="Calibri"/>
              </a:rPr>
              <a:t>selec</a:t>
            </a:r>
            <a:r>
              <a:rPr sz="2400" b="1" i="1" spc="-10" dirty="0">
                <a:latin typeface="Calibri"/>
                <a:cs typeface="Calibri"/>
              </a:rPr>
              <a:t>t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 dirty="0">
                <a:latin typeface="Calibri"/>
                <a:cs typeface="Calibri"/>
              </a:rPr>
              <a:t>*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from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</a:t>
            </a:r>
            <a:r>
              <a:rPr sz="2400" b="1" i="1" spc="-65" smtClean="0">
                <a:latin typeface="Times New Roman"/>
                <a:cs typeface="Times New Roman"/>
              </a:rPr>
              <a:t> </a:t>
            </a:r>
            <a:r>
              <a:rPr sz="2400" b="1" i="1" spc="-5">
                <a:latin typeface="Calibri"/>
                <a:cs typeface="Calibri"/>
              </a:rPr>
              <a:t>wher</a:t>
            </a:r>
            <a:r>
              <a:rPr sz="2400" b="1" i="1">
                <a:latin typeface="Calibri"/>
                <a:cs typeface="Calibri"/>
              </a:rPr>
              <a:t>e</a:t>
            </a:r>
            <a:r>
              <a:rPr sz="2400" b="1" i="1" spc="-65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M</a:t>
            </a:r>
            <a:r>
              <a:rPr lang="en-US" sz="2400" b="1" i="1" dirty="0" smtClean="0">
                <a:latin typeface="Calibri"/>
                <a:cs typeface="Calibri"/>
              </a:rPr>
              <a:t>ANAGER_ID</a:t>
            </a:r>
            <a:r>
              <a:rPr sz="2400" b="1" i="1" spc="-75" smtClean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i</a:t>
            </a:r>
            <a:r>
              <a:rPr sz="2400" b="1" i="1" spc="-10" dirty="0">
                <a:latin typeface="Calibri"/>
                <a:cs typeface="Calibri"/>
              </a:rPr>
              <a:t>s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spc="-5">
                <a:latin typeface="Calibri"/>
                <a:cs typeface="Calibri"/>
              </a:rPr>
              <a:t>no</a:t>
            </a:r>
            <a:r>
              <a:rPr sz="2400" b="1" i="1">
                <a:latin typeface="Calibri"/>
                <a:cs typeface="Calibri"/>
              </a:rPr>
              <a:t>t</a:t>
            </a:r>
            <a:r>
              <a:rPr sz="2400" b="1" i="1" spc="-65">
                <a:latin typeface="Times New Roman"/>
                <a:cs typeface="Times New Roman"/>
              </a:rPr>
              <a:t> </a:t>
            </a:r>
            <a:r>
              <a:rPr sz="2400" b="1" i="1" spc="-15" smtClean="0">
                <a:latin typeface="Calibri"/>
                <a:cs typeface="Calibri"/>
              </a:rPr>
              <a:t>null</a:t>
            </a:r>
            <a:r>
              <a:rPr lang="en-US" sz="2400" b="1" i="1" spc="-15" dirty="0" smtClean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No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ope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!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fined!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9790">
              <a:lnSpc>
                <a:spcPct val="100000"/>
              </a:lnSpc>
            </a:pPr>
            <a:r>
              <a:rPr spc="-30" dirty="0"/>
              <a:t>Querie</a:t>
            </a:r>
            <a:r>
              <a:rPr spc="-20" dirty="0"/>
              <a:t>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5" dirty="0"/>
              <a:t>: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30" dirty="0"/>
              <a:t>wher</a:t>
            </a:r>
            <a:r>
              <a:rPr spc="-25" dirty="0"/>
              <a:t>e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0" dirty="0"/>
              <a:t>clause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22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32" y="1626103"/>
            <a:ext cx="7905750" cy="2739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Domai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conditions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&lt;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olumn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[not]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&lt;lo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bound&gt;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&lt;uppe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bound&gt;</a:t>
            </a:r>
            <a:endParaRPr sz="2400">
              <a:latin typeface="Calibri"/>
              <a:cs typeface="Calibri"/>
            </a:endParaRPr>
          </a:p>
          <a:p>
            <a:pPr marL="755650" marR="969010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i="1" spc="-15">
                <a:latin typeface="Calibri"/>
                <a:cs typeface="Calibri"/>
              </a:rPr>
              <a:t>selec</a:t>
            </a:r>
            <a:r>
              <a:rPr sz="2400" b="1" i="1" spc="-10">
                <a:latin typeface="Calibri"/>
                <a:cs typeface="Calibri"/>
              </a:rPr>
              <a:t>t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LOYEE_</a:t>
            </a:r>
            <a:r>
              <a:rPr lang="en-US" sz="2400" b="1" i="1" dirty="0" smtClean="0">
                <a:latin typeface="Calibri"/>
                <a:cs typeface="Calibri"/>
              </a:rPr>
              <a:t>ID</a:t>
            </a:r>
            <a:r>
              <a:rPr sz="2400" b="1" i="1" spc="-10" smtClean="0">
                <a:latin typeface="Calibri"/>
                <a:cs typeface="Calibri"/>
              </a:rPr>
              <a:t>,</a:t>
            </a:r>
            <a:r>
              <a:rPr sz="2400" b="1" i="1" spc="-60" smtClean="0">
                <a:latin typeface="Times New Roman"/>
                <a:cs typeface="Times New Roman"/>
              </a:rPr>
              <a:t> </a:t>
            </a:r>
            <a:r>
              <a:rPr lang="en-US" sz="2400" b="1" i="1" spc="-15" dirty="0" smtClean="0">
                <a:latin typeface="Calibri"/>
                <a:cs typeface="Calibri"/>
              </a:rPr>
              <a:t>FIRST_</a:t>
            </a:r>
            <a:r>
              <a:rPr sz="2400" b="1" i="1" spc="-15" smtClean="0">
                <a:latin typeface="Calibri"/>
                <a:cs typeface="Calibri"/>
              </a:rPr>
              <a:t>NAME</a:t>
            </a:r>
            <a:r>
              <a:rPr sz="2400" b="1" i="1" spc="-15">
                <a:latin typeface="Calibri"/>
                <a:cs typeface="Calibri"/>
              </a:rPr>
              <a:t>,</a:t>
            </a:r>
            <a:r>
              <a:rPr sz="2400" b="1" i="1" spc="-55">
                <a:latin typeface="Times New Roman"/>
                <a:cs typeface="Times New Roman"/>
              </a:rPr>
              <a:t> </a:t>
            </a:r>
            <a:r>
              <a:rPr sz="2400" b="1" i="1" spc="-10" smtClean="0">
                <a:latin typeface="Calibri"/>
                <a:cs typeface="Calibri"/>
              </a:rPr>
              <a:t>SA</a:t>
            </a:r>
            <a:r>
              <a:rPr sz="2400" b="1" i="1" smtClean="0">
                <a:latin typeface="Calibri"/>
                <a:cs typeface="Calibri"/>
              </a:rPr>
              <a:t>L</a:t>
            </a:r>
            <a:r>
              <a:rPr lang="en-US" sz="2400" b="1" i="1" dirty="0" smtClean="0">
                <a:latin typeface="Calibri"/>
                <a:cs typeface="Calibri"/>
              </a:rPr>
              <a:t>ARY</a:t>
            </a:r>
            <a:r>
              <a:rPr sz="2400" b="1" i="1" spc="-75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from</a:t>
            </a:r>
            <a:r>
              <a:rPr sz="2400" b="1" i="1" spc="-6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 spc="-5">
                <a:latin typeface="Calibri"/>
                <a:cs typeface="Calibri"/>
              </a:rPr>
              <a:t>wher</a:t>
            </a:r>
            <a:r>
              <a:rPr sz="2400" b="1" i="1">
                <a:latin typeface="Calibri"/>
                <a:cs typeface="Calibri"/>
              </a:rPr>
              <a:t>e</a:t>
            </a:r>
            <a:r>
              <a:rPr sz="2400" b="1" i="1" spc="-65">
                <a:latin typeface="Times New Roman"/>
                <a:cs typeface="Times New Roman"/>
              </a:rPr>
              <a:t> </a:t>
            </a:r>
            <a:r>
              <a:rPr sz="2400" b="1" i="1" spc="-10" smtClean="0">
                <a:latin typeface="Calibri"/>
                <a:cs typeface="Calibri"/>
              </a:rPr>
              <a:t>SAL</a:t>
            </a:r>
            <a:r>
              <a:rPr lang="en-US" sz="2400" b="1" i="1" spc="-10" dirty="0" smtClean="0">
                <a:latin typeface="Calibri"/>
                <a:cs typeface="Calibri"/>
              </a:rPr>
              <a:t>ARY</a:t>
            </a:r>
            <a:r>
              <a:rPr sz="2400" b="1" i="1" spc="-10" smtClean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b</a:t>
            </a:r>
            <a:r>
              <a:rPr sz="2400" b="1" i="1" spc="-25" dirty="0">
                <a:latin typeface="Calibri"/>
                <a:cs typeface="Calibri"/>
              </a:rPr>
              <a:t>e</a:t>
            </a:r>
            <a:r>
              <a:rPr sz="2400" b="1" i="1" spc="-5" dirty="0">
                <a:latin typeface="Calibri"/>
                <a:cs typeface="Calibri"/>
              </a:rPr>
              <a:t>twee</a:t>
            </a:r>
            <a:r>
              <a:rPr sz="2400" b="1" i="1" dirty="0">
                <a:latin typeface="Calibri"/>
                <a:cs typeface="Calibri"/>
              </a:rPr>
              <a:t>n</a:t>
            </a:r>
            <a:r>
              <a:rPr sz="2400" b="1" i="1" spc="-75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1500</a:t>
            </a:r>
            <a:r>
              <a:rPr sz="2400" b="1" i="1" spc="-85" dirty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and</a:t>
            </a:r>
            <a:r>
              <a:rPr sz="2400" b="1" i="1" spc="-80">
                <a:latin typeface="Times New Roman"/>
                <a:cs typeface="Times New Roman"/>
              </a:rPr>
              <a:t> </a:t>
            </a:r>
            <a:r>
              <a:rPr sz="2400" b="1" i="1" spc="-15" smtClean="0">
                <a:latin typeface="Calibri"/>
                <a:cs typeface="Calibri"/>
              </a:rPr>
              <a:t>2500</a:t>
            </a:r>
            <a:r>
              <a:rPr lang="en-US" sz="2400" b="1" i="1" spc="-15" dirty="0" smtClean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755650" marR="187325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i="1" spc="-15">
                <a:latin typeface="Calibri"/>
                <a:cs typeface="Calibri"/>
              </a:rPr>
              <a:t>selec</a:t>
            </a:r>
            <a:r>
              <a:rPr sz="2400" b="1" i="1" spc="-10">
                <a:latin typeface="Calibri"/>
                <a:cs typeface="Calibri"/>
              </a:rPr>
              <a:t>t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lang="en-US" sz="2400" b="1" i="1" spc="-15" dirty="0">
                <a:latin typeface="Calibri"/>
                <a:cs typeface="Calibri"/>
              </a:rPr>
              <a:t> </a:t>
            </a:r>
            <a:r>
              <a:rPr lang="en-US" sz="2400" b="1" i="1" spc="-15" dirty="0" smtClean="0">
                <a:latin typeface="Calibri"/>
                <a:cs typeface="Calibri"/>
              </a:rPr>
              <a:t>LAST_</a:t>
            </a:r>
            <a:r>
              <a:rPr sz="2400" b="1" i="1" spc="-15" smtClean="0">
                <a:latin typeface="Calibri"/>
                <a:cs typeface="Calibri"/>
              </a:rPr>
              <a:t>NAME</a:t>
            </a:r>
            <a:r>
              <a:rPr sz="2400" b="1" i="1" spc="-65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from</a:t>
            </a:r>
            <a:r>
              <a:rPr sz="2400" b="1" i="1" spc="-6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</a:t>
            </a:r>
            <a:r>
              <a:rPr sz="2400" b="1" i="1" spc="-65" smtClean="0">
                <a:latin typeface="Times New Roman"/>
                <a:cs typeface="Times New Roman"/>
              </a:rPr>
              <a:t> </a:t>
            </a:r>
            <a:r>
              <a:rPr sz="2400" b="1" i="1" spc="-5">
                <a:latin typeface="Calibri"/>
                <a:cs typeface="Calibri"/>
              </a:rPr>
              <a:t>wher</a:t>
            </a:r>
            <a:r>
              <a:rPr sz="2400" b="1" i="1">
                <a:latin typeface="Calibri"/>
                <a:cs typeface="Calibri"/>
              </a:rPr>
              <a:t>e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pc="-20" smtClean="0">
                <a:latin typeface="Calibri"/>
                <a:cs typeface="Calibri"/>
              </a:rPr>
              <a:t>HIRE</a:t>
            </a:r>
            <a:r>
              <a:rPr lang="en-US" sz="2400" b="1" i="1" spc="-20" dirty="0" smtClean="0">
                <a:latin typeface="Calibri"/>
                <a:cs typeface="Calibri"/>
              </a:rPr>
              <a:t>_</a:t>
            </a:r>
            <a:r>
              <a:rPr sz="2400" b="1" i="1" spc="-65" smtClean="0">
                <a:latin typeface="Calibri"/>
                <a:cs typeface="Calibri"/>
              </a:rPr>
              <a:t>D</a:t>
            </a:r>
            <a:r>
              <a:rPr sz="2400" b="1" i="1" spc="-210" smtClean="0">
                <a:latin typeface="Calibri"/>
                <a:cs typeface="Calibri"/>
              </a:rPr>
              <a:t>A</a:t>
            </a:r>
            <a:r>
              <a:rPr sz="2400" b="1" i="1" spc="-20" smtClean="0">
                <a:latin typeface="Calibri"/>
                <a:cs typeface="Calibri"/>
              </a:rPr>
              <a:t>T</a:t>
            </a:r>
            <a:r>
              <a:rPr sz="2400" b="1" i="1" spc="-15" smtClean="0">
                <a:latin typeface="Calibri"/>
                <a:cs typeface="Calibri"/>
              </a:rPr>
              <a:t>E</a:t>
            </a:r>
            <a:r>
              <a:rPr sz="2400" b="1" i="1" spc="-60" smtClean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b</a:t>
            </a:r>
            <a:r>
              <a:rPr sz="2400" b="1" i="1" spc="-25" dirty="0">
                <a:latin typeface="Calibri"/>
                <a:cs typeface="Calibri"/>
              </a:rPr>
              <a:t>e</a:t>
            </a:r>
            <a:r>
              <a:rPr sz="2400" b="1" i="1" spc="-5" dirty="0">
                <a:latin typeface="Calibri"/>
                <a:cs typeface="Calibri"/>
              </a:rPr>
              <a:t>twee</a:t>
            </a:r>
            <a:r>
              <a:rPr sz="2400" b="1" i="1" dirty="0">
                <a:latin typeface="Calibri"/>
                <a:cs typeface="Calibri"/>
              </a:rPr>
              <a:t>n</a:t>
            </a:r>
            <a:r>
              <a:rPr sz="2400" b="1" i="1" spc="-70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’02</a:t>
            </a:r>
            <a:r>
              <a:rPr sz="2400" b="1" i="1" dirty="0">
                <a:latin typeface="Calibri"/>
                <a:cs typeface="Calibri"/>
              </a:rPr>
              <a:t>‐ </a:t>
            </a:r>
            <a:r>
              <a:rPr sz="2400" b="1" i="1" spc="-5" dirty="0">
                <a:latin typeface="Calibri"/>
                <a:cs typeface="Calibri"/>
              </a:rPr>
              <a:t>APR‐</a:t>
            </a:r>
            <a:r>
              <a:rPr sz="2400" b="1" i="1" spc="-15" dirty="0">
                <a:latin typeface="Calibri"/>
                <a:cs typeface="Calibri"/>
              </a:rPr>
              <a:t>81’</a:t>
            </a:r>
            <a:r>
              <a:rPr sz="2400" b="1" i="1" spc="-7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Calibri"/>
                <a:cs typeface="Calibri"/>
              </a:rPr>
              <a:t>and</a:t>
            </a:r>
            <a:r>
              <a:rPr sz="2400" b="1" i="1" spc="-75" dirty="0">
                <a:latin typeface="Times New Roman"/>
                <a:cs typeface="Times New Roman"/>
              </a:rPr>
              <a:t> </a:t>
            </a:r>
            <a:r>
              <a:rPr sz="2400" b="1" i="1" spc="-15">
                <a:latin typeface="Calibri"/>
                <a:cs typeface="Calibri"/>
              </a:rPr>
              <a:t>’08</a:t>
            </a:r>
            <a:r>
              <a:rPr sz="2400" b="1" i="1" spc="-5">
                <a:latin typeface="Calibri"/>
                <a:cs typeface="Calibri"/>
              </a:rPr>
              <a:t>‐SE</a:t>
            </a:r>
            <a:r>
              <a:rPr sz="2400" b="1" i="1">
                <a:latin typeface="Calibri"/>
                <a:cs typeface="Calibri"/>
              </a:rPr>
              <a:t>P</a:t>
            </a:r>
            <a:r>
              <a:rPr sz="2400" b="1" i="1" spc="-5">
                <a:latin typeface="Calibri"/>
                <a:cs typeface="Calibri"/>
              </a:rPr>
              <a:t>‐</a:t>
            </a:r>
            <a:r>
              <a:rPr sz="2400" b="1" i="1" spc="-15">
                <a:latin typeface="Calibri"/>
                <a:cs typeface="Calibri"/>
              </a:rPr>
              <a:t>81</a:t>
            </a:r>
            <a:r>
              <a:rPr sz="2400" b="1" i="1" spc="-15" smtClean="0">
                <a:latin typeface="Calibri"/>
                <a:cs typeface="Calibri"/>
              </a:rPr>
              <a:t>’</a:t>
            </a:r>
            <a:r>
              <a:rPr lang="en-US" sz="2400" b="1" i="1" spc="-15" dirty="0" smtClean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3690" algn="l">
              <a:lnSpc>
                <a:spcPct val="100000"/>
              </a:lnSpc>
            </a:pPr>
            <a:r>
              <a:rPr lang="en-US" spc="-25" dirty="0" smtClean="0"/>
              <a:t>        </a:t>
            </a:r>
            <a:r>
              <a:rPr spc="-25" smtClean="0"/>
              <a:t>Aggregation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23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331" y="1626103"/>
            <a:ext cx="8071484" cy="460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b="1" i="1" dirty="0">
                <a:latin typeface="Calibri"/>
                <a:cs typeface="Calibri"/>
              </a:rPr>
              <a:t>Cou</a:t>
            </a:r>
            <a:r>
              <a:rPr sz="2400" b="1" i="1" spc="-30" dirty="0">
                <a:latin typeface="Calibri"/>
                <a:cs typeface="Calibri"/>
              </a:rPr>
              <a:t>n</a:t>
            </a:r>
            <a:r>
              <a:rPr sz="2400" b="1" i="1" spc="-10" dirty="0">
                <a:latin typeface="Calibri"/>
                <a:cs typeface="Calibri"/>
              </a:rPr>
              <a:t>t</a:t>
            </a:r>
            <a:r>
              <a:rPr sz="2400" b="1" i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‐ </a:t>
            </a:r>
            <a:r>
              <a:rPr sz="2400" spc="-5" dirty="0">
                <a:latin typeface="Calibri"/>
                <a:cs typeface="Calibri"/>
              </a:rPr>
              <a:t>Cou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tuples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st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EMP?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i="1" spc="-10" dirty="0">
                <a:latin typeface="Calibri"/>
                <a:cs typeface="Calibri"/>
              </a:rPr>
              <a:t>select</a:t>
            </a:r>
            <a:r>
              <a:rPr sz="2400" b="1" i="1" spc="-65" dirty="0">
                <a:latin typeface="Times New Roman"/>
                <a:cs typeface="Times New Roman"/>
              </a:rPr>
              <a:t> </a:t>
            </a:r>
            <a:r>
              <a:rPr sz="2400" b="1" i="1" spc="-35" dirty="0">
                <a:latin typeface="Calibri"/>
                <a:cs typeface="Calibri"/>
              </a:rPr>
              <a:t>c</a:t>
            </a:r>
            <a:r>
              <a:rPr sz="2400" b="1" i="1" spc="-5" dirty="0">
                <a:latin typeface="Calibri"/>
                <a:cs typeface="Calibri"/>
              </a:rPr>
              <a:t>ou</a:t>
            </a:r>
            <a:r>
              <a:rPr sz="2400" b="1" i="1" spc="-25" dirty="0">
                <a:latin typeface="Calibri"/>
                <a:cs typeface="Calibri"/>
              </a:rPr>
              <a:t>n</a:t>
            </a:r>
            <a:r>
              <a:rPr sz="2400" b="1" i="1" spc="-10" dirty="0">
                <a:latin typeface="Calibri"/>
                <a:cs typeface="Calibri"/>
              </a:rPr>
              <a:t>t(*)</a:t>
            </a:r>
            <a:r>
              <a:rPr sz="2400" b="1" i="1" spc="-65" dirty="0">
                <a:latin typeface="Times New Roman"/>
                <a:cs typeface="Times New Roman"/>
              </a:rPr>
              <a:t> </a:t>
            </a:r>
            <a:r>
              <a:rPr sz="2400" b="1" i="1" spc="-5">
                <a:latin typeface="Calibri"/>
                <a:cs typeface="Calibri"/>
              </a:rPr>
              <a:t>fro</a:t>
            </a:r>
            <a:r>
              <a:rPr sz="2400" b="1" i="1">
                <a:latin typeface="Calibri"/>
                <a:cs typeface="Calibri"/>
              </a:rPr>
              <a:t>m</a:t>
            </a:r>
            <a:r>
              <a:rPr sz="2400" b="1" i="1" spc="-65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LOYEES;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0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job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titles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st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MP?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i="1" spc="-10" dirty="0">
                <a:latin typeface="Calibri"/>
                <a:cs typeface="Calibri"/>
              </a:rPr>
              <a:t>select</a:t>
            </a:r>
            <a:r>
              <a:rPr sz="2400" b="1" i="1" spc="-65" dirty="0">
                <a:latin typeface="Times New Roman"/>
                <a:cs typeface="Times New Roman"/>
              </a:rPr>
              <a:t> </a:t>
            </a:r>
            <a:r>
              <a:rPr sz="2400" b="1" i="1" spc="-35">
                <a:latin typeface="Calibri"/>
                <a:cs typeface="Calibri"/>
              </a:rPr>
              <a:t>c</a:t>
            </a:r>
            <a:r>
              <a:rPr sz="2400" b="1" i="1" spc="-5">
                <a:latin typeface="Calibri"/>
                <a:cs typeface="Calibri"/>
              </a:rPr>
              <a:t>ou</a:t>
            </a:r>
            <a:r>
              <a:rPr sz="2400" b="1" i="1" spc="-25">
                <a:latin typeface="Calibri"/>
                <a:cs typeface="Calibri"/>
              </a:rPr>
              <a:t>n</a:t>
            </a:r>
            <a:r>
              <a:rPr sz="2400" b="1" i="1" spc="-10">
                <a:latin typeface="Calibri"/>
                <a:cs typeface="Calibri"/>
              </a:rPr>
              <a:t>t(di</a:t>
            </a:r>
            <a:r>
              <a:rPr sz="2400" b="1" i="1" spc="-40">
                <a:latin typeface="Calibri"/>
                <a:cs typeface="Calibri"/>
              </a:rPr>
              <a:t>s</a:t>
            </a:r>
            <a:r>
              <a:rPr sz="2400" b="1" i="1" spc="-10">
                <a:latin typeface="Calibri"/>
                <a:cs typeface="Calibri"/>
              </a:rPr>
              <a:t>tinct</a:t>
            </a:r>
            <a:r>
              <a:rPr sz="2400" b="1" i="1" spc="-75">
                <a:latin typeface="Times New Roman"/>
                <a:cs typeface="Times New Roman"/>
              </a:rPr>
              <a:t> </a:t>
            </a:r>
            <a:r>
              <a:rPr sz="2400" b="1" i="1" spc="-15" smtClean="0">
                <a:latin typeface="Calibri"/>
                <a:cs typeface="Calibri"/>
              </a:rPr>
              <a:t>JOB</a:t>
            </a:r>
            <a:r>
              <a:rPr lang="en-US" sz="2400" b="1" i="1" spc="-15" dirty="0" smtClean="0">
                <a:latin typeface="Calibri"/>
                <a:cs typeface="Calibri"/>
              </a:rPr>
              <a:t>_ID</a:t>
            </a:r>
            <a:r>
              <a:rPr sz="2400" b="1" i="1" spc="-15" smtClean="0">
                <a:latin typeface="Calibri"/>
                <a:cs typeface="Calibri"/>
              </a:rPr>
              <a:t>)</a:t>
            </a:r>
            <a:r>
              <a:rPr sz="2400" b="1" i="1" spc="-45" smtClean="0">
                <a:latin typeface="Times New Roman"/>
                <a:cs typeface="Times New Roman"/>
              </a:rPr>
              <a:t> </a:t>
            </a:r>
            <a:r>
              <a:rPr sz="2400" b="1" i="1" spc="-5">
                <a:latin typeface="Calibri"/>
                <a:cs typeface="Calibri"/>
              </a:rPr>
              <a:t>fro</a:t>
            </a:r>
            <a:r>
              <a:rPr sz="2400" b="1" i="1">
                <a:latin typeface="Calibri"/>
                <a:cs typeface="Calibri"/>
              </a:rPr>
              <a:t>m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LOYEES;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1030605" algn="l"/>
                <a:tab pos="1251585" algn="l"/>
                <a:tab pos="2636520" algn="l"/>
                <a:tab pos="3179445" algn="l"/>
                <a:tab pos="3829685" algn="l"/>
                <a:tab pos="4211320" algn="l"/>
                <a:tab pos="5119370" algn="l"/>
                <a:tab pos="5868670" algn="l"/>
                <a:tab pos="7256145" algn="l"/>
                <a:tab pos="7644130" algn="l"/>
              </a:tabLst>
            </a:pPr>
            <a:r>
              <a:rPr sz="2400" b="1" i="1" spc="-5" dirty="0">
                <a:latin typeface="Calibri"/>
                <a:cs typeface="Calibri"/>
              </a:rPr>
              <a:t>Su</a:t>
            </a:r>
            <a:r>
              <a:rPr sz="2400" b="1" i="1" dirty="0">
                <a:latin typeface="Calibri"/>
                <a:cs typeface="Calibri"/>
              </a:rPr>
              <a:t>m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‐	</a:t>
            </a:r>
            <a:r>
              <a:rPr sz="2400" spc="-5" dirty="0">
                <a:latin typeface="Calibri"/>
                <a:cs typeface="Calibri"/>
              </a:rPr>
              <a:t>Compu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lue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(onl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ppli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able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typ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number)</a:t>
            </a:r>
            <a:endParaRPr sz="2400">
              <a:latin typeface="Calibri"/>
              <a:cs typeface="Calibri"/>
            </a:endParaRPr>
          </a:p>
          <a:p>
            <a:pPr marL="355600" marR="571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1038225" algn="l"/>
                <a:tab pos="1605915" algn="l"/>
                <a:tab pos="2282190" algn="l"/>
                <a:tab pos="2689225" algn="l"/>
                <a:tab pos="3128010" algn="l"/>
                <a:tab pos="4210050" algn="l"/>
                <a:tab pos="4618355" algn="l"/>
                <a:tab pos="6113780" algn="l"/>
                <a:tab pos="7260590" algn="l"/>
                <a:tab pos="7643495" algn="l"/>
              </a:tabLst>
            </a:pPr>
            <a:r>
              <a:rPr sz="2400" spc="-5" dirty="0">
                <a:latin typeface="Calibri"/>
                <a:cs typeface="Calibri"/>
              </a:rPr>
              <a:t>Fin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salarie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empl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ees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orkin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departme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30.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i="1" spc="-10">
                <a:latin typeface="Calibri"/>
                <a:cs typeface="Calibri"/>
              </a:rPr>
              <a:t>select</a:t>
            </a:r>
            <a:r>
              <a:rPr sz="2400" b="1" i="1" spc="-65">
                <a:latin typeface="Times New Roman"/>
                <a:cs typeface="Times New Roman"/>
              </a:rPr>
              <a:t> </a:t>
            </a:r>
            <a:r>
              <a:rPr sz="2400" b="1" i="1" spc="-15" smtClean="0">
                <a:latin typeface="Calibri"/>
                <a:cs typeface="Calibri"/>
              </a:rPr>
              <a:t>sum(</a:t>
            </a:r>
            <a:r>
              <a:rPr sz="2400" b="1" i="1" spc="-30" smtClean="0">
                <a:latin typeface="Calibri"/>
                <a:cs typeface="Calibri"/>
              </a:rPr>
              <a:t>S</a:t>
            </a:r>
            <a:r>
              <a:rPr sz="2400" b="1" i="1" spc="-20" smtClean="0">
                <a:latin typeface="Calibri"/>
                <a:cs typeface="Calibri"/>
              </a:rPr>
              <a:t>A</a:t>
            </a:r>
            <a:r>
              <a:rPr sz="2400" b="1" i="1" spc="-10" smtClean="0">
                <a:latin typeface="Calibri"/>
                <a:cs typeface="Calibri"/>
              </a:rPr>
              <a:t>L</a:t>
            </a:r>
            <a:r>
              <a:rPr lang="en-US" sz="2400" b="1" i="1" spc="-10" dirty="0" smtClean="0">
                <a:latin typeface="Calibri"/>
                <a:cs typeface="Calibri"/>
              </a:rPr>
              <a:t>ARY</a:t>
            </a:r>
            <a:r>
              <a:rPr sz="2400" b="1" i="1" spc="-10" smtClean="0">
                <a:latin typeface="Calibri"/>
                <a:cs typeface="Calibri"/>
              </a:rPr>
              <a:t>)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 spc="-5">
                <a:latin typeface="Calibri"/>
                <a:cs typeface="Calibri"/>
              </a:rPr>
              <a:t>fro</a:t>
            </a:r>
            <a:r>
              <a:rPr sz="2400" b="1" i="1">
                <a:latin typeface="Calibri"/>
                <a:cs typeface="Calibri"/>
              </a:rPr>
              <a:t>m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</a:t>
            </a:r>
            <a:r>
              <a:rPr sz="2400" b="1" i="1" spc="-65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where</a:t>
            </a:r>
            <a:r>
              <a:rPr sz="2400" b="1" i="1" spc="-75">
                <a:latin typeface="Times New Roman"/>
                <a:cs typeface="Times New Roman"/>
              </a:rPr>
              <a:t> </a:t>
            </a:r>
            <a:r>
              <a:rPr sz="2400" b="1" i="1" spc="-5" smtClean="0">
                <a:latin typeface="Calibri"/>
                <a:cs typeface="Calibri"/>
              </a:rPr>
              <a:t>DEP</a:t>
            </a:r>
            <a:r>
              <a:rPr lang="en-US" sz="2400" b="1" i="1" spc="-5" dirty="0" smtClean="0">
                <a:latin typeface="Calibri"/>
                <a:cs typeface="Calibri"/>
              </a:rPr>
              <a:t>ARTMENT_ID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=</a:t>
            </a:r>
            <a:r>
              <a:rPr sz="2400" b="1" i="1" spc="-55">
                <a:latin typeface="Times New Roman"/>
                <a:cs typeface="Times New Roman"/>
              </a:rPr>
              <a:t> </a:t>
            </a:r>
            <a:r>
              <a:rPr sz="2400" b="1" i="1" spc="-15" smtClean="0">
                <a:latin typeface="Calibri"/>
                <a:cs typeface="Calibri"/>
              </a:rPr>
              <a:t>30</a:t>
            </a:r>
            <a:r>
              <a:rPr lang="en-US" sz="2400" b="1" i="1" spc="-15" dirty="0" smtClean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3690">
              <a:lnSpc>
                <a:spcPct val="100000"/>
              </a:lnSpc>
            </a:pPr>
            <a:r>
              <a:rPr spc="-25" dirty="0"/>
              <a:t>Aggregation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54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b="1" i="1" dirty="0">
                <a:latin typeface="Calibri"/>
                <a:cs typeface="Calibri"/>
              </a:rPr>
              <a:t>Max/Min</a:t>
            </a:r>
            <a:r>
              <a:rPr sz="2800" b="1" i="1" spc="-85" dirty="0">
                <a:latin typeface="Times New Roman"/>
                <a:cs typeface="Times New Roman"/>
              </a:rPr>
              <a:t> </a:t>
            </a:r>
            <a:r>
              <a:rPr sz="2800" dirty="0"/>
              <a:t>–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/>
              <a:t>M</a:t>
            </a:r>
            <a:r>
              <a:rPr sz="2800" spc="-40" dirty="0"/>
              <a:t>a</a:t>
            </a:r>
            <a:r>
              <a:rPr sz="2800" spc="-5" dirty="0"/>
              <a:t>ximum/Minimu</a:t>
            </a:r>
            <a:r>
              <a:rPr sz="2800" dirty="0"/>
              <a:t>m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0" dirty="0"/>
              <a:t>v</a:t>
            </a:r>
            <a:r>
              <a:rPr sz="2800" dirty="0"/>
              <a:t>a</a:t>
            </a:r>
            <a:r>
              <a:rPr sz="2800" spc="-5" dirty="0"/>
              <a:t>lu</a:t>
            </a:r>
            <a:r>
              <a:rPr sz="2800" dirty="0"/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0" dirty="0"/>
              <a:t>f</a:t>
            </a:r>
            <a:r>
              <a:rPr sz="2800" spc="-20" dirty="0"/>
              <a:t>o</a:t>
            </a:r>
            <a:r>
              <a:rPr sz="2800" spc="-10" dirty="0"/>
              <a:t>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/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/>
              <a:t>c</a:t>
            </a:r>
            <a:r>
              <a:rPr sz="2800" spc="-5" dirty="0"/>
              <a:t>olumn</a:t>
            </a: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/>
              <a:t>Li</a:t>
            </a:r>
            <a:r>
              <a:rPr sz="2800" spc="-35" dirty="0"/>
              <a:t>s</a:t>
            </a:r>
            <a:r>
              <a:rPr sz="2800" spc="-10" dirty="0"/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/>
              <a:t>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/>
              <a:t>m</a:t>
            </a:r>
            <a:r>
              <a:rPr sz="2800" dirty="0"/>
              <a:t>inimum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/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/>
              <a:t>m</a:t>
            </a:r>
            <a:r>
              <a:rPr sz="2800" spc="-25" dirty="0"/>
              <a:t>a</a:t>
            </a:r>
            <a:r>
              <a:rPr sz="2800" spc="-5" dirty="0"/>
              <a:t>x</a:t>
            </a:r>
            <a:r>
              <a:rPr sz="2800" dirty="0"/>
              <a:t>imum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/>
              <a:t>salar</a:t>
            </a:r>
            <a:r>
              <a:rPr sz="2800" spc="-170" dirty="0"/>
              <a:t>y</a:t>
            </a:r>
            <a:r>
              <a:rPr sz="2800" dirty="0"/>
              <a:t>.</a:t>
            </a: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b="1" i="1" spc="-10">
                <a:latin typeface="Calibri"/>
                <a:cs typeface="Calibri"/>
              </a:rPr>
              <a:t>select</a:t>
            </a:r>
            <a:r>
              <a:rPr b="1" i="1" spc="-65">
                <a:latin typeface="Times New Roman"/>
                <a:cs typeface="Times New Roman"/>
              </a:rPr>
              <a:t> </a:t>
            </a:r>
            <a:r>
              <a:rPr b="1" i="1" spc="-15" smtClean="0">
                <a:latin typeface="Calibri"/>
                <a:cs typeface="Calibri"/>
              </a:rPr>
              <a:t>min(</a:t>
            </a:r>
            <a:r>
              <a:rPr b="1" i="1" spc="-30" smtClean="0">
                <a:latin typeface="Calibri"/>
                <a:cs typeface="Calibri"/>
              </a:rPr>
              <a:t>S</a:t>
            </a:r>
            <a:r>
              <a:rPr b="1" i="1" spc="-20" smtClean="0">
                <a:latin typeface="Calibri"/>
                <a:cs typeface="Calibri"/>
              </a:rPr>
              <a:t>A</a:t>
            </a:r>
            <a:r>
              <a:rPr b="1" i="1" spc="-10" smtClean="0">
                <a:latin typeface="Calibri"/>
                <a:cs typeface="Calibri"/>
              </a:rPr>
              <a:t>L</a:t>
            </a:r>
            <a:r>
              <a:rPr lang="en-US" b="1" i="1" spc="-10" dirty="0" smtClean="0">
                <a:latin typeface="Calibri"/>
                <a:cs typeface="Calibri"/>
              </a:rPr>
              <a:t>ARY</a:t>
            </a:r>
            <a:r>
              <a:rPr b="1" i="1" spc="-10" smtClean="0">
                <a:latin typeface="Calibri"/>
                <a:cs typeface="Calibri"/>
              </a:rPr>
              <a:t>),</a:t>
            </a:r>
            <a:r>
              <a:rPr b="1" i="1" spc="-75" smtClean="0">
                <a:latin typeface="Times New Roman"/>
                <a:cs typeface="Times New Roman"/>
              </a:rPr>
              <a:t> </a:t>
            </a:r>
            <a:r>
              <a:rPr b="1" i="1" spc="-25" smtClean="0">
                <a:latin typeface="Calibri"/>
                <a:cs typeface="Calibri"/>
              </a:rPr>
              <a:t>m</a:t>
            </a:r>
            <a:r>
              <a:rPr b="1" i="1" smtClean="0">
                <a:latin typeface="Calibri"/>
                <a:cs typeface="Calibri"/>
              </a:rPr>
              <a:t>ax(</a:t>
            </a:r>
            <a:r>
              <a:rPr b="1" i="1" spc="-15" smtClean="0">
                <a:latin typeface="Calibri"/>
                <a:cs typeface="Calibri"/>
              </a:rPr>
              <a:t>SAL</a:t>
            </a:r>
            <a:r>
              <a:rPr lang="en-US" b="1" i="1" spc="-15" dirty="0" smtClean="0">
                <a:latin typeface="Calibri"/>
                <a:cs typeface="Calibri"/>
              </a:rPr>
              <a:t>ARY</a:t>
            </a:r>
            <a:r>
              <a:rPr b="1" i="1" spc="-15" smtClean="0">
                <a:latin typeface="Calibri"/>
                <a:cs typeface="Calibri"/>
              </a:rPr>
              <a:t>)</a:t>
            </a:r>
            <a:r>
              <a:rPr b="1" i="1" spc="-80" smtClean="0">
                <a:latin typeface="Times New Roman"/>
                <a:cs typeface="Times New Roman"/>
              </a:rPr>
              <a:t> </a:t>
            </a:r>
            <a:r>
              <a:rPr b="1" i="1">
                <a:latin typeface="Calibri"/>
                <a:cs typeface="Calibri"/>
              </a:rPr>
              <a:t>from</a:t>
            </a:r>
            <a:r>
              <a:rPr b="1" i="1" spc="-65">
                <a:latin typeface="Times New Roman"/>
                <a:cs typeface="Times New Roman"/>
              </a:rPr>
              <a:t> </a:t>
            </a:r>
            <a:r>
              <a:rPr b="1" i="1" smtClean="0">
                <a:latin typeface="Calibri"/>
                <a:cs typeface="Calibri"/>
              </a:rPr>
              <a:t>EMP</a:t>
            </a:r>
            <a:r>
              <a:rPr lang="en-US" b="1" i="1" dirty="0" smtClean="0">
                <a:latin typeface="Calibri"/>
                <a:cs typeface="Calibri"/>
              </a:rPr>
              <a:t>LOYEES;</a:t>
            </a:r>
            <a:endParaRPr>
              <a:latin typeface="Calibri"/>
              <a:cs typeface="Calibri"/>
            </a:endParaRPr>
          </a:p>
          <a:p>
            <a:pPr marL="354965" marR="571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/>
              <a:t>Compu</a:t>
            </a:r>
            <a:r>
              <a:rPr sz="2800" spc="-25" dirty="0"/>
              <a:t>t</a:t>
            </a:r>
            <a:r>
              <a:rPr sz="2800" spc="-15" dirty="0"/>
              <a:t>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/>
              <a:t>th</a:t>
            </a:r>
            <a:r>
              <a:rPr sz="2800" spc="-15" dirty="0"/>
              <a:t>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/>
              <a:t>di</a:t>
            </a:r>
            <a:r>
              <a:rPr sz="2800" spc="-25" dirty="0"/>
              <a:t>f</a:t>
            </a:r>
            <a:r>
              <a:rPr sz="2800" spc="-60" dirty="0"/>
              <a:t>f</a:t>
            </a:r>
            <a:r>
              <a:rPr sz="2800" spc="-15" dirty="0"/>
              <a:t>e</a:t>
            </a:r>
            <a:r>
              <a:rPr sz="2800" spc="-40" dirty="0"/>
              <a:t>r</a:t>
            </a:r>
            <a:r>
              <a:rPr sz="2800" spc="-15" dirty="0"/>
              <a:t>ence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/>
              <a:t>bet</a:t>
            </a:r>
            <a:r>
              <a:rPr sz="2800" spc="-45" dirty="0"/>
              <a:t>w</a:t>
            </a:r>
            <a:r>
              <a:rPr sz="2800" spc="-15" dirty="0"/>
              <a:t>een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/>
              <a:t>th</a:t>
            </a:r>
            <a:r>
              <a:rPr sz="2800" spc="-15" dirty="0"/>
              <a:t>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/>
              <a:t>minimum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/>
              <a:t>m</a:t>
            </a:r>
            <a:r>
              <a:rPr sz="2800" spc="-40" dirty="0"/>
              <a:t>a</a:t>
            </a:r>
            <a:r>
              <a:rPr sz="2800" spc="-5" dirty="0"/>
              <a:t>ximum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/>
              <a:t>salar</a:t>
            </a:r>
            <a:r>
              <a:rPr sz="2800" spc="-170" dirty="0"/>
              <a:t>y</a:t>
            </a:r>
            <a:r>
              <a:rPr sz="2800" dirty="0"/>
              <a:t>.</a:t>
            </a: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b="1" i="1" spc="-15">
                <a:latin typeface="Calibri"/>
                <a:cs typeface="Calibri"/>
              </a:rPr>
              <a:t>selec</a:t>
            </a:r>
            <a:r>
              <a:rPr b="1" i="1" spc="-10">
                <a:latin typeface="Calibri"/>
                <a:cs typeface="Calibri"/>
              </a:rPr>
              <a:t>t</a:t>
            </a:r>
            <a:r>
              <a:rPr b="1" i="1" spc="-65">
                <a:latin typeface="Times New Roman"/>
                <a:cs typeface="Times New Roman"/>
              </a:rPr>
              <a:t> </a:t>
            </a:r>
            <a:r>
              <a:rPr b="1" i="1" spc="-15" smtClean="0">
                <a:latin typeface="Calibri"/>
                <a:cs typeface="Calibri"/>
              </a:rPr>
              <a:t>max(</a:t>
            </a:r>
            <a:r>
              <a:rPr b="1" i="1" spc="-30" smtClean="0">
                <a:latin typeface="Calibri"/>
                <a:cs typeface="Calibri"/>
              </a:rPr>
              <a:t>S</a:t>
            </a:r>
            <a:r>
              <a:rPr b="1" i="1" spc="-20" smtClean="0">
                <a:latin typeface="Calibri"/>
                <a:cs typeface="Calibri"/>
              </a:rPr>
              <a:t>A</a:t>
            </a:r>
            <a:r>
              <a:rPr b="1" i="1" spc="-10" smtClean="0">
                <a:latin typeface="Calibri"/>
                <a:cs typeface="Calibri"/>
              </a:rPr>
              <a:t>L</a:t>
            </a:r>
            <a:r>
              <a:rPr lang="en-US" b="1" i="1" spc="-10" dirty="0" smtClean="0">
                <a:latin typeface="Calibri"/>
                <a:cs typeface="Calibri"/>
              </a:rPr>
              <a:t>ARY</a:t>
            </a:r>
            <a:r>
              <a:rPr b="1" i="1" spc="-10" smtClean="0">
                <a:latin typeface="Calibri"/>
                <a:cs typeface="Calibri"/>
              </a:rPr>
              <a:t>)</a:t>
            </a:r>
            <a:r>
              <a:rPr b="1" i="1" spc="-80" smtClean="0">
                <a:latin typeface="Times New Roman"/>
                <a:cs typeface="Times New Roman"/>
              </a:rPr>
              <a:t> </a:t>
            </a:r>
            <a:r>
              <a:rPr b="1" i="1">
                <a:latin typeface="Calibri"/>
                <a:cs typeface="Calibri"/>
              </a:rPr>
              <a:t>‐</a:t>
            </a:r>
            <a:r>
              <a:rPr b="1" i="1" spc="-5">
                <a:latin typeface="Calibri"/>
                <a:cs typeface="Calibri"/>
              </a:rPr>
              <a:t> </a:t>
            </a:r>
            <a:r>
              <a:rPr b="1" i="1" spc="-20" smtClean="0">
                <a:latin typeface="Calibri"/>
                <a:cs typeface="Calibri"/>
              </a:rPr>
              <a:t>min(SAL</a:t>
            </a:r>
            <a:r>
              <a:rPr lang="en-US" b="1" i="1" spc="-20" dirty="0" smtClean="0">
                <a:latin typeface="Calibri"/>
                <a:cs typeface="Calibri"/>
              </a:rPr>
              <a:t>ARY</a:t>
            </a:r>
            <a:r>
              <a:rPr b="1" i="1" spc="-10" smtClean="0">
                <a:latin typeface="Calibri"/>
                <a:cs typeface="Calibri"/>
              </a:rPr>
              <a:t>)</a:t>
            </a:r>
            <a:r>
              <a:rPr b="1" i="1" spc="-80" smtClean="0">
                <a:latin typeface="Times New Roman"/>
                <a:cs typeface="Times New Roman"/>
              </a:rPr>
              <a:t> </a:t>
            </a:r>
            <a:r>
              <a:rPr b="1" i="1" spc="-20" dirty="0">
                <a:latin typeface="Calibri"/>
                <a:cs typeface="Calibri"/>
              </a:rPr>
              <a:t>a</a:t>
            </a:r>
            <a:r>
              <a:rPr b="1" i="1" spc="-10" dirty="0">
                <a:latin typeface="Calibri"/>
                <a:cs typeface="Calibri"/>
              </a:rPr>
              <a:t>s</a:t>
            </a:r>
            <a:r>
              <a:rPr b="1" i="1" spc="-60" dirty="0">
                <a:latin typeface="Times New Roman"/>
                <a:cs typeface="Times New Roman"/>
              </a:rPr>
              <a:t> </a:t>
            </a:r>
            <a:r>
              <a:rPr b="1" i="1" spc="-15" dirty="0">
                <a:latin typeface="Calibri"/>
                <a:cs typeface="Calibri"/>
              </a:rPr>
              <a:t>di</a:t>
            </a:r>
            <a:r>
              <a:rPr b="1" i="1" spc="5" dirty="0">
                <a:latin typeface="Calibri"/>
                <a:cs typeface="Calibri"/>
              </a:rPr>
              <a:t>f</a:t>
            </a:r>
            <a:r>
              <a:rPr b="1" i="1" spc="-30" dirty="0">
                <a:latin typeface="Calibri"/>
                <a:cs typeface="Calibri"/>
              </a:rPr>
              <a:t>f</a:t>
            </a:r>
            <a:r>
              <a:rPr b="1" i="1" spc="-5" dirty="0">
                <a:latin typeface="Calibri"/>
                <a:cs typeface="Calibri"/>
              </a:rPr>
              <a:t>eren</a:t>
            </a:r>
            <a:r>
              <a:rPr b="1" i="1" spc="-15" dirty="0">
                <a:latin typeface="Calibri"/>
                <a:cs typeface="Calibri"/>
              </a:rPr>
              <a:t>c</a:t>
            </a:r>
            <a:r>
              <a:rPr b="1" i="1" dirty="0">
                <a:latin typeface="Calibri"/>
                <a:cs typeface="Calibri"/>
              </a:rPr>
              <a:t>e</a:t>
            </a:r>
            <a:r>
              <a:rPr b="1" i="1" spc="-80" dirty="0">
                <a:latin typeface="Times New Roman"/>
                <a:cs typeface="Times New Roman"/>
              </a:rPr>
              <a:t> </a:t>
            </a:r>
            <a:r>
              <a:rPr b="1" i="1" spc="-5">
                <a:latin typeface="Calibri"/>
                <a:cs typeface="Calibri"/>
              </a:rPr>
              <a:t>fro</a:t>
            </a:r>
            <a:r>
              <a:rPr b="1" i="1">
                <a:latin typeface="Calibri"/>
                <a:cs typeface="Calibri"/>
              </a:rPr>
              <a:t>m</a:t>
            </a:r>
            <a:r>
              <a:rPr b="1" i="1" spc="-65">
                <a:latin typeface="Times New Roman"/>
                <a:cs typeface="Times New Roman"/>
              </a:rPr>
              <a:t> </a:t>
            </a:r>
            <a:r>
              <a:rPr b="1" i="1" spc="-5" smtClean="0">
                <a:latin typeface="Calibri"/>
                <a:cs typeface="Calibri"/>
              </a:rPr>
              <a:t>EMP</a:t>
            </a:r>
            <a:r>
              <a:rPr lang="en-US" b="1" i="1" spc="-5" dirty="0" smtClean="0">
                <a:latin typeface="Calibri"/>
                <a:cs typeface="Calibri"/>
              </a:rPr>
              <a:t>LOYEES;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5562600"/>
            <a:ext cx="807212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25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3690">
              <a:lnSpc>
                <a:spcPct val="100000"/>
              </a:lnSpc>
            </a:pPr>
            <a:r>
              <a:rPr spc="-25" dirty="0"/>
              <a:t>Aggregation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25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3886200"/>
            <a:ext cx="12833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r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Igno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3886200"/>
            <a:ext cx="7893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tuples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3886200"/>
            <a:ext cx="31832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8185" algn="l"/>
                <a:tab pos="1505585" algn="l"/>
                <a:tab pos="1851025" algn="l"/>
                <a:tab pos="2509520" algn="l"/>
              </a:tabLst>
            </a:pP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nul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3886200"/>
            <a:ext cx="992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5150" algn="l"/>
              </a:tabLst>
            </a:pP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9000" y="3886200"/>
            <a:ext cx="11290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specified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4343400"/>
            <a:ext cx="8071484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tribu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  <a:p>
            <a:pPr marL="355600" marR="635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718185" algn="l"/>
                <a:tab pos="1090930" algn="l"/>
                <a:tab pos="1697989" algn="l"/>
                <a:tab pos="2891155" algn="l"/>
                <a:tab pos="3334385" algn="l"/>
                <a:tab pos="3949700" algn="l"/>
                <a:tab pos="5596255" algn="l"/>
                <a:tab pos="6034405" algn="l"/>
                <a:tab pos="775652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ossibl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tion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x(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g(..))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Calibri"/>
                <a:cs typeface="Calibri"/>
              </a:rPr>
              <a:t>possible</a:t>
            </a:r>
            <a:r>
              <a:rPr sz="2400" spc="-5" smtClean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13716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400" b="1" i="1" spc="-90" dirty="0" err="1">
                <a:cs typeface="Calibri"/>
              </a:rPr>
              <a:t>A</a:t>
            </a:r>
            <a:r>
              <a:rPr lang="en-US" sz="2400" b="1" i="1" dirty="0" err="1">
                <a:cs typeface="Calibri"/>
              </a:rPr>
              <a:t>v</a:t>
            </a:r>
            <a:r>
              <a:rPr lang="en-US" sz="2400" b="1" i="1" spc="-15" dirty="0" err="1">
                <a:cs typeface="Calibri"/>
              </a:rPr>
              <a:t>g</a:t>
            </a:r>
            <a:r>
              <a:rPr lang="en-US" sz="2400" b="1" i="1" spc="-65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‐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dirty="0" smtClean="0"/>
              <a:t>Compu</a:t>
            </a:r>
            <a:r>
              <a:rPr lang="en-US" sz="2400" spc="-25" dirty="0" smtClean="0"/>
              <a:t>t</a:t>
            </a:r>
            <a:r>
              <a:rPr lang="en-US" sz="2400" spc="-15" dirty="0" smtClean="0"/>
              <a:t>es</a:t>
            </a:r>
            <a:r>
              <a:rPr lang="en-US" sz="2400" spc="-65" dirty="0" smtClean="0">
                <a:latin typeface="Times New Roman"/>
                <a:cs typeface="Times New Roman"/>
              </a:rPr>
              <a:t> </a:t>
            </a:r>
            <a:r>
              <a:rPr lang="en-US" sz="2400" spc="-35" dirty="0" smtClean="0"/>
              <a:t>a</a:t>
            </a:r>
            <a:r>
              <a:rPr lang="en-US" sz="2400" spc="-40" dirty="0" smtClean="0"/>
              <a:t>v</a:t>
            </a:r>
            <a:r>
              <a:rPr lang="en-US" sz="2400" spc="-15" dirty="0" smtClean="0"/>
              <a:t>e</a:t>
            </a:r>
            <a:r>
              <a:rPr lang="en-US" sz="2400" spc="-60" dirty="0" smtClean="0"/>
              <a:t>r</a:t>
            </a:r>
            <a:r>
              <a:rPr lang="en-US" sz="2400" spc="-15" dirty="0" smtClean="0"/>
              <a:t>a</a:t>
            </a:r>
            <a:r>
              <a:rPr lang="en-US" sz="2400" spc="-35" dirty="0" smtClean="0"/>
              <a:t>g</a:t>
            </a:r>
            <a:r>
              <a:rPr lang="en-US" sz="2400" spc="-15" dirty="0" smtClean="0"/>
              <a:t>e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spc="-50" dirty="0" smtClean="0"/>
              <a:t>v</a:t>
            </a:r>
            <a:r>
              <a:rPr lang="en-US" sz="2400" dirty="0" smtClean="0"/>
              <a:t>alue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spc="-50" dirty="0" smtClean="0"/>
              <a:t>f</a:t>
            </a:r>
            <a:r>
              <a:rPr lang="en-US" sz="2400" spc="-20" dirty="0" smtClean="0"/>
              <a:t>o</a:t>
            </a:r>
            <a:r>
              <a:rPr lang="en-US" sz="2400" spc="-10" dirty="0" smtClean="0"/>
              <a:t>r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a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spc="-35" dirty="0" smtClean="0"/>
              <a:t>c</a:t>
            </a:r>
            <a:r>
              <a:rPr lang="en-US" sz="2400" spc="-10" dirty="0" smtClean="0"/>
              <a:t>o</a:t>
            </a:r>
            <a:r>
              <a:rPr lang="en-US" sz="2400" spc="-5" dirty="0" smtClean="0"/>
              <a:t>lum</a:t>
            </a:r>
            <a:r>
              <a:rPr lang="en-US" sz="2400" dirty="0" smtClean="0"/>
              <a:t>n</a:t>
            </a:r>
            <a:r>
              <a:rPr lang="en-US" sz="2400" spc="-6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(only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a</a:t>
            </a:r>
            <a:r>
              <a:rPr lang="en-US" sz="2400" spc="-5" dirty="0" smtClean="0"/>
              <a:t>ppli</a:t>
            </a:r>
            <a:r>
              <a:rPr lang="en-US" sz="2400" spc="-20" dirty="0" smtClean="0"/>
              <a:t>c</a:t>
            </a:r>
            <a:r>
              <a:rPr lang="en-US" sz="2400" dirty="0" smtClean="0"/>
              <a:t>able</a:t>
            </a:r>
            <a:r>
              <a:rPr lang="en-US" sz="2400" spc="-70" dirty="0" smtClean="0">
                <a:latin typeface="Times New Roman"/>
                <a:cs typeface="Times New Roman"/>
              </a:rPr>
              <a:t> </a:t>
            </a:r>
            <a:r>
              <a:rPr lang="en-US" sz="2400" spc="-45" dirty="0" smtClean="0"/>
              <a:t>t</a:t>
            </a:r>
            <a:r>
              <a:rPr lang="en-US" sz="2400" dirty="0" smtClean="0"/>
              <a:t>o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/>
              <a:t>th</a:t>
            </a:r>
            <a:r>
              <a:rPr lang="en-US" sz="2400" spc="-15" dirty="0" smtClean="0"/>
              <a:t>e</a:t>
            </a:r>
            <a:r>
              <a:rPr lang="en-US" sz="2400" spc="-7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/>
              <a:t>d</a:t>
            </a:r>
            <a:r>
              <a:rPr lang="en-US" sz="2400" spc="-25" dirty="0" smtClean="0"/>
              <a:t>a</a:t>
            </a:r>
            <a:r>
              <a:rPr lang="en-US" sz="2400" spc="-40" dirty="0" smtClean="0"/>
              <a:t>t</a:t>
            </a:r>
            <a:r>
              <a:rPr lang="en-US" sz="2400" dirty="0" smtClean="0"/>
              <a:t>a</a:t>
            </a:r>
            <a:r>
              <a:rPr lang="en-US" sz="2400" spc="-65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/>
              <a:t>typ</a:t>
            </a:r>
            <a:r>
              <a:rPr lang="en-US" sz="2400" spc="-15" dirty="0" smtClean="0"/>
              <a:t>e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/>
              <a:t>number)</a:t>
            </a:r>
            <a:endParaRPr lang="en-US" sz="2400"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914400" y="2362200"/>
            <a:ext cx="7019925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088390" algn="l"/>
                <a:tab pos="1706880" algn="l"/>
                <a:tab pos="2877820" algn="l"/>
                <a:tab pos="4010025" algn="l"/>
                <a:tab pos="4467225" algn="l"/>
                <a:tab pos="6013450" algn="l"/>
              </a:tabLst>
            </a:pPr>
            <a:r>
              <a:rPr sz="2400" spc="-5" dirty="0">
                <a:latin typeface="Calibri"/>
                <a:cs typeface="Calibri"/>
              </a:rPr>
              <a:t>Fin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alaries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empl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orking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departme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10.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b="1" i="1" spc="-15">
                <a:latin typeface="Calibri"/>
                <a:cs typeface="Calibri"/>
              </a:rPr>
              <a:t>selec</a:t>
            </a:r>
            <a:r>
              <a:rPr sz="2400" b="1" i="1" spc="-10">
                <a:latin typeface="Calibri"/>
                <a:cs typeface="Calibri"/>
              </a:rPr>
              <a:t>t</a:t>
            </a:r>
            <a:r>
              <a:rPr sz="2400" b="1" i="1" spc="-65">
                <a:latin typeface="Times New Roman"/>
                <a:cs typeface="Times New Roman"/>
              </a:rPr>
              <a:t> </a:t>
            </a:r>
            <a:r>
              <a:rPr sz="2400" b="1" i="1" spc="-15" smtClean="0">
                <a:latin typeface="Calibri"/>
                <a:cs typeface="Calibri"/>
              </a:rPr>
              <a:t>avg(SAL</a:t>
            </a:r>
            <a:r>
              <a:rPr lang="en-US" sz="2400" b="1" i="1" spc="-15" dirty="0" smtClean="0">
                <a:latin typeface="Calibri"/>
                <a:cs typeface="Calibri"/>
              </a:rPr>
              <a:t>ARY</a:t>
            </a:r>
            <a:r>
              <a:rPr sz="2400" b="1" i="1" spc="-15" smtClean="0">
                <a:latin typeface="Calibri"/>
                <a:cs typeface="Calibri"/>
              </a:rPr>
              <a:t>)</a:t>
            </a:r>
            <a:r>
              <a:rPr sz="2400" b="1" i="1" spc="-85" smtClean="0">
                <a:latin typeface="Times New Roman"/>
                <a:cs typeface="Times New Roman"/>
              </a:rPr>
              <a:t> </a:t>
            </a:r>
            <a:r>
              <a:rPr sz="2400" b="1" i="1" spc="-5">
                <a:latin typeface="Calibri"/>
                <a:cs typeface="Calibri"/>
              </a:rPr>
              <a:t>fro</a:t>
            </a:r>
            <a:r>
              <a:rPr sz="2400" b="1" i="1">
                <a:latin typeface="Calibri"/>
                <a:cs typeface="Calibri"/>
              </a:rPr>
              <a:t>m</a:t>
            </a:r>
            <a:r>
              <a:rPr sz="2400" b="1" i="1" spc="-65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</a:t>
            </a:r>
            <a:r>
              <a:rPr sz="2400" b="1" i="1" spc="-65" smtClean="0">
                <a:latin typeface="Times New Roman"/>
                <a:cs typeface="Times New Roman"/>
              </a:rPr>
              <a:t> </a:t>
            </a:r>
            <a:r>
              <a:rPr sz="2400" b="1" i="1" spc="-5">
                <a:latin typeface="Calibri"/>
                <a:cs typeface="Calibri"/>
              </a:rPr>
              <a:t>wher</a:t>
            </a:r>
            <a:r>
              <a:rPr sz="2400" b="1" i="1">
                <a:latin typeface="Calibri"/>
                <a:cs typeface="Calibri"/>
              </a:rPr>
              <a:t>e</a:t>
            </a:r>
            <a:r>
              <a:rPr sz="2400" b="1" i="1" spc="-75">
                <a:latin typeface="Times New Roman"/>
                <a:cs typeface="Times New Roman"/>
              </a:rPr>
              <a:t> </a:t>
            </a:r>
            <a:r>
              <a:rPr sz="2400" b="1" i="1" spc="-5" smtClean="0">
                <a:latin typeface="Calibri"/>
                <a:cs typeface="Calibri"/>
              </a:rPr>
              <a:t>DEP</a:t>
            </a:r>
            <a:r>
              <a:rPr lang="en-US" sz="2400" b="1" i="1" spc="-5" dirty="0" smtClean="0">
                <a:latin typeface="Calibri"/>
                <a:cs typeface="Calibri"/>
              </a:rPr>
              <a:t>ARTMENT_ID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=</a:t>
            </a:r>
            <a:r>
              <a:rPr sz="2400" b="1" i="1" spc="-60">
                <a:latin typeface="Times New Roman"/>
                <a:cs typeface="Times New Roman"/>
              </a:rPr>
              <a:t> </a:t>
            </a:r>
            <a:r>
              <a:rPr lang="en-US" sz="2400" b="1" i="1" spc="-15" dirty="0">
                <a:latin typeface="Calibri"/>
                <a:cs typeface="Calibri"/>
              </a:rPr>
              <a:t>8</a:t>
            </a:r>
            <a:r>
              <a:rPr sz="2400" b="1" i="1" spc="-15" smtClean="0">
                <a:latin typeface="Calibri"/>
                <a:cs typeface="Calibri"/>
              </a:rPr>
              <a:t>0</a:t>
            </a:r>
            <a:r>
              <a:rPr lang="en-US" sz="2400" b="1" i="1" spc="-15" dirty="0" smtClean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1865">
              <a:lnSpc>
                <a:spcPct val="100000"/>
              </a:lnSpc>
            </a:pPr>
            <a:r>
              <a:rPr spc="-25" dirty="0"/>
              <a:t>Group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80"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103"/>
            <a:ext cx="8071484" cy="308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ag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singl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olumn.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ppli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qui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oupin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cer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operties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applying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unction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sepa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7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SQ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vides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claus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&lt;g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olumn(s)&gt;.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clause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appea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whe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clause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ables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st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4924805"/>
            <a:ext cx="3505200" cy="1528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3407" y="4911852"/>
            <a:ext cx="3530600" cy="1554480"/>
          </a:xfrm>
          <a:custGeom>
            <a:avLst/>
            <a:gdLst/>
            <a:ahLst/>
            <a:cxnLst/>
            <a:rect l="l" t="t" r="r" b="b"/>
            <a:pathLst>
              <a:path w="3530600" h="1554479">
                <a:moveTo>
                  <a:pt x="3530345" y="0"/>
                </a:moveTo>
                <a:lnTo>
                  <a:pt x="0" y="0"/>
                </a:lnTo>
                <a:lnTo>
                  <a:pt x="0" y="1554479"/>
                </a:lnTo>
                <a:lnTo>
                  <a:pt x="3530345" y="1554479"/>
                </a:lnTo>
                <a:lnTo>
                  <a:pt x="3530345" y="1548383"/>
                </a:lnTo>
                <a:lnTo>
                  <a:pt x="12191" y="1548383"/>
                </a:lnTo>
                <a:lnTo>
                  <a:pt x="6095" y="1541525"/>
                </a:lnTo>
                <a:lnTo>
                  <a:pt x="12191" y="1541525"/>
                </a:lnTo>
                <a:lnTo>
                  <a:pt x="12191" y="12953"/>
                </a:lnTo>
                <a:lnTo>
                  <a:pt x="6095" y="12953"/>
                </a:lnTo>
                <a:lnTo>
                  <a:pt x="12191" y="6857"/>
                </a:lnTo>
                <a:lnTo>
                  <a:pt x="3530345" y="6857"/>
                </a:lnTo>
                <a:lnTo>
                  <a:pt x="3530345" y="0"/>
                </a:lnTo>
                <a:close/>
              </a:path>
              <a:path w="3530600" h="1554479">
                <a:moveTo>
                  <a:pt x="12191" y="1541525"/>
                </a:moveTo>
                <a:lnTo>
                  <a:pt x="6095" y="1541525"/>
                </a:lnTo>
                <a:lnTo>
                  <a:pt x="12191" y="1548383"/>
                </a:lnTo>
                <a:lnTo>
                  <a:pt x="12191" y="1541525"/>
                </a:lnTo>
                <a:close/>
              </a:path>
              <a:path w="3530600" h="1554479">
                <a:moveTo>
                  <a:pt x="3517391" y="1541525"/>
                </a:moveTo>
                <a:lnTo>
                  <a:pt x="12191" y="1541525"/>
                </a:lnTo>
                <a:lnTo>
                  <a:pt x="12191" y="1548383"/>
                </a:lnTo>
                <a:lnTo>
                  <a:pt x="3517391" y="1548383"/>
                </a:lnTo>
                <a:lnTo>
                  <a:pt x="3517391" y="1541525"/>
                </a:lnTo>
                <a:close/>
              </a:path>
              <a:path w="3530600" h="1554479">
                <a:moveTo>
                  <a:pt x="3517391" y="6857"/>
                </a:moveTo>
                <a:lnTo>
                  <a:pt x="3517391" y="1548383"/>
                </a:lnTo>
                <a:lnTo>
                  <a:pt x="3524249" y="1541525"/>
                </a:lnTo>
                <a:lnTo>
                  <a:pt x="3530345" y="1541525"/>
                </a:lnTo>
                <a:lnTo>
                  <a:pt x="3530345" y="12953"/>
                </a:lnTo>
                <a:lnTo>
                  <a:pt x="3524249" y="12953"/>
                </a:lnTo>
                <a:lnTo>
                  <a:pt x="3517391" y="6857"/>
                </a:lnTo>
                <a:close/>
              </a:path>
              <a:path w="3530600" h="1554479">
                <a:moveTo>
                  <a:pt x="3530345" y="1541525"/>
                </a:moveTo>
                <a:lnTo>
                  <a:pt x="3524249" y="1541525"/>
                </a:lnTo>
                <a:lnTo>
                  <a:pt x="3517391" y="1548383"/>
                </a:lnTo>
                <a:lnTo>
                  <a:pt x="3530345" y="1548383"/>
                </a:lnTo>
                <a:lnTo>
                  <a:pt x="3530345" y="1541525"/>
                </a:lnTo>
                <a:close/>
              </a:path>
              <a:path w="3530600" h="1554479">
                <a:moveTo>
                  <a:pt x="12191" y="6857"/>
                </a:moveTo>
                <a:lnTo>
                  <a:pt x="6095" y="12953"/>
                </a:lnTo>
                <a:lnTo>
                  <a:pt x="12191" y="12953"/>
                </a:lnTo>
                <a:lnTo>
                  <a:pt x="12191" y="6857"/>
                </a:lnTo>
                <a:close/>
              </a:path>
              <a:path w="3530600" h="1554479">
                <a:moveTo>
                  <a:pt x="3517391" y="6857"/>
                </a:moveTo>
                <a:lnTo>
                  <a:pt x="12191" y="6857"/>
                </a:lnTo>
                <a:lnTo>
                  <a:pt x="12191" y="12953"/>
                </a:lnTo>
                <a:lnTo>
                  <a:pt x="3517391" y="12953"/>
                </a:lnTo>
                <a:lnTo>
                  <a:pt x="3517391" y="6857"/>
                </a:lnTo>
                <a:close/>
              </a:path>
              <a:path w="3530600" h="1554479">
                <a:moveTo>
                  <a:pt x="3530345" y="6857"/>
                </a:moveTo>
                <a:lnTo>
                  <a:pt x="3517391" y="6857"/>
                </a:lnTo>
                <a:lnTo>
                  <a:pt x="3524249" y="12953"/>
                </a:lnTo>
                <a:lnTo>
                  <a:pt x="3530345" y="12953"/>
                </a:lnTo>
                <a:lnTo>
                  <a:pt x="3530345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pPr marL="102235">
                <a:lnSpc>
                  <a:spcPct val="100000"/>
                </a:lnSpc>
              </a:pPr>
              <a:t>26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1865">
              <a:lnSpc>
                <a:spcPct val="100000"/>
              </a:lnSpc>
            </a:pPr>
            <a:r>
              <a:rPr spc="-25" dirty="0"/>
              <a:t>Group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80" dirty="0"/>
              <a:t>By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pPr marL="102235">
                <a:lnSpc>
                  <a:spcPct val="100000"/>
                </a:lnSpc>
              </a:pPr>
              <a:t>27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103"/>
            <a:ext cx="8072755" cy="433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229995" algn="l"/>
                <a:tab pos="1958975" algn="l"/>
                <a:tab pos="3223260" algn="l"/>
                <a:tab pos="3653790" algn="l"/>
                <a:tab pos="4201795" algn="l"/>
                <a:tab pos="5368925" algn="l"/>
                <a:tab pos="6278880" algn="l"/>
                <a:tab pos="6921500" algn="l"/>
                <a:tab pos="7642859" algn="l"/>
              </a:tabLst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ev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ec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sam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lue(s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&lt;g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olumn(s)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ouped.</a:t>
            </a:r>
            <a:endParaRPr sz="2400">
              <a:latin typeface="Calibri"/>
              <a:cs typeface="Calibri"/>
            </a:endParaRPr>
          </a:p>
          <a:p>
            <a:pPr marL="355600" marR="952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selec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clause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pplie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epa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7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664210" algn="l"/>
                <a:tab pos="982980" algn="l"/>
                <a:tab pos="2355850" algn="l"/>
                <a:tab pos="2992755" algn="l"/>
                <a:tab pos="3650615" algn="l"/>
                <a:tab pos="4474210" algn="l"/>
                <a:tab pos="5643245" algn="l"/>
                <a:tab pos="6280785" algn="l"/>
                <a:tab pos="7280275" algn="l"/>
                <a:tab pos="764032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impor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thos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lumn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ppea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 marR="635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&lt;g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olumn(s)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clause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st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selec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  <a:p>
            <a:pPr marL="355600" marR="571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ach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epartme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trie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inimu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ximum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alar</a:t>
            </a:r>
            <a:r>
              <a:rPr sz="2400" spc="-17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55015" marR="5080" indent="-28575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b="1" i="1" spc="-15">
                <a:latin typeface="Calibri"/>
                <a:cs typeface="Calibri"/>
              </a:rPr>
              <a:t>selec</a:t>
            </a:r>
            <a:r>
              <a:rPr sz="2400" b="1" i="1" spc="-10">
                <a:latin typeface="Calibri"/>
                <a:cs typeface="Calibri"/>
              </a:rPr>
              <a:t>t</a:t>
            </a:r>
            <a:r>
              <a:rPr sz="2400" b="1" i="1">
                <a:latin typeface="Times New Roman"/>
                <a:cs typeface="Times New Roman"/>
              </a:rPr>
              <a:t> </a:t>
            </a:r>
            <a:r>
              <a:rPr sz="2400" b="1" i="1" spc="-275">
                <a:latin typeface="Times New Roman"/>
                <a:cs typeface="Times New Roman"/>
              </a:rPr>
              <a:t> </a:t>
            </a:r>
            <a:r>
              <a:rPr sz="2400" b="1" i="1" spc="-5" smtClean="0">
                <a:latin typeface="Calibri"/>
                <a:cs typeface="Calibri"/>
              </a:rPr>
              <a:t>DEP</a:t>
            </a:r>
            <a:r>
              <a:rPr lang="en-US" sz="2400" b="1" i="1" spc="-5" dirty="0" smtClean="0">
                <a:latin typeface="Calibri"/>
                <a:cs typeface="Calibri"/>
              </a:rPr>
              <a:t>ARTMENT_ID</a:t>
            </a:r>
            <a:r>
              <a:rPr sz="2400" b="1" i="1" spc="-10" smtClean="0">
                <a:latin typeface="Calibri"/>
                <a:cs typeface="Calibri"/>
              </a:rPr>
              <a:t>,</a:t>
            </a:r>
            <a:r>
              <a:rPr sz="2400" b="1" i="1" smtClean="0">
                <a:latin typeface="Times New Roman"/>
                <a:cs typeface="Times New Roman"/>
              </a:rPr>
              <a:t> </a:t>
            </a:r>
            <a:r>
              <a:rPr sz="2400" b="1" i="1" spc="-280" smtClean="0">
                <a:latin typeface="Times New Roman"/>
                <a:cs typeface="Times New Roman"/>
              </a:rPr>
              <a:t> </a:t>
            </a:r>
            <a:r>
              <a:rPr sz="2400" b="1" i="1" spc="-25" smtClean="0">
                <a:latin typeface="Calibri"/>
                <a:cs typeface="Calibri"/>
              </a:rPr>
              <a:t>m</a:t>
            </a:r>
            <a:r>
              <a:rPr sz="2400" b="1" i="1" spc="-10" smtClean="0">
                <a:latin typeface="Calibri"/>
                <a:cs typeface="Calibri"/>
              </a:rPr>
              <a:t>in(</a:t>
            </a:r>
            <a:r>
              <a:rPr sz="2400" b="1" i="1" spc="-40" smtClean="0">
                <a:latin typeface="Calibri"/>
                <a:cs typeface="Calibri"/>
              </a:rPr>
              <a:t>S</a:t>
            </a:r>
            <a:r>
              <a:rPr sz="2400" b="1" i="1" spc="-10" smtClean="0">
                <a:latin typeface="Calibri"/>
                <a:cs typeface="Calibri"/>
              </a:rPr>
              <a:t>AL</a:t>
            </a:r>
            <a:r>
              <a:rPr lang="en-US" sz="2400" b="1" i="1" spc="-10" dirty="0" smtClean="0">
                <a:latin typeface="Calibri"/>
                <a:cs typeface="Calibri"/>
              </a:rPr>
              <a:t>ARY</a:t>
            </a:r>
            <a:r>
              <a:rPr sz="2400" b="1" i="1" spc="-10" smtClean="0">
                <a:latin typeface="Calibri"/>
                <a:cs typeface="Calibri"/>
              </a:rPr>
              <a:t>),</a:t>
            </a:r>
            <a:r>
              <a:rPr sz="2400" b="1" i="1" smtClean="0">
                <a:latin typeface="Times New Roman"/>
                <a:cs typeface="Times New Roman"/>
              </a:rPr>
              <a:t> </a:t>
            </a:r>
            <a:r>
              <a:rPr sz="2400" b="1" i="1" spc="-275" smtClean="0">
                <a:latin typeface="Times New Roman"/>
                <a:cs typeface="Times New Roman"/>
              </a:rPr>
              <a:t> </a:t>
            </a:r>
            <a:r>
              <a:rPr sz="2400" b="1" i="1" spc="-15" smtClean="0">
                <a:latin typeface="Calibri"/>
                <a:cs typeface="Calibri"/>
              </a:rPr>
              <a:t>max(</a:t>
            </a:r>
            <a:r>
              <a:rPr sz="2400" b="1" i="1" spc="-40" smtClean="0">
                <a:latin typeface="Calibri"/>
                <a:cs typeface="Calibri"/>
              </a:rPr>
              <a:t>S</a:t>
            </a:r>
            <a:r>
              <a:rPr sz="2400" b="1" i="1" spc="-20" smtClean="0">
                <a:latin typeface="Calibri"/>
                <a:cs typeface="Calibri"/>
              </a:rPr>
              <a:t>A</a:t>
            </a:r>
            <a:r>
              <a:rPr sz="2400" b="1" i="1" spc="-10" smtClean="0">
                <a:latin typeface="Calibri"/>
                <a:cs typeface="Calibri"/>
              </a:rPr>
              <a:t>L</a:t>
            </a:r>
            <a:r>
              <a:rPr lang="en-US" sz="2400" b="1" i="1" spc="-10" dirty="0" smtClean="0">
                <a:latin typeface="Calibri"/>
                <a:cs typeface="Calibri"/>
              </a:rPr>
              <a:t>ARY</a:t>
            </a:r>
            <a:r>
              <a:rPr sz="2400" b="1" i="1" spc="-10" smtClean="0">
                <a:latin typeface="Calibri"/>
                <a:cs typeface="Calibri"/>
              </a:rPr>
              <a:t>)</a:t>
            </a:r>
            <a:r>
              <a:rPr sz="2400" b="1" i="1" smtClean="0">
                <a:latin typeface="Times New Roman"/>
                <a:cs typeface="Times New Roman"/>
              </a:rPr>
              <a:t> </a:t>
            </a:r>
            <a:r>
              <a:rPr sz="2400" b="1" i="1" spc="-275" smtClean="0">
                <a:latin typeface="Times New Roman"/>
                <a:cs typeface="Times New Roman"/>
              </a:rPr>
              <a:t> </a:t>
            </a:r>
            <a:r>
              <a:rPr sz="2400" b="1" i="1" spc="-5">
                <a:latin typeface="Calibri"/>
                <a:cs typeface="Calibri"/>
              </a:rPr>
              <a:t>fro</a:t>
            </a:r>
            <a:r>
              <a:rPr sz="2400" b="1" i="1">
                <a:latin typeface="Calibri"/>
                <a:cs typeface="Calibri"/>
              </a:rPr>
              <a:t>m</a:t>
            </a:r>
            <a:r>
              <a:rPr sz="2400" b="1" i="1">
                <a:latin typeface="Times New Roman"/>
                <a:cs typeface="Times New Roman"/>
              </a:rPr>
              <a:t> </a:t>
            </a:r>
            <a:r>
              <a:rPr sz="2400" b="1" i="1" spc="-280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</a:t>
            </a:r>
            <a:r>
              <a:rPr sz="2400" b="1" i="1" smtClean="0">
                <a:latin typeface="Times New Roman"/>
                <a:cs typeface="Times New Roman"/>
              </a:rPr>
              <a:t> </a:t>
            </a:r>
            <a:r>
              <a:rPr sz="2400" b="1" i="1" spc="-280" smtClean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Calibri"/>
                <a:cs typeface="Calibri"/>
              </a:rPr>
              <a:t>g</a:t>
            </a:r>
            <a:r>
              <a:rPr sz="2400" b="1" i="1" spc="-5" dirty="0">
                <a:latin typeface="Calibri"/>
                <a:cs typeface="Calibri"/>
              </a:rPr>
              <a:t>rou</a:t>
            </a:r>
            <a:r>
              <a:rPr sz="2400" b="1" i="1" dirty="0">
                <a:latin typeface="Calibri"/>
                <a:cs typeface="Calibri"/>
              </a:rPr>
              <a:t>p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i="1" spc="-290" dirty="0">
                <a:latin typeface="Times New Roman"/>
                <a:cs typeface="Times New Roman"/>
              </a:rPr>
              <a:t> </a:t>
            </a:r>
            <a:r>
              <a:rPr sz="2400" b="1" i="1" spc="-35">
                <a:latin typeface="Calibri"/>
                <a:cs typeface="Calibri"/>
              </a:rPr>
              <a:t>b</a:t>
            </a:r>
            <a:r>
              <a:rPr sz="2400" b="1" i="1">
                <a:latin typeface="Calibri"/>
                <a:cs typeface="Calibri"/>
              </a:rPr>
              <a:t>y</a:t>
            </a:r>
            <a:r>
              <a:rPr sz="2400" b="1" i="1">
                <a:latin typeface="Times New Roman"/>
                <a:cs typeface="Times New Roman"/>
              </a:rPr>
              <a:t> </a:t>
            </a:r>
            <a:r>
              <a:rPr lang="en-US" sz="2400" b="1" i="1" spc="-5" dirty="0" smtClean="0">
                <a:cs typeface="Calibri"/>
              </a:rPr>
              <a:t>DEPARTMENT_ID;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1865">
              <a:lnSpc>
                <a:spcPct val="100000"/>
              </a:lnSpc>
            </a:pPr>
            <a:r>
              <a:rPr spc="-25" dirty="0"/>
              <a:t>Group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80" dirty="0"/>
              <a:t>By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pPr marL="102235">
                <a:lnSpc>
                  <a:spcPct val="100000"/>
                </a:lnSpc>
              </a:pPr>
              <a:t>28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103"/>
            <a:ext cx="807212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0" smtClean="0">
                <a:latin typeface="Calibri"/>
                <a:cs typeface="Calibri"/>
              </a:rPr>
              <a:t>No</a:t>
            </a:r>
            <a:r>
              <a:rPr sz="2400" spc="-35" smtClean="0">
                <a:latin typeface="Calibri"/>
                <a:cs typeface="Calibri"/>
              </a:rPr>
              <a:t>t</a:t>
            </a:r>
            <a:r>
              <a:rPr sz="2400" spc="-15" smtClean="0">
                <a:latin typeface="Calibri"/>
                <a:cs typeface="Calibri"/>
              </a:rPr>
              <a:t>e</a:t>
            </a:r>
            <a:r>
              <a:rPr sz="2400" smtClean="0">
                <a:latin typeface="Times New Roman"/>
                <a:cs typeface="Times New Roman"/>
              </a:rPr>
              <a:t> </a:t>
            </a:r>
            <a:r>
              <a:rPr sz="2400" spc="-20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0">
                <a:latin typeface="Calibri"/>
                <a:cs typeface="Calibri"/>
              </a:rPr>
              <a:t>t</a:t>
            </a:r>
            <a:r>
              <a:rPr sz="2400" spc="-5">
                <a:latin typeface="Calibri"/>
                <a:cs typeface="Calibri"/>
              </a:rPr>
              <a:t>han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Calibri"/>
                <a:cs typeface="Calibri"/>
              </a:rPr>
              <a:t>DEP</a:t>
            </a:r>
            <a:r>
              <a:rPr lang="en-US" sz="2400" spc="-5" dirty="0" smtClean="0">
                <a:latin typeface="Calibri"/>
                <a:cs typeface="Calibri"/>
              </a:rPr>
              <a:t>ARTMENT_ID</a:t>
            </a:r>
            <a:r>
              <a:rPr sz="2400" smtClean="0">
                <a:latin typeface="Times New Roman"/>
                <a:cs typeface="Times New Roman"/>
              </a:rPr>
              <a:t> </a:t>
            </a:r>
            <a:r>
              <a:rPr sz="2400" spc="-225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withou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selec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clause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sinc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st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895600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finds the maximum and minimum salary for each job types for only the employees working in the department no. 80</a:t>
            </a:r>
          </a:p>
          <a:p>
            <a:endParaRPr lang="en-US" sz="2800" dirty="0" smtClean="0"/>
          </a:p>
          <a:p>
            <a:pPr lvl="1">
              <a:buNone/>
            </a:pPr>
            <a:r>
              <a:rPr lang="en-US" sz="2800" dirty="0" smtClean="0"/>
              <a:t>SELECT JOB_ID, MAX(SALARY), MIN(SALARY)</a:t>
            </a:r>
          </a:p>
          <a:p>
            <a:pPr lvl="1">
              <a:buNone/>
            </a:pPr>
            <a:r>
              <a:rPr lang="en-US" sz="2800" dirty="0" smtClean="0"/>
              <a:t>FROM EMPLOYEES </a:t>
            </a:r>
          </a:p>
          <a:p>
            <a:pPr lvl="1">
              <a:buNone/>
            </a:pPr>
            <a:r>
              <a:rPr lang="en-US" sz="2800" dirty="0" smtClean="0"/>
              <a:t>WHERE DEPARTMENT_ID = 80</a:t>
            </a:r>
          </a:p>
          <a:p>
            <a:pPr lvl="1">
              <a:buNone/>
            </a:pPr>
            <a:r>
              <a:rPr lang="en-US" sz="2800" dirty="0" smtClean="0"/>
              <a:t>GROUP BY JOB_ID 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Group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80" dirty="0"/>
              <a:t>B</a:t>
            </a:r>
            <a:r>
              <a:rPr spc="-30" dirty="0"/>
              <a:t>y/Having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0" y="1626103"/>
            <a:ext cx="8072120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Onc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ormed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cer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elimin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thei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operties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g.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ains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les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type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onditio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specified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sing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ving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lause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selec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claus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claus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olumn(s)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trie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inimu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imu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salary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cler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departme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ving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Calibri"/>
                <a:cs typeface="Calibri"/>
              </a:rPr>
              <a:t>tha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-20" smtClean="0">
                <a:latin typeface="Calibri"/>
                <a:cs typeface="Calibri"/>
              </a:rPr>
              <a:t>t</a:t>
            </a:r>
            <a:r>
              <a:rPr lang="en-US" sz="2400" spc="-20" dirty="0" err="1" smtClean="0">
                <a:latin typeface="Calibri"/>
                <a:cs typeface="Calibri"/>
              </a:rPr>
              <a:t>wo</a:t>
            </a:r>
            <a:r>
              <a:rPr lang="en-US" sz="2400" spc="-20" dirty="0" smtClean="0">
                <a:latin typeface="Calibri"/>
                <a:cs typeface="Calibri"/>
              </a:rPr>
              <a:t> ST</a:t>
            </a:r>
            <a:r>
              <a:rPr lang="en-US" sz="2400" spc="-50" dirty="0" smtClean="0">
                <a:latin typeface="Times New Roman"/>
                <a:cs typeface="Times New Roman"/>
              </a:rPr>
              <a:t>_</a:t>
            </a:r>
            <a:r>
              <a:rPr lang="en-US" sz="2400" spc="-10" dirty="0" smtClean="0">
                <a:latin typeface="Calibri"/>
                <a:cs typeface="Calibri"/>
              </a:rPr>
              <a:t>CLERKS</a:t>
            </a:r>
            <a:r>
              <a:rPr sz="2400" spc="-5" smtClean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b="1" i="1" spc="-15">
                <a:latin typeface="Calibri"/>
                <a:cs typeface="Calibri"/>
              </a:rPr>
              <a:t>selec</a:t>
            </a:r>
            <a:r>
              <a:rPr sz="2400" b="1" i="1" spc="-10">
                <a:latin typeface="Calibri"/>
                <a:cs typeface="Calibri"/>
              </a:rPr>
              <a:t>t</a:t>
            </a:r>
            <a:r>
              <a:rPr sz="2400" b="1" i="1" spc="80">
                <a:latin typeface="Times New Roman"/>
                <a:cs typeface="Times New Roman"/>
              </a:rPr>
              <a:t> </a:t>
            </a:r>
            <a:r>
              <a:rPr sz="2400" b="1" i="1" spc="-5" smtClean="0">
                <a:latin typeface="Calibri"/>
                <a:cs typeface="Calibri"/>
              </a:rPr>
              <a:t>DEP</a:t>
            </a:r>
            <a:r>
              <a:rPr lang="en-US" sz="2400" b="1" i="1" spc="-5" dirty="0" smtClean="0">
                <a:latin typeface="Calibri"/>
                <a:cs typeface="Calibri"/>
              </a:rPr>
              <a:t>ARTMENT_ID</a:t>
            </a:r>
            <a:r>
              <a:rPr sz="2400" b="1" i="1" spc="-10" smtClean="0">
                <a:latin typeface="Calibri"/>
                <a:cs typeface="Calibri"/>
              </a:rPr>
              <a:t>,</a:t>
            </a:r>
            <a:r>
              <a:rPr sz="2400" b="1" i="1" spc="75" smtClean="0">
                <a:latin typeface="Times New Roman"/>
                <a:cs typeface="Times New Roman"/>
              </a:rPr>
              <a:t> </a:t>
            </a:r>
            <a:r>
              <a:rPr sz="2400" b="1" i="1" spc="-25" smtClean="0">
                <a:latin typeface="Calibri"/>
                <a:cs typeface="Calibri"/>
              </a:rPr>
              <a:t>m</a:t>
            </a:r>
            <a:r>
              <a:rPr sz="2400" b="1" i="1" spc="-10" smtClean="0">
                <a:latin typeface="Calibri"/>
                <a:cs typeface="Calibri"/>
              </a:rPr>
              <a:t>in(</a:t>
            </a:r>
            <a:r>
              <a:rPr sz="2400" b="1" i="1" spc="-40" smtClean="0">
                <a:latin typeface="Calibri"/>
                <a:cs typeface="Calibri"/>
              </a:rPr>
              <a:t>S</a:t>
            </a:r>
            <a:r>
              <a:rPr sz="2400" b="1" i="1" spc="-10" smtClean="0">
                <a:latin typeface="Calibri"/>
                <a:cs typeface="Calibri"/>
              </a:rPr>
              <a:t>AL</a:t>
            </a:r>
            <a:r>
              <a:rPr lang="en-US" sz="2400" b="1" i="1" spc="-10" dirty="0" smtClean="0">
                <a:latin typeface="Calibri"/>
                <a:cs typeface="Calibri"/>
              </a:rPr>
              <a:t>ARY</a:t>
            </a:r>
            <a:r>
              <a:rPr sz="2400" b="1" i="1" spc="-10" smtClean="0">
                <a:latin typeface="Calibri"/>
                <a:cs typeface="Calibri"/>
              </a:rPr>
              <a:t>),</a:t>
            </a:r>
            <a:r>
              <a:rPr sz="2400" b="1" i="1" spc="75" smtClean="0">
                <a:latin typeface="Times New Roman"/>
                <a:cs typeface="Times New Roman"/>
              </a:rPr>
              <a:t> </a:t>
            </a:r>
            <a:r>
              <a:rPr sz="2400" b="1" i="1" spc="-15" smtClean="0">
                <a:latin typeface="Calibri"/>
                <a:cs typeface="Calibri"/>
              </a:rPr>
              <a:t>max(</a:t>
            </a:r>
            <a:r>
              <a:rPr sz="2400" b="1" i="1" spc="-40" smtClean="0">
                <a:latin typeface="Calibri"/>
                <a:cs typeface="Calibri"/>
              </a:rPr>
              <a:t>S</a:t>
            </a:r>
            <a:r>
              <a:rPr sz="2400" b="1" i="1" spc="-20" smtClean="0">
                <a:latin typeface="Calibri"/>
                <a:cs typeface="Calibri"/>
              </a:rPr>
              <a:t>A</a:t>
            </a:r>
            <a:r>
              <a:rPr sz="2400" b="1" i="1" spc="-10" smtClean="0">
                <a:latin typeface="Calibri"/>
                <a:cs typeface="Calibri"/>
              </a:rPr>
              <a:t>L</a:t>
            </a:r>
            <a:r>
              <a:rPr lang="en-US" sz="2400" b="1" i="1" spc="-10" dirty="0" smtClean="0">
                <a:latin typeface="Calibri"/>
                <a:cs typeface="Calibri"/>
              </a:rPr>
              <a:t>ARY</a:t>
            </a:r>
            <a:r>
              <a:rPr sz="2400" b="1" i="1" spc="-10" smtClean="0">
                <a:latin typeface="Calibri"/>
                <a:cs typeface="Calibri"/>
              </a:rPr>
              <a:t>)</a:t>
            </a:r>
            <a:r>
              <a:rPr sz="2400" b="1" i="1" spc="80" smtClean="0">
                <a:latin typeface="Times New Roman"/>
                <a:cs typeface="Times New Roman"/>
              </a:rPr>
              <a:t> </a:t>
            </a:r>
            <a:r>
              <a:rPr sz="2400" b="1" i="1" spc="-5">
                <a:latin typeface="Calibri"/>
                <a:cs typeface="Calibri"/>
              </a:rPr>
              <a:t>fro</a:t>
            </a:r>
            <a:r>
              <a:rPr sz="2400" b="1" i="1">
                <a:latin typeface="Calibri"/>
                <a:cs typeface="Calibri"/>
              </a:rPr>
              <a:t>m</a:t>
            </a:r>
            <a:r>
              <a:rPr sz="2400" b="1" i="1" spc="75">
                <a:latin typeface="Times New Roman"/>
                <a:cs typeface="Times New Roman"/>
              </a:rPr>
              <a:t> </a:t>
            </a:r>
            <a:r>
              <a:rPr sz="2400" b="1" i="1" smtClean="0">
                <a:latin typeface="Calibri"/>
                <a:cs typeface="Calibri"/>
              </a:rPr>
              <a:t>EMP</a:t>
            </a:r>
            <a:r>
              <a:rPr lang="en-US" sz="2400" b="1" i="1" dirty="0" smtClean="0">
                <a:latin typeface="Calibri"/>
                <a:cs typeface="Calibri"/>
              </a:rPr>
              <a:t>LOYEES</a:t>
            </a:r>
            <a:r>
              <a:rPr sz="2400" b="1" i="1" spc="75" smtClean="0">
                <a:latin typeface="Times New Roman"/>
                <a:cs typeface="Times New Roman"/>
              </a:rPr>
              <a:t> </a:t>
            </a:r>
            <a:r>
              <a:rPr sz="2400" b="1" i="1" spc="-10">
                <a:latin typeface="Calibri"/>
                <a:cs typeface="Calibri"/>
              </a:rPr>
              <a:t>w</a:t>
            </a:r>
            <a:r>
              <a:rPr sz="2400" b="1" i="1" spc="-5">
                <a:latin typeface="Calibri"/>
                <a:cs typeface="Calibri"/>
              </a:rPr>
              <a:t>her</a:t>
            </a:r>
            <a:r>
              <a:rPr sz="2400" b="1" i="1">
                <a:latin typeface="Calibri"/>
                <a:cs typeface="Calibri"/>
              </a:rPr>
              <a:t>e</a:t>
            </a:r>
            <a:r>
              <a:rPr sz="2400" b="1" i="1" spc="70">
                <a:latin typeface="Times New Roman"/>
                <a:cs typeface="Times New Roman"/>
              </a:rPr>
              <a:t> </a:t>
            </a:r>
            <a:r>
              <a:rPr sz="2400" b="1" i="1" spc="-5" smtClean="0">
                <a:latin typeface="Calibri"/>
                <a:cs typeface="Calibri"/>
              </a:rPr>
              <a:t>JOB</a:t>
            </a:r>
            <a:r>
              <a:rPr lang="en-US" sz="2400" b="1" i="1" spc="-5" dirty="0" smtClean="0">
                <a:latin typeface="Calibri"/>
                <a:cs typeface="Calibri"/>
              </a:rPr>
              <a:t>_ID</a:t>
            </a:r>
            <a:r>
              <a:rPr lang="en-US" sz="2400" b="1" i="1" spc="-5" dirty="0">
                <a:latin typeface="Calibri"/>
                <a:cs typeface="Calibri"/>
              </a:rPr>
              <a:t> </a:t>
            </a:r>
            <a:r>
              <a:rPr sz="2400" b="1" i="1" smtClean="0">
                <a:latin typeface="Calibri"/>
                <a:cs typeface="Calibri"/>
              </a:rPr>
              <a:t>=</a:t>
            </a:r>
            <a:r>
              <a:rPr sz="2400" b="1" i="1" spc="-65" smtClean="0">
                <a:latin typeface="Times New Roman"/>
                <a:cs typeface="Times New Roman"/>
              </a:rPr>
              <a:t> </a:t>
            </a:r>
            <a:r>
              <a:rPr sz="2400" b="1" i="1" spc="-65" smtClean="0">
                <a:latin typeface="Calibri"/>
                <a:cs typeface="Calibri"/>
              </a:rPr>
              <a:t>’</a:t>
            </a:r>
            <a:r>
              <a:rPr lang="en-US" sz="2400" b="1" i="1" spc="-65" dirty="0" smtClean="0">
                <a:latin typeface="Calibri"/>
                <a:cs typeface="Calibri"/>
              </a:rPr>
              <a:t>ST_</a:t>
            </a:r>
            <a:r>
              <a:rPr sz="2400" b="1" i="1" spc="-15" smtClean="0">
                <a:latin typeface="Calibri"/>
                <a:cs typeface="Calibri"/>
              </a:rPr>
              <a:t>CLERK</a:t>
            </a:r>
            <a:r>
              <a:rPr sz="2400" b="1" i="1" spc="-15" dirty="0">
                <a:latin typeface="Calibri"/>
                <a:cs typeface="Calibri"/>
              </a:rPr>
              <a:t>’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Calibri"/>
                <a:cs typeface="Calibri"/>
              </a:rPr>
              <a:t>group</a:t>
            </a:r>
            <a:r>
              <a:rPr sz="2400" b="1" i="1" spc="-75" dirty="0">
                <a:latin typeface="Times New Roman"/>
                <a:cs typeface="Times New Roman"/>
              </a:rPr>
              <a:t> </a:t>
            </a:r>
            <a:r>
              <a:rPr sz="2400" b="1" i="1" spc="-30">
                <a:latin typeface="Calibri"/>
                <a:cs typeface="Calibri"/>
              </a:rPr>
              <a:t>b</a:t>
            </a:r>
            <a:r>
              <a:rPr sz="2400" b="1" i="1">
                <a:latin typeface="Calibri"/>
                <a:cs typeface="Calibri"/>
              </a:rPr>
              <a:t>y</a:t>
            </a:r>
            <a:r>
              <a:rPr sz="2400" b="1" i="1" spc="-70">
                <a:latin typeface="Times New Roman"/>
                <a:cs typeface="Times New Roman"/>
              </a:rPr>
              <a:t> </a:t>
            </a:r>
            <a:r>
              <a:rPr sz="2400" b="1" i="1" spc="-5" smtClean="0">
                <a:latin typeface="Calibri"/>
                <a:cs typeface="Calibri"/>
              </a:rPr>
              <a:t>DEP</a:t>
            </a:r>
            <a:r>
              <a:rPr lang="en-US" sz="2400" b="1" i="1" spc="-5" dirty="0" smtClean="0">
                <a:latin typeface="Calibri"/>
                <a:cs typeface="Calibri"/>
              </a:rPr>
              <a:t>ARTMENT</a:t>
            </a:r>
            <a:r>
              <a:rPr lang="en-US" sz="2400" b="1" i="1" spc="-5" dirty="0" smtClean="0">
                <a:latin typeface="Calibri"/>
                <a:cs typeface="Calibri"/>
              </a:rPr>
              <a:t>_ID</a:t>
            </a:r>
            <a:r>
              <a:rPr sz="2400" b="1" i="1" spc="-70" smtClean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havin</a:t>
            </a:r>
            <a:r>
              <a:rPr sz="2400" b="1" i="1" dirty="0">
                <a:latin typeface="Calibri"/>
                <a:cs typeface="Calibri"/>
              </a:rPr>
              <a:t>g</a:t>
            </a:r>
            <a:r>
              <a:rPr sz="2400" b="1" i="1" spc="-85" dirty="0">
                <a:latin typeface="Times New Roman"/>
                <a:cs typeface="Times New Roman"/>
              </a:rPr>
              <a:t> </a:t>
            </a:r>
            <a:r>
              <a:rPr sz="2400" b="1" i="1" spc="-35" dirty="0">
                <a:latin typeface="Calibri"/>
                <a:cs typeface="Calibri"/>
              </a:rPr>
              <a:t>c</a:t>
            </a:r>
            <a:r>
              <a:rPr sz="2400" b="1" i="1" spc="-5" dirty="0">
                <a:latin typeface="Calibri"/>
                <a:cs typeface="Calibri"/>
              </a:rPr>
              <a:t>ou</a:t>
            </a:r>
            <a:r>
              <a:rPr sz="2400" b="1" i="1" spc="-25" dirty="0">
                <a:latin typeface="Calibri"/>
                <a:cs typeface="Calibri"/>
              </a:rPr>
              <a:t>n</a:t>
            </a:r>
            <a:r>
              <a:rPr sz="2400" b="1" i="1" spc="-10" dirty="0">
                <a:latin typeface="Calibri"/>
                <a:cs typeface="Calibri"/>
              </a:rPr>
              <a:t>t(*)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>
                <a:latin typeface="Calibri"/>
                <a:cs typeface="Calibri"/>
              </a:rPr>
              <a:t>&gt;</a:t>
            </a:r>
            <a:r>
              <a:rPr sz="2400" b="1" i="1" spc="-65">
                <a:latin typeface="Times New Roman"/>
                <a:cs typeface="Times New Roman"/>
              </a:rPr>
              <a:t> </a:t>
            </a:r>
            <a:r>
              <a:rPr lang="en-US" sz="2400" b="1" i="1" spc="-15" dirty="0">
                <a:latin typeface="Calibri"/>
                <a:cs typeface="Calibri"/>
              </a:rPr>
              <a:t>2</a:t>
            </a:r>
            <a:r>
              <a:rPr lang="en-US" sz="2400" b="1" i="1" spc="-15" dirty="0" smtClean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676400"/>
          <a:ext cx="8458200" cy="4876800"/>
        </p:xfrm>
        <a:graphic>
          <a:graphicData uri="http://schemas.openxmlformats.org/drawingml/2006/table">
            <a:tbl>
              <a:tblPr/>
              <a:tblGrid>
                <a:gridCol w="4036868"/>
                <a:gridCol w="4421332"/>
              </a:tblGrid>
              <a:tr h="4876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SQL statement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Function of the statement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SELECT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Retrieves data from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INSERT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UPDATE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DELETE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Inserts data, updates data, and deletes data in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CREATE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ALTER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DROP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Creates new tables in database, alters existing tables, deletes tables from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COMMIT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ROLLBACK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Saves data permanently in database, erases changes done form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Group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80" dirty="0"/>
              <a:t>B</a:t>
            </a:r>
            <a:r>
              <a:rPr spc="-30" dirty="0"/>
              <a:t>y/Having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103"/>
            <a:ext cx="8070215" cy="440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680085" algn="l"/>
                <a:tab pos="1544955" algn="l"/>
                <a:tab pos="2984500" algn="l"/>
                <a:tab pos="3279140" algn="l"/>
                <a:tab pos="4152265" algn="l"/>
                <a:tab pos="4599940" algn="l"/>
                <a:tab pos="5523865" algn="l"/>
                <a:tab pos="5861685" algn="l"/>
                <a:tab pos="7262495" algn="l"/>
                <a:tab pos="764095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alibri"/>
                <a:cs typeface="Calibri"/>
              </a:rPr>
              <a:t>quer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ainin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claus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ocesse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y:</a:t>
            </a:r>
            <a:endParaRPr sz="2400">
              <a:latin typeface="Calibri"/>
              <a:cs typeface="Calibri"/>
            </a:endParaRPr>
          </a:p>
          <a:p>
            <a:pPr marL="755015" marR="825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latin typeface="Calibri"/>
                <a:cs typeface="Calibri"/>
              </a:rPr>
              <a:t>Selec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onditio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whe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  <a:p>
            <a:pPr marL="755015" marR="57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  <a:p>
            <a:pPr marL="755015" marR="6350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Dis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fy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onditio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ving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Apply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oup.</a:t>
            </a:r>
            <a:endParaRPr sz="2400">
              <a:latin typeface="Calibri"/>
              <a:cs typeface="Calibri"/>
            </a:endParaRPr>
          </a:p>
          <a:p>
            <a:pPr marL="755015" marR="5080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trie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lue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olumn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st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elect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0660" algn="l">
              <a:lnSpc>
                <a:spcPct val="100000"/>
              </a:lnSpc>
            </a:pPr>
            <a:r>
              <a:rPr lang="en-US" spc="-360" dirty="0" smtClean="0"/>
              <a:t>       Tables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336" y="1626103"/>
            <a:ext cx="7542530" cy="162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6835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bas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ys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em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tions).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query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issue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ain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bas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sul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tructu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031" y="5490462"/>
            <a:ext cx="7934959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SQ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o</a:t>
            </a:r>
            <a:r>
              <a:rPr sz="2400" spc="-22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olu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tuple,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tribu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especti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7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3505200"/>
            <a:ext cx="74676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6008" y="3493008"/>
            <a:ext cx="7493000" cy="1778000"/>
          </a:xfrm>
          <a:custGeom>
            <a:avLst/>
            <a:gdLst/>
            <a:ahLst/>
            <a:cxnLst/>
            <a:rect l="l" t="t" r="r" b="b"/>
            <a:pathLst>
              <a:path w="7493000" h="1778000">
                <a:moveTo>
                  <a:pt x="7492745" y="0"/>
                </a:moveTo>
                <a:lnTo>
                  <a:pt x="0" y="0"/>
                </a:lnTo>
                <a:lnTo>
                  <a:pt x="0" y="1777745"/>
                </a:lnTo>
                <a:lnTo>
                  <a:pt x="7492745" y="1777745"/>
                </a:lnTo>
                <a:lnTo>
                  <a:pt x="7492745" y="1771649"/>
                </a:lnTo>
                <a:lnTo>
                  <a:pt x="12191" y="1771649"/>
                </a:lnTo>
                <a:lnTo>
                  <a:pt x="6095" y="1764791"/>
                </a:lnTo>
                <a:lnTo>
                  <a:pt x="12191" y="1764791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7492745" y="6095"/>
                </a:lnTo>
                <a:lnTo>
                  <a:pt x="7492745" y="0"/>
                </a:lnTo>
                <a:close/>
              </a:path>
              <a:path w="7493000" h="1778000">
                <a:moveTo>
                  <a:pt x="12191" y="1764791"/>
                </a:moveTo>
                <a:lnTo>
                  <a:pt x="6095" y="1764791"/>
                </a:lnTo>
                <a:lnTo>
                  <a:pt x="12191" y="1771649"/>
                </a:lnTo>
                <a:lnTo>
                  <a:pt x="12191" y="1764791"/>
                </a:lnTo>
                <a:close/>
              </a:path>
              <a:path w="7493000" h="1778000">
                <a:moveTo>
                  <a:pt x="7479791" y="1764791"/>
                </a:moveTo>
                <a:lnTo>
                  <a:pt x="12191" y="1764791"/>
                </a:lnTo>
                <a:lnTo>
                  <a:pt x="12191" y="1771649"/>
                </a:lnTo>
                <a:lnTo>
                  <a:pt x="7479791" y="1771649"/>
                </a:lnTo>
                <a:lnTo>
                  <a:pt x="7479791" y="1764791"/>
                </a:lnTo>
                <a:close/>
              </a:path>
              <a:path w="7493000" h="1778000">
                <a:moveTo>
                  <a:pt x="7479791" y="6095"/>
                </a:moveTo>
                <a:lnTo>
                  <a:pt x="7479791" y="1771649"/>
                </a:lnTo>
                <a:lnTo>
                  <a:pt x="7486649" y="1764791"/>
                </a:lnTo>
                <a:lnTo>
                  <a:pt x="7492745" y="1764791"/>
                </a:lnTo>
                <a:lnTo>
                  <a:pt x="7492745" y="12191"/>
                </a:lnTo>
                <a:lnTo>
                  <a:pt x="7486649" y="12191"/>
                </a:lnTo>
                <a:lnTo>
                  <a:pt x="7479791" y="6095"/>
                </a:lnTo>
                <a:close/>
              </a:path>
              <a:path w="7493000" h="1778000">
                <a:moveTo>
                  <a:pt x="7492745" y="1764791"/>
                </a:moveTo>
                <a:lnTo>
                  <a:pt x="7486649" y="1764791"/>
                </a:lnTo>
                <a:lnTo>
                  <a:pt x="7479791" y="1771649"/>
                </a:lnTo>
                <a:lnTo>
                  <a:pt x="7492745" y="1771649"/>
                </a:lnTo>
                <a:lnTo>
                  <a:pt x="7492745" y="1764791"/>
                </a:lnTo>
                <a:close/>
              </a:path>
              <a:path w="7493000" h="177800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7493000" h="1778000">
                <a:moveTo>
                  <a:pt x="747979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7479791" y="12191"/>
                </a:lnTo>
                <a:lnTo>
                  <a:pt x="7479791" y="6095"/>
                </a:lnTo>
                <a:close/>
              </a:path>
              <a:path w="7493000" h="1778000">
                <a:moveTo>
                  <a:pt x="7492745" y="6095"/>
                </a:moveTo>
                <a:lnTo>
                  <a:pt x="7479791" y="6095"/>
                </a:lnTo>
                <a:lnTo>
                  <a:pt x="7486649" y="12191"/>
                </a:lnTo>
                <a:lnTo>
                  <a:pt x="7492745" y="12191"/>
                </a:lnTo>
                <a:lnTo>
                  <a:pt x="749274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pPr marL="102235">
                <a:lnSpc>
                  <a:spcPct val="100000"/>
                </a:lnSpc>
              </a:pPr>
              <a:t>4</a:t>
            </a:fld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HR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Human Resource (HR) schema is a part of Oracle sample database </a:t>
            </a:r>
          </a:p>
          <a:p>
            <a:r>
              <a:rPr lang="en-US" dirty="0" smtClean="0"/>
              <a:t>Installed with Oracle</a:t>
            </a:r>
          </a:p>
          <a:p>
            <a:r>
              <a:rPr lang="en-US" dirty="0" smtClean="0"/>
              <a:t>This course uses the tables in HR schema for all practice and homework sessions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HR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REGIONS – contain rows that represent a region such as America, Asia, and so on.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COUNTRIES – contain rows for countries each of which is associated with  a region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LOCATIONS – contains the specific address of a specific office, warehouse, or a production site of a company in a particular country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DEPARTMETNS – shows detail about a department in which an employee works. Each department may have a relationship representing the department manager in the EMPLOYEES table.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EMPLOYEES – contain detail about each employee working for a department. Some employees may not be assigned to any department. ­­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JOBS – contain the job types that can be held by each employee.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JOB_HISTORY – contain the job history of the employees. If an employee changes department within a job, or changes a job within a department, a new row is inserted in this table with the earlier job information of the employee.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HR Schema</a:t>
            </a:r>
            <a:endParaRPr lang="en-US" dirty="0"/>
          </a:p>
        </p:txBody>
      </p:sp>
      <p:pic>
        <p:nvPicPr>
          <p:cNvPr id="4" name="Content Placeholder 3" descr="hrtable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848599" cy="4876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of DESCRIBE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DESCRIBE</a:t>
            </a:r>
            <a:r>
              <a:rPr lang="en-US" dirty="0" smtClean="0"/>
              <a:t> statement to view the structure, </a:t>
            </a:r>
          </a:p>
          <a:p>
            <a:pPr lvl="1"/>
            <a:r>
              <a:rPr lang="en-US" dirty="0" smtClean="0"/>
              <a:t>Column names and </a:t>
            </a:r>
          </a:p>
          <a:p>
            <a:pPr lvl="1"/>
            <a:r>
              <a:rPr lang="en-US" dirty="0" smtClean="0"/>
              <a:t>Data types of different columns of a table</a:t>
            </a:r>
          </a:p>
          <a:p>
            <a:r>
              <a:rPr lang="en-US" dirty="0" smtClean="0"/>
              <a:t>Issue the following query: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DESC </a:t>
            </a:r>
            <a:r>
              <a:rPr lang="en-US" sz="2800" dirty="0" smtClean="0"/>
              <a:t>EMPLOYEES 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lang="en-US" spc="-20" dirty="0" smtClean="0"/>
              <a:t>     </a:t>
            </a:r>
            <a:r>
              <a:rPr spc="-20" smtClean="0"/>
              <a:t>Basic</a:t>
            </a:r>
            <a:r>
              <a:rPr spc="-114" smtClean="0">
                <a:latin typeface="Times New Roman"/>
                <a:cs typeface="Times New Roman"/>
              </a:rPr>
              <a:t> </a:t>
            </a:r>
            <a:r>
              <a:rPr spc="-25" dirty="0"/>
              <a:t>da</a:t>
            </a:r>
            <a:r>
              <a:rPr spc="-80" dirty="0"/>
              <a:t>t</a:t>
            </a:r>
            <a:r>
              <a:rPr spc="-25" dirty="0"/>
              <a:t>a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8" y="6462775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pPr marL="102235">
                <a:lnSpc>
                  <a:spcPct val="100000"/>
                </a:lnSpc>
              </a:pPr>
              <a:t>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50" y="1613403"/>
            <a:ext cx="7675880" cy="472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b="1" spc="-20" dirty="0">
                <a:latin typeface="Calibri"/>
                <a:cs typeface="Calibri"/>
              </a:rPr>
              <a:t>char(n</a:t>
            </a:r>
            <a:r>
              <a:rPr sz="2400" b="1" spc="-5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Calibri"/>
                <a:cs typeface="Calibri"/>
              </a:rPr>
              <a:t>Fi</a:t>
            </a:r>
            <a:r>
              <a:rPr sz="2400" spc="-7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‐len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cha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tring)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cha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long.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ximum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55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2000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1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 marL="755015" marR="5080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15" dirty="0">
                <a:latin typeface="Calibri"/>
                <a:cs typeface="Calibri"/>
              </a:rPr>
              <a:t>No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typ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char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spc="-40" dirty="0">
                <a:latin typeface="Calibri"/>
                <a:cs typeface="Calibri"/>
              </a:rPr>
              <a:t>ay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padde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rig</a:t>
            </a:r>
            <a:r>
              <a:rPr sz="2400" spc="-3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blan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len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(memory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onsuming)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ample: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char(40)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40" dirty="0">
                <a:latin typeface="Calibri"/>
                <a:cs typeface="Calibri"/>
              </a:rPr>
              <a:t>v</a:t>
            </a:r>
            <a:r>
              <a:rPr sz="2400" b="1" spc="-20" dirty="0">
                <a:latin typeface="Calibri"/>
                <a:cs typeface="Calibri"/>
              </a:rPr>
              <a:t>a</a:t>
            </a:r>
            <a:r>
              <a:rPr sz="2400" b="1" spc="-4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10" dirty="0">
                <a:latin typeface="Calibri"/>
                <a:cs typeface="Calibri"/>
              </a:rPr>
              <a:t>har2(n):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‐len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cha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ximum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55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4000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1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Only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1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qui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ample: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char2(80)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1752</Words>
  <Application>Microsoft Office PowerPoint</Application>
  <PresentationFormat>On-screen Show (4:3)</PresentationFormat>
  <Paragraphs>236</Paragraphs>
  <Slides>30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SQL Introduction and Some Details</vt:lpstr>
      <vt:lpstr>What Is SQL?</vt:lpstr>
      <vt:lpstr>SQL Statements</vt:lpstr>
      <vt:lpstr>       Tables</vt:lpstr>
      <vt:lpstr>The HR Schema</vt:lpstr>
      <vt:lpstr>The HR Schema</vt:lpstr>
      <vt:lpstr>The HR Schema</vt:lpstr>
      <vt:lpstr>Use of DESCRIBE Statement</vt:lpstr>
      <vt:lpstr>     Basic data types</vt:lpstr>
      <vt:lpstr>      Basic data types</vt:lpstr>
      <vt:lpstr>      Number examples</vt:lpstr>
      <vt:lpstr>       Number format</vt:lpstr>
      <vt:lpstr>        Basic data types</vt:lpstr>
      <vt:lpstr>Slide 14</vt:lpstr>
      <vt:lpstr>Select Statement</vt:lpstr>
      <vt:lpstr>Select Statement</vt:lpstr>
      <vt:lpstr>    Queries</vt:lpstr>
      <vt:lpstr>     Queries : distinct</vt:lpstr>
      <vt:lpstr>     Queries : order by</vt:lpstr>
      <vt:lpstr> Queries : where clause</vt:lpstr>
      <vt:lpstr>      Queries : where clause</vt:lpstr>
      <vt:lpstr>Queries : where clause</vt:lpstr>
      <vt:lpstr>        Aggregation</vt:lpstr>
      <vt:lpstr>Aggregation</vt:lpstr>
      <vt:lpstr>Aggregation</vt:lpstr>
      <vt:lpstr>Group By</vt:lpstr>
      <vt:lpstr>Group By</vt:lpstr>
      <vt:lpstr>Group By</vt:lpstr>
      <vt:lpstr>Group By/Having</vt:lpstr>
      <vt:lpstr>Group By/Having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2015-09-12T01:49:09Z</dcterms:created>
  <dcterms:modified xsi:type="dcterms:W3CDTF">2015-09-12T03:58:06Z</dcterms:modified>
</cp:coreProperties>
</file>