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147472693" r:id="rId3"/>
    <p:sldId id="2147472699" r:id="rId4"/>
    <p:sldId id="2147472704" r:id="rId5"/>
    <p:sldId id="2147472686" r:id="rId6"/>
    <p:sldId id="2147472687" r:id="rId7"/>
    <p:sldId id="2147472706" r:id="rId8"/>
    <p:sldId id="2147472688" r:id="rId9"/>
    <p:sldId id="2147472705" r:id="rId10"/>
    <p:sldId id="2147472690" r:id="rId11"/>
    <p:sldId id="2147472701" r:id="rId12"/>
    <p:sldId id="2147472700" r:id="rId13"/>
    <p:sldId id="2147472689" r:id="rId14"/>
    <p:sldId id="2147472562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1pPr>
    <a:lvl2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2pPr>
    <a:lvl3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3pPr>
    <a:lvl4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4pPr>
    <a:lvl5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5pPr>
    <a:lvl6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6pPr>
    <a:lvl7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7pPr>
    <a:lvl8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8pPr>
    <a:lvl9pPr marL="0" marR="3081" indent="0" algn="l" defTabSz="554491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21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Poppins Medium"/>
        <a:ea typeface="Poppins Medium"/>
        <a:cs typeface="Poppins Medium"/>
        <a:sym typeface="Poppins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7"/>
    <p:restoredTop sz="96301"/>
  </p:normalViewPr>
  <p:slideViewPr>
    <p:cSldViewPr snapToGrid="0">
      <p:cViewPr varScale="1">
        <p:scale>
          <a:sx n="82" d="100"/>
          <a:sy n="82" d="100"/>
        </p:scale>
        <p:origin x="1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ptos"/>
      </a:defRPr>
    </a:lvl1pPr>
    <a:lvl2pPr indent="228600" latinLnBrk="0">
      <a:defRPr sz="1200">
        <a:latin typeface="+mj-lt"/>
        <a:ea typeface="+mj-ea"/>
        <a:cs typeface="+mj-cs"/>
        <a:sym typeface="Aptos"/>
      </a:defRPr>
    </a:lvl2pPr>
    <a:lvl3pPr indent="457200" latinLnBrk="0">
      <a:defRPr sz="1200">
        <a:latin typeface="+mj-lt"/>
        <a:ea typeface="+mj-ea"/>
        <a:cs typeface="+mj-cs"/>
        <a:sym typeface="Aptos"/>
      </a:defRPr>
    </a:lvl3pPr>
    <a:lvl4pPr indent="685800" latinLnBrk="0">
      <a:defRPr sz="1200">
        <a:latin typeface="+mj-lt"/>
        <a:ea typeface="+mj-ea"/>
        <a:cs typeface="+mj-cs"/>
        <a:sym typeface="Aptos"/>
      </a:defRPr>
    </a:lvl4pPr>
    <a:lvl5pPr indent="914400" latinLnBrk="0">
      <a:defRPr sz="1200">
        <a:latin typeface="+mj-lt"/>
        <a:ea typeface="+mj-ea"/>
        <a:cs typeface="+mj-cs"/>
        <a:sym typeface="Aptos"/>
      </a:defRPr>
    </a:lvl5pPr>
    <a:lvl6pPr indent="1143000" latinLnBrk="0">
      <a:defRPr sz="1200">
        <a:latin typeface="+mj-lt"/>
        <a:ea typeface="+mj-ea"/>
        <a:cs typeface="+mj-cs"/>
        <a:sym typeface="Aptos"/>
      </a:defRPr>
    </a:lvl6pPr>
    <a:lvl7pPr indent="1371600" latinLnBrk="0">
      <a:defRPr sz="1200">
        <a:latin typeface="+mj-lt"/>
        <a:ea typeface="+mj-ea"/>
        <a:cs typeface="+mj-cs"/>
        <a:sym typeface="Aptos"/>
      </a:defRPr>
    </a:lvl7pPr>
    <a:lvl8pPr indent="1600200" latinLnBrk="0">
      <a:defRPr sz="1200">
        <a:latin typeface="+mj-lt"/>
        <a:ea typeface="+mj-ea"/>
        <a:cs typeface="+mj-cs"/>
        <a:sym typeface="Aptos"/>
      </a:defRPr>
    </a:lvl8pPr>
    <a:lvl9pPr indent="1828800" latinLnBrk="0">
      <a:defRPr sz="1200">
        <a:latin typeface="+mj-lt"/>
        <a:ea typeface="+mj-ea"/>
        <a:cs typeface="+mj-cs"/>
        <a:sym typeface="Apto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914400" y="2125979"/>
            <a:ext cx="10363200" cy="14401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40479"/>
            <a:ext cx="8534400" cy="1714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3919220" y="497330"/>
            <a:ext cx="5164455" cy="13030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19220" y="1931923"/>
            <a:ext cx="5327651" cy="3619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3919220" y="497330"/>
            <a:ext cx="5164455" cy="13030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577339"/>
            <a:ext cx="5303521" cy="45262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919220" y="497330"/>
            <a:ext cx="5164455" cy="130302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457200" y="1420282"/>
            <a:ext cx="5181600" cy="86177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14400" y="2590800"/>
            <a:ext cx="4267200" cy="184667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>
                <a:solidFill>
                  <a:srgbClr val="888888"/>
                </a:solidFill>
              </a:defRPr>
            </a:lvl1pPr>
            <a:lvl2pPr indent="304814" algn="ctr">
              <a:defRPr>
                <a:solidFill>
                  <a:srgbClr val="888888"/>
                </a:solidFill>
              </a:defRPr>
            </a:lvl2pPr>
            <a:lvl3pPr indent="609629" algn="ctr">
              <a:defRPr>
                <a:solidFill>
                  <a:srgbClr val="888888"/>
                </a:solidFill>
              </a:defRPr>
            </a:lvl3pPr>
            <a:lvl4pPr indent="914446" algn="ctr">
              <a:defRPr>
                <a:solidFill>
                  <a:srgbClr val="888888"/>
                </a:solidFill>
              </a:defRPr>
            </a:lvl4pPr>
            <a:lvl5pPr indent="1219261" algn="ctr"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g object 16" descr="bg object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15427" y="6377940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marR="0" algn="r" defTabSz="914400">
              <a:lnSpc>
                <a:spcPct val="100000"/>
              </a:lnSpc>
              <a:defRPr sz="180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BA6DFD2F-B445-43C4-C66A-5D7BED2B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D0D0D"/>
          </a:solidFill>
          <a:uFillTx/>
          <a:latin typeface="Poppins Bold"/>
          <a:ea typeface="Poppins Bold"/>
          <a:cs typeface="Poppins Bold"/>
          <a:sym typeface="Poppins Bold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rgbClr val="000000"/>
          </a:solidFill>
          <a:uFillTx/>
          <a:latin typeface="Poppins Bold"/>
          <a:ea typeface="Poppins Bold"/>
          <a:cs typeface="Poppins Bold"/>
          <a:sym typeface="Poppins Bold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793E4339-9EAE-E022-CAAA-037C9D306F98}"/>
              </a:ext>
            </a:extLst>
          </p:cNvPr>
          <p:cNvSpPr/>
          <p:nvPr/>
        </p:nvSpPr>
        <p:spPr>
          <a:xfrm>
            <a:off x="7114177" y="1458465"/>
            <a:ext cx="4403178" cy="4403178"/>
          </a:xfrm>
          <a:prstGeom prst="ellipse">
            <a:avLst/>
          </a:prstGeom>
          <a:solidFill>
            <a:schemeClr val="accent1"/>
          </a:solidFill>
          <a:ln w="12700" cap="flat">
            <a:solidFill>
              <a:srgbClr val="12121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object 15" descr="object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62" y="2554871"/>
            <a:ext cx="2044273" cy="464869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extBox 12"/>
          <p:cNvSpPr txBox="1"/>
          <p:nvPr/>
        </p:nvSpPr>
        <p:spPr>
          <a:xfrm>
            <a:off x="764337" y="3159218"/>
            <a:ext cx="3370655" cy="860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5400" dirty="0"/>
              <a:t>Life </a:t>
            </a:r>
            <a:r>
              <a:rPr lang="en-US" sz="5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Cycle</a:t>
            </a:r>
            <a:endParaRPr sz="5400" dirty="0"/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0594B484-5162-39BC-80B6-CD4935A1EC0E}"/>
              </a:ext>
            </a:extLst>
          </p:cNvPr>
          <p:cNvGrpSpPr/>
          <p:nvPr/>
        </p:nvGrpSpPr>
        <p:grpSpPr>
          <a:xfrm>
            <a:off x="764338" y="551676"/>
            <a:ext cx="762248" cy="274323"/>
            <a:chOff x="0" y="0"/>
            <a:chExt cx="762244" cy="274320"/>
          </a:xfrm>
        </p:grpSpPr>
        <p:pic>
          <p:nvPicPr>
            <p:cNvPr id="7" name="Graphic 18" descr="Graphic 18">
              <a:extLst>
                <a:ext uri="{FF2B5EF4-FFF2-40B4-BE49-F238E27FC236}">
                  <a16:creationId xmlns:a16="http://schemas.microsoft.com/office/drawing/2014/main" id="{B878D308-771D-4C04-B389-0EC5B6DD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DC29C6C3-D5B6-ACB5-0ADB-E6ABE656F14A}"/>
                </a:ext>
              </a:extLst>
            </p:cNvPr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9" name="Google Shape;247;p35">
            <a:extLst>
              <a:ext uri="{FF2B5EF4-FFF2-40B4-BE49-F238E27FC236}">
                <a16:creationId xmlns:a16="http://schemas.microsoft.com/office/drawing/2014/main" id="{5C320580-C814-52A6-F9A4-6450D4FC398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t="8303" b="24944"/>
          <a:stretch/>
        </p:blipFill>
        <p:spPr>
          <a:xfrm>
            <a:off x="7053889" y="1388129"/>
            <a:ext cx="4403178" cy="4403178"/>
          </a:xfrm>
          <a:prstGeom prst="ellipse">
            <a:avLst/>
          </a:prstGeom>
          <a:ln>
            <a:solidFill>
              <a:srgbClr val="121212"/>
            </a:solidFill>
          </a:ln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22E766B1-26CF-42B0-B3E9-5C529DB97F7A}"/>
              </a:ext>
            </a:extLst>
          </p:cNvPr>
          <p:cNvSpPr txBox="1"/>
          <p:nvPr/>
        </p:nvSpPr>
        <p:spPr>
          <a:xfrm>
            <a:off x="2840544" y="2608661"/>
            <a:ext cx="4851170" cy="59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3600" dirty="0"/>
              <a:t>&amp; 3</a:t>
            </a:r>
            <a:r>
              <a:rPr lang="en-US" sz="3600" baseline="30000" dirty="0"/>
              <a:t>rd</a:t>
            </a:r>
            <a:r>
              <a:rPr lang="en-US" sz="3600" dirty="0"/>
              <a:t> Party Tools</a:t>
            </a:r>
            <a:endParaRPr sz="36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Conifer – </a:t>
            </a:r>
            <a:r>
              <a:rPr lang="en-US" sz="2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IX Accent Localization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186717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Pilot in Progress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Work performance data and feedback has been shared with Wave IX Accent team.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The problem In hand is that the tool(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Krisp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) worked well on the Female profile and doesn’t work well for the male profile.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Vendor advised to use a disclaimer script about the voice shaping to avoid questions from the customer about the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roboticness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of the call.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Vendor acknowledge and working on the fix in next release 12/16.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30865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648959"/>
            <a:ext cx="5458112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Pilot to complete EO2024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Vendor acknowledge and working on the fix in next release 12/16.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66395"/>
              </p:ext>
            </p:extLst>
          </p:nvPr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27836"/>
              </p:ext>
            </p:extLst>
          </p:nvPr>
        </p:nvGraphicFramePr>
        <p:xfrm>
          <a:off x="6830008" y="943536"/>
          <a:ext cx="5037095" cy="717427"/>
        </p:xfrm>
        <a:graphic>
          <a:graphicData uri="http://schemas.openxmlformats.org/drawingml/2006/table">
            <a:tbl>
              <a:tblPr firstRow="1" bandRow="1"/>
              <a:tblGrid>
                <a:gridCol w="253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145112"/>
              </p:ext>
            </p:extLst>
          </p:nvPr>
        </p:nvGraphicFramePr>
        <p:xfrm>
          <a:off x="6830007" y="1947284"/>
          <a:ext cx="503709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175326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103015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66625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764985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Vendor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Jan 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 / MT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Testers Alignment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09/01/2024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Test Stations Setup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09/02/2024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PMO / ITFS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AL App 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09/02/2024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ITFS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Get approval to implement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09/02/2024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Initiate Pilot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09/04/2024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CS / PMO / 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Results </a:t>
                      </a:r>
                      <a:r>
                        <a:rPr lang="en-US" sz="800" b="0" strike="noStrike" kern="1200" noProof="0" dirty="0" err="1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Analsys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CS / PMO / 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5950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6668D-972D-A4F4-AF30-ED1134F7D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133E5D6F-883A-CA16-1326-85A392719B63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F7F35818-E2F9-2084-3B81-D0D4A1F0E928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B18A9E9D-E68A-B065-2354-A71E5E88433C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B1F718AA-C8E1-161C-6A82-10A493CCED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58BB1C1D-2054-DF73-582B-DA2C28F9A2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5A6D61F9-901D-D89C-54C3-090E1B4E8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B0BC5BF6-8AD3-4829-EA56-97D146A68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63A6BE25-1D71-BDF1-4570-46752D4985AF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UHC – </a:t>
            </a:r>
            <a:r>
              <a:rPr lang="en-US" sz="2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IX Accent Preservation 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54882-A8BA-80B7-94CD-518BF4B791FE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03E305-045F-F32A-DF91-00FC9CFC92CA}"/>
              </a:ext>
            </a:extLst>
          </p:cNvPr>
          <p:cNvSpPr txBox="1"/>
          <p:nvPr/>
        </p:nvSpPr>
        <p:spPr>
          <a:xfrm>
            <a:off x="764337" y="1974894"/>
            <a:ext cx="5458112" cy="26212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Client agrees to have Preserve mode deployed on the Production (No Pilot)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Installation on PH (Davao, Bohol) done on around 144 Workstations.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Weekly Monitoring session with Vendor and Ops for the progress.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NPS score and performance started deteriorating.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Krisp to push another improves release.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CS decided to remove preserve from larger population.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Only 10 agents to kept active on Preserve.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Improved version deployed 12/19.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Production use tested and relaunched 12/20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Initial testing results seem to be much improved.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038AC-B574-8E70-572A-5C9DC61F7422}"/>
              </a:ext>
            </a:extLst>
          </p:cNvPr>
          <p:cNvSpPr txBox="1"/>
          <p:nvPr/>
        </p:nvSpPr>
        <p:spPr>
          <a:xfrm>
            <a:off x="764337" y="4963087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F9782-2EC7-7699-9415-D3745618F5A9}"/>
              </a:ext>
            </a:extLst>
          </p:cNvPr>
          <p:cNvSpPr txBox="1"/>
          <p:nvPr/>
        </p:nvSpPr>
        <p:spPr>
          <a:xfrm>
            <a:off x="764337" y="5168913"/>
            <a:ext cx="5458112" cy="2667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Monitoring the performance via call recordings on daily basis.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EAB42D4-7199-8EEA-9328-AA8E34D4661E}"/>
              </a:ext>
            </a:extLst>
          </p:cNvPr>
          <p:cNvGraphicFramePr>
            <a:graphicFrameLocks noGrp="1"/>
          </p:cNvGraphicFramePr>
          <p:nvPr/>
        </p:nvGraphicFramePr>
        <p:xfrm>
          <a:off x="764337" y="554669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700F24-3EF1-5859-2A2A-95BC0BCC18E4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3C551D-C03D-B0AF-8914-B5CC4C56D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423"/>
              </p:ext>
            </p:extLst>
          </p:nvPr>
        </p:nvGraphicFramePr>
        <p:xfrm>
          <a:off x="6581670" y="1925788"/>
          <a:ext cx="5285435" cy="3010306"/>
        </p:xfrm>
        <a:graphic>
          <a:graphicData uri="http://schemas.openxmlformats.org/drawingml/2006/table">
            <a:tbl>
              <a:tblPr firstRow="1" firstCol="1" bandRow="1"/>
              <a:tblGrid>
                <a:gridCol w="2301073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989045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212979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782338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 to the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/Client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Client 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(Pilot)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Monitoring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strike="noStrike" kern="1200" noProof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3388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>
            <a:extLst>
              <a:ext uri="{FF2B5EF4-FFF2-40B4-BE49-F238E27FC236}">
                <a16:creationId xmlns:a16="http://schemas.microsoft.com/office/drawing/2014/main" id="{0594B484-5162-39BC-80B6-CD4935A1EC0E}"/>
              </a:ext>
            </a:extLst>
          </p:cNvPr>
          <p:cNvGrpSpPr/>
          <p:nvPr/>
        </p:nvGrpSpPr>
        <p:grpSpPr>
          <a:xfrm>
            <a:off x="764338" y="551676"/>
            <a:ext cx="762248" cy="274323"/>
            <a:chOff x="0" y="0"/>
            <a:chExt cx="762244" cy="274320"/>
          </a:xfrm>
        </p:grpSpPr>
        <p:pic>
          <p:nvPicPr>
            <p:cNvPr id="7" name="Graphic 18" descr="Graphic 18">
              <a:extLst>
                <a:ext uri="{FF2B5EF4-FFF2-40B4-BE49-F238E27FC236}">
                  <a16:creationId xmlns:a16="http://schemas.microsoft.com/office/drawing/2014/main" id="{B878D308-771D-4C04-B389-0EC5B6DDA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" name="Oval 21">
              <a:extLst>
                <a:ext uri="{FF2B5EF4-FFF2-40B4-BE49-F238E27FC236}">
                  <a16:creationId xmlns:a16="http://schemas.microsoft.com/office/drawing/2014/main" id="{DC29C6C3-D5B6-ACB5-0ADB-E6ABE656F14A}"/>
                </a:ext>
              </a:extLst>
            </p:cNvPr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11" name="TextBox 12">
            <a:extLst>
              <a:ext uri="{FF2B5EF4-FFF2-40B4-BE49-F238E27FC236}">
                <a16:creationId xmlns:a16="http://schemas.microsoft.com/office/drawing/2014/main" id="{22E766B1-26CF-42B0-B3E9-5C529DB97F7A}"/>
              </a:ext>
            </a:extLst>
          </p:cNvPr>
          <p:cNvSpPr txBox="1"/>
          <p:nvPr/>
        </p:nvSpPr>
        <p:spPr>
          <a:xfrm>
            <a:off x="3639671" y="408997"/>
            <a:ext cx="4858872" cy="59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3600" dirty="0"/>
              <a:t>Other 3</a:t>
            </a:r>
            <a:r>
              <a:rPr lang="en-US" sz="3600" baseline="30000" dirty="0"/>
              <a:t>rd</a:t>
            </a:r>
            <a:r>
              <a:rPr lang="en-US" sz="3600" dirty="0"/>
              <a:t> Party Tools</a:t>
            </a:r>
            <a:endParaRPr sz="3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1B2AC0-580A-4554-9E58-3FCD933DB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40519"/>
              </p:ext>
            </p:extLst>
          </p:nvPr>
        </p:nvGraphicFramePr>
        <p:xfrm>
          <a:off x="609600" y="1600200"/>
          <a:ext cx="10719452" cy="1222072"/>
        </p:xfrm>
        <a:graphic>
          <a:graphicData uri="http://schemas.openxmlformats.org/drawingml/2006/table">
            <a:tbl>
              <a:tblPr firstRow="1" firstCol="1" bandRow="1"/>
              <a:tblGrid>
                <a:gridCol w="2238840">
                  <a:extLst>
                    <a:ext uri="{9D8B030D-6E8A-4147-A177-3AD203B41FA5}">
                      <a16:colId xmlns:a16="http://schemas.microsoft.com/office/drawing/2014/main" val="2196601205"/>
                    </a:ext>
                  </a:extLst>
                </a:gridCol>
                <a:gridCol w="2644589">
                  <a:extLst>
                    <a:ext uri="{9D8B030D-6E8A-4147-A177-3AD203B41FA5}">
                      <a16:colId xmlns:a16="http://schemas.microsoft.com/office/drawing/2014/main" val="964037091"/>
                    </a:ext>
                  </a:extLst>
                </a:gridCol>
                <a:gridCol w="5836023">
                  <a:extLst>
                    <a:ext uri="{9D8B030D-6E8A-4147-A177-3AD203B41FA5}">
                      <a16:colId xmlns:a16="http://schemas.microsoft.com/office/drawing/2014/main" val="3047498651"/>
                    </a:ext>
                  </a:extLst>
                </a:gridCol>
              </a:tblGrid>
              <a:tr h="6277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3</a:t>
                      </a:r>
                      <a:r>
                        <a:rPr lang="en-US" sz="1100" baseline="30000" dirty="0">
                          <a:latin typeface="Poppins" pitchFamily="2" charset="77"/>
                          <a:cs typeface="Poppins" pitchFamily="2" charset="77"/>
                        </a:rPr>
                        <a:t>rd</a:t>
                      </a:r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 Party Partner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1100" dirty="0" err="1"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 Solution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Poppins" pitchFamily="2" charset="77"/>
                          <a:cs typeface="Poppins" pitchFamily="2" charset="77"/>
                        </a:rPr>
                        <a:t>Description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539198"/>
                  </a:ext>
                </a:extLst>
              </a:tr>
              <a:tr h="5422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1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Envoy Visitor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11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Not under Wave </a:t>
                      </a:r>
                      <a:r>
                        <a:rPr lang="en-US" sz="1100" b="0" strike="noStrike" noProof="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endParaRPr lang="en-US" sz="1100" b="0" strike="noStrike" noProof="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Envoy Visitors is a cloud based electronic visitor management system that streamlines the check-in process, enhancing security and visitor experience by digitizing sign-ins and tracking in workplaces.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525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861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Envoy – </a:t>
            </a:r>
            <a:r>
              <a:rPr lang="en-US" sz="16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Electronic Visitor Management Solution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764337" y="1974894"/>
            <a:ext cx="5458112" cy="22826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 digital replacement of conventional paper based system.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Initially deployed to 4 ibex sites last year as part of Google VoVo audit.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It was planned to expand to other sites in future as well.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Currently we are using Premium licenses.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Amazon compliance audit also mandated to use EVMS on all amazon sites.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reviewed and opted for its Enterprise version due to more security features.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Pricing approval in progress.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Licenses and equipment procured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441557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764337" y="4779463"/>
            <a:ext cx="5458112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Site configurations, hardware deployment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Go-Live.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0967"/>
              </p:ext>
            </p:extLst>
          </p:nvPr>
        </p:nvGraphicFramePr>
        <p:xfrm>
          <a:off x="764337" y="5546693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Hardware availability in PH and PK</a:t>
                      </a: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Delay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Needs to be hand carried from US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noStrike" kern="0" dirty="0">
                          <a:solidFill>
                            <a:srgbClr val="58595B"/>
                          </a:solidFill>
                          <a:effectLst/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TBD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PMO / Procurement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Pending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84107"/>
              </p:ext>
            </p:extLst>
          </p:nvPr>
        </p:nvGraphicFramePr>
        <p:xfrm>
          <a:off x="6581670" y="1925788"/>
          <a:ext cx="529656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08212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Initiate Vendor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March 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 / 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Feature and Pricing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April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 / Procurement / Compliance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Pricing Negotiation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July 2024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Procurement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Gather Site and Regional Approvals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August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Gather Management 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September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Place Orders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October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Procurement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December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PMO / ITFS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Pending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0D2CF9B7-09A9-4054-BEEE-42CA5599E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4" y="433993"/>
            <a:ext cx="1266464" cy="560863"/>
          </a:xfrm>
          <a:prstGeom prst="rect">
            <a:avLst/>
          </a:prstGeom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6027130D-EB0E-4B1A-947D-7E9DE0B23930}"/>
              </a:ext>
            </a:extLst>
          </p:cNvPr>
          <p:cNvSpPr txBox="1"/>
          <p:nvPr/>
        </p:nvSpPr>
        <p:spPr>
          <a:xfrm>
            <a:off x="1793821" y="517179"/>
            <a:ext cx="2850182" cy="455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7" tIns="45717" rIns="45717" bIns="45717">
            <a:spAutoFit/>
          </a:bodyPr>
          <a:lstStyle/>
          <a:p>
            <a:pPr defTabSz="914358">
              <a:lnSpc>
                <a:spcPct val="90000"/>
              </a:lnSpc>
              <a:defRPr sz="5300"/>
            </a:pPr>
            <a:r>
              <a:rPr lang="en-US" sz="26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3rd Party Tools</a:t>
            </a:r>
            <a:endParaRPr sz="2600"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868387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00" y="0"/>
            <a:ext cx="10069599" cy="7160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" name="Graphic 19" descr="Graphic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0" y="6340087"/>
            <a:ext cx="721701" cy="15193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9" name="Group 23"/>
          <p:cNvGrpSpPr/>
          <p:nvPr/>
        </p:nvGrpSpPr>
        <p:grpSpPr>
          <a:xfrm>
            <a:off x="738831" y="551679"/>
            <a:ext cx="762246" cy="274321"/>
            <a:chOff x="0" y="0"/>
            <a:chExt cx="762244" cy="274320"/>
          </a:xfrm>
        </p:grpSpPr>
        <p:pic>
          <p:nvPicPr>
            <p:cNvPr id="577" name="Graphic 24" descr="Graphic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0"/>
              <a:ext cx="757246" cy="274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78" name="Oval 25"/>
            <p:cNvSpPr/>
            <p:nvPr/>
          </p:nvSpPr>
          <p:spPr>
            <a:xfrm>
              <a:off x="687420" y="199496"/>
              <a:ext cx="74825" cy="74825"/>
            </a:xfrm>
            <a:prstGeom prst="ellipse">
              <a:avLst/>
            </a:prstGeom>
            <a:gradFill flip="none" rotWithShape="1">
              <a:gsLst>
                <a:gs pos="0">
                  <a:srgbClr val="FA0060"/>
                </a:gs>
                <a:gs pos="100000">
                  <a:srgbClr val="7400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R="0" algn="ctr">
                <a:lnSpc>
                  <a:spcPct val="100000"/>
                </a:lnSpc>
                <a:defRPr sz="10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580" name="TextBox 27"/>
          <p:cNvSpPr txBox="1"/>
          <p:nvPr/>
        </p:nvSpPr>
        <p:spPr>
          <a:xfrm>
            <a:off x="3084756" y="2955794"/>
            <a:ext cx="6022488" cy="946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R="0" algn="ctr" defTabSz="914358">
              <a:lnSpc>
                <a:spcPct val="90000"/>
              </a:lnSpc>
              <a:defRPr sz="6000" spc="-91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r>
              <a:rPr b="1" dirty="0">
                <a:latin typeface="Poppins" pitchFamily="2" charset="77"/>
                <a:cs typeface="Poppins" pitchFamily="2" charset="77"/>
              </a:rPr>
              <a:t>Thank you</a:t>
            </a:r>
            <a:r>
              <a:rPr lang="en-US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.</a:t>
            </a:r>
            <a:endParaRPr b="1" dirty="0">
              <a:solidFill>
                <a:schemeClr val="accent1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55840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30849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Mint Mobile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Agent AI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543735" y="1987082"/>
            <a:ext cx="6762133" cy="22057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he 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SIP trunk information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were shared with Wave IX team.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successfully 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configures the SIP trunk setup at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successful E2E test call on the Mint IVR.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came across BOT configuration issue, However, we have found out the work around for the successful call flow and our Go-live.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Ibex QA te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am did run a complete test cases with successfully and give a go-ahead.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meet Mint's telephony team for demonstrations on the implementation and they are good with the architecture.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are aiming to run the BOT IVR on 1/20 for couple of hours for the production test.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7" y="459915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543735" y="4995271"/>
            <a:ext cx="6500179" cy="78996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Session with QA team on the 1/17.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Client Demo on E2E call 1/17.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Go-Live 1/20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37510"/>
              </p:ext>
            </p:extLst>
          </p:nvPr>
        </p:nvGraphicFramePr>
        <p:xfrm>
          <a:off x="764337" y="5949596"/>
          <a:ext cx="10668820" cy="759381"/>
        </p:xfrm>
        <a:graphic>
          <a:graphicData uri="http://schemas.openxmlformats.org/drawingml/2006/table">
            <a:tbl>
              <a:tblPr firstRow="1" bandRow="1"/>
              <a:tblGrid>
                <a:gridCol w="1794193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1789352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3116175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Delayed Implementation</a:t>
                      </a: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Bad impact on client in terms of implementation expertise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Parloa engaged on top priority to devise solution.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trike="noStrike" kern="0" dirty="0">
                          <a:solidFill>
                            <a:srgbClr val="58595B"/>
                          </a:solidFill>
                          <a:effectLst/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TBD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Wave </a:t>
                      </a:r>
                      <a:r>
                        <a:rPr lang="en-US" sz="1000" kern="0" dirty="0" err="1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iX</a:t>
                      </a:r>
                      <a:endParaRPr lang="en-US" sz="10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In-Progress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40483"/>
              </p:ext>
            </p:extLst>
          </p:nvPr>
        </p:nvGraphicFramePr>
        <p:xfrm>
          <a:off x="7305868" y="597173"/>
          <a:ext cx="4561237" cy="717427"/>
        </p:xfrm>
        <a:graphic>
          <a:graphicData uri="http://schemas.openxmlformats.org/drawingml/2006/table">
            <a:tbl>
              <a:tblPr firstRow="1" bandRow="1"/>
              <a:tblGrid>
                <a:gridCol w="229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0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469941"/>
              </p:ext>
            </p:extLst>
          </p:nvPr>
        </p:nvGraphicFramePr>
        <p:xfrm>
          <a:off x="7305869" y="1553104"/>
          <a:ext cx="4561237" cy="3615101"/>
        </p:xfrm>
        <a:graphic>
          <a:graphicData uri="http://schemas.openxmlformats.org/drawingml/2006/table">
            <a:tbl>
              <a:tblPr firstRow="1" firstCol="1" bandRow="1"/>
              <a:tblGrid>
                <a:gridCol w="2099388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643812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75645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1/14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1/17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QA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Go-:Live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1/20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186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05387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 err="1">
                <a:solidFill>
                  <a:schemeClr val="tx1"/>
                </a:solidFill>
              </a:rPr>
              <a:t>RedRoof</a:t>
            </a:r>
            <a:r>
              <a:rPr lang="en-US" dirty="0">
                <a:solidFill>
                  <a:schemeClr val="tx1"/>
                </a:solidFill>
              </a:rPr>
              <a:t> Inn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Translate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23943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521740" y="2006066"/>
            <a:ext cx="6639889" cy="291361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conducted multiple session with Red Roof Inn Amazon Connect team to establish the trunk with Wave IX Translate.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are able to confirm Queues/routing decisions along with TFN and numbers o and from Translate.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successfully resolved issues on a session with client team to test E2E translate call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Call Routing has been configured from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Translate to Amazon Connect &amp; Vice versa.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did a successful session with Spanish caller to conduct E2E test call on staging environment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are aiming to have another session with more Reps 1/17 for better coverage of scenarios before going live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Production agents users are created to test complete E2E Call users.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give heads up for pushing the changes to the production environment.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Training with Ops is like to come once testing is done.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586932" y="5026410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508685" y="5324263"/>
            <a:ext cx="6652944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1/17 :Testing session with Production agents on staging environment before go live.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1/20: Agent/Ops training on the Wave </a:t>
            </a:r>
            <a:r>
              <a:rPr lang="en-US" sz="1000" kern="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translate.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417878"/>
              </p:ext>
            </p:extLst>
          </p:nvPr>
        </p:nvGraphicFramePr>
        <p:xfrm>
          <a:off x="521740" y="5993501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1032676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3872851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643989"/>
              </p:ext>
            </p:extLst>
          </p:nvPr>
        </p:nvGraphicFramePr>
        <p:xfrm>
          <a:off x="7231222" y="943536"/>
          <a:ext cx="4635881" cy="717427"/>
        </p:xfrm>
        <a:graphic>
          <a:graphicData uri="http://schemas.openxmlformats.org/drawingml/2006/table">
            <a:tbl>
              <a:tblPr firstRow="1" bandRow="1"/>
              <a:tblGrid>
                <a:gridCol w="2328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7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31056"/>
              </p:ext>
            </p:extLst>
          </p:nvPr>
        </p:nvGraphicFramePr>
        <p:xfrm>
          <a:off x="7231224" y="1925788"/>
          <a:ext cx="4635881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2015413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33061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98761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Tech 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12/19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Implementation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Training &amp;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Ops/CS 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235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kumimoji="0" lang="en-US" sz="800" dirty="0" err="1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99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9698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61408-779E-73F6-7E18-A5C295BCE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1CD82F00-29F7-15FB-4893-6E76543A67CF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3F68958A-5B74-7B92-7134-0CDAFA678ADC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F983A461-E939-FD24-7D67-E4FD2989FE3C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1B841625-6DB7-2D22-2A40-9B58253230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F5622AD4-07CC-37CA-B281-BC273E0D9881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0A9F0DDA-840B-03C6-1CBE-9CD2D21F5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F65E5580-803D-6780-FE86-FF93EADD9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8410539C-69DE-1AC5-5DDC-298FBD6810F0}"/>
              </a:ext>
            </a:extLst>
          </p:cNvPr>
          <p:cNvSpPr txBox="1"/>
          <p:nvPr/>
        </p:nvSpPr>
        <p:spPr>
          <a:xfrm>
            <a:off x="764337" y="1025497"/>
            <a:ext cx="9178226" cy="997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Leslie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</a:p>
          <a:p>
            <a:pPr indent="7701">
              <a:spcBef>
                <a:spcPts val="500"/>
              </a:spcBef>
              <a:defRPr sz="2600"/>
            </a:pP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334CC-52E2-D624-D345-604617D9ABF4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51CC3-0944-FEF5-B341-4948EB2DBCAB}"/>
              </a:ext>
            </a:extLst>
          </p:cNvPr>
          <p:cNvSpPr txBox="1"/>
          <p:nvPr/>
        </p:nvSpPr>
        <p:spPr>
          <a:xfrm>
            <a:off x="554611" y="2006813"/>
            <a:ext cx="5955245" cy="131318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Leslie’s pool team has shared the API documentation for CRM.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Client able to share use cases and corresponding expected responses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The users for API has been created for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folks.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requested Operations to get the details for the flows in-scoped in phase 1 MVP</a:t>
            </a:r>
          </a:p>
          <a:p>
            <a:pPr marL="171450" lvl="2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requested Genesys team to establish SIP trunk for Leslie’s pool.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1755B-04B1-8E6A-C08C-74F080D52240}"/>
              </a:ext>
            </a:extLst>
          </p:cNvPr>
          <p:cNvSpPr txBox="1"/>
          <p:nvPr/>
        </p:nvSpPr>
        <p:spPr>
          <a:xfrm>
            <a:off x="765998" y="3786701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B23B02-7E1C-AB49-D6AF-EDC8801E5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40517"/>
              </p:ext>
            </p:extLst>
          </p:nvPr>
        </p:nvGraphicFramePr>
        <p:xfrm>
          <a:off x="764337" y="5882681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BB1FAC1-9BE6-297F-0BF0-00A2F1710631}"/>
              </a:ext>
            </a:extLst>
          </p:cNvPr>
          <p:cNvGraphicFramePr>
            <a:graphicFrameLocks noGrp="1"/>
          </p:cNvGraphicFramePr>
          <p:nvPr/>
        </p:nvGraphicFramePr>
        <p:xfrm>
          <a:off x="6581668" y="943536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518D733-3469-A6D2-C38E-73FBCD15861D}"/>
              </a:ext>
            </a:extLst>
          </p:cNvPr>
          <p:cNvSpPr txBox="1"/>
          <p:nvPr/>
        </p:nvSpPr>
        <p:spPr>
          <a:xfrm>
            <a:off x="554611" y="4281205"/>
            <a:ext cx="5787465" cy="142090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Follow up with telephony team on the SIP trunk status.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will continue to work with 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technical deliverables that supports in later part of the implementations.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Team aims to iron out the details around conversation flow, routing, FAQs, </a:t>
            </a:r>
            <a:r>
              <a:rPr lang="en-US" sz="1000" kern="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etc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</a:t>
            </a: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with Operations team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9044A12-3675-59E5-7E64-9E9655C34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577684"/>
              </p:ext>
            </p:extLst>
          </p:nvPr>
        </p:nvGraphicFramePr>
        <p:xfrm>
          <a:off x="6581668" y="1925788"/>
          <a:ext cx="5285435" cy="3943167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81318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67411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7633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Go-:Live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9022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56414" y="1083263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TiVo–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Chatbot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6" y="1553181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568393" y="1925788"/>
            <a:ext cx="6143876" cy="246734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Decision trees have been shared with the partner, and they are currently working on them.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The initial staging chatbot has been provided to TiVo for feedback.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TiVo has requested a quick Q&amp;A session with the partner.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The Maven chatbot has been integrated into the staging TiVo Support Center site.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The partner has requested to ingest the production knowledge base (KB) into the chatbot for improved scenario coverage and enhanced model training.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TiVo has created a production user, and the partner will proceed with ingesting the chatbot.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After the production KB is ingested, a full QA test execution cycle will be conducted.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Timelines have been established, with the aim to go live by February 1st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5998" y="4352567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588298" y="4815977"/>
            <a:ext cx="6123971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Partner to share the update on ingesting the Production KB to chat bot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QA will start executing a full testing cycle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440911"/>
              </p:ext>
            </p:extLst>
          </p:nvPr>
        </p:nvGraphicFramePr>
        <p:xfrm>
          <a:off x="764336" y="5767175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837971"/>
              </p:ext>
            </p:extLst>
          </p:nvPr>
        </p:nvGraphicFramePr>
        <p:xfrm>
          <a:off x="7081932" y="943536"/>
          <a:ext cx="4785171" cy="717427"/>
        </p:xfrm>
        <a:graphic>
          <a:graphicData uri="http://schemas.openxmlformats.org/drawingml/2006/table">
            <a:tbl>
              <a:tblPr firstRow="1" bandRow="1"/>
              <a:tblGrid>
                <a:gridCol w="240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416D81A-1363-BFF3-2447-941A0AA7B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814872"/>
              </p:ext>
            </p:extLst>
          </p:nvPr>
        </p:nvGraphicFramePr>
        <p:xfrm>
          <a:off x="7081935" y="1925788"/>
          <a:ext cx="4785171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1987420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02433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94306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Initial Demo to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12/16/24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Partner/Wave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General 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1/06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1466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Tech 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1/11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Partner/Wave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Chat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1/17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Evaluation &amp; Testing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1/28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Production 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2/1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Postproduction Monitoring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</a:t>
                      </a:r>
                      <a:r>
                        <a:rPr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iX</a:t>
                      </a: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3287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544616" y="524320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544616" y="1135736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TiVo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 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544616" y="1660963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442676" y="2085198"/>
            <a:ext cx="6508630" cy="23596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The IVR flows have been received from Genesys.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The timeline has been communicated to the client.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The end-to-end (E2E) design document has been shared with the client.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 session with Operations is planned to discuss the use cases included in Phase 1 of the MVP.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Based on the above, the API endpoint needs to be identified.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If write access is required, a request will need to be submitted to the client.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FAQs also need to be obtained from Operations.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 session with Renjie has been conducted, and access has been provided.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For telephony integration, we have requested to setup a trunk for TiVo.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544613" y="4591353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34898"/>
              </p:ext>
            </p:extLst>
          </p:nvPr>
        </p:nvGraphicFramePr>
        <p:xfrm>
          <a:off x="544616" y="5722244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CGC raised a concern of multiple duplicate records in reporting due to call deflection.</a:t>
                      </a: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Reporting issues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CGC will keep participant ID same and wont change without informing Insight team</a:t>
                      </a:r>
                    </a:p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kern="0" noProof="0" dirty="0">
                          <a:solidFill>
                            <a:srgbClr val="58595B"/>
                          </a:solidFill>
                          <a:latin typeface="Poppins" pitchFamily="2" charset="77"/>
                          <a:ea typeface="+mn-lt"/>
                          <a:cs typeface="Poppins" pitchFamily="2" charset="77"/>
                        </a:rPr>
                        <a:t>Insight team will filter our the call legs with said participant ID.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95B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Calibri"/>
                          <a:cs typeface="Poppins" pitchFamily="2" charset="77"/>
                        </a:rPr>
                        <a:t>Resolved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90536"/>
              </p:ext>
            </p:extLst>
          </p:nvPr>
        </p:nvGraphicFramePr>
        <p:xfrm>
          <a:off x="7080340" y="943536"/>
          <a:ext cx="4870580" cy="717427"/>
        </p:xfrm>
        <a:graphic>
          <a:graphicData uri="http://schemas.openxmlformats.org/drawingml/2006/table">
            <a:tbl>
              <a:tblPr firstRow="1" bandRow="1"/>
              <a:tblGrid>
                <a:gridCol w="244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3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A56DA38-6C65-6DEF-7957-F79D137D70B1}"/>
              </a:ext>
            </a:extLst>
          </p:cNvPr>
          <p:cNvSpPr txBox="1"/>
          <p:nvPr/>
        </p:nvSpPr>
        <p:spPr>
          <a:xfrm>
            <a:off x="442676" y="4943055"/>
            <a:ext cx="5458112" cy="5283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Session with Client Services, Ops and Wasiq on API related queries 1/17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A6F271-F47B-2343-81E0-7906D6E60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756785"/>
              </p:ext>
            </p:extLst>
          </p:nvPr>
        </p:nvGraphicFramePr>
        <p:xfrm>
          <a:off x="7119257" y="2013544"/>
          <a:ext cx="4870580" cy="3485967"/>
        </p:xfrm>
        <a:graphic>
          <a:graphicData uri="http://schemas.openxmlformats.org/drawingml/2006/table">
            <a:tbl>
              <a:tblPr firstRow="1" firstCol="1" bandRow="1"/>
              <a:tblGrid>
                <a:gridCol w="2417053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749905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04295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799327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8/20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Go-:Live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6764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4E4F-BCEB-D947-2827-FC7BADE12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786FA38C-6F8E-A9D8-A985-5DDF22F542EF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2C509C1C-14E9-D7CB-4E3F-1AEFDDACB80E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97EDD028-9E5C-2E0A-99CB-6DD83AFD5668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80825B4A-8657-449A-5F54-1898CEC47C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95C92072-0450-9503-6966-8BE458CB285D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22FFF528-4966-5681-1AC7-26D44EF21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2C4957CA-3B43-6B6F-E0DC-036CCCBCE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276B25-7660-B3E6-2785-3976043F45C6}"/>
              </a:ext>
            </a:extLst>
          </p:cNvPr>
          <p:cNvSpPr txBox="1"/>
          <p:nvPr/>
        </p:nvSpPr>
        <p:spPr>
          <a:xfrm>
            <a:off x="764336" y="1092690"/>
            <a:ext cx="9178226" cy="418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sz="2400" dirty="0" err="1">
                <a:solidFill>
                  <a:schemeClr val="tx1"/>
                </a:solidFill>
              </a:rPr>
              <a:t>Modivcare</a:t>
            </a:r>
            <a:r>
              <a:rPr lang="en-US" sz="2400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- Wave IX Accent Localization</a:t>
            </a:r>
            <a:endParaRPr sz="2400"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3772D-3DF7-A87D-7A39-A235328A9493}"/>
              </a:ext>
            </a:extLst>
          </p:cNvPr>
          <p:cNvSpPr txBox="1"/>
          <p:nvPr/>
        </p:nvSpPr>
        <p:spPr>
          <a:xfrm>
            <a:off x="764336" y="1626676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CC7CA7-3581-8F20-E2D9-A41FF191F59D}"/>
              </a:ext>
            </a:extLst>
          </p:cNvPr>
          <p:cNvSpPr txBox="1"/>
          <p:nvPr/>
        </p:nvSpPr>
        <p:spPr>
          <a:xfrm>
            <a:off x="553787" y="2176598"/>
            <a:ext cx="5458112" cy="22057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have reviewed system requirements and good with them.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are going with tech support LO, Bohol – PH and establish the KPIs AHT, CSAT.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SOW is in review with client followed by MSA contract signing. And will be done by 1/22.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can then deploy the POC on random machines and let the POC run for a week.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can then go for the full campaign deployment max by 2/1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AB1C6-8686-2991-8350-D945E5CEBE46}"/>
              </a:ext>
            </a:extLst>
          </p:cNvPr>
          <p:cNvSpPr txBox="1"/>
          <p:nvPr/>
        </p:nvSpPr>
        <p:spPr>
          <a:xfrm>
            <a:off x="765998" y="3936054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E3E18-A070-7A5D-7B16-5C645D35316D}"/>
              </a:ext>
            </a:extLst>
          </p:cNvPr>
          <p:cNvSpPr txBox="1"/>
          <p:nvPr/>
        </p:nvSpPr>
        <p:spPr>
          <a:xfrm>
            <a:off x="553787" y="4322840"/>
            <a:ext cx="5458112" cy="7130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Waiting for SOW and 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MSA.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TO check the pre-requisites for the installation and partner connectivity with Ibex.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A69D906-E89E-BF34-86D9-2493C56C8B34}"/>
              </a:ext>
            </a:extLst>
          </p:cNvPr>
          <p:cNvGraphicFramePr>
            <a:graphicFrameLocks noGrp="1"/>
          </p:cNvGraphicFramePr>
          <p:nvPr/>
        </p:nvGraphicFramePr>
        <p:xfrm>
          <a:off x="764336" y="5767175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FBF5CDD-1554-BEA6-5D90-7356C02ECD97}"/>
              </a:ext>
            </a:extLst>
          </p:cNvPr>
          <p:cNvGraphicFramePr>
            <a:graphicFrameLocks noGrp="1"/>
          </p:cNvGraphicFramePr>
          <p:nvPr/>
        </p:nvGraphicFramePr>
        <p:xfrm>
          <a:off x="6581670" y="392460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3DE322B-B0A6-747F-F8C5-87CD2A5AD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18203"/>
              </p:ext>
            </p:extLst>
          </p:nvPr>
        </p:nvGraphicFramePr>
        <p:xfrm>
          <a:off x="7271413" y="1645294"/>
          <a:ext cx="4733235" cy="3467506"/>
        </p:xfrm>
        <a:graphic>
          <a:graphicData uri="http://schemas.openxmlformats.org/drawingml/2006/table">
            <a:tbl>
              <a:tblPr firstRow="1" firstCol="1" bandRow="1"/>
              <a:tblGrid>
                <a:gridCol w="157985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104706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864970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1241339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Presales (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1/22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Ops/CS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 Deployment - POC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1/23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Wave IX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1/29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Wave IX Team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 - 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2/1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Wave IX Team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Performance Measurement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2/8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  <a:sym typeface="Helvetica"/>
                        </a:rPr>
                        <a:t>Wave IX Team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6296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77FB1A7-A038-FC04-A593-83C3EC3D5A6C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DF1F0340-EF8D-CCC7-2225-9CD07ABA7C62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ABBB030D-1A3B-BF57-7D98-0C9C0556BFA9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6192BE64-A6CC-8029-AFC1-AF1BF2EC87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47DABE5E-8614-A645-7ACC-1376CD318783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79BED4F6-5380-B295-62DF-32440FC46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7FC96325-105D-B26D-B941-D774CBA16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0ABAEB0C-ADA6-1873-5931-9E09C76CC410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 err="1">
                <a:solidFill>
                  <a:schemeClr val="tx1"/>
                </a:solidFill>
              </a:rPr>
              <a:t>RedRoof</a:t>
            </a:r>
            <a:r>
              <a:rPr lang="en-US" dirty="0">
                <a:solidFill>
                  <a:schemeClr val="tx1"/>
                </a:solidFill>
              </a:rPr>
              <a:t> Inn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CDB4F-34B1-F381-13C8-FB65E9B7B1C5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19EEFB-2075-01E3-ED20-AAE40AF73DE1}"/>
              </a:ext>
            </a:extLst>
          </p:cNvPr>
          <p:cNvSpPr txBox="1"/>
          <p:nvPr/>
        </p:nvSpPr>
        <p:spPr>
          <a:xfrm>
            <a:off x="568394" y="1996760"/>
            <a:ext cx="5458112" cy="16825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Retro Listen mode was requested to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AI agent for listening 500 calls on the box space.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Ibex has provisioned 500calls to 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AI agent 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Post listen mode data presented to CS.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CS opted for automating “Guest Relation” use case for the MVP. As it has less Credit card need.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We will cover CC based use case on later part of the implementation.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5C36D-3E28-D628-527D-A93148608927}"/>
              </a:ext>
            </a:extLst>
          </p:cNvPr>
          <p:cNvSpPr txBox="1"/>
          <p:nvPr/>
        </p:nvSpPr>
        <p:spPr>
          <a:xfrm>
            <a:off x="764336" y="4182843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C87B7-9902-A197-5FB6-2CD1F8ED480A}"/>
              </a:ext>
            </a:extLst>
          </p:cNvPr>
          <p:cNvSpPr txBox="1"/>
          <p:nvPr/>
        </p:nvSpPr>
        <p:spPr>
          <a:xfrm>
            <a:off x="568394" y="4494675"/>
            <a:ext cx="5458112" cy="71301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Wave </a:t>
            </a:r>
            <a:r>
              <a:rPr lang="en-US" sz="1000" dirty="0" err="1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iX</a:t>
            </a: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 team will share 10 Transcripts (5 for “Guest Relation” &amp; 5 for Credit Card use.</a:t>
            </a:r>
          </a:p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17C0BF-F3AC-E0F1-382D-EAAAF5460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01640"/>
              </p:ext>
            </p:extLst>
          </p:nvPr>
        </p:nvGraphicFramePr>
        <p:xfrm>
          <a:off x="764336" y="5716143"/>
          <a:ext cx="11102767" cy="1034977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1032676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3872851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4534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581505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kern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35B235F-3DC5-E0B1-3207-9C1FE4F12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681570"/>
              </p:ext>
            </p:extLst>
          </p:nvPr>
        </p:nvGraphicFramePr>
        <p:xfrm>
          <a:off x="7371184" y="943536"/>
          <a:ext cx="4495919" cy="717427"/>
        </p:xfrm>
        <a:graphic>
          <a:graphicData uri="http://schemas.openxmlformats.org/drawingml/2006/table">
            <a:tbl>
              <a:tblPr firstRow="1" bandRow="1"/>
              <a:tblGrid>
                <a:gridCol w="225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8E28885-3050-F083-E710-FA67EDF2B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767371"/>
              </p:ext>
            </p:extLst>
          </p:nvPr>
        </p:nvGraphicFramePr>
        <p:xfrm>
          <a:off x="7371184" y="1787112"/>
          <a:ext cx="4561237" cy="3615101"/>
        </p:xfrm>
        <a:graphic>
          <a:graphicData uri="http://schemas.openxmlformats.org/drawingml/2006/table">
            <a:tbl>
              <a:tblPr firstRow="1" firstCol="1" bandRow="1"/>
              <a:tblGrid>
                <a:gridCol w="2099388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643812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942392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75645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Demo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SzTx/>
                        <a:buFont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Kick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11/20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  <a:sym typeface="Helvetic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756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Go-:Live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  <a:p>
                      <a:pPr marL="171450" marR="0" lvl="0" indent="-1714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0878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F414A-9676-A5E4-EE4E-CB5FAB5A8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FAEE2E20-97C2-AED2-1B25-3567DF4DB965}"/>
              </a:ext>
            </a:extLst>
          </p:cNvPr>
          <p:cNvGrpSpPr/>
          <p:nvPr/>
        </p:nvGrpSpPr>
        <p:grpSpPr>
          <a:xfrm>
            <a:off x="764340" y="514566"/>
            <a:ext cx="2420139" cy="419216"/>
            <a:chOff x="0" y="0"/>
            <a:chExt cx="2420137" cy="419215"/>
          </a:xfrm>
        </p:grpSpPr>
        <p:grpSp>
          <p:nvGrpSpPr>
            <p:cNvPr id="3" name="Group 13">
              <a:extLst>
                <a:ext uri="{FF2B5EF4-FFF2-40B4-BE49-F238E27FC236}">
                  <a16:creationId xmlns:a16="http://schemas.microsoft.com/office/drawing/2014/main" id="{E551B7D2-357F-E108-41CF-2A4826B5AD36}"/>
                </a:ext>
              </a:extLst>
            </p:cNvPr>
            <p:cNvGrpSpPr/>
            <p:nvPr/>
          </p:nvGrpSpPr>
          <p:grpSpPr>
            <a:xfrm>
              <a:off x="-1" y="-1"/>
              <a:ext cx="989545" cy="419216"/>
              <a:chOff x="0" y="0"/>
              <a:chExt cx="989543" cy="419215"/>
            </a:xfrm>
          </p:grpSpPr>
          <p:grpSp>
            <p:nvGrpSpPr>
              <p:cNvPr id="5" name="Group 16">
                <a:extLst>
                  <a:ext uri="{FF2B5EF4-FFF2-40B4-BE49-F238E27FC236}">
                    <a16:creationId xmlns:a16="http://schemas.microsoft.com/office/drawing/2014/main" id="{DE167885-53D4-D3B4-D14F-BA2E2F8D4A4D}"/>
                  </a:ext>
                </a:extLst>
              </p:cNvPr>
              <p:cNvGrpSpPr/>
              <p:nvPr/>
            </p:nvGrpSpPr>
            <p:grpSpPr>
              <a:xfrm>
                <a:off x="-1" y="37111"/>
                <a:ext cx="762246" cy="274322"/>
                <a:chOff x="0" y="0"/>
                <a:chExt cx="762244" cy="274320"/>
              </a:xfrm>
            </p:grpSpPr>
            <p:pic>
              <p:nvPicPr>
                <p:cNvPr id="7" name="Graphic 18" descr="Graphic 18">
                  <a:extLst>
                    <a:ext uri="{FF2B5EF4-FFF2-40B4-BE49-F238E27FC236}">
                      <a16:creationId xmlns:a16="http://schemas.microsoft.com/office/drawing/2014/main" id="{5FD04314-3CDD-9F99-7BD6-2677224D4E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-1" y="0"/>
                  <a:ext cx="757246" cy="27432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8" name="Oval 21">
                  <a:extLst>
                    <a:ext uri="{FF2B5EF4-FFF2-40B4-BE49-F238E27FC236}">
                      <a16:creationId xmlns:a16="http://schemas.microsoft.com/office/drawing/2014/main" id="{21DDB823-5B13-576E-EB84-BF6ED1925C54}"/>
                    </a:ext>
                  </a:extLst>
                </p:cNvPr>
                <p:cNvSpPr/>
                <p:nvPr/>
              </p:nvSpPr>
              <p:spPr>
                <a:xfrm>
                  <a:off x="687420" y="199496"/>
                  <a:ext cx="74825" cy="7482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A0060"/>
                    </a:gs>
                    <a:gs pos="100000">
                      <a:srgbClr val="7400FF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marR="0" algn="ctr">
                    <a:lnSpc>
                      <a:spcPct val="100000"/>
                    </a:lnSpc>
                    <a:defRPr sz="1000"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pic>
            <p:nvPicPr>
              <p:cNvPr id="6" name="object 5" descr="object 5">
                <a:extLst>
                  <a:ext uri="{FF2B5EF4-FFF2-40B4-BE49-F238E27FC236}">
                    <a16:creationId xmlns:a16="http://schemas.microsoft.com/office/drawing/2014/main" id="{0881DBFD-6A18-DBFB-2055-3BF8FD8CC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766074" y="195745"/>
                <a:ext cx="419216" cy="2772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4" name="Graphic 14" descr="Graphic 14">
              <a:extLst>
                <a:ext uri="{FF2B5EF4-FFF2-40B4-BE49-F238E27FC236}">
                  <a16:creationId xmlns:a16="http://schemas.microsoft.com/office/drawing/2014/main" id="{19830ED6-C10F-6769-0DC1-069DB3A3D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4118" y="34364"/>
              <a:ext cx="1226020" cy="27706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2622E2CA-87C0-1B4F-1FB0-70332AE6D36D}"/>
              </a:ext>
            </a:extLst>
          </p:cNvPr>
          <p:cNvSpPr txBox="1"/>
          <p:nvPr/>
        </p:nvSpPr>
        <p:spPr>
          <a:xfrm>
            <a:off x="764337" y="1090825"/>
            <a:ext cx="9178226" cy="46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7701">
              <a:spcBef>
                <a:spcPts val="500"/>
              </a:spcBef>
              <a:defRPr sz="2600"/>
            </a:pPr>
            <a:r>
              <a:rPr lang="en-US" dirty="0">
                <a:solidFill>
                  <a:schemeClr val="tx1"/>
                </a:solidFill>
              </a:rPr>
              <a:t>Custom Ink – 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Wave </a:t>
            </a:r>
            <a:r>
              <a:rPr lang="en-US" dirty="0" err="1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iX</a:t>
            </a:r>
            <a:r>
              <a:rPr lang="en-US" dirty="0">
                <a:gradFill flip="none" rotWithShape="1">
                  <a:gsLst>
                    <a:gs pos="0">
                      <a:srgbClr val="7400FF"/>
                    </a:gs>
                    <a:gs pos="100000">
                      <a:srgbClr val="FA0060"/>
                    </a:gs>
                  </a:gsLst>
                  <a:lin ang="0" scaled="0"/>
                </a:gradFill>
              </a:rPr>
              <a:t> AI Agent</a:t>
            </a:r>
            <a:endParaRPr dirty="0">
              <a:gradFill flip="none" rotWithShape="1">
                <a:gsLst>
                  <a:gs pos="0">
                    <a:srgbClr val="7400FF"/>
                  </a:gs>
                  <a:gs pos="100000">
                    <a:srgbClr val="FA0060"/>
                  </a:gs>
                </a:gsLst>
                <a:lin ang="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82941-982F-5F5F-5387-821180699EDD}"/>
              </a:ext>
            </a:extLst>
          </p:cNvPr>
          <p:cNvSpPr txBox="1"/>
          <p:nvPr/>
        </p:nvSpPr>
        <p:spPr>
          <a:xfrm>
            <a:off x="764337" y="1660964"/>
            <a:ext cx="2129748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PROGRESS UPDATE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4398D4-B6CF-2DE0-7E3D-141B31FB3F08}"/>
              </a:ext>
            </a:extLst>
          </p:cNvPr>
          <p:cNvSpPr txBox="1"/>
          <p:nvPr/>
        </p:nvSpPr>
        <p:spPr>
          <a:xfrm>
            <a:off x="764337" y="1974894"/>
            <a:ext cx="5458112" cy="105157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A custom demo environment is handed over to CI. 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Discussion completed with executives, signoff testing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Executives asked to revisit SOW in March 2025</a:t>
            </a:r>
          </a:p>
          <a:p>
            <a:pPr marL="228600" indent="-228600" defTabSz="457200">
              <a:spcAft>
                <a:spcPts val="600"/>
              </a:spcAft>
              <a:buClr>
                <a:schemeClr val="accent1"/>
              </a:buClr>
              <a:buAutoNum type="arabicPeriod"/>
              <a:defRPr/>
            </a:pPr>
            <a:endParaRPr lang="en-US" sz="100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6B35F-C8E6-6B27-1703-456421CAF876}"/>
              </a:ext>
            </a:extLst>
          </p:cNvPr>
          <p:cNvSpPr txBox="1"/>
          <p:nvPr/>
        </p:nvSpPr>
        <p:spPr>
          <a:xfrm>
            <a:off x="764337" y="4127789"/>
            <a:ext cx="1371527" cy="3139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3081" indent="0" algn="l" defTabSz="554491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30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Poppins" pitchFamily="2" charset="77"/>
                <a:cs typeface="Poppins" pitchFamily="2" charset="77"/>
                <a:sym typeface="Poppins Medium"/>
              </a:rPr>
              <a:t>NEXT STEPS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63F66-D561-3FF2-30DB-6083BA5EF930}"/>
              </a:ext>
            </a:extLst>
          </p:cNvPr>
          <p:cNvSpPr txBox="1"/>
          <p:nvPr/>
        </p:nvSpPr>
        <p:spPr>
          <a:xfrm>
            <a:off x="764337" y="4468089"/>
            <a:ext cx="5458112" cy="26674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defTabSz="4572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schemeClr val="tx1"/>
                </a:solidFill>
                <a:latin typeface="Poppins" pitchFamily="2" charset="77"/>
                <a:ea typeface="+mn-lt"/>
                <a:cs typeface="Poppins" pitchFamily="2" charset="77"/>
              </a:rPr>
              <a:t>Executives asked to revisit SOW in March 2025</a:t>
            </a:r>
            <a:endParaRPr lang="en-US" sz="1000" kern="0" dirty="0">
              <a:solidFill>
                <a:schemeClr val="tx1"/>
              </a:solidFill>
              <a:latin typeface="Poppins" pitchFamily="2" charset="77"/>
              <a:ea typeface="+mn-lt"/>
              <a:cs typeface="Poppins" pitchFamily="2" charset="77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667983D-81E3-ED87-9450-8AF97C939E6B}"/>
              </a:ext>
            </a:extLst>
          </p:cNvPr>
          <p:cNvGraphicFramePr>
            <a:graphicFrameLocks noGrp="1"/>
          </p:cNvGraphicFramePr>
          <p:nvPr/>
        </p:nvGraphicFramePr>
        <p:xfrm>
          <a:off x="764336" y="5767175"/>
          <a:ext cx="11102767" cy="1014884"/>
        </p:xfrm>
        <a:graphic>
          <a:graphicData uri="http://schemas.openxmlformats.org/drawingml/2006/table">
            <a:tbl>
              <a:tblPr firstRow="1" bandRow="1"/>
              <a:tblGrid>
                <a:gridCol w="2228140">
                  <a:extLst>
                    <a:ext uri="{9D8B030D-6E8A-4147-A177-3AD203B41FA5}">
                      <a16:colId xmlns:a16="http://schemas.microsoft.com/office/drawing/2014/main" val="2048538537"/>
                    </a:ext>
                  </a:extLst>
                </a:gridCol>
                <a:gridCol w="745177">
                  <a:extLst>
                    <a:ext uri="{9D8B030D-6E8A-4147-A177-3AD203B41FA5}">
                      <a16:colId xmlns:a16="http://schemas.microsoft.com/office/drawing/2014/main" val="1087928644"/>
                    </a:ext>
                  </a:extLst>
                </a:gridCol>
                <a:gridCol w="4160350">
                  <a:extLst>
                    <a:ext uri="{9D8B030D-6E8A-4147-A177-3AD203B41FA5}">
                      <a16:colId xmlns:a16="http://schemas.microsoft.com/office/drawing/2014/main" val="2801407862"/>
                    </a:ext>
                  </a:extLst>
                </a:gridCol>
                <a:gridCol w="1695039">
                  <a:extLst>
                    <a:ext uri="{9D8B030D-6E8A-4147-A177-3AD203B41FA5}">
                      <a16:colId xmlns:a16="http://schemas.microsoft.com/office/drawing/2014/main" val="894852767"/>
                    </a:ext>
                  </a:extLst>
                </a:gridCol>
                <a:gridCol w="848785">
                  <a:extLst>
                    <a:ext uri="{9D8B030D-6E8A-4147-A177-3AD203B41FA5}">
                      <a16:colId xmlns:a16="http://schemas.microsoft.com/office/drawing/2014/main" val="1952262249"/>
                    </a:ext>
                  </a:extLst>
                </a:gridCol>
                <a:gridCol w="1425276">
                  <a:extLst>
                    <a:ext uri="{9D8B030D-6E8A-4147-A177-3AD203B41FA5}">
                      <a16:colId xmlns:a16="http://schemas.microsoft.com/office/drawing/2014/main" val="2984590531"/>
                    </a:ext>
                  </a:extLst>
                </a:gridCol>
              </a:tblGrid>
              <a:tr h="2926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Key Risks – Description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Impact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noProof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Resolution Action / Risk Mitigation </a:t>
                      </a:r>
                      <a:endParaRPr kumimoji="0" lang="en-US" sz="1000" b="1" u="none" strike="noStrike" kern="1200" cap="none" normalizeH="0" baseline="0" noProof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New Target Due Date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  <a:endParaRPr kumimoji="0" lang="en-US" sz="1000" b="1" u="none" strike="noStrike" kern="1200" cap="none" normalizeH="0" baseline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kern="1200" cap="none" normalizeH="0" baseline="0" dirty="0">
                          <a:ln>
                            <a:noFill/>
                          </a:ln>
                          <a:effectLst/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  <a:endParaRPr kumimoji="0" lang="en-US" sz="1000" b="1" u="none" strike="noStrike" kern="1200" cap="none" normalizeH="0" baseline="0" dirty="0">
                        <a:ln>
                          <a:noFill/>
                        </a:ln>
                        <a:solidFill>
                          <a:schemeClr val="lt1"/>
                        </a:solidFill>
                        <a:effectLst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60726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 dirty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 dirty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47430"/>
                  </a:ext>
                </a:extLst>
              </a:tr>
              <a:tr h="361114"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kern="0" noProof="0">
                        <a:solidFill>
                          <a:srgbClr val="58595B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kern="0" noProof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strike="noStrike" kern="0">
                        <a:solidFill>
                          <a:srgbClr val="58595B"/>
                        </a:solidFill>
                        <a:effectLst/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kern="0">
                        <a:solidFill>
                          <a:srgbClr val="58595B"/>
                        </a:solidFill>
                        <a:latin typeface="Poppins" pitchFamily="2" charset="77"/>
                        <a:ea typeface="+mn-lt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95B"/>
                        </a:solidFill>
                        <a:effectLst/>
                        <a:uLnTx/>
                        <a:uFillTx/>
                        <a:latin typeface="Poppins" pitchFamily="2" charset="77"/>
                        <a:ea typeface="Calibri"/>
                        <a:cs typeface="Poppins" pitchFamily="2" charset="77"/>
                      </a:endParaRPr>
                    </a:p>
                  </a:txBody>
                  <a:tcPr marL="68580" marR="68580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9871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469CBD-67F3-CC1F-4B6A-C2BFA17F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608274"/>
              </p:ext>
            </p:extLst>
          </p:nvPr>
        </p:nvGraphicFramePr>
        <p:xfrm>
          <a:off x="6581670" y="392460"/>
          <a:ext cx="5285435" cy="717427"/>
        </p:xfrm>
        <a:graphic>
          <a:graphicData uri="http://schemas.openxmlformats.org/drawingml/2006/table">
            <a:tbl>
              <a:tblPr firstRow="1" bandRow="1"/>
              <a:tblGrid>
                <a:gridCol w="265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Manager</a:t>
                      </a:r>
                      <a:endParaRPr kumimoji="0" lang="en-US" sz="1000" dirty="0">
                        <a:solidFill>
                          <a:schemeClr val="tx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45699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Project Oversight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>
                        <a:lnSpc>
                          <a:spcPct val="8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cs typeface="Poppins" pitchFamily="2" charset="77"/>
                        </a:rPr>
                        <a:t>Sinnan Khan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Ahsan Tirmizi</a:t>
                      </a:r>
                    </a:p>
                    <a:p>
                      <a:pPr marL="0" marR="0" lvl="1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effectLst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Zeeshan Ahmed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78EC363-EECB-274A-0FFD-E13397BBB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68767"/>
              </p:ext>
            </p:extLst>
          </p:nvPr>
        </p:nvGraphicFramePr>
        <p:xfrm>
          <a:off x="6581668" y="1266929"/>
          <a:ext cx="5285435" cy="4381906"/>
        </p:xfrm>
        <a:graphic>
          <a:graphicData uri="http://schemas.openxmlformats.org/drawingml/2006/table">
            <a:tbl>
              <a:tblPr firstRow="1" firstCol="1" bandRow="1"/>
              <a:tblGrid>
                <a:gridCol w="2622927">
                  <a:extLst>
                    <a:ext uri="{9D8B030D-6E8A-4147-A177-3AD203B41FA5}">
                      <a16:colId xmlns:a16="http://schemas.microsoft.com/office/drawing/2014/main" val="3605627058"/>
                    </a:ext>
                  </a:extLst>
                </a:gridCol>
                <a:gridCol w="813779">
                  <a:extLst>
                    <a:ext uri="{9D8B030D-6E8A-4147-A177-3AD203B41FA5}">
                      <a16:colId xmlns:a16="http://schemas.microsoft.com/office/drawing/2014/main" val="2970187396"/>
                    </a:ext>
                  </a:extLst>
                </a:gridCol>
                <a:gridCol w="1017177">
                  <a:extLst>
                    <a:ext uri="{9D8B030D-6E8A-4147-A177-3AD203B41FA5}">
                      <a16:colId xmlns:a16="http://schemas.microsoft.com/office/drawing/2014/main" val="584016925"/>
                    </a:ext>
                  </a:extLst>
                </a:gridCol>
                <a:gridCol w="831552">
                  <a:extLst>
                    <a:ext uri="{9D8B030D-6E8A-4147-A177-3AD203B41FA5}">
                      <a16:colId xmlns:a16="http://schemas.microsoft.com/office/drawing/2014/main" val="3111489013"/>
                    </a:ext>
                  </a:extLst>
                </a:gridCol>
              </a:tblGrid>
              <a:tr h="2671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Critical Milestones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Due 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>
                          <a:latin typeface="Poppins" pitchFamily="2" charset="77"/>
                          <a:cs typeface="Poppins" pitchFamily="2" charset="77"/>
                        </a:rPr>
                        <a:t>Owner(s)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latin typeface="Poppins" pitchFamily="2" charset="77"/>
                          <a:cs typeface="Poppins" pitchFamily="2" charset="77"/>
                        </a:rPr>
                        <a:t>Status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17262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Initial Demo to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07/18/2024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Owner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2646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kumimoji="0" lang="en-US" sz="80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Owner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N/A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3569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Listen Mode Enablement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09/09/2024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 Team</a:t>
                      </a:r>
                      <a:endParaRPr kumimoji="0"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9618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Listen Mode Analysis</a:t>
                      </a:r>
                      <a:endParaRPr lang="en-US" sz="800" dirty="0">
                        <a:solidFill>
                          <a:schemeClr val="bg1"/>
                        </a:solidFill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10/08/2024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Eric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9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Performance Review and Evaluation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cs typeface="Poppins" pitchFamily="2" charset="77"/>
                        </a:rPr>
                        <a:t>Client / PMO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In-Progress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3254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11/25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1166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Telephony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3000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Back-end system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Wave 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397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lang="en-US" sz="800" b="0" strike="noStrike" noProof="0" dirty="0">
                          <a:solidFill>
                            <a:schemeClr val="bg1"/>
                          </a:solidFill>
                          <a:latin typeface="Poppins" pitchFamily="2" charset="77"/>
                          <a:cs typeface="Poppins" pitchFamily="2" charset="77"/>
                        </a:rPr>
                        <a:t>Testing &amp; Pre Go-:Live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TBD</a:t>
                      </a:r>
                      <a:endParaRPr kumimoji="0" lang="en-US" sz="800" b="0" strike="noStrike" kern="1200" noProof="0" dirty="0">
                        <a:solidFill>
                          <a:schemeClr val="bg1"/>
                        </a:solidFill>
                        <a:latin typeface="Poppins" pitchFamily="2" charset="77"/>
                        <a:ea typeface="+mn-ea"/>
                        <a:cs typeface="Poppins" pitchFamily="2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>
                          <a:tab pos="2400300" algn="l"/>
                        </a:tabLst>
                        <a:defRPr/>
                      </a:pPr>
                      <a:r>
                        <a:rPr kumimoji="0" lang="en-US" sz="800" b="0" strike="noStrike" kern="1200" noProof="0" dirty="0">
                          <a:solidFill>
                            <a:schemeClr val="bg1"/>
                          </a:solidFill>
                          <a:latin typeface="Poppins" pitchFamily="2" charset="77"/>
                          <a:ea typeface="+mn-ea"/>
                          <a:cs typeface="Poppins" pitchFamily="2" charset="77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Poppins" pitchFamily="2" charset="77"/>
                          <a:ea typeface="+mn-ea"/>
                          <a:cs typeface="Poppins" pitchFamily="2" charset="77"/>
                          <a:sym typeface="Helvetica"/>
                        </a:rPr>
                        <a:t>To-do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45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3333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ibex">
      <a:dk1>
        <a:srgbClr val="000000"/>
      </a:dk1>
      <a:lt1>
        <a:srgbClr val="FFFFFF"/>
      </a:lt1>
      <a:dk2>
        <a:srgbClr val="463156"/>
      </a:dk2>
      <a:lt2>
        <a:srgbClr val="F9F9F9"/>
      </a:lt2>
      <a:accent1>
        <a:srgbClr val="F20052"/>
      </a:accent1>
      <a:accent2>
        <a:srgbClr val="F20052"/>
      </a:accent2>
      <a:accent3>
        <a:srgbClr val="F20052"/>
      </a:accent3>
      <a:accent4>
        <a:srgbClr val="F20052"/>
      </a:accent4>
      <a:accent5>
        <a:srgbClr val="F20052"/>
      </a:accent5>
      <a:accent6>
        <a:srgbClr val="F20052"/>
      </a:accent6>
      <a:hlink>
        <a:srgbClr val="FFFF00"/>
      </a:hlink>
      <a:folHlink>
        <a:srgbClr val="000000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3081" indent="0" algn="l" defTabSz="55449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Medium"/>
            <a:ea typeface="Poppins Medium"/>
            <a:cs typeface="Poppins Medium"/>
            <a:sym typeface="Poppi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3081" indent="0" algn="l" defTabSz="554491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1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Medium"/>
            <a:ea typeface="Poppins Medium"/>
            <a:cs typeface="Poppins Medium"/>
            <a:sym typeface="Poppi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22616</TotalTime>
  <Words>2386</Words>
  <Application>Microsoft Office PowerPoint</Application>
  <PresentationFormat>Widescreen</PresentationFormat>
  <Paragraphs>628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Helvetica</vt:lpstr>
      <vt:lpstr>Poppins</vt:lpstr>
      <vt:lpstr>Poppins Bold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Sparrow, Damon</dc:creator>
  <cp:lastModifiedBy>Tirmizi, Ahsan</cp:lastModifiedBy>
  <cp:revision>349</cp:revision>
  <dcterms:modified xsi:type="dcterms:W3CDTF">2025-01-17T22:26:14Z</dcterms:modified>
</cp:coreProperties>
</file>