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147472693" r:id="rId3"/>
    <p:sldId id="2147472704" r:id="rId4"/>
    <p:sldId id="2147472687" r:id="rId5"/>
    <p:sldId id="2147472688" r:id="rId6"/>
    <p:sldId id="2147472705" r:id="rId7"/>
    <p:sldId id="2147472699" r:id="rId8"/>
    <p:sldId id="2147472686" r:id="rId9"/>
    <p:sldId id="2147472706" r:id="rId10"/>
    <p:sldId id="2147472690" r:id="rId11"/>
    <p:sldId id="2147472701" r:id="rId12"/>
    <p:sldId id="2147472700" r:id="rId13"/>
    <p:sldId id="2147472689" r:id="rId14"/>
    <p:sldId id="214747256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, Sinnan" initials="KS" lastIdx="1" clrIdx="0">
    <p:extLst>
      <p:ext uri="{19B8F6BF-5375-455C-9EA6-DF929625EA0E}">
        <p15:presenceInfo xmlns:p15="http://schemas.microsoft.com/office/powerpoint/2012/main" userId="S::Sinnan.Khan@ibex.co::1bfbad75-e64f-4709-bc93-8cacd5baf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85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3134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problem In hand is that the tool(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) worked well on the Female profile and doesn’t work well for the male profile.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advised to use a disclaimer script about the voice shaping to avoid questions from the customer about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roboticness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of the call.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Results have not been very promising with Philippines version hence leadership has decided to end the POC.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836"/>
              </p:ext>
            </p:extLst>
          </p:nvPr>
        </p:nvGraphicFramePr>
        <p:xfrm>
          <a:off x="6830008" y="943536"/>
          <a:ext cx="5037095" cy="717427"/>
        </p:xfrm>
        <a:graphic>
          <a:graphicData uri="http://schemas.openxmlformats.org/drawingml/2006/table">
            <a:tbl>
              <a:tblPr firstRow="1" bandRow="1"/>
              <a:tblGrid>
                <a:gridCol w="253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45112"/>
              </p:ext>
            </p:extLst>
          </p:nvPr>
        </p:nvGraphicFramePr>
        <p:xfrm>
          <a:off x="6830007" y="1947284"/>
          <a:ext cx="503709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175326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6498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28828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NPS score and performance started deteriorating.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 to push another improves release.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decided to remove preserve from larger population.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Only 10 agents to kept active on Preserve.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Improved version deployed 12/19.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Production use tested and relaunched 12/20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Initial testing results seem to be much improved.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POC has been halted due to negative feedback.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96308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51689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Looking forward to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another Partner onboarding for same kind of solution.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23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5442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Deployment in Progress and targeted to be completed by mid of Feb 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Site configurations, hardware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47316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04551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February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30849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43735" y="1987082"/>
            <a:ext cx="6134971" cy="15747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Mint Project phase 2 plan developed and shared across board.</a:t>
            </a:r>
          </a:p>
          <a:p>
            <a:pPr marL="171450" lvl="1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 Phase 2 aiming to Automate Business critical Use case(s) + extending the FAQs piece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PMO/Ops collectively worked on Use case details (steps)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Use case review session with Ops and CS and.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Linear f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low diagram developed. Waiting for the API end points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Requested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Mint folks to provide API end point for the use cases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1944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43735" y="4823976"/>
            <a:ext cx="6500179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Followed up with client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Once API details available, E2E diagram needs to be shared with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for the BOT development..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01430"/>
              </p:ext>
            </p:extLst>
          </p:nvPr>
        </p:nvGraphicFramePr>
        <p:xfrm>
          <a:off x="764337" y="6118151"/>
          <a:ext cx="10668820" cy="759381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 </a:t>
                      </a: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08695"/>
              </p:ext>
            </p:extLst>
          </p:nvPr>
        </p:nvGraphicFramePr>
        <p:xfrm>
          <a:off x="6796820" y="451731"/>
          <a:ext cx="5285435" cy="619271"/>
        </p:xfrm>
        <a:graphic>
          <a:graphicData uri="http://schemas.openxmlformats.org/drawingml/2006/table">
            <a:tbl>
              <a:tblPr firstRow="1" bandRow="1"/>
              <a:tblGrid>
                <a:gridCol w="265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273B57-C160-4646-B84E-AE35B5577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94700"/>
              </p:ext>
            </p:extLst>
          </p:nvPr>
        </p:nvGraphicFramePr>
        <p:xfrm>
          <a:off x="6796821" y="1206236"/>
          <a:ext cx="5285435" cy="465622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11/14/24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Bot Configuration (Setup KB, API and Routes)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8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 Phase 1 - MVP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01/15/25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01/20/25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01/22/25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 Phase 2 –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2/21/25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28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3/1/25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6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3/07/25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8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25497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554611" y="2006813"/>
            <a:ext cx="5955245" cy="15747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Telephony integration between Wave iX and Genesys completed and validated.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API documentation along with test API provided by Leslie’s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Ops have shared the Use case scenarios against 4 intents.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iX team currently working on Bot building and KB integration.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iX team testing APIs and validating endpoints in parallel.</a:t>
            </a:r>
          </a:p>
          <a:p>
            <a:pPr lvl="2" defTabSz="457200">
              <a:spcAft>
                <a:spcPts val="600"/>
              </a:spcAft>
              <a:buClr>
                <a:schemeClr val="accent1"/>
              </a:buClr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5998" y="3786701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40228"/>
              </p:ext>
            </p:extLst>
          </p:nvPr>
        </p:nvGraphicFramePr>
        <p:xfrm>
          <a:off x="764336" y="6065835"/>
          <a:ext cx="11102767" cy="762060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338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42323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383841"/>
              </p:ext>
            </p:extLst>
          </p:nvPr>
        </p:nvGraphicFramePr>
        <p:xfrm>
          <a:off x="6581668" y="540122"/>
          <a:ext cx="5285435" cy="624818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554611" y="4281205"/>
            <a:ext cx="5787465" cy="17594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iron out the details around conversation flow, routing, FAQs, etc.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with Operations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Leslie’s client to provide Boomi API for production use to mask irrelevant parameters.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Setting up first intent automation in Phase 1 as MVP.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Review and feedback analysis of Phase 1.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Deployment of remaining intent automation as part of Phase 2.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0552"/>
              </p:ext>
            </p:extLst>
          </p:nvPr>
        </p:nvGraphicFramePr>
        <p:xfrm>
          <a:off x="6581668" y="1308661"/>
          <a:ext cx="5285435" cy="465622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02/03/25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01/25/25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Bot Configuration (Setup KB, API and Routes)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02/03/25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8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02/10/25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 Phase 1 - MVP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02/18/25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02/21/25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02/26/25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 Phase 2 –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03/15/25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28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03/20/25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6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03/26/25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8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544616" y="524320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544616" y="1135736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544616" y="166096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442676" y="2085198"/>
            <a:ext cx="6110524" cy="18364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IVR flows have been received from Genesys.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timeline has been communicated to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end-to-end (E2E) design document has been shared with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Ops have shared detailed scenarios for automation use cases.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Based on the above, the API endpoint needs to be identified.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Telephony integration between Genesys and Wave iX is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544613" y="459135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19802"/>
              </p:ext>
            </p:extLst>
          </p:nvPr>
        </p:nvGraphicFramePr>
        <p:xfrm>
          <a:off x="544616" y="5969642"/>
          <a:ext cx="11102767" cy="877229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384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49287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442676" y="4943055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Bot building and KB integration.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MVP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48373A-FD41-4FE7-AF89-BF24C4EE2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6338"/>
              </p:ext>
            </p:extLst>
          </p:nvPr>
        </p:nvGraphicFramePr>
        <p:xfrm>
          <a:off x="6725108" y="378752"/>
          <a:ext cx="5285435" cy="624818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E7A05C0-767C-40A0-A0D9-093E92CF5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9739"/>
              </p:ext>
            </p:extLst>
          </p:nvPr>
        </p:nvGraphicFramePr>
        <p:xfrm>
          <a:off x="6725108" y="1147291"/>
          <a:ext cx="5285435" cy="465622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08/20/24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01/31/25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Bot Configuration (Setup KB, API and Routes)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8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 Phase 1 - MVP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 Phase 2 –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28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6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8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4" y="1996760"/>
            <a:ext cx="5458112" cy="16825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Post listen mode data presented to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opted for automating “Guest Relation” use case for the MVP. As it has less Credit card need.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cover CC based use case on later part of the implementation.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6" y="418284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68394" y="4494675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will share 10 Transcripts (5 for “Guest Relation” &amp; 5 for Credit Card use.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45099"/>
              </p:ext>
            </p:extLst>
          </p:nvPr>
        </p:nvGraphicFramePr>
        <p:xfrm>
          <a:off x="764336" y="5893448"/>
          <a:ext cx="11102767" cy="857672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3757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481886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C51791-BD1F-4872-9E69-258F5C7C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5772"/>
              </p:ext>
            </p:extLst>
          </p:nvPr>
        </p:nvGraphicFramePr>
        <p:xfrm>
          <a:off x="6725108" y="324962"/>
          <a:ext cx="5285435" cy="624818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B8C81B-56F5-4156-BE98-115C4EC3D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69661"/>
              </p:ext>
            </p:extLst>
          </p:nvPr>
        </p:nvGraphicFramePr>
        <p:xfrm>
          <a:off x="6725108" y="1093501"/>
          <a:ext cx="5285435" cy="465622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Bot Configuration (Setup KB, API and Routes)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8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 Phase 1 - MVP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9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 Phase 2 –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282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6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8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414A-9676-A5E4-EE4E-CB5FAB5A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AEE2E20-97C2-AED2-1B25-3567DF4DB965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E551B7D2-357F-E108-41CF-2A4826B5AD36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DE167885-53D4-D3B4-D14F-BA2E2F8D4A4D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5FD04314-3CDD-9F99-7BD6-2677224D4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21DDB823-5B13-576E-EB84-BF6ED1925C54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881DBFD-6A18-DBFB-2055-3BF8FD8CC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9830ED6-C10F-6769-0DC1-069DB3A3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622E2CA-87C0-1B4F-1FB0-70332AE6D36D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2941-982F-5F5F-5387-821180699EDD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98D4-B6CF-2DE0-7E3D-141B31FB3F08}"/>
              </a:ext>
            </a:extLst>
          </p:cNvPr>
          <p:cNvSpPr txBox="1"/>
          <p:nvPr/>
        </p:nvSpPr>
        <p:spPr>
          <a:xfrm>
            <a:off x="764337" y="1974894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Discussion completed with executives, signoff testing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B35F-C8E6-6B27-1703-456421CAF876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63F66-D561-3FF2-30DB-6083BA5EF930}"/>
              </a:ext>
            </a:extLst>
          </p:cNvPr>
          <p:cNvSpPr txBox="1"/>
          <p:nvPr/>
        </p:nvSpPr>
        <p:spPr>
          <a:xfrm>
            <a:off x="764337" y="446808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67983D-81E3-ED87-9450-8AF97C939E6B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469CBD-67F3-CC1F-4B6A-C2BFA17F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08274"/>
              </p:ext>
            </p:extLst>
          </p:nvPr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8EC363-EECB-274A-0FFD-E13397BB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8767"/>
              </p:ext>
            </p:extLst>
          </p:nvPr>
        </p:nvGraphicFramePr>
        <p:xfrm>
          <a:off x="6581668" y="1266929"/>
          <a:ext cx="5285435" cy="43819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9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4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333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05387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2394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21741" y="2006066"/>
            <a:ext cx="6112142" cy="21287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conducted multiple session with Red Roof Inn Amazon Connect team to establish the trunk with Wave IX Translate.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Call Routing has been configured from Wave iX Translate to Amazon Connect &amp; Vice versa.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did a successful session with Spanish caller to conduct E2E test call on staging environment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UAT conducted with 2 agents with multiple Spanish calls.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Spanish Queue agents have also been assigned low priority English calls to maintain agent occupancy.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RTT has been live since 01/22 without any concerns.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586932" y="4463775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3645"/>
              </p:ext>
            </p:extLst>
          </p:nvPr>
        </p:nvGraphicFramePr>
        <p:xfrm>
          <a:off x="521740" y="5742490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69B329-2BC9-4DF2-9D8A-7BE7766C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89444"/>
              </p:ext>
            </p:extLst>
          </p:nvPr>
        </p:nvGraphicFramePr>
        <p:xfrm>
          <a:off x="6725108" y="943526"/>
          <a:ext cx="5285435" cy="624818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D4E76B-AFBE-4EDE-909A-103529A5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77188"/>
              </p:ext>
            </p:extLst>
          </p:nvPr>
        </p:nvGraphicFramePr>
        <p:xfrm>
          <a:off x="6725108" y="1712065"/>
          <a:ext cx="5285435" cy="282742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11/15/24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12/19/25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01/10/25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RTT Agent Designing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01/15/25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18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01/17/25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01/22/25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4D5E4F-745B-F4E8-69FB-2593D74481F5}"/>
              </a:ext>
            </a:extLst>
          </p:cNvPr>
          <p:cNvSpPr txBox="1"/>
          <p:nvPr/>
        </p:nvSpPr>
        <p:spPr>
          <a:xfrm>
            <a:off x="521740" y="4784483"/>
            <a:ext cx="611214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Design refinements for RRI. Jamaica</a:t>
            </a:r>
          </a:p>
        </p:txBody>
      </p:sp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56414" y="1083263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Chatbot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6" y="1553181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3" y="1925788"/>
            <a:ext cx="6143876" cy="157479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Chat handoff feature delivered and demonstrated to client.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Internal UAT done with Operations on E2E testing of Chatbot before go-live.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Major critical fixes are done. QA will continue to execute test(s) and report the issues.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all pre-requisites set for the go-live.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1/31 6PM PST is set for Go-live. Formal notification is rolled out to all stakeholders.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5998" y="4028071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88298" y="4500506"/>
            <a:ext cx="6123971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 1/31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for a week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between 2/1 -2/5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911"/>
              </p:ext>
            </p:extLst>
          </p:nvPr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37971"/>
              </p:ext>
            </p:extLst>
          </p:nvPr>
        </p:nvGraphicFramePr>
        <p:xfrm>
          <a:off x="7081932" y="943536"/>
          <a:ext cx="4785171" cy="717427"/>
        </p:xfrm>
        <a:graphic>
          <a:graphicData uri="http://schemas.openxmlformats.org/drawingml/2006/table">
            <a:tbl>
              <a:tblPr firstRow="1" bandRow="1"/>
              <a:tblGrid>
                <a:gridCol w="240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36760"/>
              </p:ext>
            </p:extLst>
          </p:nvPr>
        </p:nvGraphicFramePr>
        <p:xfrm>
          <a:off x="7081935" y="1925788"/>
          <a:ext cx="4785171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987420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94306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12/16/24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General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1/06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6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Chat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 &amp; Testing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Production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Postproduction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4E4F-BCEB-D947-2827-FC7BADE1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86FA38C-6F8E-A9D8-A985-5DDF22F542E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2C509C1C-14E9-D7CB-4E3F-1AEFDDACB80E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97EDD028-9E5C-2E0A-99CB-6DD83AFD5668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80825B4A-8657-449A-5F54-1898CEC4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95C92072-0450-9503-6966-8BE458CB285D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22FFF528-4966-5681-1AC7-26D44EF21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2C4957CA-3B43-6B6F-E0DC-036CCCBC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276B25-7660-B3E6-2785-3976043F45C6}"/>
              </a:ext>
            </a:extLst>
          </p:cNvPr>
          <p:cNvSpPr txBox="1"/>
          <p:nvPr/>
        </p:nvSpPr>
        <p:spPr>
          <a:xfrm>
            <a:off x="764336" y="1092690"/>
            <a:ext cx="9178226" cy="41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sz="2400" dirty="0" err="1">
                <a:solidFill>
                  <a:schemeClr val="tx1"/>
                </a:solidFill>
              </a:rPr>
              <a:t>Modivcare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- Wave IX Accent Localization</a:t>
            </a:r>
            <a:endParaRPr sz="24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3772D-3DF7-A87D-7A39-A235328A9493}"/>
              </a:ext>
            </a:extLst>
          </p:cNvPr>
          <p:cNvSpPr txBox="1"/>
          <p:nvPr/>
        </p:nvSpPr>
        <p:spPr>
          <a:xfrm>
            <a:off x="764336" y="1626676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C7CA7-3581-8F20-E2D9-A41FF191F59D}"/>
              </a:ext>
            </a:extLst>
          </p:cNvPr>
          <p:cNvSpPr txBox="1"/>
          <p:nvPr/>
        </p:nvSpPr>
        <p:spPr>
          <a:xfrm>
            <a:off x="553787" y="2176598"/>
            <a:ext cx="5458112" cy="22057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system requirements and good with them.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going with tech support LO, Bohol – PH and establish the KPIs AHT, CSAT.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is in review with client followed by MSA contract signing. And will be done by 2/05/25.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can then deploy the POC on random machines and let the POC run for a week.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can then go for the full campaign deployment max by 2/15/25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B1C6-8686-2991-8350-D945E5CEBE46}"/>
              </a:ext>
            </a:extLst>
          </p:cNvPr>
          <p:cNvSpPr txBox="1"/>
          <p:nvPr/>
        </p:nvSpPr>
        <p:spPr>
          <a:xfrm>
            <a:off x="765998" y="393605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E3E18-A070-7A5D-7B16-5C645D35316D}"/>
              </a:ext>
            </a:extLst>
          </p:cNvPr>
          <p:cNvSpPr txBox="1"/>
          <p:nvPr/>
        </p:nvSpPr>
        <p:spPr>
          <a:xfrm>
            <a:off x="553787" y="4322840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Waiting for SOW and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MSA.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TO check the pre-requisites for the installation and partner connectivity with Ibex.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69D906-E89E-BF34-86D9-2493C56C8B34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BF5CDD-1554-BEA6-5D90-7356C02ECD97}"/>
              </a:ext>
            </a:extLst>
          </p:cNvPr>
          <p:cNvGraphicFramePr>
            <a:graphicFrameLocks noGrp="1"/>
          </p:cNvGraphicFramePr>
          <p:nvPr/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DE322B-B0A6-747F-F8C5-87CD2A5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84226"/>
              </p:ext>
            </p:extLst>
          </p:nvPr>
        </p:nvGraphicFramePr>
        <p:xfrm>
          <a:off x="7271413" y="1645294"/>
          <a:ext cx="47332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57985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4706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1241339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1/22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Ops/CS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Deployment - POC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02/10/25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IX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 - 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02/15/25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02/28/25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29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24038</TotalTime>
  <Words>2370</Words>
  <Application>Microsoft Office PowerPoint</Application>
  <PresentationFormat>Widescreen</PresentationFormat>
  <Paragraphs>705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389</cp:revision>
  <dcterms:modified xsi:type="dcterms:W3CDTF">2025-02-04T19:02:50Z</dcterms:modified>
</cp:coreProperties>
</file>