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147472697" r:id="rId3"/>
    <p:sldId id="2147472693" r:id="rId4"/>
    <p:sldId id="2147472699" r:id="rId5"/>
    <p:sldId id="2147472688" r:id="rId6"/>
    <p:sldId id="2147472704" r:id="rId7"/>
    <p:sldId id="2147472687" r:id="rId8"/>
    <p:sldId id="2147472686" r:id="rId9"/>
    <p:sldId id="2147472706" r:id="rId10"/>
    <p:sldId id="2147472705" r:id="rId11"/>
    <p:sldId id="2147472690" r:id="rId12"/>
    <p:sldId id="2147472701" r:id="rId13"/>
    <p:sldId id="2147472700" r:id="rId14"/>
    <p:sldId id="2147472689" r:id="rId15"/>
    <p:sldId id="2147472562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1pPr>
    <a:lvl2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2pPr>
    <a:lvl3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3pPr>
    <a:lvl4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4pPr>
    <a:lvl5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5pPr>
    <a:lvl6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6pPr>
    <a:lvl7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7pPr>
    <a:lvl8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8pPr>
    <a:lvl9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77"/>
    <p:restoredTop sz="96301"/>
  </p:normalViewPr>
  <p:slideViewPr>
    <p:cSldViewPr snapToGrid="0">
      <p:cViewPr varScale="1">
        <p:scale>
          <a:sx n="82" d="100"/>
          <a:sy n="82" d="100"/>
        </p:scale>
        <p:origin x="8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ptos"/>
      </a:defRPr>
    </a:lvl1pPr>
    <a:lvl2pPr indent="228600" latinLnBrk="0">
      <a:defRPr sz="1200">
        <a:latin typeface="+mj-lt"/>
        <a:ea typeface="+mj-ea"/>
        <a:cs typeface="+mj-cs"/>
        <a:sym typeface="Aptos"/>
      </a:defRPr>
    </a:lvl2pPr>
    <a:lvl3pPr indent="457200" latinLnBrk="0">
      <a:defRPr sz="1200">
        <a:latin typeface="+mj-lt"/>
        <a:ea typeface="+mj-ea"/>
        <a:cs typeface="+mj-cs"/>
        <a:sym typeface="Aptos"/>
      </a:defRPr>
    </a:lvl3pPr>
    <a:lvl4pPr indent="685800" latinLnBrk="0">
      <a:defRPr sz="1200">
        <a:latin typeface="+mj-lt"/>
        <a:ea typeface="+mj-ea"/>
        <a:cs typeface="+mj-cs"/>
        <a:sym typeface="Aptos"/>
      </a:defRPr>
    </a:lvl4pPr>
    <a:lvl5pPr indent="914400" latinLnBrk="0">
      <a:defRPr sz="1200">
        <a:latin typeface="+mj-lt"/>
        <a:ea typeface="+mj-ea"/>
        <a:cs typeface="+mj-cs"/>
        <a:sym typeface="Aptos"/>
      </a:defRPr>
    </a:lvl5pPr>
    <a:lvl6pPr indent="1143000" latinLnBrk="0">
      <a:defRPr sz="1200">
        <a:latin typeface="+mj-lt"/>
        <a:ea typeface="+mj-ea"/>
        <a:cs typeface="+mj-cs"/>
        <a:sym typeface="Aptos"/>
      </a:defRPr>
    </a:lvl6pPr>
    <a:lvl7pPr indent="1371600" latinLnBrk="0">
      <a:defRPr sz="1200">
        <a:latin typeface="+mj-lt"/>
        <a:ea typeface="+mj-ea"/>
        <a:cs typeface="+mj-cs"/>
        <a:sym typeface="Aptos"/>
      </a:defRPr>
    </a:lvl7pPr>
    <a:lvl8pPr indent="1600200" latinLnBrk="0">
      <a:defRPr sz="1200">
        <a:latin typeface="+mj-lt"/>
        <a:ea typeface="+mj-ea"/>
        <a:cs typeface="+mj-cs"/>
        <a:sym typeface="Aptos"/>
      </a:defRPr>
    </a:lvl8pPr>
    <a:lvl9pPr indent="1828800" latinLnBrk="0">
      <a:defRPr sz="1200">
        <a:latin typeface="+mj-lt"/>
        <a:ea typeface="+mj-ea"/>
        <a:cs typeface="+mj-cs"/>
        <a:sym typeface="Apto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914400" y="2125979"/>
            <a:ext cx="10363200" cy="14401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40479"/>
            <a:ext cx="8534400" cy="1714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3919220" y="497330"/>
            <a:ext cx="5164455" cy="13030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919220" y="1931923"/>
            <a:ext cx="5327651" cy="3619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3919220" y="497330"/>
            <a:ext cx="5164455" cy="13030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577339"/>
            <a:ext cx="5303521" cy="45262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3919220" y="497330"/>
            <a:ext cx="5164455" cy="13030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457200" y="1420282"/>
            <a:ext cx="5181600" cy="8617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4400" y="2590800"/>
            <a:ext cx="4267200" cy="184667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rgbClr val="888888"/>
                </a:solidFill>
              </a:defRPr>
            </a:lvl1pPr>
            <a:lvl2pPr indent="304814" algn="ctr">
              <a:defRPr>
                <a:solidFill>
                  <a:srgbClr val="888888"/>
                </a:solidFill>
              </a:defRPr>
            </a:lvl2pPr>
            <a:lvl3pPr indent="609629" algn="ctr">
              <a:defRPr>
                <a:solidFill>
                  <a:srgbClr val="888888"/>
                </a:solidFill>
              </a:defRPr>
            </a:lvl3pPr>
            <a:lvl4pPr indent="914446" algn="ctr">
              <a:defRPr>
                <a:solidFill>
                  <a:srgbClr val="888888"/>
                </a:solidFill>
              </a:defRPr>
            </a:lvl4pPr>
            <a:lvl5pPr indent="1219261" algn="ctr"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 object 16" descr="bg object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15427" y="6377940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marR="0" algn="r" defTabSz="914400">
              <a:lnSpc>
                <a:spcPct val="100000"/>
              </a:lnSpc>
              <a:defRPr sz="1800"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BA6DFD2F-B445-43C4-C66A-5D7BED2B7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793E4339-9EAE-E022-CAAA-037C9D306F98}"/>
              </a:ext>
            </a:extLst>
          </p:cNvPr>
          <p:cNvSpPr/>
          <p:nvPr/>
        </p:nvSpPr>
        <p:spPr>
          <a:xfrm>
            <a:off x="7114177" y="1458465"/>
            <a:ext cx="4403178" cy="4403178"/>
          </a:xfrm>
          <a:prstGeom prst="ellipse">
            <a:avLst/>
          </a:prstGeom>
          <a:solidFill>
            <a:schemeClr val="accent1"/>
          </a:solidFill>
          <a:ln w="12700" cap="flat">
            <a:solidFill>
              <a:srgbClr val="121212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object 15" descr="object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62" y="2554871"/>
            <a:ext cx="2044273" cy="464869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extBox 12"/>
          <p:cNvSpPr txBox="1"/>
          <p:nvPr/>
        </p:nvSpPr>
        <p:spPr>
          <a:xfrm>
            <a:off x="764337" y="3159218"/>
            <a:ext cx="3370655" cy="86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7" tIns="45717" rIns="45717" bIns="45717">
            <a:spAutoFit/>
          </a:bodyPr>
          <a:lstStyle/>
          <a:p>
            <a:pPr defTabSz="914358">
              <a:lnSpc>
                <a:spcPct val="90000"/>
              </a:lnSpc>
              <a:defRPr sz="5300"/>
            </a:pPr>
            <a:r>
              <a:rPr lang="en-US" sz="5400" dirty="0"/>
              <a:t>Life </a:t>
            </a:r>
            <a:r>
              <a:rPr lang="en-US" sz="54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Cycle</a:t>
            </a:r>
            <a:endParaRPr sz="5400" dirty="0"/>
          </a:p>
        </p:txBody>
      </p:sp>
      <p:grpSp>
        <p:nvGrpSpPr>
          <p:cNvPr id="5" name="Group 16">
            <a:extLst>
              <a:ext uri="{FF2B5EF4-FFF2-40B4-BE49-F238E27FC236}">
                <a16:creationId xmlns:a16="http://schemas.microsoft.com/office/drawing/2014/main" id="{0594B484-5162-39BC-80B6-CD4935A1EC0E}"/>
              </a:ext>
            </a:extLst>
          </p:cNvPr>
          <p:cNvGrpSpPr/>
          <p:nvPr/>
        </p:nvGrpSpPr>
        <p:grpSpPr>
          <a:xfrm>
            <a:off x="764338" y="551676"/>
            <a:ext cx="762248" cy="274323"/>
            <a:chOff x="0" y="0"/>
            <a:chExt cx="762244" cy="274320"/>
          </a:xfrm>
        </p:grpSpPr>
        <p:pic>
          <p:nvPicPr>
            <p:cNvPr id="7" name="Graphic 18" descr="Graphic 18">
              <a:extLst>
                <a:ext uri="{FF2B5EF4-FFF2-40B4-BE49-F238E27FC236}">
                  <a16:creationId xmlns:a16="http://schemas.microsoft.com/office/drawing/2014/main" id="{B878D308-771D-4C04-B389-0EC5B6DDA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0"/>
              <a:ext cx="757246" cy="274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DC29C6C3-D5B6-ACB5-0ADB-E6ABE656F14A}"/>
                </a:ext>
              </a:extLst>
            </p:cNvPr>
            <p:cNvSpPr/>
            <p:nvPr/>
          </p:nvSpPr>
          <p:spPr>
            <a:xfrm>
              <a:off x="687420" y="199496"/>
              <a:ext cx="74825" cy="74825"/>
            </a:xfrm>
            <a:prstGeom prst="ellipse">
              <a:avLst/>
            </a:prstGeom>
            <a:gradFill flip="none" rotWithShape="1">
              <a:gsLst>
                <a:gs pos="0">
                  <a:srgbClr val="FA0060"/>
                </a:gs>
                <a:gs pos="100000">
                  <a:srgbClr val="7400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 algn="ctr">
                <a:lnSpc>
                  <a:spcPct val="100000"/>
                </a:lnSpc>
                <a:defRPr sz="10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pic>
        <p:nvPicPr>
          <p:cNvPr id="9" name="Google Shape;247;p35">
            <a:extLst>
              <a:ext uri="{FF2B5EF4-FFF2-40B4-BE49-F238E27FC236}">
                <a16:creationId xmlns:a16="http://schemas.microsoft.com/office/drawing/2014/main" id="{5C320580-C814-52A6-F9A4-6450D4FC398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8303" b="24944"/>
          <a:stretch/>
        </p:blipFill>
        <p:spPr>
          <a:xfrm>
            <a:off x="7053889" y="1388129"/>
            <a:ext cx="4403178" cy="4403178"/>
          </a:xfrm>
          <a:prstGeom prst="ellipse">
            <a:avLst/>
          </a:prstGeom>
          <a:ln>
            <a:solidFill>
              <a:srgbClr val="121212"/>
            </a:solidFill>
          </a:ln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22E766B1-26CF-42B0-B3E9-5C529DB97F7A}"/>
              </a:ext>
            </a:extLst>
          </p:cNvPr>
          <p:cNvSpPr txBox="1"/>
          <p:nvPr/>
        </p:nvSpPr>
        <p:spPr>
          <a:xfrm>
            <a:off x="2840544" y="2608661"/>
            <a:ext cx="4851170" cy="59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7" tIns="45717" rIns="45717" bIns="45717">
            <a:spAutoFit/>
          </a:bodyPr>
          <a:lstStyle/>
          <a:p>
            <a:pPr defTabSz="914358">
              <a:lnSpc>
                <a:spcPct val="90000"/>
              </a:lnSpc>
              <a:defRPr sz="5300"/>
            </a:pPr>
            <a:r>
              <a:rPr lang="en-US" sz="3600" dirty="0"/>
              <a:t>&amp; 3</a:t>
            </a:r>
            <a:r>
              <a:rPr lang="en-US" sz="3600" baseline="30000" dirty="0"/>
              <a:t>rd</a:t>
            </a:r>
            <a:r>
              <a:rPr lang="en-US" sz="3600" dirty="0"/>
              <a:t> Party Tools</a:t>
            </a:r>
            <a:endParaRPr sz="36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F414A-9676-A5E4-EE4E-CB5FAB5A8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FAEE2E20-97C2-AED2-1B25-3567DF4DB965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E551B7D2-357F-E108-41CF-2A4826B5AD36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DE167885-53D4-D3B4-D14F-BA2E2F8D4A4D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5FD04314-3CDD-9F99-7BD6-2677224D4E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21DDB823-5B13-576E-EB84-BF6ED1925C54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0881DBFD-6A18-DBFB-2055-3BF8FD8CCA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19830ED6-C10F-6769-0DC1-069DB3A3D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2622E2CA-87C0-1B4F-1FB0-70332AE6D36D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Custom Ink 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AI Agent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82941-982F-5F5F-5387-821180699EDD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398D4-B6CF-2DE0-7E3D-141B31FB3F08}"/>
              </a:ext>
            </a:extLst>
          </p:cNvPr>
          <p:cNvSpPr txBox="1"/>
          <p:nvPr/>
        </p:nvSpPr>
        <p:spPr>
          <a:xfrm>
            <a:off x="764337" y="1974894"/>
            <a:ext cx="5458112" cy="105157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 custom demo environment is handed over to CI. 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Discussion completed with executives, signoff testing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Executives asked to revisit SOW in March 2025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endParaRPr lang="en-US" sz="100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46B35F-C8E6-6B27-1703-456421CAF876}"/>
              </a:ext>
            </a:extLst>
          </p:cNvPr>
          <p:cNvSpPr txBox="1"/>
          <p:nvPr/>
        </p:nvSpPr>
        <p:spPr>
          <a:xfrm>
            <a:off x="764337" y="4127789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363F66-D561-3FF2-30DB-6083BA5EF930}"/>
              </a:ext>
            </a:extLst>
          </p:cNvPr>
          <p:cNvSpPr txBox="1"/>
          <p:nvPr/>
        </p:nvSpPr>
        <p:spPr>
          <a:xfrm>
            <a:off x="764337" y="4468089"/>
            <a:ext cx="5458112" cy="26674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Executives asked to revisit SOW in March 2025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667983D-81E3-ED87-9450-8AF97C939E6B}"/>
              </a:ext>
            </a:extLst>
          </p:cNvPr>
          <p:cNvGraphicFramePr>
            <a:graphicFrameLocks noGrp="1"/>
          </p:cNvGraphicFramePr>
          <p:nvPr/>
        </p:nvGraphicFramePr>
        <p:xfrm>
          <a:off x="764336" y="5767175"/>
          <a:ext cx="11102767" cy="1014884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292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kern="0" noProof="0">
                        <a:solidFill>
                          <a:srgbClr val="58595B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9871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5469CBD-67F3-CC1F-4B6A-C2BFA17F8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08274"/>
              </p:ext>
            </p:extLst>
          </p:nvPr>
        </p:nvGraphicFramePr>
        <p:xfrm>
          <a:off x="6581670" y="392460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78EC363-EECB-274A-0FFD-E13397BBB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600272"/>
              </p:ext>
            </p:extLst>
          </p:nvPr>
        </p:nvGraphicFramePr>
        <p:xfrm>
          <a:off x="6581668" y="1266929"/>
          <a:ext cx="5285435" cy="4381906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1377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1017177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31552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Initial Demo to 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07/18/2024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Owner / 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Owner / 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Listen Mode Enablement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09/09/2024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 Team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Listen Mode Analysis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10/08/2024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Eric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Performance Review and Evaluation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Client / 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Back-end system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397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Testing &amp; Pre Go-:Live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945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33336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Conifer – </a:t>
            </a:r>
            <a:r>
              <a:rPr lang="en-US" sz="24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IX Accent Localization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764337" y="1974894"/>
            <a:ext cx="5458112" cy="186717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Pilot in Progress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Work performance data and feedback has been shared with Wave IX Accent team.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The problem In hand is that the tool(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Krisp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) worked well on the Female profile and doesn’t work well for the male profile.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Vendor advised to use a disclaimer script about the voice shaping to avoid questions from the customer about the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roboticness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of the call.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Vendor acknowledge and working on the fix in next release 12/16.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4337" y="4308659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764337" y="4648959"/>
            <a:ext cx="5458112" cy="5283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Pilot to complete EO2024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Vendor acknowledge and working on the fix in next release 12/16.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66395"/>
              </p:ext>
            </p:extLst>
          </p:nvPr>
        </p:nvGraphicFramePr>
        <p:xfrm>
          <a:off x="764337" y="5546693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227836"/>
              </p:ext>
            </p:extLst>
          </p:nvPr>
        </p:nvGraphicFramePr>
        <p:xfrm>
          <a:off x="6830008" y="943536"/>
          <a:ext cx="5037095" cy="717427"/>
        </p:xfrm>
        <a:graphic>
          <a:graphicData uri="http://schemas.openxmlformats.org/drawingml/2006/table">
            <a:tbl>
              <a:tblPr firstRow="1" bandRow="1"/>
              <a:tblGrid>
                <a:gridCol w="2530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16D81A-1363-BFF3-2447-941A0AA7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145112"/>
              </p:ext>
            </p:extLst>
          </p:nvPr>
        </p:nvGraphicFramePr>
        <p:xfrm>
          <a:off x="6830007" y="1947284"/>
          <a:ext cx="5037095" cy="3467506"/>
        </p:xfrm>
        <a:graphic>
          <a:graphicData uri="http://schemas.openxmlformats.org/drawingml/2006/table">
            <a:tbl>
              <a:tblPr firstRow="1" firstCol="1" bandRow="1"/>
              <a:tblGrid>
                <a:gridCol w="2175326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103015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1066625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764985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Vendor Communication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Jan 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 / MT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Testers Alignment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09/01/2024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Test Stations Setup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09/02/2024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PMO / ITFS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AL App 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09/02/2024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ITFS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Get approval to implement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09/02/2024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Initiate Pilot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09/04/2024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CS / PMO / 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Results </a:t>
                      </a:r>
                      <a:r>
                        <a:rPr lang="en-US" sz="800" b="0" strike="noStrike" kern="1200" noProof="0" dirty="0" err="1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Analsys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CS / PMO / 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5950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6668D-972D-A4F4-AF30-ED1134F7D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133E5D6F-883A-CA16-1326-85A392719B63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F7F35818-E2F9-2084-3B81-D0D4A1F0E928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B18A9E9D-E68A-B065-2354-A71E5E88433C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B1F718AA-C8E1-161C-6A82-10A493CCED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58BB1C1D-2054-DF73-582B-DA2C28F9A2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5A6D61F9-901D-D89C-54C3-090E1B4E82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B0BC5BF6-8AD3-4829-EA56-97D146A68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63A6BE25-1D71-BDF1-4570-46752D4985AF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UHC – </a:t>
            </a:r>
            <a:r>
              <a:rPr lang="en-US" sz="24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IX Accent Preservation 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54882-A8BA-80B7-94CD-518BF4B791FE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3E305-045F-F32A-DF91-00FC9CFC92CA}"/>
              </a:ext>
            </a:extLst>
          </p:cNvPr>
          <p:cNvSpPr txBox="1"/>
          <p:nvPr/>
        </p:nvSpPr>
        <p:spPr>
          <a:xfrm>
            <a:off x="764337" y="1974894"/>
            <a:ext cx="5458112" cy="26212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Client agrees to have Preserve mode deployed on the Production (No Pilot)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Installation on PH (Davao, Bohol) done on around 144 Workstations.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Weekly Monitoring session with Vendor and Ops for the progress.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NPS score and performance started deteriorating.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Krisp to push another improves release.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CS decided to remove preserve from larger population.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Only 10 agents to kept active on Preserve.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Improved version deployed 12/19.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Production use tested and relaunched 12/20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Initial testing results seem to be much improved.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038AC-B574-8E70-572A-5C9DC61F7422}"/>
              </a:ext>
            </a:extLst>
          </p:cNvPr>
          <p:cNvSpPr txBox="1"/>
          <p:nvPr/>
        </p:nvSpPr>
        <p:spPr>
          <a:xfrm>
            <a:off x="764337" y="4963087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CF9782-2EC7-7699-9415-D3745618F5A9}"/>
              </a:ext>
            </a:extLst>
          </p:cNvPr>
          <p:cNvSpPr txBox="1"/>
          <p:nvPr/>
        </p:nvSpPr>
        <p:spPr>
          <a:xfrm>
            <a:off x="764337" y="5168913"/>
            <a:ext cx="5458112" cy="26674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Monitoring the performance via call recordings on daily basis.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EAB42D4-7199-8EEA-9328-AA8E34D4661E}"/>
              </a:ext>
            </a:extLst>
          </p:cNvPr>
          <p:cNvGraphicFramePr>
            <a:graphicFrameLocks noGrp="1"/>
          </p:cNvGraphicFramePr>
          <p:nvPr/>
        </p:nvGraphicFramePr>
        <p:xfrm>
          <a:off x="764337" y="5546693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700F24-3EF1-5859-2A2A-95BC0BCC18E4}"/>
              </a:ext>
            </a:extLst>
          </p:cNvPr>
          <p:cNvGraphicFramePr>
            <a:graphicFrameLocks noGrp="1"/>
          </p:cNvGraphicFramePr>
          <p:nvPr/>
        </p:nvGraphicFramePr>
        <p:xfrm>
          <a:off x="6581668" y="943536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E3C551D-C03D-B0AF-8914-B5CC4C56D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74985"/>
              </p:ext>
            </p:extLst>
          </p:nvPr>
        </p:nvGraphicFramePr>
        <p:xfrm>
          <a:off x="6581670" y="1925788"/>
          <a:ext cx="5285435" cy="3010306"/>
        </p:xfrm>
        <a:graphic>
          <a:graphicData uri="http://schemas.openxmlformats.org/drawingml/2006/table">
            <a:tbl>
              <a:tblPr firstRow="1" firstCol="1" bandRow="1"/>
              <a:tblGrid>
                <a:gridCol w="2301073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1212979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782338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Demo to the 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/Client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Client Approval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Testing (Pilot)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Monitoring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strike="noStrike" kern="1200" noProof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33881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6">
            <a:extLst>
              <a:ext uri="{FF2B5EF4-FFF2-40B4-BE49-F238E27FC236}">
                <a16:creationId xmlns:a16="http://schemas.microsoft.com/office/drawing/2014/main" id="{0594B484-5162-39BC-80B6-CD4935A1EC0E}"/>
              </a:ext>
            </a:extLst>
          </p:cNvPr>
          <p:cNvGrpSpPr/>
          <p:nvPr/>
        </p:nvGrpSpPr>
        <p:grpSpPr>
          <a:xfrm>
            <a:off x="764338" y="551676"/>
            <a:ext cx="762248" cy="274323"/>
            <a:chOff x="0" y="0"/>
            <a:chExt cx="762244" cy="274320"/>
          </a:xfrm>
        </p:grpSpPr>
        <p:pic>
          <p:nvPicPr>
            <p:cNvPr id="7" name="Graphic 18" descr="Graphic 18">
              <a:extLst>
                <a:ext uri="{FF2B5EF4-FFF2-40B4-BE49-F238E27FC236}">
                  <a16:creationId xmlns:a16="http://schemas.microsoft.com/office/drawing/2014/main" id="{B878D308-771D-4C04-B389-0EC5B6DDA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757246" cy="274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DC29C6C3-D5B6-ACB5-0ADB-E6ABE656F14A}"/>
                </a:ext>
              </a:extLst>
            </p:cNvPr>
            <p:cNvSpPr/>
            <p:nvPr/>
          </p:nvSpPr>
          <p:spPr>
            <a:xfrm>
              <a:off x="687420" y="199496"/>
              <a:ext cx="74825" cy="74825"/>
            </a:xfrm>
            <a:prstGeom prst="ellipse">
              <a:avLst/>
            </a:prstGeom>
            <a:gradFill flip="none" rotWithShape="1">
              <a:gsLst>
                <a:gs pos="0">
                  <a:srgbClr val="FA0060"/>
                </a:gs>
                <a:gs pos="100000">
                  <a:srgbClr val="7400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 algn="ctr">
                <a:lnSpc>
                  <a:spcPct val="100000"/>
                </a:lnSpc>
                <a:defRPr sz="10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1" name="TextBox 12">
            <a:extLst>
              <a:ext uri="{FF2B5EF4-FFF2-40B4-BE49-F238E27FC236}">
                <a16:creationId xmlns:a16="http://schemas.microsoft.com/office/drawing/2014/main" id="{22E766B1-26CF-42B0-B3E9-5C529DB97F7A}"/>
              </a:ext>
            </a:extLst>
          </p:cNvPr>
          <p:cNvSpPr txBox="1"/>
          <p:nvPr/>
        </p:nvSpPr>
        <p:spPr>
          <a:xfrm>
            <a:off x="3639671" y="408997"/>
            <a:ext cx="4858872" cy="59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7" tIns="45717" rIns="45717" bIns="45717">
            <a:spAutoFit/>
          </a:bodyPr>
          <a:lstStyle/>
          <a:p>
            <a:pPr defTabSz="914358">
              <a:lnSpc>
                <a:spcPct val="90000"/>
              </a:lnSpc>
              <a:defRPr sz="5300"/>
            </a:pPr>
            <a:r>
              <a:rPr lang="en-US" sz="3600" dirty="0"/>
              <a:t>Other 3</a:t>
            </a:r>
            <a:r>
              <a:rPr lang="en-US" sz="3600" baseline="30000" dirty="0"/>
              <a:t>rd</a:t>
            </a:r>
            <a:r>
              <a:rPr lang="en-US" sz="3600" dirty="0"/>
              <a:t> Party Tools</a:t>
            </a:r>
            <a:endParaRPr sz="3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1B2AC0-580A-4554-9E58-3FCD933DB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40519"/>
              </p:ext>
            </p:extLst>
          </p:nvPr>
        </p:nvGraphicFramePr>
        <p:xfrm>
          <a:off x="609600" y="1600200"/>
          <a:ext cx="10719452" cy="1222072"/>
        </p:xfrm>
        <a:graphic>
          <a:graphicData uri="http://schemas.openxmlformats.org/drawingml/2006/table">
            <a:tbl>
              <a:tblPr firstRow="1" firstCol="1" bandRow="1"/>
              <a:tblGrid>
                <a:gridCol w="2238840">
                  <a:extLst>
                    <a:ext uri="{9D8B030D-6E8A-4147-A177-3AD203B41FA5}">
                      <a16:colId xmlns:a16="http://schemas.microsoft.com/office/drawing/2014/main" val="2196601205"/>
                    </a:ext>
                  </a:extLst>
                </a:gridCol>
                <a:gridCol w="2644589">
                  <a:extLst>
                    <a:ext uri="{9D8B030D-6E8A-4147-A177-3AD203B41FA5}">
                      <a16:colId xmlns:a16="http://schemas.microsoft.com/office/drawing/2014/main" val="964037091"/>
                    </a:ext>
                  </a:extLst>
                </a:gridCol>
                <a:gridCol w="5836023">
                  <a:extLst>
                    <a:ext uri="{9D8B030D-6E8A-4147-A177-3AD203B41FA5}">
                      <a16:colId xmlns:a16="http://schemas.microsoft.com/office/drawing/2014/main" val="3047498651"/>
                    </a:ext>
                  </a:extLst>
                </a:gridCol>
              </a:tblGrid>
              <a:tr h="6277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Poppins" pitchFamily="2" charset="77"/>
                          <a:cs typeface="Poppins" pitchFamily="2" charset="77"/>
                        </a:rPr>
                        <a:t>3</a:t>
                      </a:r>
                      <a:r>
                        <a:rPr lang="en-US" sz="1100" baseline="30000" dirty="0">
                          <a:latin typeface="Poppins" pitchFamily="2" charset="77"/>
                          <a:cs typeface="Poppins" pitchFamily="2" charset="77"/>
                        </a:rPr>
                        <a:t>rd</a:t>
                      </a:r>
                      <a:r>
                        <a:rPr lang="en-US" sz="1100" dirty="0">
                          <a:latin typeface="Poppins" pitchFamily="2" charset="77"/>
                          <a:cs typeface="Poppins" pitchFamily="2" charset="77"/>
                        </a:rPr>
                        <a:t> Party Partner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1100" dirty="0" err="1"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1100" dirty="0">
                          <a:latin typeface="Poppins" pitchFamily="2" charset="77"/>
                          <a:cs typeface="Poppins" pitchFamily="2" charset="77"/>
                        </a:rPr>
                        <a:t> Solution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Poppins" pitchFamily="2" charset="77"/>
                          <a:cs typeface="Poppins" pitchFamily="2" charset="77"/>
                        </a:rPr>
                        <a:t>Description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539198"/>
                  </a:ext>
                </a:extLst>
              </a:tr>
              <a:tr h="5422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1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Envoy Visitor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1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Not under Wave </a:t>
                      </a:r>
                      <a:r>
                        <a:rPr lang="en-US" sz="1100" b="0" strike="noStrike" noProof="0" dirty="0" err="1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endParaRPr lang="en-US" sz="1100" b="0" strike="noStrike" noProof="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Envoy Visitors is a cloud based electronic visitor management system that streamlines the check-in process, enhancing security and visitor experience by digitizing sign-ins and tracking in workplaces.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525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8612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Envoy – </a:t>
            </a:r>
            <a:r>
              <a:rPr lang="en-US" sz="16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Electronic Visitor Management Solution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764337" y="1974894"/>
            <a:ext cx="5458112" cy="22826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 digital replacement of conventional paper based system.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Initially deployed to 4 ibex sites last year as part of Google VoVo audit.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It was planned to expand to other sites in future as well.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Currently we are using Premium licenses.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Amazon compliance audit also mandated to use EVMS on all amazon sites.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have reviewed and opted for its Enterprise version due to more security features.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Pricing approval in progress.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Licenses and equipment procured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4337" y="4441557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764337" y="4779463"/>
            <a:ext cx="5458112" cy="5283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Site configurations, hardware deployment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Go-Live.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0967"/>
              </p:ext>
            </p:extLst>
          </p:nvPr>
        </p:nvGraphicFramePr>
        <p:xfrm>
          <a:off x="764337" y="5546693"/>
          <a:ext cx="11102767" cy="1014884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292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Hardware availability in PH and PK</a:t>
                      </a: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kern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Delay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Needs to be hand carried from US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trike="noStrike" kern="0" dirty="0">
                          <a:solidFill>
                            <a:srgbClr val="58595B"/>
                          </a:solidFill>
                          <a:effectLst/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TBD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kern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PMO / Procurement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Calibri"/>
                          <a:cs typeface="Poppins" pitchFamily="2" charset="77"/>
                        </a:rPr>
                        <a:t>Pending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kern="0" noProof="0">
                        <a:solidFill>
                          <a:srgbClr val="58595B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9871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/>
        </p:nvGraphicFramePr>
        <p:xfrm>
          <a:off x="6581668" y="943536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16D81A-1363-BFF3-2447-941A0AA7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284107"/>
              </p:ext>
            </p:extLst>
          </p:nvPr>
        </p:nvGraphicFramePr>
        <p:xfrm>
          <a:off x="6581670" y="1925788"/>
          <a:ext cx="5296565" cy="3467506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1377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1008212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Initiate Vendor Communication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March 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 / Procurement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Feature and Pricing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April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 / Procurement / Compliance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Pricing Negotiation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July 2024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Procurement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Gather Site and Regional Approvals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August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Gather Management Approval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September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Procurement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Place Orders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October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Procurement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December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PMO / ITFS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Pending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0D2CF9B7-09A9-4054-BEEE-42CA5599E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4" y="433993"/>
            <a:ext cx="1266464" cy="560863"/>
          </a:xfrm>
          <a:prstGeom prst="rect">
            <a:avLst/>
          </a:prstGeom>
        </p:spPr>
      </p:pic>
      <p:sp>
        <p:nvSpPr>
          <p:cNvPr id="19" name="TextBox 12">
            <a:extLst>
              <a:ext uri="{FF2B5EF4-FFF2-40B4-BE49-F238E27FC236}">
                <a16:creationId xmlns:a16="http://schemas.microsoft.com/office/drawing/2014/main" id="{6027130D-EB0E-4B1A-947D-7E9DE0B23930}"/>
              </a:ext>
            </a:extLst>
          </p:cNvPr>
          <p:cNvSpPr txBox="1"/>
          <p:nvPr/>
        </p:nvSpPr>
        <p:spPr>
          <a:xfrm>
            <a:off x="1793821" y="517179"/>
            <a:ext cx="2850182" cy="45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7" tIns="45717" rIns="45717" bIns="45717">
            <a:spAutoFit/>
          </a:bodyPr>
          <a:lstStyle/>
          <a:p>
            <a:pPr defTabSz="914358">
              <a:lnSpc>
                <a:spcPct val="90000"/>
              </a:lnSpc>
              <a:defRPr sz="5300"/>
            </a:pPr>
            <a:r>
              <a:rPr lang="en-US" sz="26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3rd Party Tools</a:t>
            </a:r>
            <a:endParaRPr sz="2600"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8683876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object 3" descr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00" y="0"/>
            <a:ext cx="10069599" cy="71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5" name="Graphic 19" descr="Graphic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10" y="6340087"/>
            <a:ext cx="721701" cy="1519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79" name="Group 23"/>
          <p:cNvGrpSpPr/>
          <p:nvPr/>
        </p:nvGrpSpPr>
        <p:grpSpPr>
          <a:xfrm>
            <a:off x="738831" y="551679"/>
            <a:ext cx="762246" cy="274321"/>
            <a:chOff x="0" y="0"/>
            <a:chExt cx="762244" cy="274320"/>
          </a:xfrm>
        </p:grpSpPr>
        <p:pic>
          <p:nvPicPr>
            <p:cNvPr id="577" name="Graphic 24" descr="Graphic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0"/>
              <a:ext cx="757246" cy="274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8" name="Oval 25"/>
            <p:cNvSpPr/>
            <p:nvPr/>
          </p:nvSpPr>
          <p:spPr>
            <a:xfrm>
              <a:off x="687420" y="199496"/>
              <a:ext cx="74825" cy="74825"/>
            </a:xfrm>
            <a:prstGeom prst="ellipse">
              <a:avLst/>
            </a:prstGeom>
            <a:gradFill flip="none" rotWithShape="1">
              <a:gsLst>
                <a:gs pos="0">
                  <a:srgbClr val="FA0060"/>
                </a:gs>
                <a:gs pos="100000">
                  <a:srgbClr val="7400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 algn="ctr">
                <a:lnSpc>
                  <a:spcPct val="100000"/>
                </a:lnSpc>
                <a:defRPr sz="10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580" name="TextBox 27"/>
          <p:cNvSpPr txBox="1"/>
          <p:nvPr/>
        </p:nvSpPr>
        <p:spPr>
          <a:xfrm>
            <a:off x="3084756" y="2955794"/>
            <a:ext cx="6022488" cy="946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marR="0" algn="ctr" defTabSz="914358">
              <a:lnSpc>
                <a:spcPct val="90000"/>
              </a:lnSpc>
              <a:defRPr sz="6000" spc="-91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r>
              <a:rPr b="1" dirty="0">
                <a:latin typeface="Poppins" pitchFamily="2" charset="77"/>
                <a:cs typeface="Poppins" pitchFamily="2" charset="77"/>
              </a:rPr>
              <a:t>Thank you</a:t>
            </a:r>
            <a:r>
              <a:rPr lang="en-US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.</a:t>
            </a:r>
            <a:endParaRPr b="1" dirty="0">
              <a:solidFill>
                <a:schemeClr val="accent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5558408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object 15" descr="object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255" y="430230"/>
            <a:ext cx="2044273" cy="46486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16">
            <a:extLst>
              <a:ext uri="{FF2B5EF4-FFF2-40B4-BE49-F238E27FC236}">
                <a16:creationId xmlns:a16="http://schemas.microsoft.com/office/drawing/2014/main" id="{0594B484-5162-39BC-80B6-CD4935A1EC0E}"/>
              </a:ext>
            </a:extLst>
          </p:cNvPr>
          <p:cNvGrpSpPr/>
          <p:nvPr/>
        </p:nvGrpSpPr>
        <p:grpSpPr>
          <a:xfrm>
            <a:off x="764338" y="551676"/>
            <a:ext cx="762248" cy="274323"/>
            <a:chOff x="0" y="0"/>
            <a:chExt cx="762244" cy="274320"/>
          </a:xfrm>
        </p:grpSpPr>
        <p:pic>
          <p:nvPicPr>
            <p:cNvPr id="7" name="Graphic 18" descr="Graphic 18">
              <a:extLst>
                <a:ext uri="{FF2B5EF4-FFF2-40B4-BE49-F238E27FC236}">
                  <a16:creationId xmlns:a16="http://schemas.microsoft.com/office/drawing/2014/main" id="{B878D308-771D-4C04-B389-0EC5B6DDA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0"/>
              <a:ext cx="757246" cy="274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DC29C6C3-D5B6-ACB5-0ADB-E6ABE656F14A}"/>
                </a:ext>
              </a:extLst>
            </p:cNvPr>
            <p:cNvSpPr/>
            <p:nvPr/>
          </p:nvSpPr>
          <p:spPr>
            <a:xfrm>
              <a:off x="687420" y="199496"/>
              <a:ext cx="74825" cy="74825"/>
            </a:xfrm>
            <a:prstGeom prst="ellipse">
              <a:avLst/>
            </a:prstGeom>
            <a:gradFill flip="none" rotWithShape="1">
              <a:gsLst>
                <a:gs pos="0">
                  <a:srgbClr val="FA0060"/>
                </a:gs>
                <a:gs pos="100000">
                  <a:srgbClr val="7400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 algn="ctr">
                <a:lnSpc>
                  <a:spcPct val="100000"/>
                </a:lnSpc>
                <a:defRPr sz="10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1" name="TextBox 12">
            <a:extLst>
              <a:ext uri="{FF2B5EF4-FFF2-40B4-BE49-F238E27FC236}">
                <a16:creationId xmlns:a16="http://schemas.microsoft.com/office/drawing/2014/main" id="{22E766B1-26CF-42B0-B3E9-5C529DB97F7A}"/>
              </a:ext>
            </a:extLst>
          </p:cNvPr>
          <p:cNvSpPr txBox="1"/>
          <p:nvPr/>
        </p:nvSpPr>
        <p:spPr>
          <a:xfrm>
            <a:off x="4455456" y="448160"/>
            <a:ext cx="6194612" cy="59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7" tIns="45717" rIns="45717" bIns="45717">
            <a:spAutoFit/>
          </a:bodyPr>
          <a:lstStyle/>
          <a:p>
            <a:pPr defTabSz="914358">
              <a:lnSpc>
                <a:spcPct val="90000"/>
              </a:lnSpc>
              <a:defRPr sz="5300"/>
            </a:pPr>
            <a:r>
              <a:rPr lang="en-US" sz="3600" dirty="0"/>
              <a:t>Authenticate &amp; Automate</a:t>
            </a:r>
            <a:endParaRPr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40046F-6560-4A40-85D5-9AB17564ED71}"/>
              </a:ext>
            </a:extLst>
          </p:cNvPr>
          <p:cNvSpPr txBox="1"/>
          <p:nvPr/>
        </p:nvSpPr>
        <p:spPr>
          <a:xfrm>
            <a:off x="2447365" y="1371836"/>
            <a:ext cx="7772400" cy="43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Helvetica"/>
              </a:rPr>
              <a:t>AI-driven voice and IVR automation platform that streamlines customer service by automating routine tasks, enhancing efficiency, and improving customer experiences.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08B0AA-A008-4308-8D36-DAFEFAF4CE76}"/>
              </a:ext>
            </a:extLst>
          </p:cNvPr>
          <p:cNvSpPr txBox="1"/>
          <p:nvPr/>
        </p:nvSpPr>
        <p:spPr>
          <a:xfrm>
            <a:off x="1137691" y="2528489"/>
            <a:ext cx="2566562" cy="3754874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u="sng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Wave </a:t>
            </a:r>
            <a:r>
              <a:rPr lang="en-US" sz="1800" b="1" u="sng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iX</a:t>
            </a:r>
            <a:r>
              <a:rPr lang="en-US" sz="1800" b="1" u="sng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 AI Agent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Active Opportunities: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Helvetica"/>
              </a:rPr>
              <a:t>Custom Ink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Leslie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Helvetica"/>
              </a:rPr>
              <a:t>Redroof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Helvetica"/>
              </a:rPr>
              <a:t> Inc.</a:t>
            </a:r>
          </a:p>
          <a:p>
            <a:pPr marL="171450" marR="0" indent="-171450" defTabSz="914400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Helvetica"/>
              </a:rPr>
              <a:t>TiVo</a:t>
            </a:r>
          </a:p>
          <a:p>
            <a:pPr marL="171450" marR="0" indent="-171450" defTabSz="914400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Helvetica"/>
              </a:rPr>
              <a:t>Mint Mobile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Pipeline Opportunities :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Helvetica"/>
              </a:rPr>
              <a:t>Transcard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9C8B50-0CA9-4B52-BBED-7493C392151E}"/>
              </a:ext>
            </a:extLst>
          </p:cNvPr>
          <p:cNvSpPr txBox="1"/>
          <p:nvPr/>
        </p:nvSpPr>
        <p:spPr>
          <a:xfrm>
            <a:off x="6829731" y="2528489"/>
            <a:ext cx="2668832" cy="290848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u="sng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Wave </a:t>
            </a:r>
            <a:r>
              <a:rPr lang="en-US" sz="1800" b="1" u="sng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iX</a:t>
            </a:r>
            <a:r>
              <a:rPr lang="en-US" sz="1800" b="1" u="sng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 Translate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Active Opportunities: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Red Roof Inn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Pipeline Opportunities :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Modivcare</a:t>
            </a:r>
            <a:r>
              <a:rPr lang="en-US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, 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Saferide</a:t>
            </a: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UPS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Transcard</a:t>
            </a: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Lyft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Square Trade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Mercedes Benz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205642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Mint Mobile 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Agent AI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543735" y="1987082"/>
            <a:ext cx="6435561" cy="123623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Followed up by with client on endorsing the changes on client's platform. waiting on client's approval on the changes.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Test Cycle is performed &amp; reviewed Test report with Wave </a:t>
            </a:r>
            <a:r>
              <a:rPr lang="en-US" sz="1000" kern="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team on 1/3 to get aligned.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Security approval is secured on Customer conversation(s) 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Partner raised the need of having trunk setup details.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4337" y="3280455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479118" y="3594385"/>
            <a:ext cx="6500179" cy="202106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have requested client for an interactive session to discuss below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	- Figure out if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yaml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or another format works for the configurational changes.</a:t>
            </a:r>
          </a:p>
          <a:p>
            <a:pPr marL="171450" lvl="4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       -  we need to ask client for Sim activation flow, Plan information Flow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	- We need to get Least /Off production window for changes. tentatively between 1/9 and 1/13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	- client's approval on the changes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	- Trunk Setup details with the client.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Need to send recordings to Partner for model learning. Security and Alfy are good, Ops will share 50 sample recordings to us.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37510"/>
              </p:ext>
            </p:extLst>
          </p:nvPr>
        </p:nvGraphicFramePr>
        <p:xfrm>
          <a:off x="764337" y="5949596"/>
          <a:ext cx="10668820" cy="759381"/>
        </p:xfrm>
        <a:graphic>
          <a:graphicData uri="http://schemas.openxmlformats.org/drawingml/2006/table">
            <a:tbl>
              <a:tblPr firstRow="1" bandRow="1"/>
              <a:tblGrid>
                <a:gridCol w="1794193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1789352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3116175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292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Delayed Implementation</a:t>
                      </a: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kern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Bad impact on client in terms of implementation expertise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Parloa engaged on top priority to devise solution.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trike="noStrike" kern="0" dirty="0">
                          <a:solidFill>
                            <a:srgbClr val="58595B"/>
                          </a:solidFill>
                          <a:effectLst/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TBD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kern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Wave </a:t>
                      </a:r>
                      <a:r>
                        <a:rPr lang="en-US" sz="1000" kern="0" dirty="0" err="1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iX</a:t>
                      </a:r>
                      <a:endParaRPr lang="en-US" sz="100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Calibri"/>
                          <a:cs typeface="Poppins" pitchFamily="2" charset="77"/>
                        </a:rPr>
                        <a:t>In-Progress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40483"/>
              </p:ext>
            </p:extLst>
          </p:nvPr>
        </p:nvGraphicFramePr>
        <p:xfrm>
          <a:off x="7305868" y="597173"/>
          <a:ext cx="4561237" cy="717427"/>
        </p:xfrm>
        <a:graphic>
          <a:graphicData uri="http://schemas.openxmlformats.org/drawingml/2006/table">
            <a:tbl>
              <a:tblPr firstRow="1" bandRow="1"/>
              <a:tblGrid>
                <a:gridCol w="229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16D81A-1363-BFF3-2447-941A0AA7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653310"/>
              </p:ext>
            </p:extLst>
          </p:nvPr>
        </p:nvGraphicFramePr>
        <p:xfrm>
          <a:off x="7305869" y="1553104"/>
          <a:ext cx="4561237" cy="3615101"/>
        </p:xfrm>
        <a:graphic>
          <a:graphicData uri="http://schemas.openxmlformats.org/drawingml/2006/table">
            <a:tbl>
              <a:tblPr firstRow="1" firstCol="1" bandRow="1"/>
              <a:tblGrid>
                <a:gridCol w="2099388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643812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942392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75645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SzTx/>
                        <a:buFont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Kick 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 Progress</a:t>
                      </a:r>
                    </a:p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Back-end system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Testing &amp; Pre Go-:Live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Go-:Live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0186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05387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 err="1">
                <a:solidFill>
                  <a:schemeClr val="tx1"/>
                </a:solidFill>
              </a:rPr>
              <a:t>RedRoof</a:t>
            </a:r>
            <a:r>
              <a:rPr lang="en-US" dirty="0">
                <a:solidFill>
                  <a:schemeClr val="tx1"/>
                </a:solidFill>
              </a:rPr>
              <a:t> Inn 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Translate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23943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521740" y="2006066"/>
            <a:ext cx="6639889" cy="29136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is still devising a solution to segregate “Guest Relations” and “Booking” calls.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Once solution will be devised,  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will develop configurations that will contain some changes to the platform.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team is understanding integration piece internally before having a session.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team is setting up Lab internally and share once this is done.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reviewed Amazon connect documentation of RRI and shared with 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team to review how flows are established in AWS Connect.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CS has shared the sample transcripts.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need to discover Inbound Numbers, Staging environment, chained Certificates, IP whitelisting from client for the integrations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2/15 is the Go-Live date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586932" y="4708368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508685" y="5112919"/>
            <a:ext cx="6652944" cy="7899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Tech session with client on connectivity between Amazon connect and 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translate.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Follow up on Lab setup, DID and the solutions for segregating the guest relations and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17878"/>
              </p:ext>
            </p:extLst>
          </p:nvPr>
        </p:nvGraphicFramePr>
        <p:xfrm>
          <a:off x="521740" y="5993501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1032676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3872851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643989"/>
              </p:ext>
            </p:extLst>
          </p:nvPr>
        </p:nvGraphicFramePr>
        <p:xfrm>
          <a:off x="7231222" y="943536"/>
          <a:ext cx="4635881" cy="717427"/>
        </p:xfrm>
        <a:graphic>
          <a:graphicData uri="http://schemas.openxmlformats.org/drawingml/2006/table">
            <a:tbl>
              <a:tblPr firstRow="1" bandRow="1"/>
              <a:tblGrid>
                <a:gridCol w="2328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7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16D81A-1363-BFF3-2447-941A0AA7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728124"/>
              </p:ext>
            </p:extLst>
          </p:nvPr>
        </p:nvGraphicFramePr>
        <p:xfrm>
          <a:off x="7231224" y="1925788"/>
          <a:ext cx="4635881" cy="3467506"/>
        </p:xfrm>
        <a:graphic>
          <a:graphicData uri="http://schemas.openxmlformats.org/drawingml/2006/table">
            <a:tbl>
              <a:tblPr firstRow="1" firstCol="1" bandRow="1"/>
              <a:tblGrid>
                <a:gridCol w="2015413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987611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kumimoji="0" lang="en-US" sz="800" dirty="0" err="1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Planning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kumimoji="0" lang="en-US" sz="800" dirty="0" err="1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Tech 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12/19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kumimoji="0" lang="en-US" sz="800" dirty="0" err="1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kumimoji="0" lang="en-US" sz="800" dirty="0" err="1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Implementation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kumimoji="0" lang="en-US" sz="800" dirty="0" err="1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Training &amp;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Ops/CS 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35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kumimoji="0" lang="en-US" sz="800" dirty="0" err="1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991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96988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 err="1">
                <a:solidFill>
                  <a:schemeClr val="tx1"/>
                </a:solidFill>
              </a:rPr>
              <a:t>RedRoof</a:t>
            </a:r>
            <a:r>
              <a:rPr lang="en-US" dirty="0">
                <a:solidFill>
                  <a:schemeClr val="tx1"/>
                </a:solidFill>
              </a:rPr>
              <a:t> Inn 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AI Agent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568394" y="1996760"/>
            <a:ext cx="5458112" cy="16825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Retro Listen mode was requested to 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AI agent for listening 500 calls on the box space.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Ibex has provisioned 500calls to 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AI agent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Post listen mode data presented to CS.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CS opted for automating “Guest Relation” use case for the MVP. As it has less Credit card need.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will cover CC based use case on later part of the implementation.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4336" y="4182843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568394" y="4494675"/>
            <a:ext cx="5458112" cy="7130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team will share 10 Transcripts (5 for “Guest Relation” &amp; 5 for Credit Card use.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301640"/>
              </p:ext>
            </p:extLst>
          </p:nvPr>
        </p:nvGraphicFramePr>
        <p:xfrm>
          <a:off x="764336" y="5716143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1032676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3872851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681570"/>
              </p:ext>
            </p:extLst>
          </p:nvPr>
        </p:nvGraphicFramePr>
        <p:xfrm>
          <a:off x="7371184" y="943536"/>
          <a:ext cx="4495919" cy="717427"/>
        </p:xfrm>
        <a:graphic>
          <a:graphicData uri="http://schemas.openxmlformats.org/drawingml/2006/table">
            <a:tbl>
              <a:tblPr firstRow="1" bandRow="1"/>
              <a:tblGrid>
                <a:gridCol w="2258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8E28885-3050-F083-E710-FA67EDF2B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267644"/>
              </p:ext>
            </p:extLst>
          </p:nvPr>
        </p:nvGraphicFramePr>
        <p:xfrm>
          <a:off x="7371184" y="1787112"/>
          <a:ext cx="4561237" cy="3615101"/>
        </p:xfrm>
        <a:graphic>
          <a:graphicData uri="http://schemas.openxmlformats.org/drawingml/2006/table">
            <a:tbl>
              <a:tblPr firstRow="1" firstCol="1" bandRow="1"/>
              <a:tblGrid>
                <a:gridCol w="2099388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643812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942392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75645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SzTx/>
                        <a:buFont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Kick 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 Progress</a:t>
                      </a:r>
                    </a:p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Back-end system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Testing &amp; Pre Go-:Live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Go-:Live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0878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61408-779E-73F6-7E18-A5C295BCE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1CD82F00-29F7-15FB-4893-6E76543A67CF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3F68958A-5B74-7B92-7134-0CDAFA678ADC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F983A461-E939-FD24-7D67-E4FD2989FE3C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1B841625-6DB7-2D22-2A40-9B58253230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F5622AD4-07CC-37CA-B281-BC273E0D9881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0A9F0DDA-840B-03C6-1CBE-9CD2D21F5B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F65E5580-803D-6780-FE86-FF93EADD9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8410539C-69DE-1AC5-5DDC-298FBD6810F0}"/>
              </a:ext>
            </a:extLst>
          </p:cNvPr>
          <p:cNvSpPr txBox="1"/>
          <p:nvPr/>
        </p:nvSpPr>
        <p:spPr>
          <a:xfrm>
            <a:off x="764337" y="1090825"/>
            <a:ext cx="9178226" cy="997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Leslie 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AI Agent</a:t>
            </a:r>
          </a:p>
          <a:p>
            <a:pPr indent="7701">
              <a:spcBef>
                <a:spcPts val="500"/>
              </a:spcBef>
              <a:defRPr sz="2600"/>
            </a:pP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334CC-52E2-D624-D345-604617D9ABF4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51CC3-0944-FEF5-B341-4948EB2DBCAB}"/>
              </a:ext>
            </a:extLst>
          </p:cNvPr>
          <p:cNvSpPr txBox="1"/>
          <p:nvPr/>
        </p:nvSpPr>
        <p:spPr>
          <a:xfrm>
            <a:off x="764337" y="1974894"/>
            <a:ext cx="5458112" cy="19441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Scoping Call done with 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team on setting up AMP on Leslie’s Pool.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Intro call with client is conducted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Listen mode data has been shared with Client</a:t>
            </a:r>
          </a:p>
          <a:p>
            <a:pPr marL="171450" lvl="2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Persona &amp; Tone, Routing destination, forwarding to customers, LLM descriptions, API documentation. IT POC</a:t>
            </a:r>
          </a:p>
          <a:p>
            <a:pPr marL="171450" lvl="2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Client able to share use cases and corresponding expected responses</a:t>
            </a:r>
          </a:p>
          <a:p>
            <a:pPr marL="171450" lvl="2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Security personnel is concerned about exposing PII data to us. they are looking for a way to expose data to us.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1755B-04B1-8E6A-C08C-74F080D52240}"/>
              </a:ext>
            </a:extLst>
          </p:cNvPr>
          <p:cNvSpPr txBox="1"/>
          <p:nvPr/>
        </p:nvSpPr>
        <p:spPr>
          <a:xfrm>
            <a:off x="765998" y="3917699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9B23B02-7E1C-AB49-D6AF-EDC8801E5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40517"/>
              </p:ext>
            </p:extLst>
          </p:nvPr>
        </p:nvGraphicFramePr>
        <p:xfrm>
          <a:off x="764337" y="5882681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BB1FAC1-9BE6-297F-0BF0-00A2F1710631}"/>
              </a:ext>
            </a:extLst>
          </p:cNvPr>
          <p:cNvGraphicFramePr>
            <a:graphicFrameLocks noGrp="1"/>
          </p:cNvGraphicFramePr>
          <p:nvPr/>
        </p:nvGraphicFramePr>
        <p:xfrm>
          <a:off x="6581668" y="943536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518D733-3469-A6D2-C38E-73FBCD15861D}"/>
              </a:ext>
            </a:extLst>
          </p:cNvPr>
          <p:cNvSpPr txBox="1"/>
          <p:nvPr/>
        </p:nvSpPr>
        <p:spPr>
          <a:xfrm>
            <a:off x="764337" y="4277113"/>
            <a:ext cx="5458112" cy="160556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Client personnel will come up with the proposed solution of sharing data with us.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will continue to work with Client IT team for the details further required for the  integration .i.e. platform accessibility, FAQs, Diagrams, Persona, Routing destination, LLM descriptions.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Team aims to iron out the details around conversation flow, routing, FAQs, etc.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Team aims to 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begin work on connecting telephony, keeping required information in hand.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9044A12-3675-59E5-7E64-9E9655C34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29867"/>
              </p:ext>
            </p:extLst>
          </p:nvPr>
        </p:nvGraphicFramePr>
        <p:xfrm>
          <a:off x="6581668" y="1925788"/>
          <a:ext cx="5285435" cy="3485967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1377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981318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67411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SzTx/>
                        <a:buFont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Kick 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Back-end system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Testing &amp; Pre Go-:Live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Go-:Live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90224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55338" y="114383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TiVo 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AI Agent 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3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755338" y="2084326"/>
            <a:ext cx="5458112" cy="22057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met internally to devise the next step for IVR automation.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have the flows for the IVR.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Time line has been shared with the Client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E2E Design document has been shared with the Client.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Considering resources availability we need to check if we can get the planning phase done.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can review what is missing in the technical requirements(pre-requisites) and proceed ahead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had a session with Renjie and gave him access.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5998" y="4354757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834898"/>
              </p:ext>
            </p:extLst>
          </p:nvPr>
        </p:nvGraphicFramePr>
        <p:xfrm>
          <a:off x="544616" y="5722244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CGC raised a concern of multiple duplicate records in reporting due to call deflection.</a:t>
                      </a: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kern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Reporting issues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CGC will keep participant ID same and wont change without informing Insight team</a:t>
                      </a:r>
                    </a:p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Insight team will filter our the call legs with said participant ID.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Calibri"/>
                          <a:cs typeface="Poppins" pitchFamily="2" charset="77"/>
                        </a:rPr>
                        <a:t>Resolved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/>
        </p:nvGraphicFramePr>
        <p:xfrm>
          <a:off x="6581668" y="943536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A56DA38-6C65-6DEF-7957-F79D137D70B1}"/>
              </a:ext>
            </a:extLst>
          </p:cNvPr>
          <p:cNvSpPr txBox="1"/>
          <p:nvPr/>
        </p:nvSpPr>
        <p:spPr>
          <a:xfrm>
            <a:off x="755338" y="4668687"/>
            <a:ext cx="5458112" cy="5283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Setup a session with Client Services, Ops and Wasiq on API related queries 1/10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FA6F271-F47B-2343-81E0-7906D6E60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558824"/>
              </p:ext>
            </p:extLst>
          </p:nvPr>
        </p:nvGraphicFramePr>
        <p:xfrm>
          <a:off x="6581667" y="2013544"/>
          <a:ext cx="5285435" cy="3485967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1377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981318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67411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8/20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SzTx/>
                        <a:buFont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Kick 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 Progress</a:t>
                      </a:r>
                    </a:p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Back-end system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Testing &amp; Pre Go-:Live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Go-:Live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6764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TiVo–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Chatbot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764337" y="1974894"/>
            <a:ext cx="5458112" cy="17594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have shared Decision trees with the partner. 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Joint Tech session with client on integrating Maven solution with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Tivo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Salesforce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Partner walk us through the integration between Maven &amp; Salesforce.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High level Timeline has been shared with the Client. however detailed plan will be shared with them later on.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endParaRPr lang="en-US" sz="100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endParaRPr lang="en-US" sz="100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5998" y="3429000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734029" y="3760303"/>
            <a:ext cx="6123971" cy="175945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Partner will share the testing status by 1/10.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Client to create salesforce login credentials for Our partner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Partner to set up and test the connected app in Salesforce once he receives access.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Justin to prepare next steps for getting the chatbot on the site and share the scripts for implementation.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Project Plan for 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Virtual Chatbot template for TiVo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Internal PMO review -&gt;  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team -&gt; then publish with Partner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40911"/>
              </p:ext>
            </p:extLst>
          </p:nvPr>
        </p:nvGraphicFramePr>
        <p:xfrm>
          <a:off x="764336" y="5767175"/>
          <a:ext cx="11102767" cy="1014884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292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kern="0" noProof="0">
                        <a:solidFill>
                          <a:srgbClr val="58595B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9871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837971"/>
              </p:ext>
            </p:extLst>
          </p:nvPr>
        </p:nvGraphicFramePr>
        <p:xfrm>
          <a:off x="7081932" y="943536"/>
          <a:ext cx="4785171" cy="717427"/>
        </p:xfrm>
        <a:graphic>
          <a:graphicData uri="http://schemas.openxmlformats.org/drawingml/2006/table">
            <a:tbl>
              <a:tblPr firstRow="1" bandRow="1"/>
              <a:tblGrid>
                <a:gridCol w="2403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16D81A-1363-BFF3-2447-941A0AA7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19748"/>
              </p:ext>
            </p:extLst>
          </p:nvPr>
        </p:nvGraphicFramePr>
        <p:xfrm>
          <a:off x="7081935" y="1925788"/>
          <a:ext cx="4785171" cy="3467506"/>
        </p:xfrm>
        <a:graphic>
          <a:graphicData uri="http://schemas.openxmlformats.org/drawingml/2006/table">
            <a:tbl>
              <a:tblPr firstRow="1" firstCol="1" bandRow="1"/>
              <a:tblGrid>
                <a:gridCol w="1987420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02433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1101012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94306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Initial Demo to 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12/16/2024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Partner/Wave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General 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1466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Tech 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Partner/Wave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Chat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Evaluation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Production 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Postproduction Monitoring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3287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94E4F-BCEB-D947-2827-FC7BADE12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786FA38C-6F8E-A9D8-A985-5DDF22F542EF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2C509C1C-14E9-D7CB-4E3F-1AEFDDACB80E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97EDD028-9E5C-2E0A-99CB-6DD83AFD5668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80825B4A-8657-449A-5F54-1898CEC47C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95C92072-0450-9503-6966-8BE458CB285D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22FFF528-4966-5681-1AC7-26D44EF21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2C4957CA-3B43-6B6F-E0DC-036CCCBCE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276B25-7660-B3E6-2785-3976043F45C6}"/>
              </a:ext>
            </a:extLst>
          </p:cNvPr>
          <p:cNvSpPr txBox="1"/>
          <p:nvPr/>
        </p:nvSpPr>
        <p:spPr>
          <a:xfrm>
            <a:off x="764336" y="1092690"/>
            <a:ext cx="9178226" cy="418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sz="2400" dirty="0" err="1">
                <a:solidFill>
                  <a:schemeClr val="tx1"/>
                </a:solidFill>
              </a:rPr>
              <a:t>Modivcare</a:t>
            </a:r>
            <a:r>
              <a:rPr lang="en-US" sz="24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- Wave IX Accent Localization</a:t>
            </a:r>
            <a:endParaRPr sz="2400"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3772D-3DF7-A87D-7A39-A235328A9493}"/>
              </a:ext>
            </a:extLst>
          </p:cNvPr>
          <p:cNvSpPr txBox="1"/>
          <p:nvPr/>
        </p:nvSpPr>
        <p:spPr>
          <a:xfrm>
            <a:off x="764336" y="1626676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C7CA7-3581-8F20-E2D9-A41FF191F59D}"/>
              </a:ext>
            </a:extLst>
          </p:cNvPr>
          <p:cNvSpPr txBox="1"/>
          <p:nvPr/>
        </p:nvSpPr>
        <p:spPr>
          <a:xfrm>
            <a:off x="553787" y="2176598"/>
            <a:ext cx="5458112" cy="105157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have reviewed system requirements and good with them.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are going with tech support LO, Bohol – PH and establish the KPIs AHT, CSAT.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SOW is in review with client followed by MSA contract signing.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endParaRPr lang="en-US" sz="100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AB1C6-8686-2991-8350-D945E5CEBE46}"/>
              </a:ext>
            </a:extLst>
          </p:cNvPr>
          <p:cNvSpPr txBox="1"/>
          <p:nvPr/>
        </p:nvSpPr>
        <p:spPr>
          <a:xfrm>
            <a:off x="764336" y="3878976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DE3E18-A070-7A5D-7B16-5C645D35316D}"/>
              </a:ext>
            </a:extLst>
          </p:cNvPr>
          <p:cNvSpPr txBox="1"/>
          <p:nvPr/>
        </p:nvSpPr>
        <p:spPr>
          <a:xfrm>
            <a:off x="553787" y="4322840"/>
            <a:ext cx="5458112" cy="7899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SOW review and endorsement from Client followed by.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MSA to get signed with Partner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Customized product for ibex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A69D906-E89E-BF34-86D9-2493C56C8B34}"/>
              </a:ext>
            </a:extLst>
          </p:cNvPr>
          <p:cNvGraphicFramePr>
            <a:graphicFrameLocks noGrp="1"/>
          </p:cNvGraphicFramePr>
          <p:nvPr/>
        </p:nvGraphicFramePr>
        <p:xfrm>
          <a:off x="764336" y="5767175"/>
          <a:ext cx="11102767" cy="1014884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292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kern="0" noProof="0">
                        <a:solidFill>
                          <a:srgbClr val="58595B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9871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FBF5CDD-1554-BEA6-5D90-7356C02ECD97}"/>
              </a:ext>
            </a:extLst>
          </p:cNvPr>
          <p:cNvGraphicFramePr>
            <a:graphicFrameLocks noGrp="1"/>
          </p:cNvGraphicFramePr>
          <p:nvPr/>
        </p:nvGraphicFramePr>
        <p:xfrm>
          <a:off x="6581670" y="392460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3DE322B-B0A6-747F-F8C5-87CD2A5AD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25331"/>
              </p:ext>
            </p:extLst>
          </p:nvPr>
        </p:nvGraphicFramePr>
        <p:xfrm>
          <a:off x="7271413" y="1645294"/>
          <a:ext cx="4733235" cy="3467506"/>
        </p:xfrm>
        <a:graphic>
          <a:graphicData uri="http://schemas.openxmlformats.org/drawingml/2006/table">
            <a:tbl>
              <a:tblPr firstRow="1" firstCol="1" bandRow="1"/>
              <a:tblGrid>
                <a:gridCol w="157985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104706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864970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1241339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Presales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30 Dec 2025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Ops/CS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 Deployment - POC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1/6/2025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IX Team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1/13/2025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Wave IX Team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Go - 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1/13/2025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Wave IX Team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Performance Measurement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1/20/2025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Wave IX Team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6296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ibex">
      <a:dk1>
        <a:srgbClr val="000000"/>
      </a:dk1>
      <a:lt1>
        <a:srgbClr val="FFFFFF"/>
      </a:lt1>
      <a:dk2>
        <a:srgbClr val="463156"/>
      </a:dk2>
      <a:lt2>
        <a:srgbClr val="F9F9F9"/>
      </a:lt2>
      <a:accent1>
        <a:srgbClr val="F20052"/>
      </a:accent1>
      <a:accent2>
        <a:srgbClr val="F20052"/>
      </a:accent2>
      <a:accent3>
        <a:srgbClr val="F20052"/>
      </a:accent3>
      <a:accent4>
        <a:srgbClr val="F20052"/>
      </a:accent4>
      <a:accent5>
        <a:srgbClr val="F20052"/>
      </a:accent5>
      <a:accent6>
        <a:srgbClr val="F20052"/>
      </a:accent6>
      <a:hlink>
        <a:srgbClr val="FFFF00"/>
      </a:hlink>
      <a:folHlink>
        <a:srgbClr val="000000"/>
      </a:folHlink>
    </a:clrScheme>
    <a:fontScheme name="Office Theme">
      <a:majorFont>
        <a:latin typeface="Aptos"/>
        <a:ea typeface="Aptos"/>
        <a:cs typeface="Aptos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3081" indent="0" algn="l" defTabSz="55449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1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oppins Medium"/>
            <a:ea typeface="Poppins Medium"/>
            <a:cs typeface="Poppins Medium"/>
            <a:sym typeface="Poppins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ptos"/>
        <a:ea typeface="Aptos"/>
        <a:cs typeface="Aptos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3081" indent="0" algn="l" defTabSz="55449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1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oppins Medium"/>
            <a:ea typeface="Poppins Medium"/>
            <a:cs typeface="Poppins Medium"/>
            <a:sym typeface="Poppins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22068</TotalTime>
  <Words>2436</Words>
  <Application>Microsoft Office PowerPoint</Application>
  <PresentationFormat>Widescreen</PresentationFormat>
  <Paragraphs>659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Calibri</vt:lpstr>
      <vt:lpstr>Helvetica</vt:lpstr>
      <vt:lpstr>Poppins</vt:lpstr>
      <vt:lpstr>Poppins Bold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Sparrow, Damon</dc:creator>
  <cp:lastModifiedBy>Tirmizi, Ahsan</cp:lastModifiedBy>
  <cp:revision>313</cp:revision>
  <dcterms:modified xsi:type="dcterms:W3CDTF">2025-01-07T19:58:47Z</dcterms:modified>
</cp:coreProperties>
</file>