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147472697" r:id="rId3"/>
    <p:sldId id="2147472693" r:id="rId4"/>
    <p:sldId id="2147472699" r:id="rId5"/>
    <p:sldId id="2147472688" r:id="rId6"/>
    <p:sldId id="2147472704" r:id="rId7"/>
    <p:sldId id="2147472687" r:id="rId8"/>
    <p:sldId id="2147472686" r:id="rId9"/>
    <p:sldId id="2147472706" r:id="rId10"/>
    <p:sldId id="2147472705" r:id="rId11"/>
    <p:sldId id="2147472690" r:id="rId12"/>
    <p:sldId id="2147472701" r:id="rId13"/>
    <p:sldId id="2147472700" r:id="rId14"/>
    <p:sldId id="2147472689" r:id="rId15"/>
    <p:sldId id="2147472562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1pPr>
    <a:lvl2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2pPr>
    <a:lvl3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3pPr>
    <a:lvl4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4pPr>
    <a:lvl5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5pPr>
    <a:lvl6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6pPr>
    <a:lvl7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7pPr>
    <a:lvl8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8pPr>
    <a:lvl9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7"/>
    <p:restoredTop sz="96301"/>
  </p:normalViewPr>
  <p:slideViewPr>
    <p:cSldViewPr snapToGrid="0">
      <p:cViewPr varScale="1">
        <p:scale>
          <a:sx n="82" d="100"/>
          <a:sy n="82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19220" y="1931923"/>
            <a:ext cx="5327651" cy="3619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457200" y="1420282"/>
            <a:ext cx="5181600" cy="861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590800"/>
            <a:ext cx="4267200" cy="18466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indent="304814" algn="ctr">
              <a:defRPr>
                <a:solidFill>
                  <a:srgbClr val="888888"/>
                </a:solidFill>
              </a:defRPr>
            </a:lvl2pPr>
            <a:lvl3pPr indent="609629" algn="ctr">
              <a:defRPr>
                <a:solidFill>
                  <a:srgbClr val="888888"/>
                </a:solidFill>
              </a:defRPr>
            </a:lvl3pPr>
            <a:lvl4pPr indent="914446" algn="ctr">
              <a:defRPr>
                <a:solidFill>
                  <a:srgbClr val="888888"/>
                </a:solidFill>
              </a:defRPr>
            </a:lvl4pPr>
            <a:lvl5pPr indent="1219261" algn="ctr"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 defTabSz="914400">
              <a:lnSpc>
                <a:spcPct val="100000"/>
              </a:lnSpc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A6DFD2F-B445-43C4-C66A-5D7BED2B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93E4339-9EAE-E022-CAAA-037C9D306F98}"/>
              </a:ext>
            </a:extLst>
          </p:cNvPr>
          <p:cNvSpPr/>
          <p:nvPr/>
        </p:nvSpPr>
        <p:spPr>
          <a:xfrm>
            <a:off x="7114177" y="1458465"/>
            <a:ext cx="4403178" cy="440317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rgbClr val="12121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2" y="2554871"/>
            <a:ext cx="2044273" cy="46486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extBox 12"/>
          <p:cNvSpPr txBox="1"/>
          <p:nvPr/>
        </p:nvSpPr>
        <p:spPr>
          <a:xfrm>
            <a:off x="764337" y="3159218"/>
            <a:ext cx="3370655" cy="86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5400" dirty="0"/>
              <a:t>Life </a:t>
            </a:r>
            <a:r>
              <a:rPr lang="en-US" sz="5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Cycle</a:t>
            </a:r>
            <a:endParaRPr sz="5400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9" name="Google Shape;247;p35">
            <a:extLst>
              <a:ext uri="{FF2B5EF4-FFF2-40B4-BE49-F238E27FC236}">
                <a16:creationId xmlns:a16="http://schemas.microsoft.com/office/drawing/2014/main" id="{5C320580-C814-52A6-F9A4-6450D4FC39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8303" b="24944"/>
          <a:stretch/>
        </p:blipFill>
        <p:spPr>
          <a:xfrm>
            <a:off x="7053889" y="1388129"/>
            <a:ext cx="4403178" cy="4403178"/>
          </a:xfrm>
          <a:prstGeom prst="ellipse">
            <a:avLst/>
          </a:prstGeom>
          <a:ln>
            <a:solidFill>
              <a:srgbClr val="121212"/>
            </a:solidFill>
          </a:ln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2840544" y="2608661"/>
            <a:ext cx="4851170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&amp;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414A-9676-A5E4-EE4E-CB5FAB5A8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FAEE2E20-97C2-AED2-1B25-3567DF4DB965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E551B7D2-357F-E108-41CF-2A4826B5AD36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DE167885-53D4-D3B4-D14F-BA2E2F8D4A4D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5FD04314-3CDD-9F99-7BD6-2677224D4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21DDB823-5B13-576E-EB84-BF6ED1925C54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881DBFD-6A18-DBFB-2055-3BF8FD8CC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19830ED6-C10F-6769-0DC1-069DB3A3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622E2CA-87C0-1B4F-1FB0-70332AE6D36D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Custom Ink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2941-982F-5F5F-5387-821180699EDD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398D4-B6CF-2DE0-7E3D-141B31FB3F08}"/>
              </a:ext>
            </a:extLst>
          </p:cNvPr>
          <p:cNvSpPr txBox="1"/>
          <p:nvPr/>
        </p:nvSpPr>
        <p:spPr>
          <a:xfrm>
            <a:off x="764337" y="1974894"/>
            <a:ext cx="5458112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custom demo environment is handed over to CI.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Discussion completed with executives, signoff testing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6B35F-C8E6-6B27-1703-456421CAF876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63F66-D561-3FF2-30DB-6083BA5EF930}"/>
              </a:ext>
            </a:extLst>
          </p:cNvPr>
          <p:cNvSpPr txBox="1"/>
          <p:nvPr/>
        </p:nvSpPr>
        <p:spPr>
          <a:xfrm>
            <a:off x="764337" y="446808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67983D-81E3-ED87-9450-8AF97C939E6B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469CBD-67F3-CC1F-4B6A-C2BFA17F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08274"/>
              </p:ext>
            </p:extLst>
          </p:nvPr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8EC363-EECB-274A-0FFD-E13397BB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00272"/>
              </p:ext>
            </p:extLst>
          </p:nvPr>
        </p:nvGraphicFramePr>
        <p:xfrm>
          <a:off x="6581668" y="1266929"/>
          <a:ext cx="5285435" cy="43819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17177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07/18/2024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Enablement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09/09/2024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Analysis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10/08/2024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Eric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Review and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Client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9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4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333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Conifer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Localization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8671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in Progress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 performance data and feedback has been shared with Wave IX Accent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problem In hand is that the tool(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) worked well on the Female profile and doesn’t work well for the male profile.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advised to use a disclaimer script about the voice shaping to avoid questions from the customer about the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roboticness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of the call.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to complete EO2024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66395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27836"/>
              </p:ext>
            </p:extLst>
          </p:nvPr>
        </p:nvGraphicFramePr>
        <p:xfrm>
          <a:off x="6830008" y="943536"/>
          <a:ext cx="5037095" cy="717427"/>
        </p:xfrm>
        <a:graphic>
          <a:graphicData uri="http://schemas.openxmlformats.org/drawingml/2006/table">
            <a:tbl>
              <a:tblPr firstRow="1" bandRow="1"/>
              <a:tblGrid>
                <a:gridCol w="253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45112"/>
              </p:ext>
            </p:extLst>
          </p:nvPr>
        </p:nvGraphicFramePr>
        <p:xfrm>
          <a:off x="6830007" y="1947284"/>
          <a:ext cx="503709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175326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3015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6498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Jan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Testers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09/01/2024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Test Stations Setup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AL App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Get approval to implement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Initiate Pilot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09/04/2024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Results </a:t>
                      </a: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Analsys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950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668D-972D-A4F4-AF30-ED1134F7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33E5D6F-883A-CA16-1326-85A392719B63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F7F35818-E2F9-2084-3B81-D0D4A1F0E928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B18A9E9D-E68A-B065-2354-A71E5E8843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B1F718AA-C8E1-161C-6A82-10A493CC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58BB1C1D-2054-DF73-582B-DA2C28F9A2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5A6D61F9-901D-D89C-54C3-090E1B4E8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B0BC5BF6-8AD3-4829-EA56-97D146A6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63A6BE25-1D71-BDF1-4570-46752D4985AF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UHC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Preservation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54882-A8BA-80B7-94CD-518BF4B791FE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3E305-045F-F32A-DF91-00FC9CFC92CA}"/>
              </a:ext>
            </a:extLst>
          </p:cNvPr>
          <p:cNvSpPr txBox="1"/>
          <p:nvPr/>
        </p:nvSpPr>
        <p:spPr>
          <a:xfrm>
            <a:off x="764337" y="1974894"/>
            <a:ext cx="5458112" cy="26212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agrees to have Preserve mode deployed on the Production (No Pilot)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Installation on PH (Davao, Bohol) done on around 144 Workstations.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Weekly Monitoring session with Vendor and Ops for the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NPS score and performance started deteriorating.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 to push another improves release.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decided to remove preserve from larger population.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Only 10 agents to kept active on Preserve.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Improved version deployed 12/19.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Production use tested and relaunched 12/20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Initial testing results seem to be much improved.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038AC-B574-8E70-572A-5C9DC61F7422}"/>
              </a:ext>
            </a:extLst>
          </p:cNvPr>
          <p:cNvSpPr txBox="1"/>
          <p:nvPr/>
        </p:nvSpPr>
        <p:spPr>
          <a:xfrm>
            <a:off x="764337" y="496308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9782-2EC7-7699-9415-D3745618F5A9}"/>
              </a:ext>
            </a:extLst>
          </p:cNvPr>
          <p:cNvSpPr txBox="1"/>
          <p:nvPr/>
        </p:nvSpPr>
        <p:spPr>
          <a:xfrm>
            <a:off x="764337" y="5168913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Monitoring the performance via call recordings on daily basis.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AB42D4-7199-8EEA-9328-AA8E34D4661E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00F24-3EF1-5859-2A2A-95BC0BCC18E4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3C551D-C03D-B0AF-8914-B5CC4C5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4985"/>
              </p:ext>
            </p:extLst>
          </p:nvPr>
        </p:nvGraphicFramePr>
        <p:xfrm>
          <a:off x="6581670" y="1925788"/>
          <a:ext cx="5285435" cy="3010306"/>
        </p:xfrm>
        <a:graphic>
          <a:graphicData uri="http://schemas.openxmlformats.org/drawingml/2006/table">
            <a:tbl>
              <a:tblPr firstRow="1" firstCol="1" bandRow="1"/>
              <a:tblGrid>
                <a:gridCol w="230107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82338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 to the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(Pilot)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Monitoring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388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3639671" y="408997"/>
            <a:ext cx="485887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Other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B2AC0-580A-4554-9E58-3FCD933D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0519"/>
              </p:ext>
            </p:extLst>
          </p:nvPr>
        </p:nvGraphicFramePr>
        <p:xfrm>
          <a:off x="609600" y="1600200"/>
          <a:ext cx="10719452" cy="1222072"/>
        </p:xfrm>
        <a:graphic>
          <a:graphicData uri="http://schemas.openxmlformats.org/drawingml/2006/table">
            <a:tbl>
              <a:tblPr firstRow="1" firstCol="1" bandRow="1"/>
              <a:tblGrid>
                <a:gridCol w="2238840">
                  <a:extLst>
                    <a:ext uri="{9D8B030D-6E8A-4147-A177-3AD203B41FA5}">
                      <a16:colId xmlns:a16="http://schemas.microsoft.com/office/drawing/2014/main" val="2196601205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964037091"/>
                    </a:ext>
                  </a:extLst>
                </a:gridCol>
                <a:gridCol w="5836023">
                  <a:extLst>
                    <a:ext uri="{9D8B030D-6E8A-4147-A177-3AD203B41FA5}">
                      <a16:colId xmlns:a16="http://schemas.microsoft.com/office/drawing/2014/main" val="3047498651"/>
                    </a:ext>
                  </a:extLst>
                </a:gridCol>
              </a:tblGrid>
              <a:tr h="6277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  <a:r>
                        <a:rPr lang="en-US" sz="1100" baseline="30000" dirty="0">
                          <a:latin typeface="Poppins" pitchFamily="2" charset="77"/>
                          <a:cs typeface="Poppins" pitchFamily="2" charset="77"/>
                        </a:rPr>
                        <a:t>rd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Party Partner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1100" dirty="0" err="1"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Solution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Description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39198"/>
                  </a:ext>
                </a:extLst>
              </a:tr>
              <a:tr h="542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Envoy Visitor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Not under Wave </a:t>
                      </a:r>
                      <a:r>
                        <a:rPr lang="en-US" sz="1100" b="0" strike="noStrike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1100" b="0" strike="noStrike" noProof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Envoy Visitors is a cloud based electronic visitor management system that streamlines the check-in process, enhancing security and visitor experience by digitizing sign-ins and tracking in workplaces.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61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Envoy – </a:t>
            </a:r>
            <a:r>
              <a:rPr lang="en-US" sz="1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Electronic Visitor Management Solution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2826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digital replacement of conventional paper based system.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Initially deployed to 4 ibex sites last year as part of Google VoVo audit.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was planned to expand to other sites in future as well.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Currently we are using Premium licenses.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Amazon compliance audit also mandated to use EVMS on all amazon sites.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and opted for its Enterprise version due to more security features.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Pricing approval in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Licenses and equipment procured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44155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779463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Site configurations, hardware deployment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Go-Live.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967"/>
              </p:ext>
            </p:extLst>
          </p:nvPr>
        </p:nvGraphicFramePr>
        <p:xfrm>
          <a:off x="764337" y="5546693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Hardware availability in PH and PK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Needs to be hand carried from US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Pending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84107"/>
              </p:ext>
            </p:extLst>
          </p:nvPr>
        </p:nvGraphicFramePr>
        <p:xfrm>
          <a:off x="6581670" y="1925788"/>
          <a:ext cx="529656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2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Initiate 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March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Feature and Pricing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April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 / Compliance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Pricing Negotiation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July 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Site and Regional Approvals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August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Management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September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Place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October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December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D2CF9B7-09A9-4054-BEEE-42CA5599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433993"/>
            <a:ext cx="1266464" cy="560863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6027130D-EB0E-4B1A-947D-7E9DE0B23930}"/>
              </a:ext>
            </a:extLst>
          </p:cNvPr>
          <p:cNvSpPr txBox="1"/>
          <p:nvPr/>
        </p:nvSpPr>
        <p:spPr>
          <a:xfrm>
            <a:off x="1793821" y="517179"/>
            <a:ext cx="2850182" cy="4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2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3rd Party Tools</a:t>
            </a:r>
            <a:endParaRPr sz="26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87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0" y="0"/>
            <a:ext cx="10069599" cy="71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Graphic 19" descr="Graphic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6340087"/>
            <a:ext cx="721701" cy="151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23"/>
          <p:cNvGrpSpPr/>
          <p:nvPr/>
        </p:nvGrpSpPr>
        <p:grpSpPr>
          <a:xfrm>
            <a:off x="738831" y="551679"/>
            <a:ext cx="762246" cy="274321"/>
            <a:chOff x="0" y="0"/>
            <a:chExt cx="762244" cy="274320"/>
          </a:xfrm>
        </p:grpSpPr>
        <p:pic>
          <p:nvPicPr>
            <p:cNvPr id="577" name="Graphic 24" descr="Graphic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Oval 25"/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80" name="TextBox 27"/>
          <p:cNvSpPr txBox="1"/>
          <p:nvPr/>
        </p:nvSpPr>
        <p:spPr>
          <a:xfrm>
            <a:off x="3084756" y="2955794"/>
            <a:ext cx="6022488" cy="94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R="0" algn="ctr" defTabSz="914358">
              <a:lnSpc>
                <a:spcPct val="90000"/>
              </a:lnSpc>
              <a:defRPr sz="6000" spc="-91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b="1" dirty="0">
                <a:latin typeface="Poppins" pitchFamily="2" charset="77"/>
                <a:cs typeface="Poppins" pitchFamily="2" charset="77"/>
              </a:rPr>
              <a:t>Thank you</a:t>
            </a:r>
            <a:r>
              <a:rPr lang="en-US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.</a:t>
            </a:r>
            <a:endParaRPr b="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5584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55" y="430230"/>
            <a:ext cx="2044273" cy="4648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4455456" y="448160"/>
            <a:ext cx="619461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Authenticate &amp; Automate</a:t>
            </a:r>
            <a:endParaRPr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0046F-6560-4A40-85D5-9AB17564ED71}"/>
              </a:ext>
            </a:extLst>
          </p:cNvPr>
          <p:cNvSpPr txBox="1"/>
          <p:nvPr/>
        </p:nvSpPr>
        <p:spPr>
          <a:xfrm>
            <a:off x="2447365" y="1371836"/>
            <a:ext cx="777240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AI-driven voice and IVR automation platform that streamlines customer service by automating routine tasks, enhancing efficiency, and improving customer experiences.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8B0AA-A008-4308-8D36-DAFEFAF4CE76}"/>
              </a:ext>
            </a:extLst>
          </p:cNvPr>
          <p:cNvSpPr txBox="1"/>
          <p:nvPr/>
        </p:nvSpPr>
        <p:spPr>
          <a:xfrm>
            <a:off x="1137691" y="2528489"/>
            <a:ext cx="2566562" cy="375487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 </a:t>
            </a: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Custom Ink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Leslie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Redroof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 Inc.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TiVo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Mint Mobile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C8B50-0CA9-4B52-BBED-7493C392151E}"/>
              </a:ext>
            </a:extLst>
          </p:cNvPr>
          <p:cNvSpPr txBox="1"/>
          <p:nvPr/>
        </p:nvSpPr>
        <p:spPr>
          <a:xfrm>
            <a:off x="6829731" y="2528489"/>
            <a:ext cx="2668832" cy="290848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 </a:t>
            </a: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Translate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Red Roof Inn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Modivcare</a:t>
            </a: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, 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Saferide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UPS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Lyft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Square Trade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Mercedes Benz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05642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Mint Mobile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Agent AI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43736" y="1987082"/>
            <a:ext cx="5458112" cy="265200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12/19:Call flows and routing destinations have been shared with client and approved with little changes.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12/20: Agent’s personae have been shared with the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12/20:Pavel has shared concise FAQs with Wave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12/24: configuration changes figured out and shared with client. Client will approve after holidays.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setup a session to extract low level diagram of the required flows in the Genesys.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Sample calls are requested to Operations.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Test plan developed and shared with QA – tech teams.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26746" y="431246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43736" y="4591394"/>
            <a:ext cx="5458112" cy="12362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share the sample recordings for conversation learning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endorsement on configurational changes on the Mint Genesys is awaited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to share the low-level design diagrams for the bot implementation.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AI BOT Design Sessions 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7510"/>
              </p:ext>
            </p:extLst>
          </p:nvPr>
        </p:nvGraphicFramePr>
        <p:xfrm>
          <a:off x="764337" y="5949596"/>
          <a:ext cx="10668820" cy="759381"/>
        </p:xfrm>
        <a:graphic>
          <a:graphicData uri="http://schemas.openxmlformats.org/drawingml/2006/table">
            <a:tbl>
              <a:tblPr firstRow="1" bandRow="1"/>
              <a:tblGrid>
                <a:gridCol w="1794193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789352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116175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Delayed Implementation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Bad impact on client in terms of implementation expertise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Parloa engaged on top priority to devise solution.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Wave </a:t>
                      </a:r>
                      <a:r>
                        <a:rPr lang="en-US" sz="1000" kern="0" dirty="0" err="1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iX</a:t>
                      </a: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In-Progress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0483"/>
              </p:ext>
            </p:extLst>
          </p:nvPr>
        </p:nvGraphicFramePr>
        <p:xfrm>
          <a:off x="7305868" y="597173"/>
          <a:ext cx="4561237" cy="717427"/>
        </p:xfrm>
        <a:graphic>
          <a:graphicData uri="http://schemas.openxmlformats.org/drawingml/2006/table">
            <a:tbl>
              <a:tblPr firstRow="1" bandRow="1"/>
              <a:tblGrid>
                <a:gridCol w="229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53310"/>
              </p:ext>
            </p:extLst>
          </p:nvPr>
        </p:nvGraphicFramePr>
        <p:xfrm>
          <a:off x="7305869" y="1553104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18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Translate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21741" y="2006066"/>
            <a:ext cx="5458112" cy="25750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is still devising a solution to segregate “Guest Relations” and “Booking” calls.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Once solution will be devised, 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will develop configurations that will contain some changes to the platform.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approval will be required on the proposed changes.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also need to review the documentation for establishing the connectivity between our wave IX Translate solution and Amazon connect.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Need to see if wave ix can help otherwise, we need to ask client to engage their AWS professional services for the connectivity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has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shared tentative plan for the implementation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638502" y="4397630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466313" y="4741093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to share the DID for the “Guest relations” for segregating the routes.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Tech session on connectivity between Amazon connect and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translate.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Training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81267"/>
              </p:ext>
            </p:extLst>
          </p:nvPr>
        </p:nvGraphicFramePr>
        <p:xfrm>
          <a:off x="638502" y="5788835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22647"/>
              </p:ext>
            </p:extLst>
          </p:nvPr>
        </p:nvGraphicFramePr>
        <p:xfrm>
          <a:off x="6581670" y="1925788"/>
          <a:ext cx="52854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9924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4948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12/19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Training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Ops/CS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35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Deplooyment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9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698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68394" y="1996760"/>
            <a:ext cx="5458112" cy="16825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Retro Listen mode was requested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for listening 500 calls on the box space.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Ibex has provisioned 500calls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Post listen mode data presented to CS.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opted for automating “Guest Relation” use case for the MVP. As it has less Credit card need.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will cover CC based use case on later part of the implementation.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223790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68394" y="4537720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will share 10 Transcripts (5 for “Guest Relation” &amp; 5 for Credit Card use.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72558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81570"/>
              </p:ext>
            </p:extLst>
          </p:nvPr>
        </p:nvGraphicFramePr>
        <p:xfrm>
          <a:off x="7371184" y="943536"/>
          <a:ext cx="4495919" cy="717427"/>
        </p:xfrm>
        <a:graphic>
          <a:graphicData uri="http://schemas.openxmlformats.org/drawingml/2006/table">
            <a:tbl>
              <a:tblPr firstRow="1" bandRow="1"/>
              <a:tblGrid>
                <a:gridCol w="22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8E28885-3050-F083-E710-FA67EDF2B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67644"/>
              </p:ext>
            </p:extLst>
          </p:nvPr>
        </p:nvGraphicFramePr>
        <p:xfrm>
          <a:off x="7371184" y="1787112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87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408-779E-73F6-7E18-A5C295BC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CD82F00-29F7-15FB-4893-6E76543A67C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3F68958A-5B74-7B92-7134-0CDAFA678ADC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F983A461-E939-FD24-7D67-E4FD2989FE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1B841625-6DB7-2D22-2A40-9B5825323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F5622AD4-07CC-37CA-B281-BC273E0D9881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A9F0DDA-840B-03C6-1CBE-9CD2D21F5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F65E5580-803D-6780-FE86-FF93EADD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8410539C-69DE-1AC5-5DDC-298FBD6810F0}"/>
              </a:ext>
            </a:extLst>
          </p:cNvPr>
          <p:cNvSpPr txBox="1"/>
          <p:nvPr/>
        </p:nvSpPr>
        <p:spPr>
          <a:xfrm>
            <a:off x="764337" y="1090825"/>
            <a:ext cx="9178226" cy="99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Leslie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</a:p>
          <a:p>
            <a:pPr indent="7701">
              <a:spcBef>
                <a:spcPts val="500"/>
              </a:spcBef>
              <a:defRPr sz="2600"/>
            </a:pP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34CC-52E2-D624-D345-604617D9ABF4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1CC3-0944-FEF5-B341-4948EB2DBCAB}"/>
              </a:ext>
            </a:extLst>
          </p:cNvPr>
          <p:cNvSpPr txBox="1"/>
          <p:nvPr/>
        </p:nvSpPr>
        <p:spPr>
          <a:xfrm>
            <a:off x="764337" y="1974894"/>
            <a:ext cx="5458112" cy="14978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12:13:Scoping Call done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Parloa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on setting up AMP on Leslie’s Pool.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12/18:Intro call with client is conducted on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12/18:Listen mode data has been shared with Client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12/18:Wave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: Figured out the pre-requisites i.e. </a:t>
            </a:r>
          </a:p>
          <a:p>
            <a:pPr marL="171450" lvl="2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Persona &amp; Tone, Routing destination, forwarding to customers, LLM descriptions, API documentation. IT POC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755B-04B1-8E6A-C08C-74F080D52240}"/>
              </a:ext>
            </a:extLst>
          </p:cNvPr>
          <p:cNvSpPr txBox="1"/>
          <p:nvPr/>
        </p:nvSpPr>
        <p:spPr>
          <a:xfrm>
            <a:off x="765998" y="391769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B23B02-7E1C-AB49-D6AF-EDC8801E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94495"/>
              </p:ext>
            </p:extLst>
          </p:nvPr>
        </p:nvGraphicFramePr>
        <p:xfrm>
          <a:off x="764337" y="5825947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1FAC1-9BE6-297F-0BF0-00A2F1710631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18D733-3469-A6D2-C38E-73FBCD15861D}"/>
              </a:ext>
            </a:extLst>
          </p:cNvPr>
          <p:cNvSpPr txBox="1"/>
          <p:nvPr/>
        </p:nvSpPr>
        <p:spPr>
          <a:xfrm>
            <a:off x="764337" y="4356809"/>
            <a:ext cx="5458112" cy="13439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PMO team will work with Client IT team for the details required for the  integration .i.e. platform accessibility, FAQs, Diagrams, Persona, Routing destination, LLM descriptions.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Team aims to iron out the details around conversation flow, routing, FAQs, etc.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Team aims to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begin work on connecting telephony, keeping required information in hand.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044A12-3675-59E5-7E64-9E9655C3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9867"/>
              </p:ext>
            </p:extLst>
          </p:nvPr>
        </p:nvGraphicFramePr>
        <p:xfrm>
          <a:off x="6581668" y="1925788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02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55338" y="114383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73835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55338" y="2163519"/>
            <a:ext cx="5458112" cy="17594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API access, Sales force access has been provisioned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met internally to devise the next step for IVR automation.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the flows for the IVR.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need to understand the detailed flows and corresponding conditional checks with Ops and CS.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Once above done, Tech team will explore API calls in details.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had a session with Renjie and gave him access.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55338" y="395501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34898"/>
              </p:ext>
            </p:extLst>
          </p:nvPr>
        </p:nvGraphicFramePr>
        <p:xfrm>
          <a:off x="544616" y="5722244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raised a concern of multiple duplicate records in reporting due to call deflection.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Reporting issues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will keep participant ID same and wont change without informing Insight team</a:t>
                      </a:r>
                    </a:p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Insight team will filter our the call legs with said participant ID.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56DA38-6C65-6DEF-7957-F79D137D70B1}"/>
              </a:ext>
            </a:extLst>
          </p:cNvPr>
          <p:cNvSpPr txBox="1"/>
          <p:nvPr/>
        </p:nvSpPr>
        <p:spPr>
          <a:xfrm>
            <a:off x="764337" y="4300990"/>
            <a:ext cx="5458112" cy="14978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Scoping for knowledge base and Salesforce integration. Internal meetup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For we need to share the E2E design documentation to the Client and tentative timelines for the implementation. Potentially end of March, 25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Requirement gathering from CS/Operations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Meeting with Palmer/TiVo about the solution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6F271-F47B-2343-81E0-7906D6E6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58824"/>
              </p:ext>
            </p:extLst>
          </p:nvPr>
        </p:nvGraphicFramePr>
        <p:xfrm>
          <a:off x="6581667" y="2013544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8/20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4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Chatbot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0980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API key, integration Manual has been shared by the partner with us 12/13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do have TiVo’s send box access and Maven Key we can start exploring it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session with team on High-level Technical Requirements for the Integration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good to mimic deterministic flow and ML via NLP.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shared Decision Trees with the partner for review.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468089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Deep dive Session with Maven on Salesforce Integration and access provision, once Contract will be signed.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911"/>
              </p:ext>
            </p:extLst>
          </p:nvPr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91239"/>
              </p:ext>
            </p:extLst>
          </p:nvPr>
        </p:nvGraphicFramePr>
        <p:xfrm>
          <a:off x="6581670" y="1925788"/>
          <a:ext cx="52854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22806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150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General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46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Chat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Production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Postproduction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28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4E4F-BCEB-D947-2827-FC7BADE1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786FA38C-6F8E-A9D8-A985-5DDF22F542E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2C509C1C-14E9-D7CB-4E3F-1AEFDDACB80E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97EDD028-9E5C-2E0A-99CB-6DD83AFD5668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80825B4A-8657-449A-5F54-1898CEC47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95C92072-0450-9503-6966-8BE458CB285D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22FFF528-4966-5681-1AC7-26D44EF21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2C4957CA-3B43-6B6F-E0DC-036CCCBCE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276B25-7660-B3E6-2785-3976043F45C6}"/>
              </a:ext>
            </a:extLst>
          </p:cNvPr>
          <p:cNvSpPr txBox="1"/>
          <p:nvPr/>
        </p:nvSpPr>
        <p:spPr>
          <a:xfrm>
            <a:off x="764336" y="1092690"/>
            <a:ext cx="9178226" cy="41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sz="2400" dirty="0" err="1">
                <a:solidFill>
                  <a:schemeClr val="tx1"/>
                </a:solidFill>
              </a:rPr>
              <a:t>Modivcare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- Wave IX Accent Localization</a:t>
            </a:r>
            <a:endParaRPr sz="24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3772D-3DF7-A87D-7A39-A235328A9493}"/>
              </a:ext>
            </a:extLst>
          </p:cNvPr>
          <p:cNvSpPr txBox="1"/>
          <p:nvPr/>
        </p:nvSpPr>
        <p:spPr>
          <a:xfrm>
            <a:off x="764336" y="1626676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C7CA7-3581-8F20-E2D9-A41FF191F59D}"/>
              </a:ext>
            </a:extLst>
          </p:cNvPr>
          <p:cNvSpPr txBox="1"/>
          <p:nvPr/>
        </p:nvSpPr>
        <p:spPr>
          <a:xfrm>
            <a:off x="553787" y="2176598"/>
            <a:ext cx="5458112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system requirements and good with them.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going with tech support LO, Bohol – PH and establish the KPIs AHT, CSAT.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SOW is in review with client followed by MSA contract signing.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AB1C6-8686-2991-8350-D945E5CEBE46}"/>
              </a:ext>
            </a:extLst>
          </p:cNvPr>
          <p:cNvSpPr txBox="1"/>
          <p:nvPr/>
        </p:nvSpPr>
        <p:spPr>
          <a:xfrm>
            <a:off x="764336" y="3878976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E3E18-A070-7A5D-7B16-5C645D35316D}"/>
              </a:ext>
            </a:extLst>
          </p:cNvPr>
          <p:cNvSpPr txBox="1"/>
          <p:nvPr/>
        </p:nvSpPr>
        <p:spPr>
          <a:xfrm>
            <a:off x="553787" y="4322840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SOW review and endorsement from Client followed by.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MSA to get signed with Partner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Customized product for ibex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A69D906-E89E-BF34-86D9-2493C56C8B34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BF5CDD-1554-BEA6-5D90-7356C02ECD97}"/>
              </a:ext>
            </a:extLst>
          </p:cNvPr>
          <p:cNvGraphicFramePr>
            <a:graphicFrameLocks noGrp="1"/>
          </p:cNvGraphicFramePr>
          <p:nvPr/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DE322B-B0A6-747F-F8C5-87CD2A5A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5331"/>
              </p:ext>
            </p:extLst>
          </p:nvPr>
        </p:nvGraphicFramePr>
        <p:xfrm>
          <a:off x="7271413" y="1645294"/>
          <a:ext cx="47332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157985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4706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864970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1241339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Presales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30 Dec 2025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Ops/CS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Deployment - POC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1/6/2025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IX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1/13/2025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 - 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1/13/2025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1/20/2025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29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ibex">
      <a:dk1>
        <a:srgbClr val="000000"/>
      </a:dk1>
      <a:lt1>
        <a:srgbClr val="FFFFFF"/>
      </a:lt1>
      <a:dk2>
        <a:srgbClr val="463156"/>
      </a:dk2>
      <a:lt2>
        <a:srgbClr val="F9F9F9"/>
      </a:lt2>
      <a:accent1>
        <a:srgbClr val="F20052"/>
      </a:accent1>
      <a:accent2>
        <a:srgbClr val="F20052"/>
      </a:accent2>
      <a:accent3>
        <a:srgbClr val="F20052"/>
      </a:accent3>
      <a:accent4>
        <a:srgbClr val="F20052"/>
      </a:accent4>
      <a:accent5>
        <a:srgbClr val="F20052"/>
      </a:accent5>
      <a:accent6>
        <a:srgbClr val="F20052"/>
      </a:accent6>
      <a:hlink>
        <a:srgbClr val="FFFF00"/>
      </a:hlink>
      <a:folHlink>
        <a:srgbClr val="000000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21531</TotalTime>
  <Words>2333</Words>
  <Application>Microsoft Office PowerPoint</Application>
  <PresentationFormat>Widescreen</PresentationFormat>
  <Paragraphs>655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Helvetica</vt:lpstr>
      <vt:lpstr>Poppins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Sparrow, Damon</dc:creator>
  <cp:lastModifiedBy>Tirmizi, Ahsan</cp:lastModifiedBy>
  <cp:revision>299</cp:revision>
  <dcterms:modified xsi:type="dcterms:W3CDTF">2025-01-01T14:01:30Z</dcterms:modified>
</cp:coreProperties>
</file>