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147472697" r:id="rId3"/>
    <p:sldId id="2147472693" r:id="rId4"/>
    <p:sldId id="2147472699" r:id="rId5"/>
    <p:sldId id="2147472688" r:id="rId6"/>
    <p:sldId id="2147472704" r:id="rId7"/>
    <p:sldId id="2147472687" r:id="rId8"/>
    <p:sldId id="2147472686" r:id="rId9"/>
    <p:sldId id="2147472690" r:id="rId10"/>
    <p:sldId id="2147472701" r:id="rId11"/>
    <p:sldId id="2147472700" r:id="rId12"/>
    <p:sldId id="2147472689" r:id="rId13"/>
    <p:sldId id="2147472562"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3081" indent="0" algn="l" defTabSz="554491" rtl="0" fontAlgn="auto" latinLnBrk="0" hangingPunct="0">
      <a:lnSpc>
        <a:spcPct val="120000"/>
      </a:lnSpc>
      <a:spcBef>
        <a:spcPts val="0"/>
      </a:spcBef>
      <a:spcAft>
        <a:spcPts val="0"/>
      </a:spcAft>
      <a:buClrTx/>
      <a:buSzTx/>
      <a:buFontTx/>
      <a:buNone/>
      <a:tabLst/>
      <a:defRPr kumimoji="0" sz="2100" b="0" i="0" u="none" strike="noStrike" cap="none" spc="0" normalizeH="0" baseline="0">
        <a:ln>
          <a:noFill/>
        </a:ln>
        <a:solidFill>
          <a:srgbClr val="FFFFFF"/>
        </a:solidFill>
        <a:effectLst/>
        <a:uFillTx/>
        <a:latin typeface="Poppins Medium"/>
        <a:ea typeface="Poppins Medium"/>
        <a:cs typeface="Poppins Medium"/>
        <a:sym typeface="Poppins Medium"/>
      </a:defRPr>
    </a:lvl1pPr>
    <a:lvl2pPr marL="0" marR="3081" indent="0" algn="l" defTabSz="554491" rtl="0" fontAlgn="auto" latinLnBrk="0" hangingPunct="0">
      <a:lnSpc>
        <a:spcPct val="120000"/>
      </a:lnSpc>
      <a:spcBef>
        <a:spcPts val="0"/>
      </a:spcBef>
      <a:spcAft>
        <a:spcPts val="0"/>
      </a:spcAft>
      <a:buClrTx/>
      <a:buSzTx/>
      <a:buFontTx/>
      <a:buNone/>
      <a:tabLst/>
      <a:defRPr kumimoji="0" sz="2100" b="0" i="0" u="none" strike="noStrike" cap="none" spc="0" normalizeH="0" baseline="0">
        <a:ln>
          <a:noFill/>
        </a:ln>
        <a:solidFill>
          <a:srgbClr val="FFFFFF"/>
        </a:solidFill>
        <a:effectLst/>
        <a:uFillTx/>
        <a:latin typeface="Poppins Medium"/>
        <a:ea typeface="Poppins Medium"/>
        <a:cs typeface="Poppins Medium"/>
        <a:sym typeface="Poppins Medium"/>
      </a:defRPr>
    </a:lvl2pPr>
    <a:lvl3pPr marL="0" marR="3081" indent="0" algn="l" defTabSz="554491" rtl="0" fontAlgn="auto" latinLnBrk="0" hangingPunct="0">
      <a:lnSpc>
        <a:spcPct val="120000"/>
      </a:lnSpc>
      <a:spcBef>
        <a:spcPts val="0"/>
      </a:spcBef>
      <a:spcAft>
        <a:spcPts val="0"/>
      </a:spcAft>
      <a:buClrTx/>
      <a:buSzTx/>
      <a:buFontTx/>
      <a:buNone/>
      <a:tabLst/>
      <a:defRPr kumimoji="0" sz="2100" b="0" i="0" u="none" strike="noStrike" cap="none" spc="0" normalizeH="0" baseline="0">
        <a:ln>
          <a:noFill/>
        </a:ln>
        <a:solidFill>
          <a:srgbClr val="FFFFFF"/>
        </a:solidFill>
        <a:effectLst/>
        <a:uFillTx/>
        <a:latin typeface="Poppins Medium"/>
        <a:ea typeface="Poppins Medium"/>
        <a:cs typeface="Poppins Medium"/>
        <a:sym typeface="Poppins Medium"/>
      </a:defRPr>
    </a:lvl3pPr>
    <a:lvl4pPr marL="0" marR="3081" indent="0" algn="l" defTabSz="554491" rtl="0" fontAlgn="auto" latinLnBrk="0" hangingPunct="0">
      <a:lnSpc>
        <a:spcPct val="120000"/>
      </a:lnSpc>
      <a:spcBef>
        <a:spcPts val="0"/>
      </a:spcBef>
      <a:spcAft>
        <a:spcPts val="0"/>
      </a:spcAft>
      <a:buClrTx/>
      <a:buSzTx/>
      <a:buFontTx/>
      <a:buNone/>
      <a:tabLst/>
      <a:defRPr kumimoji="0" sz="2100" b="0" i="0" u="none" strike="noStrike" cap="none" spc="0" normalizeH="0" baseline="0">
        <a:ln>
          <a:noFill/>
        </a:ln>
        <a:solidFill>
          <a:srgbClr val="FFFFFF"/>
        </a:solidFill>
        <a:effectLst/>
        <a:uFillTx/>
        <a:latin typeface="Poppins Medium"/>
        <a:ea typeface="Poppins Medium"/>
        <a:cs typeface="Poppins Medium"/>
        <a:sym typeface="Poppins Medium"/>
      </a:defRPr>
    </a:lvl4pPr>
    <a:lvl5pPr marL="0" marR="3081" indent="0" algn="l" defTabSz="554491" rtl="0" fontAlgn="auto" latinLnBrk="0" hangingPunct="0">
      <a:lnSpc>
        <a:spcPct val="120000"/>
      </a:lnSpc>
      <a:spcBef>
        <a:spcPts val="0"/>
      </a:spcBef>
      <a:spcAft>
        <a:spcPts val="0"/>
      </a:spcAft>
      <a:buClrTx/>
      <a:buSzTx/>
      <a:buFontTx/>
      <a:buNone/>
      <a:tabLst/>
      <a:defRPr kumimoji="0" sz="2100" b="0" i="0" u="none" strike="noStrike" cap="none" spc="0" normalizeH="0" baseline="0">
        <a:ln>
          <a:noFill/>
        </a:ln>
        <a:solidFill>
          <a:srgbClr val="FFFFFF"/>
        </a:solidFill>
        <a:effectLst/>
        <a:uFillTx/>
        <a:latin typeface="Poppins Medium"/>
        <a:ea typeface="Poppins Medium"/>
        <a:cs typeface="Poppins Medium"/>
        <a:sym typeface="Poppins Medium"/>
      </a:defRPr>
    </a:lvl5pPr>
    <a:lvl6pPr marL="0" marR="3081" indent="0" algn="l" defTabSz="554491" rtl="0" fontAlgn="auto" latinLnBrk="0" hangingPunct="0">
      <a:lnSpc>
        <a:spcPct val="120000"/>
      </a:lnSpc>
      <a:spcBef>
        <a:spcPts val="0"/>
      </a:spcBef>
      <a:spcAft>
        <a:spcPts val="0"/>
      </a:spcAft>
      <a:buClrTx/>
      <a:buSzTx/>
      <a:buFontTx/>
      <a:buNone/>
      <a:tabLst/>
      <a:defRPr kumimoji="0" sz="2100" b="0" i="0" u="none" strike="noStrike" cap="none" spc="0" normalizeH="0" baseline="0">
        <a:ln>
          <a:noFill/>
        </a:ln>
        <a:solidFill>
          <a:srgbClr val="FFFFFF"/>
        </a:solidFill>
        <a:effectLst/>
        <a:uFillTx/>
        <a:latin typeface="Poppins Medium"/>
        <a:ea typeface="Poppins Medium"/>
        <a:cs typeface="Poppins Medium"/>
        <a:sym typeface="Poppins Medium"/>
      </a:defRPr>
    </a:lvl6pPr>
    <a:lvl7pPr marL="0" marR="3081" indent="0" algn="l" defTabSz="554491" rtl="0" fontAlgn="auto" latinLnBrk="0" hangingPunct="0">
      <a:lnSpc>
        <a:spcPct val="120000"/>
      </a:lnSpc>
      <a:spcBef>
        <a:spcPts val="0"/>
      </a:spcBef>
      <a:spcAft>
        <a:spcPts val="0"/>
      </a:spcAft>
      <a:buClrTx/>
      <a:buSzTx/>
      <a:buFontTx/>
      <a:buNone/>
      <a:tabLst/>
      <a:defRPr kumimoji="0" sz="2100" b="0" i="0" u="none" strike="noStrike" cap="none" spc="0" normalizeH="0" baseline="0">
        <a:ln>
          <a:noFill/>
        </a:ln>
        <a:solidFill>
          <a:srgbClr val="FFFFFF"/>
        </a:solidFill>
        <a:effectLst/>
        <a:uFillTx/>
        <a:latin typeface="Poppins Medium"/>
        <a:ea typeface="Poppins Medium"/>
        <a:cs typeface="Poppins Medium"/>
        <a:sym typeface="Poppins Medium"/>
      </a:defRPr>
    </a:lvl7pPr>
    <a:lvl8pPr marL="0" marR="3081" indent="0" algn="l" defTabSz="554491" rtl="0" fontAlgn="auto" latinLnBrk="0" hangingPunct="0">
      <a:lnSpc>
        <a:spcPct val="120000"/>
      </a:lnSpc>
      <a:spcBef>
        <a:spcPts val="0"/>
      </a:spcBef>
      <a:spcAft>
        <a:spcPts val="0"/>
      </a:spcAft>
      <a:buClrTx/>
      <a:buSzTx/>
      <a:buFontTx/>
      <a:buNone/>
      <a:tabLst/>
      <a:defRPr kumimoji="0" sz="2100" b="0" i="0" u="none" strike="noStrike" cap="none" spc="0" normalizeH="0" baseline="0">
        <a:ln>
          <a:noFill/>
        </a:ln>
        <a:solidFill>
          <a:srgbClr val="FFFFFF"/>
        </a:solidFill>
        <a:effectLst/>
        <a:uFillTx/>
        <a:latin typeface="Poppins Medium"/>
        <a:ea typeface="Poppins Medium"/>
        <a:cs typeface="Poppins Medium"/>
        <a:sym typeface="Poppins Medium"/>
      </a:defRPr>
    </a:lvl8pPr>
    <a:lvl9pPr marL="0" marR="3081" indent="0" algn="l" defTabSz="554491" rtl="0" fontAlgn="auto" latinLnBrk="0" hangingPunct="0">
      <a:lnSpc>
        <a:spcPct val="120000"/>
      </a:lnSpc>
      <a:spcBef>
        <a:spcPts val="0"/>
      </a:spcBef>
      <a:spcAft>
        <a:spcPts val="0"/>
      </a:spcAft>
      <a:buClrTx/>
      <a:buSzTx/>
      <a:buFontTx/>
      <a:buNone/>
      <a:tabLst/>
      <a:defRPr kumimoji="0" sz="2100" b="0" i="0" u="none" strike="noStrike" cap="none" spc="0" normalizeH="0" baseline="0">
        <a:ln>
          <a:noFill/>
        </a:ln>
        <a:solidFill>
          <a:srgbClr val="FFFFFF"/>
        </a:solidFill>
        <a:effectLst/>
        <a:uFillTx/>
        <a:latin typeface="Poppins Medium"/>
        <a:ea typeface="Poppins Medium"/>
        <a:cs typeface="Poppins Medium"/>
        <a:sym typeface="Poppins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1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77"/>
    <p:restoredTop sz="96301"/>
  </p:normalViewPr>
  <p:slideViewPr>
    <p:cSldViewPr snapToGrid="0">
      <p:cViewPr varScale="1">
        <p:scale>
          <a:sx n="82" d="100"/>
          <a:sy n="82" d="100"/>
        </p:scale>
        <p:origin x="1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3" name="Shape 63"/>
          <p:cNvSpPr>
            <a:spLocks noGrp="1" noRot="1" noChangeAspect="1"/>
          </p:cNvSpPr>
          <p:nvPr>
            <p:ph type="sldImg"/>
          </p:nvPr>
        </p:nvSpPr>
        <p:spPr>
          <a:xfrm>
            <a:off x="1143000" y="685800"/>
            <a:ext cx="4572000" cy="3429000"/>
          </a:xfrm>
          <a:prstGeom prst="rect">
            <a:avLst/>
          </a:prstGeom>
        </p:spPr>
        <p:txBody>
          <a:bodyPr/>
          <a:lstStyle/>
          <a:p>
            <a:endParaRPr/>
          </a:p>
        </p:txBody>
      </p:sp>
      <p:sp>
        <p:nvSpPr>
          <p:cNvPr id="64" name="Shape 6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ptos"/>
      </a:defRPr>
    </a:lvl1pPr>
    <a:lvl2pPr indent="228600" latinLnBrk="0">
      <a:defRPr sz="1200">
        <a:latin typeface="+mj-lt"/>
        <a:ea typeface="+mj-ea"/>
        <a:cs typeface="+mj-cs"/>
        <a:sym typeface="Aptos"/>
      </a:defRPr>
    </a:lvl2pPr>
    <a:lvl3pPr indent="457200" latinLnBrk="0">
      <a:defRPr sz="1200">
        <a:latin typeface="+mj-lt"/>
        <a:ea typeface="+mj-ea"/>
        <a:cs typeface="+mj-cs"/>
        <a:sym typeface="Aptos"/>
      </a:defRPr>
    </a:lvl3pPr>
    <a:lvl4pPr indent="685800" latinLnBrk="0">
      <a:defRPr sz="1200">
        <a:latin typeface="+mj-lt"/>
        <a:ea typeface="+mj-ea"/>
        <a:cs typeface="+mj-cs"/>
        <a:sym typeface="Aptos"/>
      </a:defRPr>
    </a:lvl4pPr>
    <a:lvl5pPr indent="914400" latinLnBrk="0">
      <a:defRPr sz="1200">
        <a:latin typeface="+mj-lt"/>
        <a:ea typeface="+mj-ea"/>
        <a:cs typeface="+mj-cs"/>
        <a:sym typeface="Aptos"/>
      </a:defRPr>
    </a:lvl5pPr>
    <a:lvl6pPr indent="1143000" latinLnBrk="0">
      <a:defRPr sz="1200">
        <a:latin typeface="+mj-lt"/>
        <a:ea typeface="+mj-ea"/>
        <a:cs typeface="+mj-cs"/>
        <a:sym typeface="Aptos"/>
      </a:defRPr>
    </a:lvl6pPr>
    <a:lvl7pPr indent="1371600" latinLnBrk="0">
      <a:defRPr sz="1200">
        <a:latin typeface="+mj-lt"/>
        <a:ea typeface="+mj-ea"/>
        <a:cs typeface="+mj-cs"/>
        <a:sym typeface="Aptos"/>
      </a:defRPr>
    </a:lvl7pPr>
    <a:lvl8pPr indent="1600200" latinLnBrk="0">
      <a:defRPr sz="1200">
        <a:latin typeface="+mj-lt"/>
        <a:ea typeface="+mj-ea"/>
        <a:cs typeface="+mj-cs"/>
        <a:sym typeface="Aptos"/>
      </a:defRPr>
    </a:lvl8pPr>
    <a:lvl9pPr indent="1828800" latinLnBrk="0">
      <a:defRPr sz="1200">
        <a:latin typeface="+mj-lt"/>
        <a:ea typeface="+mj-ea"/>
        <a:cs typeface="+mj-cs"/>
        <a:sym typeface="Apto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914400" y="2125979"/>
            <a:ext cx="10363200" cy="1440181"/>
          </a:xfrm>
          <a:prstGeom prst="rect">
            <a:avLst/>
          </a:prstGeom>
        </p:spPr>
        <p:txBody>
          <a:bodyPr>
            <a:normAutofit/>
          </a:bodyPr>
          <a:lstStyle/>
          <a:p>
            <a:r>
              <a:t>Title Text</a:t>
            </a:r>
          </a:p>
        </p:txBody>
      </p:sp>
      <p:sp>
        <p:nvSpPr>
          <p:cNvPr id="13" name="Body Level One…"/>
          <p:cNvSpPr txBox="1">
            <a:spLocks noGrp="1"/>
          </p:cNvSpPr>
          <p:nvPr>
            <p:ph type="body" sz="quarter" idx="1"/>
          </p:nvPr>
        </p:nvSpPr>
        <p:spPr>
          <a:xfrm>
            <a:off x="1828800" y="3840479"/>
            <a:ext cx="8534400" cy="17145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1" name="Title Text"/>
          <p:cNvSpPr txBox="1">
            <a:spLocks noGrp="1"/>
          </p:cNvSpPr>
          <p:nvPr>
            <p:ph type="title"/>
          </p:nvPr>
        </p:nvSpPr>
        <p:spPr>
          <a:xfrm>
            <a:off x="3919220" y="497330"/>
            <a:ext cx="5164455" cy="1303021"/>
          </a:xfrm>
          <a:prstGeom prst="rect">
            <a:avLst/>
          </a:prstGeom>
        </p:spPr>
        <p:txBody>
          <a:bodyPr>
            <a:normAutofit/>
          </a:bodyPr>
          <a:lstStyle/>
          <a:p>
            <a:r>
              <a:t>Title Text</a:t>
            </a:r>
          </a:p>
        </p:txBody>
      </p:sp>
      <p:sp>
        <p:nvSpPr>
          <p:cNvPr id="22" name="Body Level One…"/>
          <p:cNvSpPr txBox="1">
            <a:spLocks noGrp="1"/>
          </p:cNvSpPr>
          <p:nvPr>
            <p:ph type="body" sz="half" idx="1"/>
          </p:nvPr>
        </p:nvSpPr>
        <p:spPr>
          <a:xfrm>
            <a:off x="3919220" y="1931923"/>
            <a:ext cx="5327651" cy="36195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bg>
      <p:bgPr>
        <a:solidFill>
          <a:srgbClr val="121212"/>
        </a:solidFill>
        <a:effectLst/>
      </p:bgPr>
    </p:bg>
    <p:spTree>
      <p:nvGrpSpPr>
        <p:cNvPr id="1" name=""/>
        <p:cNvGrpSpPr/>
        <p:nvPr/>
      </p:nvGrpSpPr>
      <p:grpSpPr>
        <a:xfrm>
          <a:off x="0" y="0"/>
          <a:ext cx="0" cy="0"/>
          <a:chOff x="0" y="0"/>
          <a:chExt cx="0" cy="0"/>
        </a:xfrm>
      </p:grpSpPr>
      <p:sp>
        <p:nvSpPr>
          <p:cNvPr id="31" name="Title Text"/>
          <p:cNvSpPr txBox="1">
            <a:spLocks noGrp="1"/>
          </p:cNvSpPr>
          <p:nvPr>
            <p:ph type="title"/>
          </p:nvPr>
        </p:nvSpPr>
        <p:spPr>
          <a:xfrm>
            <a:off x="3919220" y="497330"/>
            <a:ext cx="5164455" cy="1303021"/>
          </a:xfrm>
          <a:prstGeom prst="rect">
            <a:avLst/>
          </a:prstGeom>
        </p:spPr>
        <p:txBody>
          <a:bodyPr>
            <a:normAutofit/>
          </a:bodyPr>
          <a:lstStyle/>
          <a:p>
            <a:r>
              <a:t>Title Text</a:t>
            </a:r>
          </a:p>
        </p:txBody>
      </p:sp>
      <p:sp>
        <p:nvSpPr>
          <p:cNvPr id="32" name="Body Level One…"/>
          <p:cNvSpPr txBox="1">
            <a:spLocks noGrp="1"/>
          </p:cNvSpPr>
          <p:nvPr>
            <p:ph type="body" sz="half" idx="1"/>
          </p:nvPr>
        </p:nvSpPr>
        <p:spPr>
          <a:xfrm>
            <a:off x="609600" y="1577339"/>
            <a:ext cx="5303521" cy="452628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40" name="Title Text"/>
          <p:cNvSpPr txBox="1">
            <a:spLocks noGrp="1"/>
          </p:cNvSpPr>
          <p:nvPr>
            <p:ph type="title"/>
          </p:nvPr>
        </p:nvSpPr>
        <p:spPr>
          <a:xfrm>
            <a:off x="3919220" y="497330"/>
            <a:ext cx="5164455" cy="1303021"/>
          </a:xfrm>
          <a:prstGeom prst="rect">
            <a:avLst/>
          </a:prstGeom>
        </p:spPr>
        <p:txBody>
          <a:bodyPr>
            <a:normAutofit/>
          </a:bodyPr>
          <a:lstStyle/>
          <a:p>
            <a:r>
              <a:t>Title Text</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1_Title Slide">
    <p:spTree>
      <p:nvGrpSpPr>
        <p:cNvPr id="1" name=""/>
        <p:cNvGrpSpPr/>
        <p:nvPr/>
      </p:nvGrpSpPr>
      <p:grpSpPr>
        <a:xfrm>
          <a:off x="0" y="0"/>
          <a:ext cx="0" cy="0"/>
          <a:chOff x="0" y="0"/>
          <a:chExt cx="0" cy="0"/>
        </a:xfrm>
      </p:grpSpPr>
      <p:sp>
        <p:nvSpPr>
          <p:cNvPr id="55" name="Title Text"/>
          <p:cNvSpPr txBox="1">
            <a:spLocks noGrp="1"/>
          </p:cNvSpPr>
          <p:nvPr>
            <p:ph type="title"/>
          </p:nvPr>
        </p:nvSpPr>
        <p:spPr>
          <a:xfrm>
            <a:off x="457200" y="1420282"/>
            <a:ext cx="5181600" cy="861776"/>
          </a:xfrm>
          <a:prstGeom prst="rect">
            <a:avLst/>
          </a:prstGeom>
        </p:spPr>
        <p:txBody>
          <a:bodyPr>
            <a:normAutofit/>
          </a:bodyPr>
          <a:lstStyle/>
          <a:p>
            <a:r>
              <a:t>Title Text</a:t>
            </a:r>
          </a:p>
        </p:txBody>
      </p:sp>
      <p:sp>
        <p:nvSpPr>
          <p:cNvPr id="56" name="Body Level One…"/>
          <p:cNvSpPr txBox="1">
            <a:spLocks noGrp="1"/>
          </p:cNvSpPr>
          <p:nvPr>
            <p:ph type="body" sz="quarter" idx="1"/>
          </p:nvPr>
        </p:nvSpPr>
        <p:spPr>
          <a:xfrm>
            <a:off x="914400" y="2590800"/>
            <a:ext cx="4267200" cy="184667"/>
          </a:xfrm>
          <a:prstGeom prst="rect">
            <a:avLst/>
          </a:prstGeom>
        </p:spPr>
        <p:txBody>
          <a:bodyPr>
            <a:normAutofit/>
          </a:bodyPr>
          <a:lstStyle>
            <a:lvl1pPr algn="ctr">
              <a:defRPr>
                <a:solidFill>
                  <a:srgbClr val="888888"/>
                </a:solidFill>
              </a:defRPr>
            </a:lvl1pPr>
            <a:lvl2pPr indent="304814" algn="ctr">
              <a:defRPr>
                <a:solidFill>
                  <a:srgbClr val="888888"/>
                </a:solidFill>
              </a:defRPr>
            </a:lvl2pPr>
            <a:lvl3pPr indent="609629" algn="ctr">
              <a:defRPr>
                <a:solidFill>
                  <a:srgbClr val="888888"/>
                </a:solidFill>
              </a:defRPr>
            </a:lvl3pPr>
            <a:lvl4pPr indent="914446" algn="ctr">
              <a:defRPr>
                <a:solidFill>
                  <a:srgbClr val="888888"/>
                </a:solidFill>
              </a:defRPr>
            </a:lvl4pPr>
            <a:lvl5pPr indent="1219261" algn="ctr">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bg object 16" descr="bg object 16"/>
          <p:cNvPicPr>
            <a:picLocks noChangeAspect="1"/>
          </p:cNvPicPr>
          <p:nvPr/>
        </p:nvPicPr>
        <p:blipFill>
          <a:blip r:embed="rId7"/>
          <a:stretch>
            <a:fillRect/>
          </a:stretch>
        </p:blipFill>
        <p:spPr>
          <a:xfrm>
            <a:off x="0" y="0"/>
            <a:ext cx="12191998" cy="6858000"/>
          </a:xfrm>
          <a:prstGeom prst="rect">
            <a:avLst/>
          </a:prstGeom>
          <a:ln w="12700">
            <a:miter lim="400000"/>
          </a:ln>
        </p:spPr>
      </p:pic>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315427" y="6377940"/>
            <a:ext cx="266974" cy="279401"/>
          </a:xfrm>
          <a:prstGeom prst="rect">
            <a:avLst/>
          </a:prstGeom>
          <a:ln w="12700">
            <a:miter lim="400000"/>
          </a:ln>
        </p:spPr>
        <p:txBody>
          <a:bodyPr wrap="none" lIns="0" tIns="0" rIns="0" bIns="0">
            <a:spAutoFit/>
          </a:bodyPr>
          <a:lstStyle>
            <a:lvl1pPr marR="0" algn="r" defTabSz="914400">
              <a:lnSpc>
                <a:spcPct val="100000"/>
              </a:lnSpc>
              <a:defRPr sz="1800">
                <a:solidFill>
                  <a:srgbClr val="888888"/>
                </a:solidFill>
                <a:latin typeface="+mn-lt"/>
                <a:ea typeface="+mn-ea"/>
                <a:cs typeface="+mn-cs"/>
                <a:sym typeface="Helvetica"/>
              </a:defRPr>
            </a:lvl1pPr>
          </a:lstStyle>
          <a:p>
            <a:fld id="{86CB4B4D-7CA3-9044-876B-883B54F8677D}" type="slidenum">
              <a:t>‹#›</a:t>
            </a:fld>
            <a:endParaRPr/>
          </a:p>
        </p:txBody>
      </p:sp>
      <p:sp>
        <p:nvSpPr>
          <p:cNvPr id="6" name="Title Placeholder 5">
            <a:extLst>
              <a:ext uri="{FF2B5EF4-FFF2-40B4-BE49-F238E27FC236}">
                <a16:creationId xmlns:a16="http://schemas.microsoft.com/office/drawing/2014/main" id="{BA6DFD2F-B445-43C4-C66A-5D7BED2B78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D0D0D"/>
          </a:solidFill>
          <a:uFillTx/>
          <a:latin typeface="Poppins Bold"/>
          <a:ea typeface="Poppins Bold"/>
          <a:cs typeface="Poppins Bold"/>
          <a:sym typeface="Poppins Bold"/>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D0D0D"/>
          </a:solidFill>
          <a:uFillTx/>
          <a:latin typeface="Poppins Bold"/>
          <a:ea typeface="Poppins Bold"/>
          <a:cs typeface="Poppins Bold"/>
          <a:sym typeface="Poppins Bold"/>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D0D0D"/>
          </a:solidFill>
          <a:uFillTx/>
          <a:latin typeface="Poppins Bold"/>
          <a:ea typeface="Poppins Bold"/>
          <a:cs typeface="Poppins Bold"/>
          <a:sym typeface="Poppins Bold"/>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D0D0D"/>
          </a:solidFill>
          <a:uFillTx/>
          <a:latin typeface="Poppins Bold"/>
          <a:ea typeface="Poppins Bold"/>
          <a:cs typeface="Poppins Bold"/>
          <a:sym typeface="Poppins Bold"/>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D0D0D"/>
          </a:solidFill>
          <a:uFillTx/>
          <a:latin typeface="Poppins Bold"/>
          <a:ea typeface="Poppins Bold"/>
          <a:cs typeface="Poppins Bold"/>
          <a:sym typeface="Poppins Bold"/>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D0D0D"/>
          </a:solidFill>
          <a:uFillTx/>
          <a:latin typeface="Poppins Bold"/>
          <a:ea typeface="Poppins Bold"/>
          <a:cs typeface="Poppins Bold"/>
          <a:sym typeface="Poppins Bold"/>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D0D0D"/>
          </a:solidFill>
          <a:uFillTx/>
          <a:latin typeface="Poppins Bold"/>
          <a:ea typeface="Poppins Bold"/>
          <a:cs typeface="Poppins Bold"/>
          <a:sym typeface="Poppins Bold"/>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D0D0D"/>
          </a:solidFill>
          <a:uFillTx/>
          <a:latin typeface="Poppins Bold"/>
          <a:ea typeface="Poppins Bold"/>
          <a:cs typeface="Poppins Bold"/>
          <a:sym typeface="Poppins Bold"/>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D0D0D"/>
          </a:solidFill>
          <a:uFillTx/>
          <a:latin typeface="Poppins Bold"/>
          <a:ea typeface="Poppins Bold"/>
          <a:cs typeface="Poppins Bold"/>
          <a:sym typeface="Poppins Bold"/>
        </a:defRPr>
      </a:lvl9pPr>
    </p:titleStyle>
    <p:bodyStyle>
      <a:lvl1pPr marL="0" marR="0" indent="0" algn="l" defTabSz="914400" rtl="0" latinLnBrk="0">
        <a:lnSpc>
          <a:spcPct val="100000"/>
        </a:lnSpc>
        <a:spcBef>
          <a:spcPts val="0"/>
        </a:spcBef>
        <a:spcAft>
          <a:spcPts val="0"/>
        </a:spcAft>
        <a:buClrTx/>
        <a:buSzTx/>
        <a:buFontTx/>
        <a:buNone/>
        <a:tabLst/>
        <a:defRPr sz="1200" b="0" i="0" u="none" strike="noStrike" cap="none" spc="0" baseline="0">
          <a:solidFill>
            <a:srgbClr val="000000"/>
          </a:solidFill>
          <a:uFillTx/>
          <a:latin typeface="Poppins Bold"/>
          <a:ea typeface="Poppins Bold"/>
          <a:cs typeface="Poppins Bold"/>
          <a:sym typeface="Poppins Bold"/>
        </a:defRPr>
      </a:lvl1pPr>
      <a:lvl2pPr marL="0" marR="0" indent="457200" algn="l" defTabSz="914400" rtl="0" latinLnBrk="0">
        <a:lnSpc>
          <a:spcPct val="100000"/>
        </a:lnSpc>
        <a:spcBef>
          <a:spcPts val="0"/>
        </a:spcBef>
        <a:spcAft>
          <a:spcPts val="0"/>
        </a:spcAft>
        <a:buClrTx/>
        <a:buSzTx/>
        <a:buFontTx/>
        <a:buNone/>
        <a:tabLst/>
        <a:defRPr sz="1200" b="0" i="0" u="none" strike="noStrike" cap="none" spc="0" baseline="0">
          <a:solidFill>
            <a:srgbClr val="000000"/>
          </a:solidFill>
          <a:uFillTx/>
          <a:latin typeface="Poppins Bold"/>
          <a:ea typeface="Poppins Bold"/>
          <a:cs typeface="Poppins Bold"/>
          <a:sym typeface="Poppins Bold"/>
        </a:defRPr>
      </a:lvl2pPr>
      <a:lvl3pPr marL="0" marR="0" indent="914400" algn="l" defTabSz="914400" rtl="0" latinLnBrk="0">
        <a:lnSpc>
          <a:spcPct val="100000"/>
        </a:lnSpc>
        <a:spcBef>
          <a:spcPts val="0"/>
        </a:spcBef>
        <a:spcAft>
          <a:spcPts val="0"/>
        </a:spcAft>
        <a:buClrTx/>
        <a:buSzTx/>
        <a:buFontTx/>
        <a:buNone/>
        <a:tabLst/>
        <a:defRPr sz="1200" b="0" i="0" u="none" strike="noStrike" cap="none" spc="0" baseline="0">
          <a:solidFill>
            <a:srgbClr val="000000"/>
          </a:solidFill>
          <a:uFillTx/>
          <a:latin typeface="Poppins Bold"/>
          <a:ea typeface="Poppins Bold"/>
          <a:cs typeface="Poppins Bold"/>
          <a:sym typeface="Poppins Bold"/>
        </a:defRPr>
      </a:lvl3pPr>
      <a:lvl4pPr marL="0" marR="0" indent="1371600" algn="l" defTabSz="914400" rtl="0" latinLnBrk="0">
        <a:lnSpc>
          <a:spcPct val="100000"/>
        </a:lnSpc>
        <a:spcBef>
          <a:spcPts val="0"/>
        </a:spcBef>
        <a:spcAft>
          <a:spcPts val="0"/>
        </a:spcAft>
        <a:buClrTx/>
        <a:buSzTx/>
        <a:buFontTx/>
        <a:buNone/>
        <a:tabLst/>
        <a:defRPr sz="1200" b="0" i="0" u="none" strike="noStrike" cap="none" spc="0" baseline="0">
          <a:solidFill>
            <a:srgbClr val="000000"/>
          </a:solidFill>
          <a:uFillTx/>
          <a:latin typeface="Poppins Bold"/>
          <a:ea typeface="Poppins Bold"/>
          <a:cs typeface="Poppins Bold"/>
          <a:sym typeface="Poppins Bold"/>
        </a:defRPr>
      </a:lvl4pPr>
      <a:lvl5pPr marL="0" marR="0" indent="1828800" algn="l" defTabSz="914400" rtl="0" latinLnBrk="0">
        <a:lnSpc>
          <a:spcPct val="100000"/>
        </a:lnSpc>
        <a:spcBef>
          <a:spcPts val="0"/>
        </a:spcBef>
        <a:spcAft>
          <a:spcPts val="0"/>
        </a:spcAft>
        <a:buClrTx/>
        <a:buSzTx/>
        <a:buFontTx/>
        <a:buNone/>
        <a:tabLst/>
        <a:defRPr sz="1200" b="0" i="0" u="none" strike="noStrike" cap="none" spc="0" baseline="0">
          <a:solidFill>
            <a:srgbClr val="000000"/>
          </a:solidFill>
          <a:uFillTx/>
          <a:latin typeface="Poppins Bold"/>
          <a:ea typeface="Poppins Bold"/>
          <a:cs typeface="Poppins Bold"/>
          <a:sym typeface="Poppins Bold"/>
        </a:defRPr>
      </a:lvl5pPr>
      <a:lvl6pPr marL="0" marR="0" indent="2286000" algn="l" defTabSz="914400" rtl="0" latinLnBrk="0">
        <a:lnSpc>
          <a:spcPct val="100000"/>
        </a:lnSpc>
        <a:spcBef>
          <a:spcPts val="0"/>
        </a:spcBef>
        <a:spcAft>
          <a:spcPts val="0"/>
        </a:spcAft>
        <a:buClrTx/>
        <a:buSzTx/>
        <a:buFontTx/>
        <a:buNone/>
        <a:tabLst/>
        <a:defRPr sz="1200" b="0" i="0" u="none" strike="noStrike" cap="none" spc="0" baseline="0">
          <a:solidFill>
            <a:srgbClr val="000000"/>
          </a:solidFill>
          <a:uFillTx/>
          <a:latin typeface="Poppins Bold"/>
          <a:ea typeface="Poppins Bold"/>
          <a:cs typeface="Poppins Bold"/>
          <a:sym typeface="Poppins Bold"/>
        </a:defRPr>
      </a:lvl6pPr>
      <a:lvl7pPr marL="0" marR="0" indent="2743200" algn="l" defTabSz="914400" rtl="0" latinLnBrk="0">
        <a:lnSpc>
          <a:spcPct val="100000"/>
        </a:lnSpc>
        <a:spcBef>
          <a:spcPts val="0"/>
        </a:spcBef>
        <a:spcAft>
          <a:spcPts val="0"/>
        </a:spcAft>
        <a:buClrTx/>
        <a:buSzTx/>
        <a:buFontTx/>
        <a:buNone/>
        <a:tabLst/>
        <a:defRPr sz="1200" b="0" i="0" u="none" strike="noStrike" cap="none" spc="0" baseline="0">
          <a:solidFill>
            <a:srgbClr val="000000"/>
          </a:solidFill>
          <a:uFillTx/>
          <a:latin typeface="Poppins Bold"/>
          <a:ea typeface="Poppins Bold"/>
          <a:cs typeface="Poppins Bold"/>
          <a:sym typeface="Poppins Bold"/>
        </a:defRPr>
      </a:lvl7pPr>
      <a:lvl8pPr marL="0" marR="0" indent="3200400" algn="l" defTabSz="914400" rtl="0" latinLnBrk="0">
        <a:lnSpc>
          <a:spcPct val="100000"/>
        </a:lnSpc>
        <a:spcBef>
          <a:spcPts val="0"/>
        </a:spcBef>
        <a:spcAft>
          <a:spcPts val="0"/>
        </a:spcAft>
        <a:buClrTx/>
        <a:buSzTx/>
        <a:buFontTx/>
        <a:buNone/>
        <a:tabLst/>
        <a:defRPr sz="1200" b="0" i="0" u="none" strike="noStrike" cap="none" spc="0" baseline="0">
          <a:solidFill>
            <a:srgbClr val="000000"/>
          </a:solidFill>
          <a:uFillTx/>
          <a:latin typeface="Poppins Bold"/>
          <a:ea typeface="Poppins Bold"/>
          <a:cs typeface="Poppins Bold"/>
          <a:sym typeface="Poppins Bold"/>
        </a:defRPr>
      </a:lvl8pPr>
      <a:lvl9pPr marL="0" marR="0" indent="3657600" algn="l" defTabSz="914400" rtl="0" latinLnBrk="0">
        <a:lnSpc>
          <a:spcPct val="100000"/>
        </a:lnSpc>
        <a:spcBef>
          <a:spcPts val="0"/>
        </a:spcBef>
        <a:spcAft>
          <a:spcPts val="0"/>
        </a:spcAft>
        <a:buClrTx/>
        <a:buSzTx/>
        <a:buFontTx/>
        <a:buNone/>
        <a:tabLst/>
        <a:defRPr sz="1200" b="0" i="0" u="none" strike="noStrike" cap="none" spc="0" baseline="0">
          <a:solidFill>
            <a:srgbClr val="000000"/>
          </a:solidFill>
          <a:uFillTx/>
          <a:latin typeface="Poppins Bold"/>
          <a:ea typeface="Poppins Bold"/>
          <a:cs typeface="Poppins Bold"/>
          <a:sym typeface="Poppins Bold"/>
        </a:defRPr>
      </a:lvl9pPr>
    </p:bodyStyle>
    <p:otherStyle>
      <a:lvl1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793E4339-9EAE-E022-CAAA-037C9D306F98}"/>
              </a:ext>
            </a:extLst>
          </p:cNvPr>
          <p:cNvSpPr/>
          <p:nvPr/>
        </p:nvSpPr>
        <p:spPr>
          <a:xfrm>
            <a:off x="7114177" y="1458465"/>
            <a:ext cx="4403178" cy="4403178"/>
          </a:xfrm>
          <a:prstGeom prst="ellipse">
            <a:avLst/>
          </a:prstGeom>
          <a:solidFill>
            <a:schemeClr val="accent1"/>
          </a:solidFill>
          <a:ln w="12700" cap="flat">
            <a:solidFill>
              <a:srgbClr val="121212"/>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Calibri"/>
              <a:ea typeface="Calibri"/>
              <a:cs typeface="Calibri"/>
              <a:sym typeface="Calibri"/>
            </a:endParaRPr>
          </a:p>
        </p:txBody>
      </p:sp>
      <p:pic>
        <p:nvPicPr>
          <p:cNvPr id="67" name="object 15" descr="object 15"/>
          <p:cNvPicPr>
            <a:picLocks noChangeAspect="1"/>
          </p:cNvPicPr>
          <p:nvPr/>
        </p:nvPicPr>
        <p:blipFill>
          <a:blip r:embed="rId2"/>
          <a:stretch>
            <a:fillRect/>
          </a:stretch>
        </p:blipFill>
        <p:spPr>
          <a:xfrm>
            <a:off x="789362" y="2554871"/>
            <a:ext cx="2044273" cy="464869"/>
          </a:xfrm>
          <a:prstGeom prst="rect">
            <a:avLst/>
          </a:prstGeom>
          <a:ln w="12700">
            <a:miter lim="400000"/>
          </a:ln>
        </p:spPr>
      </p:pic>
      <p:sp>
        <p:nvSpPr>
          <p:cNvPr id="68" name="TextBox 12"/>
          <p:cNvSpPr txBox="1"/>
          <p:nvPr/>
        </p:nvSpPr>
        <p:spPr>
          <a:xfrm>
            <a:off x="764337" y="3159218"/>
            <a:ext cx="3370655" cy="860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7" tIns="45717" rIns="45717" bIns="45717">
            <a:spAutoFit/>
          </a:bodyPr>
          <a:lstStyle/>
          <a:p>
            <a:pPr defTabSz="914358">
              <a:lnSpc>
                <a:spcPct val="90000"/>
              </a:lnSpc>
              <a:defRPr sz="5300"/>
            </a:pPr>
            <a:r>
              <a:rPr lang="en-US" sz="5400" dirty="0"/>
              <a:t>Life </a:t>
            </a:r>
            <a:r>
              <a:rPr lang="en-US" sz="5400" dirty="0">
                <a:gradFill flip="none" rotWithShape="1">
                  <a:gsLst>
                    <a:gs pos="0">
                      <a:srgbClr val="7400FF"/>
                    </a:gs>
                    <a:gs pos="100000">
                      <a:srgbClr val="FA0060"/>
                    </a:gs>
                  </a:gsLst>
                  <a:lin ang="0" scaled="0"/>
                </a:gradFill>
              </a:rPr>
              <a:t>Cycle</a:t>
            </a:r>
            <a:endParaRPr sz="5400" dirty="0"/>
          </a:p>
        </p:txBody>
      </p:sp>
      <p:grpSp>
        <p:nvGrpSpPr>
          <p:cNvPr id="5" name="Group 16">
            <a:extLst>
              <a:ext uri="{FF2B5EF4-FFF2-40B4-BE49-F238E27FC236}">
                <a16:creationId xmlns:a16="http://schemas.microsoft.com/office/drawing/2014/main" id="{0594B484-5162-39BC-80B6-CD4935A1EC0E}"/>
              </a:ext>
            </a:extLst>
          </p:cNvPr>
          <p:cNvGrpSpPr/>
          <p:nvPr/>
        </p:nvGrpSpPr>
        <p:grpSpPr>
          <a:xfrm>
            <a:off x="764338" y="551676"/>
            <a:ext cx="762248" cy="274323"/>
            <a:chOff x="0" y="0"/>
            <a:chExt cx="762244" cy="274320"/>
          </a:xfrm>
        </p:grpSpPr>
        <p:pic>
          <p:nvPicPr>
            <p:cNvPr id="7" name="Graphic 18" descr="Graphic 18">
              <a:extLst>
                <a:ext uri="{FF2B5EF4-FFF2-40B4-BE49-F238E27FC236}">
                  <a16:creationId xmlns:a16="http://schemas.microsoft.com/office/drawing/2014/main" id="{B878D308-771D-4C04-B389-0EC5B6DDA772}"/>
                </a:ext>
              </a:extLst>
            </p:cNvPr>
            <p:cNvPicPr>
              <a:picLocks noChangeAspect="1"/>
            </p:cNvPicPr>
            <p:nvPr/>
          </p:nvPicPr>
          <p:blipFill>
            <a:blip r:embed="rId3"/>
            <a:stretch>
              <a:fillRect/>
            </a:stretch>
          </p:blipFill>
          <p:spPr>
            <a:xfrm>
              <a:off x="-1" y="0"/>
              <a:ext cx="757246" cy="274321"/>
            </a:xfrm>
            <a:prstGeom prst="rect">
              <a:avLst/>
            </a:prstGeom>
            <a:ln w="12700" cap="flat">
              <a:noFill/>
              <a:miter lim="400000"/>
            </a:ln>
            <a:effectLst/>
          </p:spPr>
        </p:pic>
        <p:sp>
          <p:nvSpPr>
            <p:cNvPr id="8" name="Oval 21">
              <a:extLst>
                <a:ext uri="{FF2B5EF4-FFF2-40B4-BE49-F238E27FC236}">
                  <a16:creationId xmlns:a16="http://schemas.microsoft.com/office/drawing/2014/main" id="{DC29C6C3-D5B6-ACB5-0ADB-E6ABE656F14A}"/>
                </a:ext>
              </a:extLst>
            </p:cNvPr>
            <p:cNvSpPr/>
            <p:nvPr/>
          </p:nvSpPr>
          <p:spPr>
            <a:xfrm>
              <a:off x="687420" y="199496"/>
              <a:ext cx="74825" cy="74825"/>
            </a:xfrm>
            <a:prstGeom prst="ellipse">
              <a:avLst/>
            </a:prstGeom>
            <a:gradFill flip="none" rotWithShape="1">
              <a:gsLst>
                <a:gs pos="0">
                  <a:srgbClr val="FA0060"/>
                </a:gs>
                <a:gs pos="100000">
                  <a:srgbClr val="7400FF"/>
                </a:gs>
              </a:gsLst>
              <a:lin ang="0" scaled="0"/>
            </a:gradFill>
            <a:ln w="12700" cap="flat">
              <a:noFill/>
              <a:miter lim="400000"/>
            </a:ln>
            <a:effectLst/>
          </p:spPr>
          <p:txBody>
            <a:bodyPr wrap="square" lIns="45719" tIns="45719" rIns="45719" bIns="45719" numCol="1" anchor="ctr">
              <a:noAutofit/>
            </a:bodyPr>
            <a:lstStyle/>
            <a:p>
              <a:pPr marR="0" algn="ctr">
                <a:lnSpc>
                  <a:spcPct val="100000"/>
                </a:lnSpc>
                <a:defRPr sz="1000">
                  <a:latin typeface="Calibri"/>
                  <a:ea typeface="Calibri"/>
                  <a:cs typeface="Calibri"/>
                  <a:sym typeface="Calibri"/>
                </a:defRPr>
              </a:pPr>
              <a:endParaRPr/>
            </a:p>
          </p:txBody>
        </p:sp>
      </p:grpSp>
      <p:pic>
        <p:nvPicPr>
          <p:cNvPr id="9" name="Google Shape;247;p35">
            <a:extLst>
              <a:ext uri="{FF2B5EF4-FFF2-40B4-BE49-F238E27FC236}">
                <a16:creationId xmlns:a16="http://schemas.microsoft.com/office/drawing/2014/main" id="{5C320580-C814-52A6-F9A4-6450D4FC398D}"/>
              </a:ext>
            </a:extLst>
          </p:cNvPr>
          <p:cNvPicPr preferRelativeResize="0">
            <a:picLocks/>
          </p:cNvPicPr>
          <p:nvPr/>
        </p:nvPicPr>
        <p:blipFill rotWithShape="1">
          <a:blip r:embed="rId4">
            <a:alphaModFix/>
          </a:blip>
          <a:srcRect t="8303" b="24944"/>
          <a:stretch/>
        </p:blipFill>
        <p:spPr>
          <a:xfrm>
            <a:off x="7053889" y="1388129"/>
            <a:ext cx="4403178" cy="4403178"/>
          </a:xfrm>
          <a:prstGeom prst="ellipse">
            <a:avLst/>
          </a:prstGeom>
          <a:ln>
            <a:solidFill>
              <a:srgbClr val="121212"/>
            </a:solidFill>
          </a:ln>
        </p:spPr>
      </p:pic>
      <p:sp>
        <p:nvSpPr>
          <p:cNvPr id="11" name="TextBox 12">
            <a:extLst>
              <a:ext uri="{FF2B5EF4-FFF2-40B4-BE49-F238E27FC236}">
                <a16:creationId xmlns:a16="http://schemas.microsoft.com/office/drawing/2014/main" id="{22E766B1-26CF-42B0-B3E9-5C529DB97F7A}"/>
              </a:ext>
            </a:extLst>
          </p:cNvPr>
          <p:cNvSpPr txBox="1"/>
          <p:nvPr/>
        </p:nvSpPr>
        <p:spPr>
          <a:xfrm>
            <a:off x="2840544" y="2608661"/>
            <a:ext cx="4851170" cy="5955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7" tIns="45717" rIns="45717" bIns="45717">
            <a:spAutoFit/>
          </a:bodyPr>
          <a:lstStyle/>
          <a:p>
            <a:pPr defTabSz="914358">
              <a:lnSpc>
                <a:spcPct val="90000"/>
              </a:lnSpc>
              <a:defRPr sz="5300"/>
            </a:pPr>
            <a:r>
              <a:rPr lang="en-US" sz="3600" dirty="0"/>
              <a:t>&amp; 3</a:t>
            </a:r>
            <a:r>
              <a:rPr lang="en-US" sz="3600" baseline="30000" dirty="0"/>
              <a:t>rd</a:t>
            </a:r>
            <a:r>
              <a:rPr lang="en-US" sz="3600" dirty="0"/>
              <a:t> Party Tools</a:t>
            </a:r>
            <a:endParaRPr sz="36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6668D-972D-A4F4-AF30-ED1134F7DB50}"/>
            </a:ext>
          </a:extLst>
        </p:cNvPr>
        <p:cNvGrpSpPr/>
        <p:nvPr/>
      </p:nvGrpSpPr>
      <p:grpSpPr>
        <a:xfrm>
          <a:off x="0" y="0"/>
          <a:ext cx="0" cy="0"/>
          <a:chOff x="0" y="0"/>
          <a:chExt cx="0" cy="0"/>
        </a:xfrm>
      </p:grpSpPr>
      <p:grpSp>
        <p:nvGrpSpPr>
          <p:cNvPr id="2" name="Group 12">
            <a:extLst>
              <a:ext uri="{FF2B5EF4-FFF2-40B4-BE49-F238E27FC236}">
                <a16:creationId xmlns:a16="http://schemas.microsoft.com/office/drawing/2014/main" id="{133E5D6F-883A-CA16-1326-85A392719B63}"/>
              </a:ext>
            </a:extLst>
          </p:cNvPr>
          <p:cNvGrpSpPr/>
          <p:nvPr/>
        </p:nvGrpSpPr>
        <p:grpSpPr>
          <a:xfrm>
            <a:off x="764340" y="514566"/>
            <a:ext cx="2420139" cy="419216"/>
            <a:chOff x="0" y="0"/>
            <a:chExt cx="2420137" cy="419215"/>
          </a:xfrm>
        </p:grpSpPr>
        <p:grpSp>
          <p:nvGrpSpPr>
            <p:cNvPr id="3" name="Group 13">
              <a:extLst>
                <a:ext uri="{FF2B5EF4-FFF2-40B4-BE49-F238E27FC236}">
                  <a16:creationId xmlns:a16="http://schemas.microsoft.com/office/drawing/2014/main" id="{F7F35818-E2F9-2084-3B81-D0D4A1F0E928}"/>
                </a:ext>
              </a:extLst>
            </p:cNvPr>
            <p:cNvGrpSpPr/>
            <p:nvPr/>
          </p:nvGrpSpPr>
          <p:grpSpPr>
            <a:xfrm>
              <a:off x="-1" y="-1"/>
              <a:ext cx="989545" cy="419216"/>
              <a:chOff x="0" y="0"/>
              <a:chExt cx="989543" cy="419215"/>
            </a:xfrm>
          </p:grpSpPr>
          <p:grpSp>
            <p:nvGrpSpPr>
              <p:cNvPr id="5" name="Group 16">
                <a:extLst>
                  <a:ext uri="{FF2B5EF4-FFF2-40B4-BE49-F238E27FC236}">
                    <a16:creationId xmlns:a16="http://schemas.microsoft.com/office/drawing/2014/main" id="{B18A9E9D-E68A-B065-2354-A71E5E88433C}"/>
                  </a:ext>
                </a:extLst>
              </p:cNvPr>
              <p:cNvGrpSpPr/>
              <p:nvPr/>
            </p:nvGrpSpPr>
            <p:grpSpPr>
              <a:xfrm>
                <a:off x="-1" y="37111"/>
                <a:ext cx="762246" cy="274322"/>
                <a:chOff x="0" y="0"/>
                <a:chExt cx="762244" cy="274320"/>
              </a:xfrm>
            </p:grpSpPr>
            <p:pic>
              <p:nvPicPr>
                <p:cNvPr id="7" name="Graphic 18" descr="Graphic 18">
                  <a:extLst>
                    <a:ext uri="{FF2B5EF4-FFF2-40B4-BE49-F238E27FC236}">
                      <a16:creationId xmlns:a16="http://schemas.microsoft.com/office/drawing/2014/main" id="{B1F718AA-C8E1-161C-6A82-10A493CCED70}"/>
                    </a:ext>
                  </a:extLst>
                </p:cNvPr>
                <p:cNvPicPr>
                  <a:picLocks noChangeAspect="1"/>
                </p:cNvPicPr>
                <p:nvPr/>
              </p:nvPicPr>
              <p:blipFill>
                <a:blip r:embed="rId2"/>
                <a:stretch>
                  <a:fillRect/>
                </a:stretch>
              </p:blipFill>
              <p:spPr>
                <a:xfrm>
                  <a:off x="-1" y="0"/>
                  <a:ext cx="757246" cy="274321"/>
                </a:xfrm>
                <a:prstGeom prst="rect">
                  <a:avLst/>
                </a:prstGeom>
                <a:ln w="12700" cap="flat">
                  <a:noFill/>
                  <a:miter lim="400000"/>
                </a:ln>
                <a:effectLst/>
              </p:spPr>
            </p:pic>
            <p:sp>
              <p:nvSpPr>
                <p:cNvPr id="8" name="Oval 21">
                  <a:extLst>
                    <a:ext uri="{FF2B5EF4-FFF2-40B4-BE49-F238E27FC236}">
                      <a16:creationId xmlns:a16="http://schemas.microsoft.com/office/drawing/2014/main" id="{58BB1C1D-2054-DF73-582B-DA2C28F9A283}"/>
                    </a:ext>
                  </a:extLst>
                </p:cNvPr>
                <p:cNvSpPr/>
                <p:nvPr/>
              </p:nvSpPr>
              <p:spPr>
                <a:xfrm>
                  <a:off x="687420" y="199496"/>
                  <a:ext cx="74825" cy="74825"/>
                </a:xfrm>
                <a:prstGeom prst="ellipse">
                  <a:avLst/>
                </a:prstGeom>
                <a:gradFill flip="none" rotWithShape="1">
                  <a:gsLst>
                    <a:gs pos="0">
                      <a:srgbClr val="FA0060"/>
                    </a:gs>
                    <a:gs pos="100000">
                      <a:srgbClr val="7400FF"/>
                    </a:gs>
                  </a:gsLst>
                  <a:lin ang="0" scaled="0"/>
                </a:gradFill>
                <a:ln w="12700" cap="flat">
                  <a:noFill/>
                  <a:miter lim="400000"/>
                </a:ln>
                <a:effectLst/>
              </p:spPr>
              <p:txBody>
                <a:bodyPr wrap="square" lIns="45719" tIns="45719" rIns="45719" bIns="45719" numCol="1" anchor="ctr">
                  <a:noAutofit/>
                </a:bodyPr>
                <a:lstStyle/>
                <a:p>
                  <a:pPr marR="0" algn="ctr">
                    <a:lnSpc>
                      <a:spcPct val="100000"/>
                    </a:lnSpc>
                    <a:defRPr sz="1000">
                      <a:latin typeface="Calibri"/>
                      <a:ea typeface="Calibri"/>
                      <a:cs typeface="Calibri"/>
                      <a:sym typeface="Calibri"/>
                    </a:defRPr>
                  </a:pPr>
                  <a:endParaRPr/>
                </a:p>
              </p:txBody>
            </p:sp>
          </p:grpSp>
          <p:pic>
            <p:nvPicPr>
              <p:cNvPr id="6" name="object 5" descr="object 5">
                <a:extLst>
                  <a:ext uri="{FF2B5EF4-FFF2-40B4-BE49-F238E27FC236}">
                    <a16:creationId xmlns:a16="http://schemas.microsoft.com/office/drawing/2014/main" id="{5A6D61F9-901D-D89C-54C3-090E1B4E82DC}"/>
                  </a:ext>
                </a:extLst>
              </p:cNvPr>
              <p:cNvPicPr>
                <a:picLocks noChangeAspect="1"/>
              </p:cNvPicPr>
              <p:nvPr/>
            </p:nvPicPr>
            <p:blipFill>
              <a:blip r:embed="rId3"/>
              <a:stretch>
                <a:fillRect/>
              </a:stretch>
            </p:blipFill>
            <p:spPr>
              <a:xfrm rot="16200000" flipH="1">
                <a:off x="766074" y="195745"/>
                <a:ext cx="419216" cy="27725"/>
              </a:xfrm>
              <a:prstGeom prst="rect">
                <a:avLst/>
              </a:prstGeom>
              <a:ln w="12700" cap="flat">
                <a:noFill/>
                <a:miter lim="400000"/>
              </a:ln>
              <a:effectLst/>
            </p:spPr>
          </p:pic>
        </p:grpSp>
        <p:pic>
          <p:nvPicPr>
            <p:cNvPr id="4" name="Graphic 14" descr="Graphic 14">
              <a:extLst>
                <a:ext uri="{FF2B5EF4-FFF2-40B4-BE49-F238E27FC236}">
                  <a16:creationId xmlns:a16="http://schemas.microsoft.com/office/drawing/2014/main" id="{B0BC5BF6-8AD3-4829-EA56-97D146A68A9B}"/>
                </a:ext>
              </a:extLst>
            </p:cNvPr>
            <p:cNvPicPr>
              <a:picLocks noChangeAspect="1"/>
            </p:cNvPicPr>
            <p:nvPr/>
          </p:nvPicPr>
          <p:blipFill>
            <a:blip r:embed="rId4"/>
            <a:stretch>
              <a:fillRect/>
            </a:stretch>
          </p:blipFill>
          <p:spPr>
            <a:xfrm>
              <a:off x="1194118" y="34364"/>
              <a:ext cx="1226020" cy="277068"/>
            </a:xfrm>
            <a:prstGeom prst="rect">
              <a:avLst/>
            </a:prstGeom>
            <a:ln w="12700" cap="flat">
              <a:noFill/>
              <a:miter lim="400000"/>
            </a:ln>
            <a:effectLst/>
          </p:spPr>
        </p:pic>
      </p:grpSp>
      <p:sp>
        <p:nvSpPr>
          <p:cNvPr id="9" name="object 2">
            <a:extLst>
              <a:ext uri="{FF2B5EF4-FFF2-40B4-BE49-F238E27FC236}">
                <a16:creationId xmlns:a16="http://schemas.microsoft.com/office/drawing/2014/main" id="{63A6BE25-1D71-BDF1-4570-46752D4985AF}"/>
              </a:ext>
            </a:extLst>
          </p:cNvPr>
          <p:cNvSpPr txBox="1"/>
          <p:nvPr/>
        </p:nvSpPr>
        <p:spPr>
          <a:xfrm>
            <a:off x="764337" y="1090825"/>
            <a:ext cx="9178226" cy="4622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7701">
              <a:spcBef>
                <a:spcPts val="500"/>
              </a:spcBef>
              <a:defRPr sz="2600"/>
            </a:pPr>
            <a:r>
              <a:rPr lang="en-US" dirty="0">
                <a:solidFill>
                  <a:schemeClr val="tx1"/>
                </a:solidFill>
              </a:rPr>
              <a:t>UHC – </a:t>
            </a:r>
            <a:r>
              <a:rPr lang="en-US" sz="2400" dirty="0">
                <a:gradFill flip="none" rotWithShape="1">
                  <a:gsLst>
                    <a:gs pos="0">
                      <a:srgbClr val="7400FF"/>
                    </a:gs>
                    <a:gs pos="100000">
                      <a:srgbClr val="FA0060"/>
                    </a:gs>
                  </a:gsLst>
                  <a:lin ang="0" scaled="0"/>
                </a:gradFill>
              </a:rPr>
              <a:t>Wave IX Accent Preservation </a:t>
            </a:r>
            <a:endParaRPr dirty="0">
              <a:gradFill flip="none" rotWithShape="1">
                <a:gsLst>
                  <a:gs pos="0">
                    <a:srgbClr val="7400FF"/>
                  </a:gs>
                  <a:gs pos="100000">
                    <a:srgbClr val="FA0060"/>
                  </a:gs>
                </a:gsLst>
                <a:lin ang="0" scaled="0"/>
              </a:gradFill>
            </a:endParaRPr>
          </a:p>
        </p:txBody>
      </p:sp>
      <p:sp>
        <p:nvSpPr>
          <p:cNvPr id="10" name="TextBox 9">
            <a:extLst>
              <a:ext uri="{FF2B5EF4-FFF2-40B4-BE49-F238E27FC236}">
                <a16:creationId xmlns:a16="http://schemas.microsoft.com/office/drawing/2014/main" id="{46A54882-A8BA-80B7-94CD-518BF4B791FE}"/>
              </a:ext>
            </a:extLst>
          </p:cNvPr>
          <p:cNvSpPr txBox="1"/>
          <p:nvPr/>
        </p:nvSpPr>
        <p:spPr>
          <a:xfrm>
            <a:off x="764337" y="1660964"/>
            <a:ext cx="2129748" cy="3139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3081" indent="0" algn="l" defTabSz="554491" rtl="0" fontAlgn="auto" latinLnBrk="0" hangingPunct="0">
              <a:lnSpc>
                <a:spcPct val="120000"/>
              </a:lnSpc>
              <a:spcBef>
                <a:spcPts val="0"/>
              </a:spcBef>
              <a:spcAft>
                <a:spcPts val="0"/>
              </a:spcAft>
              <a:buClrTx/>
              <a:buSzTx/>
              <a:buFontTx/>
              <a:buNone/>
              <a:tabLst/>
            </a:pPr>
            <a:r>
              <a:rPr kumimoji="0" lang="en-US" sz="1200" b="1" i="0" u="none" strike="noStrike" cap="none" spc="300" normalizeH="0" baseline="0" dirty="0">
                <a:ln>
                  <a:noFill/>
                </a:ln>
                <a:solidFill>
                  <a:schemeClr val="accent1"/>
                </a:solidFill>
                <a:effectLst/>
                <a:uFillTx/>
                <a:latin typeface="Poppins" pitchFamily="2" charset="77"/>
                <a:cs typeface="Poppins" pitchFamily="2" charset="77"/>
                <a:sym typeface="Poppins Medium"/>
              </a:rPr>
              <a:t>PROGRESS UPDATE</a:t>
            </a:r>
          </a:p>
        </p:txBody>
      </p:sp>
      <p:sp>
        <p:nvSpPr>
          <p:cNvPr id="11" name="TextBox 10">
            <a:extLst>
              <a:ext uri="{FF2B5EF4-FFF2-40B4-BE49-F238E27FC236}">
                <a16:creationId xmlns:a16="http://schemas.microsoft.com/office/drawing/2014/main" id="{4503E305-045F-F32A-DF91-00FC9CFC92CA}"/>
              </a:ext>
            </a:extLst>
          </p:cNvPr>
          <p:cNvSpPr txBox="1"/>
          <p:nvPr/>
        </p:nvSpPr>
        <p:spPr>
          <a:xfrm>
            <a:off x="764337" y="1974894"/>
            <a:ext cx="5458112" cy="280589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Client agrees to have Preserve mode deployed on the Production (No Pilot)</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Installation on PH (Davao, Bohol) done on around 144 Workstations.</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Weekly Monitoring session with Vendor and Ops for the progress.</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NPS score and performance started deteriorating.</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Krisp to push another improves release.</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CS decided to remove preserve from larger population.</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Only 10 agents to kept active on Preserve.</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As per vendor advice, we are halting the usage of preserve mode on more than 10 </a:t>
            </a:r>
            <a:r>
              <a:rPr lang="en-US" sz="1000" dirty="0" err="1">
                <a:solidFill>
                  <a:schemeClr val="tx1"/>
                </a:solidFill>
                <a:latin typeface="Poppins" pitchFamily="2" charset="77"/>
                <a:ea typeface="+mn-lt"/>
                <a:cs typeface="Poppins" pitchFamily="2" charset="77"/>
              </a:rPr>
              <a:t>inbstances</a:t>
            </a:r>
            <a:r>
              <a:rPr lang="en-US" sz="1000" dirty="0">
                <a:solidFill>
                  <a:schemeClr val="tx1"/>
                </a:solidFill>
                <a:latin typeface="Poppins" pitchFamily="2" charset="77"/>
                <a:ea typeface="+mn-lt"/>
                <a:cs typeface="Poppins" pitchFamily="2" charset="77"/>
              </a:rPr>
              <a:t>.</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Next improved release expected by 12/16</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 </a:t>
            </a:r>
          </a:p>
        </p:txBody>
      </p:sp>
      <p:sp>
        <p:nvSpPr>
          <p:cNvPr id="12" name="TextBox 11">
            <a:extLst>
              <a:ext uri="{FF2B5EF4-FFF2-40B4-BE49-F238E27FC236}">
                <a16:creationId xmlns:a16="http://schemas.microsoft.com/office/drawing/2014/main" id="{9C9038AC-B574-8E70-572A-5C9DC61F7422}"/>
              </a:ext>
            </a:extLst>
          </p:cNvPr>
          <p:cNvSpPr txBox="1"/>
          <p:nvPr/>
        </p:nvSpPr>
        <p:spPr>
          <a:xfrm>
            <a:off x="764337" y="4308659"/>
            <a:ext cx="1371527" cy="3139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3081" indent="0" algn="l" defTabSz="554491" rtl="0" fontAlgn="auto" latinLnBrk="0" hangingPunct="0">
              <a:lnSpc>
                <a:spcPct val="120000"/>
              </a:lnSpc>
              <a:spcBef>
                <a:spcPts val="0"/>
              </a:spcBef>
              <a:spcAft>
                <a:spcPts val="0"/>
              </a:spcAft>
              <a:buClrTx/>
              <a:buSzTx/>
              <a:buFontTx/>
              <a:buNone/>
              <a:tabLst/>
            </a:pPr>
            <a:r>
              <a:rPr kumimoji="0" lang="en-US" sz="1200" b="1" i="0" u="none" strike="noStrike" cap="none" spc="300" normalizeH="0" baseline="0" dirty="0">
                <a:ln>
                  <a:noFill/>
                </a:ln>
                <a:solidFill>
                  <a:schemeClr val="accent1"/>
                </a:solidFill>
                <a:effectLst/>
                <a:uFillTx/>
                <a:latin typeface="Poppins" pitchFamily="2" charset="77"/>
                <a:cs typeface="Poppins" pitchFamily="2" charset="77"/>
                <a:sym typeface="Poppins Medium"/>
              </a:rPr>
              <a:t>NEXT STEPS</a:t>
            </a:r>
          </a:p>
        </p:txBody>
      </p:sp>
      <p:sp>
        <p:nvSpPr>
          <p:cNvPr id="13" name="TextBox 12">
            <a:extLst>
              <a:ext uri="{FF2B5EF4-FFF2-40B4-BE49-F238E27FC236}">
                <a16:creationId xmlns:a16="http://schemas.microsoft.com/office/drawing/2014/main" id="{1BCF9782-2EC7-7699-9415-D3745618F5A9}"/>
              </a:ext>
            </a:extLst>
          </p:cNvPr>
          <p:cNvSpPr txBox="1"/>
          <p:nvPr/>
        </p:nvSpPr>
        <p:spPr>
          <a:xfrm>
            <a:off x="764337" y="4648959"/>
            <a:ext cx="5458112" cy="26674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Monitoring the performance</a:t>
            </a:r>
            <a:r>
              <a:rPr lang="en-US" sz="1000" kern="0" dirty="0">
                <a:solidFill>
                  <a:schemeClr val="tx1"/>
                </a:solidFill>
                <a:latin typeface="Poppins" pitchFamily="2" charset="77"/>
                <a:ea typeface="+mn-lt"/>
                <a:cs typeface="Poppins" pitchFamily="2" charset="77"/>
              </a:rPr>
              <a:t>.</a:t>
            </a:r>
          </a:p>
        </p:txBody>
      </p:sp>
      <p:graphicFrame>
        <p:nvGraphicFramePr>
          <p:cNvPr id="14" name="Table 13">
            <a:extLst>
              <a:ext uri="{FF2B5EF4-FFF2-40B4-BE49-F238E27FC236}">
                <a16:creationId xmlns:a16="http://schemas.microsoft.com/office/drawing/2014/main" id="{3EAB42D4-7199-8EEA-9328-AA8E34D4661E}"/>
              </a:ext>
            </a:extLst>
          </p:cNvPr>
          <p:cNvGraphicFramePr>
            <a:graphicFrameLocks noGrp="1"/>
          </p:cNvGraphicFramePr>
          <p:nvPr/>
        </p:nvGraphicFramePr>
        <p:xfrm>
          <a:off x="764337" y="5546693"/>
          <a:ext cx="11102767" cy="1034977"/>
        </p:xfrm>
        <a:graphic>
          <a:graphicData uri="http://schemas.openxmlformats.org/drawingml/2006/table">
            <a:tbl>
              <a:tblPr firstRow="1" bandRow="1"/>
              <a:tblGrid>
                <a:gridCol w="2228140">
                  <a:extLst>
                    <a:ext uri="{9D8B030D-6E8A-4147-A177-3AD203B41FA5}">
                      <a16:colId xmlns:a16="http://schemas.microsoft.com/office/drawing/2014/main" val="2048538537"/>
                    </a:ext>
                  </a:extLst>
                </a:gridCol>
                <a:gridCol w="745177">
                  <a:extLst>
                    <a:ext uri="{9D8B030D-6E8A-4147-A177-3AD203B41FA5}">
                      <a16:colId xmlns:a16="http://schemas.microsoft.com/office/drawing/2014/main" val="1087928644"/>
                    </a:ext>
                  </a:extLst>
                </a:gridCol>
                <a:gridCol w="4160350">
                  <a:extLst>
                    <a:ext uri="{9D8B030D-6E8A-4147-A177-3AD203B41FA5}">
                      <a16:colId xmlns:a16="http://schemas.microsoft.com/office/drawing/2014/main" val="2801407862"/>
                    </a:ext>
                  </a:extLst>
                </a:gridCol>
                <a:gridCol w="1695039">
                  <a:extLst>
                    <a:ext uri="{9D8B030D-6E8A-4147-A177-3AD203B41FA5}">
                      <a16:colId xmlns:a16="http://schemas.microsoft.com/office/drawing/2014/main" val="894852767"/>
                    </a:ext>
                  </a:extLst>
                </a:gridCol>
                <a:gridCol w="848785">
                  <a:extLst>
                    <a:ext uri="{9D8B030D-6E8A-4147-A177-3AD203B41FA5}">
                      <a16:colId xmlns:a16="http://schemas.microsoft.com/office/drawing/2014/main" val="1952262249"/>
                    </a:ext>
                  </a:extLst>
                </a:gridCol>
                <a:gridCol w="1425276">
                  <a:extLst>
                    <a:ext uri="{9D8B030D-6E8A-4147-A177-3AD203B41FA5}">
                      <a16:colId xmlns:a16="http://schemas.microsoft.com/office/drawing/2014/main" val="2984590531"/>
                    </a:ext>
                  </a:extLst>
                </a:gridCol>
              </a:tblGrid>
              <a:tr h="45347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dirty="0">
                          <a:ln>
                            <a:noFill/>
                          </a:ln>
                          <a:effectLst/>
                          <a:latin typeface="Poppins" pitchFamily="2" charset="77"/>
                          <a:cs typeface="Poppins" pitchFamily="2" charset="77"/>
                        </a:rPr>
                        <a:t>Key Risks – Description</a:t>
                      </a:r>
                      <a:endParaRPr kumimoji="0" lang="en-US" sz="1000" b="1" u="none" strike="noStrike" kern="1200" cap="none" normalizeH="0" baseline="0" dirty="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dirty="0">
                          <a:ln>
                            <a:noFill/>
                          </a:ln>
                          <a:effectLst/>
                          <a:latin typeface="Poppins" pitchFamily="2" charset="77"/>
                          <a:cs typeface="Poppins" pitchFamily="2" charset="77"/>
                        </a:rPr>
                        <a:t>Impact</a:t>
                      </a:r>
                      <a:endParaRPr kumimoji="0" lang="en-US" sz="1000" b="1" u="none" strike="noStrike" kern="1200" cap="none" normalizeH="0" baseline="0" dirty="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noProof="0">
                          <a:ln>
                            <a:noFill/>
                          </a:ln>
                          <a:effectLst/>
                          <a:latin typeface="Poppins" pitchFamily="2" charset="77"/>
                          <a:cs typeface="Poppins" pitchFamily="2" charset="77"/>
                        </a:rPr>
                        <a:t>Resolution Action / Risk Mitigation </a:t>
                      </a:r>
                      <a:endParaRPr kumimoji="0" lang="en-US" sz="1000" b="1" u="none" strike="noStrike" kern="1200" cap="none" normalizeH="0" baseline="0" noProof="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a:ln>
                            <a:noFill/>
                          </a:ln>
                          <a:effectLst/>
                          <a:latin typeface="Poppins" pitchFamily="2" charset="77"/>
                          <a:cs typeface="Poppins" pitchFamily="2" charset="77"/>
                        </a:rPr>
                        <a:t>New Target Due Date</a:t>
                      </a:r>
                      <a:endParaRPr kumimoji="0" lang="en-US" sz="1000" b="1" u="none" strike="noStrike" kern="1200" cap="none" normalizeH="0" baseline="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a:ln>
                            <a:noFill/>
                          </a:ln>
                          <a:effectLst/>
                          <a:latin typeface="Poppins" pitchFamily="2" charset="77"/>
                          <a:cs typeface="Poppins" pitchFamily="2" charset="77"/>
                        </a:rPr>
                        <a:t>Owner(s)</a:t>
                      </a:r>
                      <a:endParaRPr kumimoji="0" lang="en-US" sz="1000" b="1" u="none" strike="noStrike" kern="1200" cap="none" normalizeH="0" baseline="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dirty="0">
                          <a:ln>
                            <a:noFill/>
                          </a:ln>
                          <a:effectLst/>
                          <a:latin typeface="Poppins" pitchFamily="2" charset="77"/>
                          <a:cs typeface="Poppins" pitchFamily="2" charset="77"/>
                        </a:rPr>
                        <a:t>Status</a:t>
                      </a:r>
                      <a:endParaRPr kumimoji="0" lang="en-US" sz="1000" b="1" u="none" strike="noStrike" kern="1200" cap="none" normalizeH="0" baseline="0" dirty="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801360726"/>
                  </a:ext>
                </a:extLst>
              </a:tr>
              <a:tr h="581505">
                <a:tc>
                  <a:txBody>
                    <a:bodyPr/>
                    <a:lstStyle/>
                    <a:p>
                      <a:pPr marL="0" marR="0" lvl="0" algn="l">
                        <a:spcBef>
                          <a:spcPts val="0"/>
                        </a:spcBef>
                        <a:spcAft>
                          <a:spcPts val="0"/>
                        </a:spcAft>
                        <a:buNone/>
                      </a:pPr>
                      <a:endParaRPr lang="en-US" sz="800" kern="0" noProof="0" dirty="0">
                        <a:solidFill>
                          <a:srgbClr val="58595B"/>
                        </a:solidFill>
                        <a:latin typeface="Poppins" pitchFamily="2" charset="77"/>
                        <a:ea typeface="+mn-lt"/>
                        <a:cs typeface="Poppins" pitchFamily="2" charset="77"/>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endParaRPr lang="en-US" sz="800" b="0" kern="0" dirty="0">
                        <a:solidFill>
                          <a:srgbClr val="58595B"/>
                        </a:solidFill>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l">
                        <a:spcBef>
                          <a:spcPts val="0"/>
                        </a:spcBef>
                        <a:spcAft>
                          <a:spcPts val="0"/>
                        </a:spcAft>
                        <a:buNone/>
                      </a:pPr>
                      <a:endParaRPr lang="en-US" sz="800" b="0" kern="0" noProof="0" dirty="0">
                        <a:solidFill>
                          <a:srgbClr val="58595B"/>
                        </a:solidFill>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endParaRPr lang="en-US" sz="800" strike="noStrike" kern="0" dirty="0">
                        <a:solidFill>
                          <a:srgbClr val="58595B"/>
                        </a:solidFill>
                        <a:effectLst/>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endParaRPr lang="en-US" sz="800" kern="0">
                        <a:solidFill>
                          <a:srgbClr val="58595B"/>
                        </a:solidFill>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eaLnBrk="1" fontAlgn="auto" latinLnBrk="0" hangingPunct="1">
                        <a:lnSpc>
                          <a:spcPct val="100000"/>
                        </a:lnSpc>
                        <a:spcBef>
                          <a:spcPts val="0"/>
                        </a:spcBef>
                        <a:spcAft>
                          <a:spcPts val="0"/>
                        </a:spcAft>
                        <a:buClrTx/>
                        <a:buSzTx/>
                        <a:buFontTx/>
                        <a:buNone/>
                      </a:pPr>
                      <a:endParaRPr kumimoji="0" lang="en-US" sz="800" b="0" i="0" u="none" strike="noStrike" kern="1200" cap="none" spc="0" normalizeH="0" baseline="0" noProof="0" dirty="0">
                        <a:ln>
                          <a:noFill/>
                        </a:ln>
                        <a:solidFill>
                          <a:srgbClr val="58595B"/>
                        </a:solidFill>
                        <a:effectLst/>
                        <a:uLnTx/>
                        <a:uFillTx/>
                        <a:latin typeface="Poppins" pitchFamily="2" charset="77"/>
                        <a:ea typeface="Calibri"/>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632947430"/>
                  </a:ext>
                </a:extLst>
              </a:tr>
            </a:tbl>
          </a:graphicData>
        </a:graphic>
      </p:graphicFrame>
      <p:graphicFrame>
        <p:nvGraphicFramePr>
          <p:cNvPr id="15" name="Table 14">
            <a:extLst>
              <a:ext uri="{FF2B5EF4-FFF2-40B4-BE49-F238E27FC236}">
                <a16:creationId xmlns:a16="http://schemas.microsoft.com/office/drawing/2014/main" id="{B8700F24-3EF1-5859-2A2A-95BC0BCC18E4}"/>
              </a:ext>
            </a:extLst>
          </p:cNvPr>
          <p:cNvGraphicFramePr>
            <a:graphicFrameLocks noGrp="1"/>
          </p:cNvGraphicFramePr>
          <p:nvPr/>
        </p:nvGraphicFramePr>
        <p:xfrm>
          <a:off x="6581668" y="943536"/>
          <a:ext cx="5285435" cy="717427"/>
        </p:xfrm>
        <a:graphic>
          <a:graphicData uri="http://schemas.openxmlformats.org/drawingml/2006/table">
            <a:tbl>
              <a:tblPr firstRow="1" bandRow="1"/>
              <a:tblGrid>
                <a:gridCol w="2655002">
                  <a:extLst>
                    <a:ext uri="{9D8B030D-6E8A-4147-A177-3AD203B41FA5}">
                      <a16:colId xmlns:a16="http://schemas.microsoft.com/office/drawing/2014/main" val="20001"/>
                    </a:ext>
                  </a:extLst>
                </a:gridCol>
                <a:gridCol w="2630433">
                  <a:extLst>
                    <a:ext uri="{9D8B030D-6E8A-4147-A177-3AD203B41FA5}">
                      <a16:colId xmlns:a16="http://schemas.microsoft.com/office/drawing/2014/main" val="20002"/>
                    </a:ext>
                  </a:extLst>
                </a:gridCol>
              </a:tblGrid>
              <a:tr h="259058">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a:lnSpc>
                          <a:spcPct val="100000"/>
                        </a:lnSpc>
                        <a:spcBef>
                          <a:spcPts val="0"/>
                        </a:spcBef>
                        <a:spcAft>
                          <a:spcPts val="0"/>
                        </a:spcAft>
                        <a:buNone/>
                      </a:pPr>
                      <a:r>
                        <a:rPr lang="en-US" sz="1000" u="none" strike="noStrike" kern="1200" cap="none" normalizeH="0" baseline="0" dirty="0">
                          <a:ln>
                            <a:noFill/>
                          </a:ln>
                          <a:solidFill>
                            <a:schemeClr val="tx1"/>
                          </a:solidFill>
                          <a:effectLst/>
                          <a:latin typeface="Poppins" pitchFamily="2" charset="77"/>
                          <a:cs typeface="Poppins" pitchFamily="2" charset="77"/>
                        </a:rPr>
                        <a:t>Project Manager</a:t>
                      </a:r>
                      <a:endParaRPr kumimoji="0" lang="en-US" sz="1000" dirty="0">
                        <a:solidFill>
                          <a:schemeClr val="tx1"/>
                        </a:solidFill>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456996" rtl="0" eaLnBrk="1" fontAlgn="auto" latinLnBrk="0" hangingPunct="1">
                        <a:lnSpc>
                          <a:spcPct val="100000"/>
                        </a:lnSpc>
                        <a:spcBef>
                          <a:spcPts val="0"/>
                        </a:spcBef>
                        <a:spcAft>
                          <a:spcPts val="0"/>
                        </a:spcAft>
                        <a:buClrTx/>
                        <a:buSzTx/>
                        <a:buFontTx/>
                        <a:buNone/>
                        <a:tabLst/>
                        <a:defRPr/>
                      </a:pPr>
                      <a:r>
                        <a:rPr kumimoji="0" lang="en-US" sz="1000" u="none" strike="noStrike" cap="none" normalizeH="0" baseline="0" dirty="0">
                          <a:ln>
                            <a:noFill/>
                          </a:ln>
                          <a:solidFill>
                            <a:schemeClr val="tx1"/>
                          </a:solidFill>
                          <a:effectLst/>
                          <a:latin typeface="Poppins" pitchFamily="2" charset="77"/>
                          <a:cs typeface="Poppins" pitchFamily="2" charset="77"/>
                        </a:rPr>
                        <a:t>Project Oversight</a:t>
                      </a:r>
                      <a:endParaRPr kumimoji="0" lang="en-US" sz="1000" b="1" i="0" u="none" strike="noStrike" cap="none" normalizeH="0" baseline="0" dirty="0">
                        <a:ln>
                          <a:noFill/>
                        </a:ln>
                        <a:solidFill>
                          <a:schemeClr val="tx1"/>
                        </a:solidFill>
                        <a:effectLst/>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5836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a:lnSpc>
                          <a:spcPct val="80000"/>
                        </a:lnSpc>
                        <a:spcBef>
                          <a:spcPts val="600"/>
                        </a:spcBef>
                        <a:spcAft>
                          <a:spcPct val="0"/>
                        </a:spcAft>
                        <a:buNone/>
                      </a:pPr>
                      <a:r>
                        <a:rPr lang="en-US" sz="800" b="0" i="0" u="none" strike="noStrike" kern="1200" noProof="0" dirty="0">
                          <a:solidFill>
                            <a:schemeClr val="bg1"/>
                          </a:solidFill>
                          <a:effectLst/>
                          <a:latin typeface="Poppins" pitchFamily="2" charset="77"/>
                          <a:cs typeface="Poppins" pitchFamily="2" charset="77"/>
                        </a:rPr>
                        <a:t>Sinnan Khan</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defTabSz="914400" rtl="0" eaLnBrk="0" fontAlgn="base" latinLnBrk="0" hangingPunct="0">
                        <a:lnSpc>
                          <a:spcPct val="120000"/>
                        </a:lnSpc>
                        <a:spcBef>
                          <a:spcPts val="0"/>
                        </a:spcBef>
                        <a:spcAft>
                          <a:spcPct val="0"/>
                        </a:spcAft>
                        <a:buClrTx/>
                        <a:buSzTx/>
                        <a:buFont typeface="Arial" pitchFamily="34" charset="0"/>
                        <a:buNone/>
                        <a:tabLst/>
                        <a:defRPr/>
                      </a:pPr>
                      <a:r>
                        <a:rPr lang="en-US" sz="800" b="0" strike="noStrike" kern="1200" noProof="0" dirty="0">
                          <a:solidFill>
                            <a:schemeClr val="bg1"/>
                          </a:solidFill>
                          <a:effectLst/>
                          <a:latin typeface="Poppins" pitchFamily="2" charset="77"/>
                          <a:ea typeface="+mn-ea"/>
                          <a:cs typeface="Poppins" pitchFamily="2" charset="77"/>
                        </a:rPr>
                        <a:t>Ahsan Tirmizi</a:t>
                      </a:r>
                    </a:p>
                    <a:p>
                      <a:pPr marL="0" marR="0" lvl="1" indent="0" algn="ctr" defTabSz="914400" rtl="0" eaLnBrk="0" fontAlgn="base" latinLnBrk="0" hangingPunct="0">
                        <a:lnSpc>
                          <a:spcPct val="120000"/>
                        </a:lnSpc>
                        <a:spcBef>
                          <a:spcPts val="0"/>
                        </a:spcBef>
                        <a:spcAft>
                          <a:spcPct val="0"/>
                        </a:spcAft>
                        <a:buClrTx/>
                        <a:buSzTx/>
                        <a:buFont typeface="Arial" pitchFamily="34" charset="0"/>
                        <a:buNone/>
                        <a:tabLst/>
                        <a:defRPr/>
                      </a:pPr>
                      <a:r>
                        <a:rPr lang="en-US" sz="800" b="0" strike="noStrike" kern="1200" noProof="0" dirty="0">
                          <a:solidFill>
                            <a:schemeClr val="bg1"/>
                          </a:solidFill>
                          <a:effectLst/>
                          <a:latin typeface="Poppins" pitchFamily="2" charset="77"/>
                          <a:ea typeface="+mn-ea"/>
                          <a:cs typeface="Poppins" pitchFamily="2" charset="77"/>
                        </a:rPr>
                        <a:t>Zeeshan Ahmed</a:t>
                      </a:r>
                      <a:endParaRPr lang="en-US" sz="800" dirty="0">
                        <a:solidFill>
                          <a:schemeClr val="bg1"/>
                        </a:solidFill>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16" name="Table 15">
            <a:extLst>
              <a:ext uri="{FF2B5EF4-FFF2-40B4-BE49-F238E27FC236}">
                <a16:creationId xmlns:a16="http://schemas.microsoft.com/office/drawing/2014/main" id="{4E3C551D-C03D-B0AF-8914-B5CC4C56D1BA}"/>
              </a:ext>
            </a:extLst>
          </p:cNvPr>
          <p:cNvGraphicFramePr>
            <a:graphicFrameLocks noGrp="1"/>
          </p:cNvGraphicFramePr>
          <p:nvPr>
            <p:extLst>
              <p:ext uri="{D42A27DB-BD31-4B8C-83A1-F6EECF244321}">
                <p14:modId xmlns:p14="http://schemas.microsoft.com/office/powerpoint/2010/main" val="1480874985"/>
              </p:ext>
            </p:extLst>
          </p:nvPr>
        </p:nvGraphicFramePr>
        <p:xfrm>
          <a:off x="6581670" y="1925788"/>
          <a:ext cx="5285435" cy="3010306"/>
        </p:xfrm>
        <a:graphic>
          <a:graphicData uri="http://schemas.openxmlformats.org/drawingml/2006/table">
            <a:tbl>
              <a:tblPr firstRow="1" firstCol="1" bandRow="1"/>
              <a:tblGrid>
                <a:gridCol w="2301073">
                  <a:extLst>
                    <a:ext uri="{9D8B030D-6E8A-4147-A177-3AD203B41FA5}">
                      <a16:colId xmlns:a16="http://schemas.microsoft.com/office/drawing/2014/main" val="3605627058"/>
                    </a:ext>
                  </a:extLst>
                </a:gridCol>
                <a:gridCol w="989045">
                  <a:extLst>
                    <a:ext uri="{9D8B030D-6E8A-4147-A177-3AD203B41FA5}">
                      <a16:colId xmlns:a16="http://schemas.microsoft.com/office/drawing/2014/main" val="2970187396"/>
                    </a:ext>
                  </a:extLst>
                </a:gridCol>
                <a:gridCol w="1212979">
                  <a:extLst>
                    <a:ext uri="{9D8B030D-6E8A-4147-A177-3AD203B41FA5}">
                      <a16:colId xmlns:a16="http://schemas.microsoft.com/office/drawing/2014/main" val="584016925"/>
                    </a:ext>
                  </a:extLst>
                </a:gridCol>
                <a:gridCol w="782338">
                  <a:extLst>
                    <a:ext uri="{9D8B030D-6E8A-4147-A177-3AD203B41FA5}">
                      <a16:colId xmlns:a16="http://schemas.microsoft.com/office/drawing/2014/main" val="3111489013"/>
                    </a:ext>
                  </a:extLst>
                </a:gridCol>
              </a:tblGrid>
              <a:tr h="26710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Critical Milestones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Due Date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a:latin typeface="Poppins" pitchFamily="2" charset="77"/>
                          <a:cs typeface="Poppins" pitchFamily="2" charset="77"/>
                        </a:rPr>
                        <a:t>Owner(s)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Status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681172629"/>
                  </a:ext>
                </a:extLst>
              </a:tr>
              <a:tr h="457200">
                <a:tc>
                  <a:txBody>
                    <a:bodyPr/>
                    <a:lstStyle/>
                    <a:p>
                      <a:pPr marL="0" marR="0" lvl="0" indent="0" algn="ctr"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Demo to the Client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rPr>
                        <a:t>11/25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a:lnSpc>
                          <a:spcPct val="100000"/>
                        </a:lnSpc>
                        <a:spcBef>
                          <a:spcPts val="0"/>
                        </a:spcBef>
                        <a:spcAft>
                          <a:spcPts val="0"/>
                        </a:spcAft>
                        <a:buNone/>
                      </a:pPr>
                      <a:r>
                        <a:rPr lang="en-US" sz="800" b="0" i="0" u="none" strike="noStrike" kern="0" cap="none" spc="0" normalizeH="0" baseline="0" noProof="0" dirty="0" err="1">
                          <a:ln>
                            <a:noFill/>
                          </a:ln>
                          <a:solidFill>
                            <a:schemeClr val="bg1"/>
                          </a:solidFill>
                          <a:effectLst/>
                          <a:uLnTx/>
                          <a:uFillTx/>
                          <a:latin typeface="Poppins" pitchFamily="2" charset="77"/>
                          <a:cs typeface="Poppins" pitchFamily="2" charset="77"/>
                        </a:rPr>
                        <a:t>WaveIX</a:t>
                      </a:r>
                      <a:r>
                        <a:rPr lang="en-US" sz="800" b="0" i="0" u="none" strike="noStrike" kern="0" cap="none" spc="0" normalizeH="0" baseline="0" noProof="0" dirty="0">
                          <a:ln>
                            <a:noFill/>
                          </a:ln>
                          <a:solidFill>
                            <a:schemeClr val="bg1"/>
                          </a:solidFill>
                          <a:effectLst/>
                          <a:uLnTx/>
                          <a:uFillTx/>
                          <a:latin typeface="Poppins" pitchFamily="2" charset="77"/>
                          <a:cs typeface="Poppins" pitchFamily="2" charset="77"/>
                        </a:rPr>
                        <a:t>/Client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Completed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818264609"/>
                  </a:ext>
                </a:extLst>
              </a:tr>
              <a:tr h="457200">
                <a:tc>
                  <a:txBody>
                    <a:bodyPr/>
                    <a:lstStyle/>
                    <a:p>
                      <a:pPr marL="0" marR="0" lvl="0" indent="0" algn="ctr" rtl="0">
                        <a:lnSpc>
                          <a:spcPct val="100000"/>
                        </a:lnSpc>
                        <a:spcBef>
                          <a:spcPts val="0"/>
                        </a:spcBef>
                        <a:spcAft>
                          <a:spcPts val="0"/>
                        </a:spcAft>
                        <a:buClrTx/>
                        <a:buSzTx/>
                        <a:buNone/>
                      </a:pPr>
                      <a:r>
                        <a:rPr lang="en-US" sz="800" dirty="0">
                          <a:solidFill>
                            <a:schemeClr val="bg1"/>
                          </a:solidFill>
                          <a:latin typeface="Poppins" pitchFamily="2" charset="77"/>
                          <a:cs typeface="Poppins" pitchFamily="2" charset="77"/>
                        </a:rPr>
                        <a:t>Client Approval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rPr>
                        <a:t>11/25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a:lnSpc>
                          <a:spcPct val="100000"/>
                        </a:lnSpc>
                        <a:spcBef>
                          <a:spcPts val="0"/>
                        </a:spcBef>
                        <a:spcAft>
                          <a:spcPts val="0"/>
                        </a:spcAft>
                        <a:buClrTx/>
                        <a:buSzTx/>
                        <a:buFont typeface="Arial" panose="020B0604020202020204" pitchFamily="34" charset="0"/>
                        <a:buNone/>
                      </a:pPr>
                      <a:r>
                        <a:rPr kumimoji="0" lang="en-US" sz="800" dirty="0">
                          <a:solidFill>
                            <a:schemeClr val="bg1"/>
                          </a:solidFill>
                          <a:latin typeface="Poppins" pitchFamily="2" charset="77"/>
                          <a:cs typeface="Poppins" pitchFamily="2" charset="77"/>
                        </a:rPr>
                        <a:t>Client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a:ln>
                            <a:noFill/>
                          </a:ln>
                          <a:solidFill>
                            <a:srgbClr val="000000"/>
                          </a:solidFill>
                          <a:effectLst/>
                          <a:uLnTx/>
                          <a:uFillTx/>
                          <a:latin typeface="Poppins" pitchFamily="2" charset="77"/>
                          <a:ea typeface="+mn-ea"/>
                          <a:cs typeface="Poppins" pitchFamily="2" charset="77"/>
                          <a:sym typeface="Helvetica"/>
                        </a:rPr>
                        <a:t>Completed</a:t>
                      </a:r>
                      <a:endParaRPr kumimoji="0" lang="en-US" sz="800" b="0" i="0" u="none" strike="noStrike" kern="0" cap="none" spc="0" normalizeH="0" baseline="0" noProof="0" dirty="0">
                        <a:ln>
                          <a:noFill/>
                        </a:ln>
                        <a:solidFill>
                          <a:srgbClr val="000000"/>
                        </a:solidFill>
                        <a:effectLst/>
                        <a:uLnTx/>
                        <a:uFillTx/>
                        <a:latin typeface="Poppins" pitchFamily="2" charset="77"/>
                        <a:ea typeface="+mn-ea"/>
                        <a:cs typeface="Poppins" pitchFamily="2" charset="77"/>
                        <a:sym typeface="Helvetic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1961824"/>
                  </a:ext>
                </a:extLst>
              </a:tr>
              <a:tr h="457200">
                <a:tc>
                  <a:txBody>
                    <a:bodyPr/>
                    <a:lstStyle/>
                    <a:p>
                      <a:pPr marL="0" marR="0" lvl="0" indent="0" algn="ctr"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Testing (Pilot)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rPr>
                        <a:t>11/28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a:lnSpc>
                          <a:spcPct val="100000"/>
                        </a:lnSpc>
                        <a:spcBef>
                          <a:spcPct val="20000"/>
                        </a:spcBef>
                        <a:spcAft>
                          <a:spcPts val="0"/>
                        </a:spcAft>
                        <a:buNone/>
                      </a:pPr>
                      <a:r>
                        <a:rPr lang="en-US" sz="800" b="0" i="0" u="none" strike="noStrike" kern="0" cap="none" spc="0" normalizeH="0" baseline="0" noProof="0" dirty="0" err="1">
                          <a:ln>
                            <a:noFill/>
                          </a:ln>
                          <a:solidFill>
                            <a:schemeClr val="bg1"/>
                          </a:solidFill>
                          <a:effectLst/>
                          <a:uLnTx/>
                          <a:uFillTx/>
                          <a:latin typeface="Poppins" pitchFamily="2" charset="77"/>
                          <a:cs typeface="Poppins" pitchFamily="2" charset="77"/>
                        </a:rPr>
                        <a:t>WaveIX</a:t>
                      </a:r>
                      <a:endParaRPr kumimoji="0" lang="en-US" sz="800" b="0" i="0" u="none" strike="noStrike" kern="0" cap="none" spc="0" normalizeH="0" baseline="0" noProof="0" dirty="0">
                        <a:ln>
                          <a:noFill/>
                        </a:ln>
                        <a:solidFill>
                          <a:schemeClr val="bg1"/>
                        </a:solidFill>
                        <a:effectLst/>
                        <a:uLnTx/>
                        <a:uFillTx/>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rgbClr val="000000"/>
                          </a:solidFill>
                          <a:effectLst/>
                          <a:uLnTx/>
                          <a:uFillTx/>
                          <a:latin typeface="Poppins" pitchFamily="2" charset="77"/>
                          <a:ea typeface="+mn-ea"/>
                          <a:cs typeface="Poppins" pitchFamily="2" charset="77"/>
                          <a:sym typeface="Helvetica"/>
                        </a:rPr>
                        <a:t>Completed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34713985"/>
                  </a:ext>
                </a:extLst>
              </a:tr>
              <a:tr h="457200">
                <a:tc>
                  <a:txBody>
                    <a:bodyPr/>
                    <a:lstStyle/>
                    <a:p>
                      <a:pPr marL="0" marR="0" lvl="0" indent="0" algn="ctr"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Deployment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rPr>
                        <a:t>12/3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a:lnSpc>
                          <a:spcPct val="100000"/>
                        </a:lnSpc>
                        <a:spcBef>
                          <a:spcPts val="0"/>
                        </a:spcBef>
                        <a:spcAft>
                          <a:spcPts val="0"/>
                        </a:spcAft>
                        <a:buNone/>
                      </a:pPr>
                      <a:r>
                        <a:rPr lang="en-US" sz="800" b="0" i="0" u="none" strike="noStrike" kern="0" cap="none" spc="0" normalizeH="0" baseline="0" noProof="0" dirty="0" err="1">
                          <a:ln>
                            <a:noFill/>
                          </a:ln>
                          <a:solidFill>
                            <a:schemeClr val="bg1"/>
                          </a:solidFill>
                          <a:effectLst/>
                          <a:uLnTx/>
                          <a:uFillTx/>
                          <a:latin typeface="Poppins" pitchFamily="2" charset="77"/>
                          <a:cs typeface="Poppins" pitchFamily="2" charset="77"/>
                        </a:rPr>
                        <a:t>WaveIX</a:t>
                      </a:r>
                      <a:r>
                        <a:rPr lang="en-US" sz="800" b="0" i="0" u="none" strike="noStrike" kern="0" cap="none" spc="0" normalizeH="0" baseline="0" noProof="0" dirty="0">
                          <a:ln>
                            <a:noFill/>
                          </a:ln>
                          <a:solidFill>
                            <a:schemeClr val="bg1"/>
                          </a:solidFill>
                          <a:effectLst/>
                          <a:uLnTx/>
                          <a:uFillTx/>
                          <a:latin typeface="Poppins" pitchFamily="2" charset="77"/>
                          <a:cs typeface="Poppins" pitchFamily="2" charset="77"/>
                        </a:rPr>
                        <a:t>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Completed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10325465"/>
                  </a:ext>
                </a:extLst>
              </a:tr>
              <a:tr h="457200">
                <a:tc>
                  <a:txBody>
                    <a:bodyPr/>
                    <a:lstStyle/>
                    <a:p>
                      <a:pPr marL="0" marR="0" lvl="0" indent="0" algn="ctr" rtl="0">
                        <a:lnSpc>
                          <a:spcPct val="100000"/>
                        </a:lnSpc>
                        <a:spcBef>
                          <a:spcPts val="0"/>
                        </a:spcBef>
                        <a:spcAft>
                          <a:spcPts val="0"/>
                        </a:spcAft>
                        <a:buClrTx/>
                        <a:buSzTx/>
                        <a:buNone/>
                      </a:pPr>
                      <a:r>
                        <a:rPr lang="en-US" sz="800" b="0" strike="noStrike" kern="1200" noProof="0" dirty="0">
                          <a:solidFill>
                            <a:schemeClr val="bg1"/>
                          </a:solidFill>
                          <a:latin typeface="Poppins" pitchFamily="2" charset="77"/>
                          <a:ea typeface="+mn-ea"/>
                          <a:cs typeface="Poppins" pitchFamily="2" charset="77"/>
                        </a:rPr>
                        <a:t>Monitoring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rPr>
                        <a:t>12/13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a:lnSpc>
                          <a:spcPct val="100000"/>
                        </a:lnSpc>
                        <a:spcBef>
                          <a:spcPts val="0"/>
                        </a:spcBef>
                        <a:spcAft>
                          <a:spcPts val="0"/>
                        </a:spcAft>
                        <a:buClrTx/>
                        <a:buSzTx/>
                        <a:buNone/>
                        <a:tabLst>
                          <a:tab pos="2400300" algn="l"/>
                        </a:tabLst>
                        <a:defRPr/>
                      </a:pPr>
                      <a:r>
                        <a:rPr lang="en-US" sz="800" b="0" i="0" u="none" strike="noStrike" kern="0" cap="none" spc="0" normalizeH="0" baseline="0" noProof="0" dirty="0" err="1">
                          <a:ln>
                            <a:noFill/>
                          </a:ln>
                          <a:solidFill>
                            <a:schemeClr val="bg1"/>
                          </a:solidFill>
                          <a:effectLst/>
                          <a:uLnTx/>
                          <a:uFillTx/>
                          <a:latin typeface="Poppins" pitchFamily="2" charset="77"/>
                          <a:cs typeface="Poppins" pitchFamily="2" charset="77"/>
                        </a:rPr>
                        <a:t>WaveIX</a:t>
                      </a:r>
                      <a:endParaRPr kumimoji="0"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In-Progress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900411667"/>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0" strike="noStrike" kern="1200" noProof="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4225300039"/>
                  </a:ext>
                </a:extLst>
              </a:tr>
            </a:tbl>
          </a:graphicData>
        </a:graphic>
      </p:graphicFrame>
    </p:spTree>
    <p:extLst>
      <p:ext uri="{BB962C8B-B14F-4D97-AF65-F5344CB8AC3E}">
        <p14:creationId xmlns:p14="http://schemas.microsoft.com/office/powerpoint/2010/main" val="204433881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6">
            <a:extLst>
              <a:ext uri="{FF2B5EF4-FFF2-40B4-BE49-F238E27FC236}">
                <a16:creationId xmlns:a16="http://schemas.microsoft.com/office/drawing/2014/main" id="{0594B484-5162-39BC-80B6-CD4935A1EC0E}"/>
              </a:ext>
            </a:extLst>
          </p:cNvPr>
          <p:cNvGrpSpPr/>
          <p:nvPr/>
        </p:nvGrpSpPr>
        <p:grpSpPr>
          <a:xfrm>
            <a:off x="764338" y="551676"/>
            <a:ext cx="762248" cy="274323"/>
            <a:chOff x="0" y="0"/>
            <a:chExt cx="762244" cy="274320"/>
          </a:xfrm>
        </p:grpSpPr>
        <p:pic>
          <p:nvPicPr>
            <p:cNvPr id="7" name="Graphic 18" descr="Graphic 18">
              <a:extLst>
                <a:ext uri="{FF2B5EF4-FFF2-40B4-BE49-F238E27FC236}">
                  <a16:creationId xmlns:a16="http://schemas.microsoft.com/office/drawing/2014/main" id="{B878D308-771D-4C04-B389-0EC5B6DDA772}"/>
                </a:ext>
              </a:extLst>
            </p:cNvPr>
            <p:cNvPicPr>
              <a:picLocks noChangeAspect="1"/>
            </p:cNvPicPr>
            <p:nvPr/>
          </p:nvPicPr>
          <p:blipFill>
            <a:blip r:embed="rId2"/>
            <a:stretch>
              <a:fillRect/>
            </a:stretch>
          </p:blipFill>
          <p:spPr>
            <a:xfrm>
              <a:off x="-1" y="0"/>
              <a:ext cx="757246" cy="274321"/>
            </a:xfrm>
            <a:prstGeom prst="rect">
              <a:avLst/>
            </a:prstGeom>
            <a:ln w="12700" cap="flat">
              <a:noFill/>
              <a:miter lim="400000"/>
            </a:ln>
            <a:effectLst/>
          </p:spPr>
        </p:pic>
        <p:sp>
          <p:nvSpPr>
            <p:cNvPr id="8" name="Oval 21">
              <a:extLst>
                <a:ext uri="{FF2B5EF4-FFF2-40B4-BE49-F238E27FC236}">
                  <a16:creationId xmlns:a16="http://schemas.microsoft.com/office/drawing/2014/main" id="{DC29C6C3-D5B6-ACB5-0ADB-E6ABE656F14A}"/>
                </a:ext>
              </a:extLst>
            </p:cNvPr>
            <p:cNvSpPr/>
            <p:nvPr/>
          </p:nvSpPr>
          <p:spPr>
            <a:xfrm>
              <a:off x="687420" y="199496"/>
              <a:ext cx="74825" cy="74825"/>
            </a:xfrm>
            <a:prstGeom prst="ellipse">
              <a:avLst/>
            </a:prstGeom>
            <a:gradFill flip="none" rotWithShape="1">
              <a:gsLst>
                <a:gs pos="0">
                  <a:srgbClr val="FA0060"/>
                </a:gs>
                <a:gs pos="100000">
                  <a:srgbClr val="7400FF"/>
                </a:gs>
              </a:gsLst>
              <a:lin ang="0" scaled="0"/>
            </a:gradFill>
            <a:ln w="12700" cap="flat">
              <a:noFill/>
              <a:miter lim="400000"/>
            </a:ln>
            <a:effectLst/>
          </p:spPr>
          <p:txBody>
            <a:bodyPr wrap="square" lIns="45719" tIns="45719" rIns="45719" bIns="45719" numCol="1" anchor="ctr">
              <a:noAutofit/>
            </a:bodyPr>
            <a:lstStyle/>
            <a:p>
              <a:pPr marR="0" algn="ctr">
                <a:lnSpc>
                  <a:spcPct val="100000"/>
                </a:lnSpc>
                <a:defRPr sz="1000">
                  <a:latin typeface="Calibri"/>
                  <a:ea typeface="Calibri"/>
                  <a:cs typeface="Calibri"/>
                  <a:sym typeface="Calibri"/>
                </a:defRPr>
              </a:pPr>
              <a:endParaRPr/>
            </a:p>
          </p:txBody>
        </p:sp>
      </p:grpSp>
      <p:sp>
        <p:nvSpPr>
          <p:cNvPr id="11" name="TextBox 12">
            <a:extLst>
              <a:ext uri="{FF2B5EF4-FFF2-40B4-BE49-F238E27FC236}">
                <a16:creationId xmlns:a16="http://schemas.microsoft.com/office/drawing/2014/main" id="{22E766B1-26CF-42B0-B3E9-5C529DB97F7A}"/>
              </a:ext>
            </a:extLst>
          </p:cNvPr>
          <p:cNvSpPr txBox="1"/>
          <p:nvPr/>
        </p:nvSpPr>
        <p:spPr>
          <a:xfrm>
            <a:off x="3639671" y="408997"/>
            <a:ext cx="4858872" cy="5955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7" tIns="45717" rIns="45717" bIns="45717">
            <a:spAutoFit/>
          </a:bodyPr>
          <a:lstStyle/>
          <a:p>
            <a:pPr defTabSz="914358">
              <a:lnSpc>
                <a:spcPct val="90000"/>
              </a:lnSpc>
              <a:defRPr sz="5300"/>
            </a:pPr>
            <a:r>
              <a:rPr lang="en-US" sz="3600" dirty="0"/>
              <a:t>Other 3</a:t>
            </a:r>
            <a:r>
              <a:rPr lang="en-US" sz="3600" baseline="30000" dirty="0"/>
              <a:t>rd</a:t>
            </a:r>
            <a:r>
              <a:rPr lang="en-US" sz="3600" dirty="0"/>
              <a:t> Party Tools</a:t>
            </a:r>
            <a:endParaRPr sz="3600" dirty="0"/>
          </a:p>
        </p:txBody>
      </p:sp>
      <p:graphicFrame>
        <p:nvGraphicFramePr>
          <p:cNvPr id="2" name="Table 1">
            <a:extLst>
              <a:ext uri="{FF2B5EF4-FFF2-40B4-BE49-F238E27FC236}">
                <a16:creationId xmlns:a16="http://schemas.microsoft.com/office/drawing/2014/main" id="{1E1B2AC0-580A-4554-9E58-3FCD933DB621}"/>
              </a:ext>
            </a:extLst>
          </p:cNvPr>
          <p:cNvGraphicFramePr>
            <a:graphicFrameLocks noGrp="1"/>
          </p:cNvGraphicFramePr>
          <p:nvPr>
            <p:extLst>
              <p:ext uri="{D42A27DB-BD31-4B8C-83A1-F6EECF244321}">
                <p14:modId xmlns:p14="http://schemas.microsoft.com/office/powerpoint/2010/main" val="1835440519"/>
              </p:ext>
            </p:extLst>
          </p:nvPr>
        </p:nvGraphicFramePr>
        <p:xfrm>
          <a:off x="609600" y="1600200"/>
          <a:ext cx="10719452" cy="1222072"/>
        </p:xfrm>
        <a:graphic>
          <a:graphicData uri="http://schemas.openxmlformats.org/drawingml/2006/table">
            <a:tbl>
              <a:tblPr firstRow="1" firstCol="1" bandRow="1"/>
              <a:tblGrid>
                <a:gridCol w="2238840">
                  <a:extLst>
                    <a:ext uri="{9D8B030D-6E8A-4147-A177-3AD203B41FA5}">
                      <a16:colId xmlns:a16="http://schemas.microsoft.com/office/drawing/2014/main" val="2196601205"/>
                    </a:ext>
                  </a:extLst>
                </a:gridCol>
                <a:gridCol w="2644589">
                  <a:extLst>
                    <a:ext uri="{9D8B030D-6E8A-4147-A177-3AD203B41FA5}">
                      <a16:colId xmlns:a16="http://schemas.microsoft.com/office/drawing/2014/main" val="964037091"/>
                    </a:ext>
                  </a:extLst>
                </a:gridCol>
                <a:gridCol w="5836023">
                  <a:extLst>
                    <a:ext uri="{9D8B030D-6E8A-4147-A177-3AD203B41FA5}">
                      <a16:colId xmlns:a16="http://schemas.microsoft.com/office/drawing/2014/main" val="3047498651"/>
                    </a:ext>
                  </a:extLst>
                </a:gridCol>
              </a:tblGrid>
              <a:tr h="62771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100" dirty="0">
                          <a:latin typeface="Poppins" pitchFamily="2" charset="77"/>
                          <a:cs typeface="Poppins" pitchFamily="2" charset="77"/>
                        </a:rPr>
                        <a:t>3</a:t>
                      </a:r>
                      <a:r>
                        <a:rPr lang="en-US" sz="1100" baseline="30000" dirty="0">
                          <a:latin typeface="Poppins" pitchFamily="2" charset="77"/>
                          <a:cs typeface="Poppins" pitchFamily="2" charset="77"/>
                        </a:rPr>
                        <a:t>rd</a:t>
                      </a:r>
                      <a:r>
                        <a:rPr lang="en-US" sz="1100" dirty="0">
                          <a:latin typeface="Poppins" pitchFamily="2" charset="77"/>
                          <a:cs typeface="Poppins" pitchFamily="2" charset="77"/>
                        </a:rPr>
                        <a:t> Party Partner</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100" dirty="0">
                          <a:latin typeface="Poppins" pitchFamily="2" charset="77"/>
                          <a:cs typeface="Poppins" pitchFamily="2" charset="77"/>
                        </a:rPr>
                        <a:t>Wave </a:t>
                      </a:r>
                      <a:r>
                        <a:rPr lang="en-US" sz="1100" dirty="0" err="1">
                          <a:latin typeface="Poppins" pitchFamily="2" charset="77"/>
                          <a:cs typeface="Poppins" pitchFamily="2" charset="77"/>
                        </a:rPr>
                        <a:t>iX</a:t>
                      </a:r>
                      <a:r>
                        <a:rPr lang="en-US" sz="1100" dirty="0">
                          <a:latin typeface="Poppins" pitchFamily="2" charset="77"/>
                          <a:cs typeface="Poppins" pitchFamily="2" charset="77"/>
                        </a:rPr>
                        <a:t> Solution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100" dirty="0">
                          <a:latin typeface="Poppins" pitchFamily="2" charset="77"/>
                          <a:cs typeface="Poppins" pitchFamily="2" charset="77"/>
                        </a:rPr>
                        <a:t>Description</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561539198"/>
                  </a:ext>
                </a:extLst>
              </a:tr>
              <a:tr h="542206">
                <a:tc>
                  <a:txBody>
                    <a:bodyPr/>
                    <a:lstStyle/>
                    <a:p>
                      <a:pPr marL="0" marR="0" lvl="0" indent="0" algn="ctr" rtl="0">
                        <a:lnSpc>
                          <a:spcPct val="100000"/>
                        </a:lnSpc>
                        <a:spcBef>
                          <a:spcPts val="0"/>
                        </a:spcBef>
                        <a:spcAft>
                          <a:spcPts val="0"/>
                        </a:spcAft>
                        <a:buClrTx/>
                        <a:buSzTx/>
                        <a:buNone/>
                      </a:pPr>
                      <a:r>
                        <a:rPr lang="en-US" sz="1100" b="0" strike="noStrike" noProof="0" dirty="0">
                          <a:solidFill>
                            <a:schemeClr val="bg1"/>
                          </a:solidFill>
                          <a:latin typeface="Poppins" pitchFamily="2" charset="77"/>
                          <a:cs typeface="Poppins" pitchFamily="2" charset="77"/>
                        </a:rPr>
                        <a:t>Envoy Visitor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a:lnSpc>
                          <a:spcPct val="100000"/>
                        </a:lnSpc>
                        <a:spcBef>
                          <a:spcPts val="0"/>
                        </a:spcBef>
                        <a:spcAft>
                          <a:spcPts val="0"/>
                        </a:spcAft>
                        <a:buClrTx/>
                        <a:buSzTx/>
                        <a:buNone/>
                      </a:pPr>
                      <a:r>
                        <a:rPr lang="en-US" sz="1100" b="0" strike="noStrike" noProof="0" dirty="0">
                          <a:solidFill>
                            <a:schemeClr val="bg1"/>
                          </a:solidFill>
                          <a:latin typeface="Poppins" pitchFamily="2" charset="77"/>
                          <a:cs typeface="Poppins" pitchFamily="2" charset="77"/>
                        </a:rPr>
                        <a:t>Not under Wave </a:t>
                      </a:r>
                      <a:r>
                        <a:rPr lang="en-US" sz="1100" b="0" strike="noStrike" noProof="0" dirty="0" err="1">
                          <a:solidFill>
                            <a:schemeClr val="bg1"/>
                          </a:solidFill>
                          <a:latin typeface="Poppins" pitchFamily="2" charset="77"/>
                          <a:cs typeface="Poppins" pitchFamily="2" charset="77"/>
                        </a:rPr>
                        <a:t>iX</a:t>
                      </a:r>
                      <a:endParaRPr lang="en-US" sz="1100" b="0" strike="noStrike" noProof="0" dirty="0">
                        <a:solidFill>
                          <a:schemeClr val="bg1"/>
                        </a:solidFill>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a:lnSpc>
                          <a:spcPct val="100000"/>
                        </a:lnSpc>
                        <a:spcBef>
                          <a:spcPct val="20000"/>
                        </a:spcBef>
                        <a:spcAft>
                          <a:spcPts val="0"/>
                        </a:spcAft>
                        <a:buNone/>
                      </a:pPr>
                      <a:r>
                        <a:rPr kumimoji="0" lang="en-US" sz="1100" b="0" i="0" u="none" strike="noStrike" kern="0" cap="none" spc="0" normalizeH="0" baseline="0" noProof="0" dirty="0">
                          <a:ln>
                            <a:noFill/>
                          </a:ln>
                          <a:solidFill>
                            <a:schemeClr val="bg1"/>
                          </a:solidFill>
                          <a:effectLst/>
                          <a:uLnTx/>
                          <a:uFillTx/>
                          <a:latin typeface="Poppins" pitchFamily="2" charset="77"/>
                          <a:cs typeface="Poppins" pitchFamily="2" charset="77"/>
                        </a:rPr>
                        <a:t>Envoy Visitors is a cloud based electronic visitor management system that streamlines the check-in process, enhancing security and visitor experience by digitizing sign-ins and tracking in workplaces.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187525414"/>
                  </a:ext>
                </a:extLst>
              </a:tr>
            </a:tbl>
          </a:graphicData>
        </a:graphic>
      </p:graphicFrame>
    </p:spTree>
    <p:extLst>
      <p:ext uri="{BB962C8B-B14F-4D97-AF65-F5344CB8AC3E}">
        <p14:creationId xmlns:p14="http://schemas.microsoft.com/office/powerpoint/2010/main" val="28378612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0ABAEB0C-ADA6-1873-5931-9E09C76CC410}"/>
              </a:ext>
            </a:extLst>
          </p:cNvPr>
          <p:cNvSpPr txBox="1"/>
          <p:nvPr/>
        </p:nvSpPr>
        <p:spPr>
          <a:xfrm>
            <a:off x="764337" y="1090825"/>
            <a:ext cx="9178226" cy="4622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7701">
              <a:spcBef>
                <a:spcPts val="500"/>
              </a:spcBef>
              <a:defRPr sz="2600"/>
            </a:pPr>
            <a:r>
              <a:rPr lang="en-US" dirty="0">
                <a:solidFill>
                  <a:schemeClr val="tx1"/>
                </a:solidFill>
              </a:rPr>
              <a:t>Envoy – </a:t>
            </a:r>
            <a:r>
              <a:rPr lang="en-US" sz="1600" dirty="0">
                <a:gradFill flip="none" rotWithShape="1">
                  <a:gsLst>
                    <a:gs pos="0">
                      <a:srgbClr val="7400FF"/>
                    </a:gs>
                    <a:gs pos="100000">
                      <a:srgbClr val="FA0060"/>
                    </a:gs>
                  </a:gsLst>
                  <a:lin ang="0" scaled="0"/>
                </a:gradFill>
              </a:rPr>
              <a:t>Electronic Visitor Management Solution</a:t>
            </a:r>
            <a:endParaRPr dirty="0">
              <a:gradFill flip="none" rotWithShape="1">
                <a:gsLst>
                  <a:gs pos="0">
                    <a:srgbClr val="7400FF"/>
                  </a:gs>
                  <a:gs pos="100000">
                    <a:srgbClr val="FA0060"/>
                  </a:gs>
                </a:gsLst>
                <a:lin ang="0" scaled="0"/>
              </a:gradFill>
            </a:endParaRPr>
          </a:p>
        </p:txBody>
      </p:sp>
      <p:sp>
        <p:nvSpPr>
          <p:cNvPr id="10" name="TextBox 9">
            <a:extLst>
              <a:ext uri="{FF2B5EF4-FFF2-40B4-BE49-F238E27FC236}">
                <a16:creationId xmlns:a16="http://schemas.microsoft.com/office/drawing/2014/main" id="{865CDB4F-34B1-F381-13C8-FB65E9B7B1C5}"/>
              </a:ext>
            </a:extLst>
          </p:cNvPr>
          <p:cNvSpPr txBox="1"/>
          <p:nvPr/>
        </p:nvSpPr>
        <p:spPr>
          <a:xfrm>
            <a:off x="764337" y="1660964"/>
            <a:ext cx="2129748" cy="3139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3081" indent="0" algn="l" defTabSz="554491" rtl="0" fontAlgn="auto" latinLnBrk="0" hangingPunct="0">
              <a:lnSpc>
                <a:spcPct val="120000"/>
              </a:lnSpc>
              <a:spcBef>
                <a:spcPts val="0"/>
              </a:spcBef>
              <a:spcAft>
                <a:spcPts val="0"/>
              </a:spcAft>
              <a:buClrTx/>
              <a:buSzTx/>
              <a:buFontTx/>
              <a:buNone/>
              <a:tabLst/>
            </a:pPr>
            <a:r>
              <a:rPr kumimoji="0" lang="en-US" sz="1200" b="1" i="0" u="none" strike="noStrike" cap="none" spc="300" normalizeH="0" baseline="0" dirty="0">
                <a:ln>
                  <a:noFill/>
                </a:ln>
                <a:solidFill>
                  <a:schemeClr val="accent1"/>
                </a:solidFill>
                <a:effectLst/>
                <a:uFillTx/>
                <a:latin typeface="Poppins" pitchFamily="2" charset="77"/>
                <a:cs typeface="Poppins" pitchFamily="2" charset="77"/>
                <a:sym typeface="Poppins Medium"/>
              </a:rPr>
              <a:t>PROGRESS UPDATE</a:t>
            </a:r>
          </a:p>
        </p:txBody>
      </p:sp>
      <p:sp>
        <p:nvSpPr>
          <p:cNvPr id="11" name="TextBox 10">
            <a:extLst>
              <a:ext uri="{FF2B5EF4-FFF2-40B4-BE49-F238E27FC236}">
                <a16:creationId xmlns:a16="http://schemas.microsoft.com/office/drawing/2014/main" id="{7119EEFB-2075-01E3-ED20-AAE40AF73DE1}"/>
              </a:ext>
            </a:extLst>
          </p:cNvPr>
          <p:cNvSpPr txBox="1"/>
          <p:nvPr/>
        </p:nvSpPr>
        <p:spPr>
          <a:xfrm>
            <a:off x="764337" y="1974894"/>
            <a:ext cx="5458112" cy="228267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A digital replacement of conventional paper based system.</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Initially deployed to 4 ibex sites last year as part of Google VoVo audit.</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It was planned to expand to other sites in future as well.</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Currently we are using Premium licenses.</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Amazon compliance audit also mandated to use EVMS on all amazon sites.</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We have reviewed and opted for its Enterprise version due to more security features.</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Pricing approval in progress.</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Licenses and equipment procured</a:t>
            </a:r>
          </a:p>
        </p:txBody>
      </p:sp>
      <p:sp>
        <p:nvSpPr>
          <p:cNvPr id="12" name="TextBox 11">
            <a:extLst>
              <a:ext uri="{FF2B5EF4-FFF2-40B4-BE49-F238E27FC236}">
                <a16:creationId xmlns:a16="http://schemas.microsoft.com/office/drawing/2014/main" id="{5595C36D-3E28-D628-527D-A93148608927}"/>
              </a:ext>
            </a:extLst>
          </p:cNvPr>
          <p:cNvSpPr txBox="1"/>
          <p:nvPr/>
        </p:nvSpPr>
        <p:spPr>
          <a:xfrm>
            <a:off x="764337" y="4441557"/>
            <a:ext cx="1371527" cy="3139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3081" indent="0" algn="l" defTabSz="554491" rtl="0" fontAlgn="auto" latinLnBrk="0" hangingPunct="0">
              <a:lnSpc>
                <a:spcPct val="120000"/>
              </a:lnSpc>
              <a:spcBef>
                <a:spcPts val="0"/>
              </a:spcBef>
              <a:spcAft>
                <a:spcPts val="0"/>
              </a:spcAft>
              <a:buClrTx/>
              <a:buSzTx/>
              <a:buFontTx/>
              <a:buNone/>
              <a:tabLst/>
            </a:pPr>
            <a:r>
              <a:rPr kumimoji="0" lang="en-US" sz="1200" b="1" i="0" u="none" strike="noStrike" cap="none" spc="300" normalizeH="0" baseline="0" dirty="0">
                <a:ln>
                  <a:noFill/>
                </a:ln>
                <a:solidFill>
                  <a:schemeClr val="accent1"/>
                </a:solidFill>
                <a:effectLst/>
                <a:uFillTx/>
                <a:latin typeface="Poppins" pitchFamily="2" charset="77"/>
                <a:cs typeface="Poppins" pitchFamily="2" charset="77"/>
                <a:sym typeface="Poppins Medium"/>
              </a:rPr>
              <a:t>NEXT STEPS</a:t>
            </a:r>
          </a:p>
        </p:txBody>
      </p:sp>
      <p:sp>
        <p:nvSpPr>
          <p:cNvPr id="13" name="TextBox 12">
            <a:extLst>
              <a:ext uri="{FF2B5EF4-FFF2-40B4-BE49-F238E27FC236}">
                <a16:creationId xmlns:a16="http://schemas.microsoft.com/office/drawing/2014/main" id="{7E9C87B7-9902-A197-5FB6-2CD1F8ED480A}"/>
              </a:ext>
            </a:extLst>
          </p:cNvPr>
          <p:cNvSpPr txBox="1"/>
          <p:nvPr/>
        </p:nvSpPr>
        <p:spPr>
          <a:xfrm>
            <a:off x="764337" y="4779463"/>
            <a:ext cx="5458112" cy="52835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Site configurations, hardware deployment</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Go-Live.</a:t>
            </a:r>
            <a:endParaRPr lang="en-US" sz="1000" kern="0" dirty="0">
              <a:solidFill>
                <a:schemeClr val="tx1"/>
              </a:solidFill>
              <a:latin typeface="Poppins" pitchFamily="2" charset="77"/>
              <a:ea typeface="+mn-lt"/>
              <a:cs typeface="Poppins" pitchFamily="2" charset="77"/>
            </a:endParaRPr>
          </a:p>
        </p:txBody>
      </p:sp>
      <p:graphicFrame>
        <p:nvGraphicFramePr>
          <p:cNvPr id="14" name="Table 13">
            <a:extLst>
              <a:ext uri="{FF2B5EF4-FFF2-40B4-BE49-F238E27FC236}">
                <a16:creationId xmlns:a16="http://schemas.microsoft.com/office/drawing/2014/main" id="{7217C0BF-F3AC-E0F1-382D-EAAAF5460427}"/>
              </a:ext>
            </a:extLst>
          </p:cNvPr>
          <p:cNvGraphicFramePr>
            <a:graphicFrameLocks noGrp="1"/>
          </p:cNvGraphicFramePr>
          <p:nvPr>
            <p:extLst>
              <p:ext uri="{D42A27DB-BD31-4B8C-83A1-F6EECF244321}">
                <p14:modId xmlns:p14="http://schemas.microsoft.com/office/powerpoint/2010/main" val="386790967"/>
              </p:ext>
            </p:extLst>
          </p:nvPr>
        </p:nvGraphicFramePr>
        <p:xfrm>
          <a:off x="764337" y="5546693"/>
          <a:ext cx="11102767" cy="1014884"/>
        </p:xfrm>
        <a:graphic>
          <a:graphicData uri="http://schemas.openxmlformats.org/drawingml/2006/table">
            <a:tbl>
              <a:tblPr firstRow="1" bandRow="1"/>
              <a:tblGrid>
                <a:gridCol w="2228140">
                  <a:extLst>
                    <a:ext uri="{9D8B030D-6E8A-4147-A177-3AD203B41FA5}">
                      <a16:colId xmlns:a16="http://schemas.microsoft.com/office/drawing/2014/main" val="2048538537"/>
                    </a:ext>
                  </a:extLst>
                </a:gridCol>
                <a:gridCol w="745177">
                  <a:extLst>
                    <a:ext uri="{9D8B030D-6E8A-4147-A177-3AD203B41FA5}">
                      <a16:colId xmlns:a16="http://schemas.microsoft.com/office/drawing/2014/main" val="1087928644"/>
                    </a:ext>
                  </a:extLst>
                </a:gridCol>
                <a:gridCol w="4160350">
                  <a:extLst>
                    <a:ext uri="{9D8B030D-6E8A-4147-A177-3AD203B41FA5}">
                      <a16:colId xmlns:a16="http://schemas.microsoft.com/office/drawing/2014/main" val="2801407862"/>
                    </a:ext>
                  </a:extLst>
                </a:gridCol>
                <a:gridCol w="1695039">
                  <a:extLst>
                    <a:ext uri="{9D8B030D-6E8A-4147-A177-3AD203B41FA5}">
                      <a16:colId xmlns:a16="http://schemas.microsoft.com/office/drawing/2014/main" val="894852767"/>
                    </a:ext>
                  </a:extLst>
                </a:gridCol>
                <a:gridCol w="848785">
                  <a:extLst>
                    <a:ext uri="{9D8B030D-6E8A-4147-A177-3AD203B41FA5}">
                      <a16:colId xmlns:a16="http://schemas.microsoft.com/office/drawing/2014/main" val="1952262249"/>
                    </a:ext>
                  </a:extLst>
                </a:gridCol>
                <a:gridCol w="1425276">
                  <a:extLst>
                    <a:ext uri="{9D8B030D-6E8A-4147-A177-3AD203B41FA5}">
                      <a16:colId xmlns:a16="http://schemas.microsoft.com/office/drawing/2014/main" val="2984590531"/>
                    </a:ext>
                  </a:extLst>
                </a:gridCol>
              </a:tblGrid>
              <a:tr h="29265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dirty="0">
                          <a:ln>
                            <a:noFill/>
                          </a:ln>
                          <a:effectLst/>
                          <a:latin typeface="Poppins" pitchFamily="2" charset="77"/>
                          <a:cs typeface="Poppins" pitchFamily="2" charset="77"/>
                        </a:rPr>
                        <a:t>Key Risks – Description</a:t>
                      </a:r>
                      <a:endParaRPr kumimoji="0" lang="en-US" sz="1000" b="1" u="none" strike="noStrike" kern="1200" cap="none" normalizeH="0" baseline="0" dirty="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a:ln>
                            <a:noFill/>
                          </a:ln>
                          <a:effectLst/>
                          <a:latin typeface="Poppins" pitchFamily="2" charset="77"/>
                          <a:cs typeface="Poppins" pitchFamily="2" charset="77"/>
                        </a:rPr>
                        <a:t>Impact</a:t>
                      </a:r>
                      <a:endParaRPr kumimoji="0" lang="en-US" sz="1000" b="1" u="none" strike="noStrike" kern="1200" cap="none" normalizeH="0" baseline="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noProof="0">
                          <a:ln>
                            <a:noFill/>
                          </a:ln>
                          <a:effectLst/>
                          <a:latin typeface="Poppins" pitchFamily="2" charset="77"/>
                          <a:cs typeface="Poppins" pitchFamily="2" charset="77"/>
                        </a:rPr>
                        <a:t>Resolution Action / Risk Mitigation </a:t>
                      </a:r>
                      <a:endParaRPr kumimoji="0" lang="en-US" sz="1000" b="1" u="none" strike="noStrike" kern="1200" cap="none" normalizeH="0" baseline="0" noProof="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a:ln>
                            <a:noFill/>
                          </a:ln>
                          <a:effectLst/>
                          <a:latin typeface="Poppins" pitchFamily="2" charset="77"/>
                          <a:cs typeface="Poppins" pitchFamily="2" charset="77"/>
                        </a:rPr>
                        <a:t>New Target Due Date</a:t>
                      </a:r>
                      <a:endParaRPr kumimoji="0" lang="en-US" sz="1000" b="1" u="none" strike="noStrike" kern="1200" cap="none" normalizeH="0" baseline="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a:ln>
                            <a:noFill/>
                          </a:ln>
                          <a:effectLst/>
                          <a:latin typeface="Poppins" pitchFamily="2" charset="77"/>
                          <a:cs typeface="Poppins" pitchFamily="2" charset="77"/>
                        </a:rPr>
                        <a:t>Owner(s)</a:t>
                      </a:r>
                      <a:endParaRPr kumimoji="0" lang="en-US" sz="1000" b="1" u="none" strike="noStrike" kern="1200" cap="none" normalizeH="0" baseline="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dirty="0">
                          <a:ln>
                            <a:noFill/>
                          </a:ln>
                          <a:effectLst/>
                          <a:latin typeface="Poppins" pitchFamily="2" charset="77"/>
                          <a:cs typeface="Poppins" pitchFamily="2" charset="77"/>
                        </a:rPr>
                        <a:t>Status</a:t>
                      </a:r>
                      <a:endParaRPr kumimoji="0" lang="en-US" sz="1000" b="1" u="none" strike="noStrike" kern="1200" cap="none" normalizeH="0" baseline="0" dirty="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801360726"/>
                  </a:ext>
                </a:extLst>
              </a:tr>
              <a:tr h="361114">
                <a:tc>
                  <a:txBody>
                    <a:bodyPr/>
                    <a:lstStyle/>
                    <a:p>
                      <a:pPr marL="0" marR="0" lvl="0" algn="l">
                        <a:spcBef>
                          <a:spcPts val="0"/>
                        </a:spcBef>
                        <a:spcAft>
                          <a:spcPts val="0"/>
                        </a:spcAft>
                        <a:buNone/>
                      </a:pPr>
                      <a:r>
                        <a:rPr lang="en-US" sz="1000" kern="0" noProof="0" dirty="0">
                          <a:solidFill>
                            <a:srgbClr val="58595B"/>
                          </a:solidFill>
                          <a:latin typeface="Poppins" pitchFamily="2" charset="77"/>
                          <a:ea typeface="+mn-lt"/>
                          <a:cs typeface="Poppins" pitchFamily="2" charset="77"/>
                        </a:rPr>
                        <a:t>Hardware availability in PH and PK</a:t>
                      </a: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r>
                        <a:rPr lang="en-US" sz="1000" b="0" kern="0" dirty="0">
                          <a:solidFill>
                            <a:srgbClr val="58595B"/>
                          </a:solidFill>
                          <a:latin typeface="Poppins" pitchFamily="2" charset="77"/>
                          <a:ea typeface="+mn-lt"/>
                          <a:cs typeface="Poppins" pitchFamily="2" charset="77"/>
                        </a:rPr>
                        <a:t>Delay</a:t>
                      </a: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l">
                        <a:spcBef>
                          <a:spcPts val="0"/>
                        </a:spcBef>
                        <a:spcAft>
                          <a:spcPts val="0"/>
                        </a:spcAft>
                        <a:buNone/>
                      </a:pPr>
                      <a:r>
                        <a:rPr lang="en-US" sz="1000" b="0" kern="0" noProof="0" dirty="0">
                          <a:solidFill>
                            <a:srgbClr val="58595B"/>
                          </a:solidFill>
                          <a:latin typeface="Poppins" pitchFamily="2" charset="77"/>
                          <a:ea typeface="+mn-lt"/>
                          <a:cs typeface="Poppins" pitchFamily="2" charset="77"/>
                        </a:rPr>
                        <a:t>Needs to be hand carried from US</a:t>
                      </a: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r>
                        <a:rPr lang="en-US" sz="1000" strike="noStrike" kern="0" dirty="0">
                          <a:solidFill>
                            <a:srgbClr val="58595B"/>
                          </a:solidFill>
                          <a:effectLst/>
                          <a:latin typeface="Poppins" pitchFamily="2" charset="77"/>
                          <a:ea typeface="+mn-lt"/>
                          <a:cs typeface="Poppins" pitchFamily="2" charset="77"/>
                        </a:rPr>
                        <a:t>TBD</a:t>
                      </a: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r>
                        <a:rPr lang="en-US" sz="800" kern="0" dirty="0">
                          <a:solidFill>
                            <a:srgbClr val="58595B"/>
                          </a:solidFill>
                          <a:latin typeface="Poppins" pitchFamily="2" charset="77"/>
                          <a:ea typeface="+mn-lt"/>
                          <a:cs typeface="Poppins" pitchFamily="2" charset="77"/>
                        </a:rPr>
                        <a:t>PMO / Procurement</a:t>
                      </a: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eaLnBrk="1" fontAlgn="auto" latinLnBrk="0" hangingPunct="1">
                        <a:lnSpc>
                          <a:spcPct val="100000"/>
                        </a:lnSpc>
                        <a:spcBef>
                          <a:spcPts val="0"/>
                        </a:spcBef>
                        <a:spcAft>
                          <a:spcPts val="0"/>
                        </a:spcAft>
                        <a:buClrTx/>
                        <a:buSzTx/>
                        <a:buFontTx/>
                        <a:buNone/>
                      </a:pPr>
                      <a:r>
                        <a:rPr kumimoji="0" lang="en-US" sz="1000" b="0" i="0" u="none" strike="noStrike" kern="1200" cap="none" spc="0" normalizeH="0" baseline="0" noProof="0" dirty="0">
                          <a:ln>
                            <a:noFill/>
                          </a:ln>
                          <a:solidFill>
                            <a:srgbClr val="58595B"/>
                          </a:solidFill>
                          <a:effectLst/>
                          <a:uLnTx/>
                          <a:uFillTx/>
                          <a:latin typeface="Poppins" pitchFamily="2" charset="77"/>
                          <a:ea typeface="Calibri"/>
                          <a:cs typeface="Poppins" pitchFamily="2" charset="77"/>
                        </a:rPr>
                        <a:t>Pending</a:t>
                      </a: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632947430"/>
                  </a:ext>
                </a:extLst>
              </a:tr>
              <a:tr h="361114">
                <a:tc>
                  <a:txBody>
                    <a:bodyPr/>
                    <a:lstStyle/>
                    <a:p>
                      <a:pPr marL="0" lvl="0" algn="l">
                        <a:spcBef>
                          <a:spcPts val="0"/>
                        </a:spcBef>
                        <a:spcAft>
                          <a:spcPts val="0"/>
                        </a:spcAft>
                        <a:buNone/>
                      </a:pPr>
                      <a:endParaRPr lang="en-US" sz="1000" b="0" i="0" u="none" strike="noStrike" kern="0" noProof="0">
                        <a:solidFill>
                          <a:srgbClr val="58595B"/>
                        </a:solidFill>
                        <a:latin typeface="Poppins" pitchFamily="2" charset="77"/>
                        <a:cs typeface="Poppins" pitchFamily="2" charset="77"/>
                      </a:endParaRPr>
                    </a:p>
                  </a:txBody>
                  <a:tcPr marT="952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tx2">
                        <a:lumMod val="20000"/>
                        <a:lumOff val="80000"/>
                      </a:schemeClr>
                    </a:solidFill>
                  </a:tcPr>
                </a:tc>
                <a:tc>
                  <a:txBody>
                    <a:bodyPr/>
                    <a:lstStyle/>
                    <a:p>
                      <a:pPr marL="0" lvl="0" algn="ctr">
                        <a:spcBef>
                          <a:spcPts val="0"/>
                        </a:spcBef>
                        <a:spcAft>
                          <a:spcPts val="0"/>
                        </a:spcAft>
                        <a:buNone/>
                      </a:pPr>
                      <a:endParaRPr lang="en-US" sz="1000" kern="0">
                        <a:solidFill>
                          <a:srgbClr val="58595B"/>
                        </a:solidFill>
                        <a:latin typeface="Poppins" pitchFamily="2" charset="77"/>
                        <a:ea typeface="+mn-lt"/>
                        <a:cs typeface="Poppins" pitchFamily="2" charset="77"/>
                      </a:endParaRPr>
                    </a:p>
                  </a:txBody>
                  <a:tcPr marL="68580" marR="68580" marT="952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tx2">
                        <a:lumMod val="20000"/>
                        <a:lumOff val="80000"/>
                      </a:schemeClr>
                    </a:solidFill>
                  </a:tcPr>
                </a:tc>
                <a:tc>
                  <a:txBody>
                    <a:bodyPr/>
                    <a:lstStyle/>
                    <a:p>
                      <a:pPr marL="0" lvl="0" algn="l">
                        <a:spcBef>
                          <a:spcPts val="0"/>
                        </a:spcBef>
                        <a:spcAft>
                          <a:spcPts val="0"/>
                        </a:spcAft>
                        <a:buNone/>
                      </a:pPr>
                      <a:endParaRPr lang="en-US" sz="1000" b="0" kern="0" noProof="0">
                        <a:solidFill>
                          <a:srgbClr val="58595B"/>
                        </a:solidFill>
                        <a:latin typeface="Poppins" pitchFamily="2" charset="77"/>
                        <a:ea typeface="+mn-lt"/>
                        <a:cs typeface="Poppins" pitchFamily="2" charset="77"/>
                      </a:endParaRPr>
                    </a:p>
                  </a:txBody>
                  <a:tcPr marL="68580" marR="68580" marT="952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tx2">
                        <a:lumMod val="20000"/>
                        <a:lumOff val="80000"/>
                      </a:schemeClr>
                    </a:solidFill>
                  </a:tcPr>
                </a:tc>
                <a:tc>
                  <a:txBody>
                    <a:bodyPr/>
                    <a:lstStyle/>
                    <a:p>
                      <a:pPr marL="0" lvl="0" algn="ctr">
                        <a:spcBef>
                          <a:spcPts val="0"/>
                        </a:spcBef>
                        <a:spcAft>
                          <a:spcPts val="0"/>
                        </a:spcAft>
                        <a:buNone/>
                      </a:pPr>
                      <a:endParaRPr lang="en-US" sz="1000" strike="noStrike" kern="0">
                        <a:solidFill>
                          <a:srgbClr val="58595B"/>
                        </a:solidFill>
                        <a:effectLst/>
                        <a:latin typeface="Poppins" pitchFamily="2" charset="77"/>
                        <a:ea typeface="+mn-lt"/>
                        <a:cs typeface="Poppins" pitchFamily="2" charset="77"/>
                      </a:endParaRPr>
                    </a:p>
                  </a:txBody>
                  <a:tcPr marL="68580" marR="68580" marT="952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tx2">
                        <a:lumMod val="20000"/>
                        <a:lumOff val="80000"/>
                      </a:schemeClr>
                    </a:solidFill>
                  </a:tcPr>
                </a:tc>
                <a:tc>
                  <a:txBody>
                    <a:bodyPr/>
                    <a:lstStyle/>
                    <a:p>
                      <a:pPr marL="0" lvl="0" algn="ctr">
                        <a:spcBef>
                          <a:spcPts val="0"/>
                        </a:spcBef>
                        <a:spcAft>
                          <a:spcPts val="0"/>
                        </a:spcAft>
                        <a:buNone/>
                      </a:pPr>
                      <a:endParaRPr lang="en-US" sz="1000" kern="0">
                        <a:solidFill>
                          <a:srgbClr val="58595B"/>
                        </a:solidFill>
                        <a:latin typeface="Poppins" pitchFamily="2" charset="77"/>
                        <a:ea typeface="+mn-lt"/>
                        <a:cs typeface="Poppins" pitchFamily="2" charset="77"/>
                      </a:endParaRPr>
                    </a:p>
                  </a:txBody>
                  <a:tcPr marL="68580" marR="68580" marT="952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tx2">
                        <a:lumMod val="20000"/>
                        <a:lumOff val="80000"/>
                      </a:schemeClr>
                    </a:solidFill>
                  </a:tcPr>
                </a:tc>
                <a:tc>
                  <a:txBody>
                    <a:bodyPr/>
                    <a:lstStyle/>
                    <a:p>
                      <a:pPr marL="0" lvl="0" indent="0" algn="ctr">
                        <a:lnSpc>
                          <a:spcPct val="100000"/>
                        </a:lnSpc>
                        <a:spcBef>
                          <a:spcPts val="0"/>
                        </a:spcBef>
                        <a:spcAft>
                          <a:spcPts val="0"/>
                        </a:spcAft>
                        <a:buNone/>
                      </a:pPr>
                      <a:endParaRPr kumimoji="0" lang="en-US" sz="1000" b="0" i="0" u="none" strike="noStrike" kern="1200" cap="none" spc="0" normalizeH="0" baseline="0" noProof="0" dirty="0">
                        <a:ln>
                          <a:noFill/>
                        </a:ln>
                        <a:solidFill>
                          <a:srgbClr val="58595B"/>
                        </a:solidFill>
                        <a:effectLst/>
                        <a:uLnTx/>
                        <a:uFillTx/>
                        <a:latin typeface="Poppins" pitchFamily="2" charset="77"/>
                        <a:ea typeface="Calibri"/>
                        <a:cs typeface="Poppins" pitchFamily="2" charset="77"/>
                      </a:endParaRPr>
                    </a:p>
                  </a:txBody>
                  <a:tcPr marL="68580" marR="68580" marT="952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tx2">
                        <a:lumMod val="20000"/>
                        <a:lumOff val="80000"/>
                      </a:schemeClr>
                    </a:solidFill>
                  </a:tcPr>
                </a:tc>
                <a:extLst>
                  <a:ext uri="{0D108BD9-81ED-4DB2-BD59-A6C34878D82A}">
                    <a16:rowId xmlns:a16="http://schemas.microsoft.com/office/drawing/2014/main" val="3912098713"/>
                  </a:ext>
                </a:extLst>
              </a:tr>
            </a:tbl>
          </a:graphicData>
        </a:graphic>
      </p:graphicFrame>
      <p:graphicFrame>
        <p:nvGraphicFramePr>
          <p:cNvPr id="15" name="Table 14">
            <a:extLst>
              <a:ext uri="{FF2B5EF4-FFF2-40B4-BE49-F238E27FC236}">
                <a16:creationId xmlns:a16="http://schemas.microsoft.com/office/drawing/2014/main" id="{535B235F-3DC5-E0B1-3207-9C1FE4F129C2}"/>
              </a:ext>
            </a:extLst>
          </p:cNvPr>
          <p:cNvGraphicFramePr>
            <a:graphicFrameLocks noGrp="1"/>
          </p:cNvGraphicFramePr>
          <p:nvPr/>
        </p:nvGraphicFramePr>
        <p:xfrm>
          <a:off x="6581668" y="943536"/>
          <a:ext cx="5285435" cy="717427"/>
        </p:xfrm>
        <a:graphic>
          <a:graphicData uri="http://schemas.openxmlformats.org/drawingml/2006/table">
            <a:tbl>
              <a:tblPr firstRow="1" bandRow="1"/>
              <a:tblGrid>
                <a:gridCol w="2655002">
                  <a:extLst>
                    <a:ext uri="{9D8B030D-6E8A-4147-A177-3AD203B41FA5}">
                      <a16:colId xmlns:a16="http://schemas.microsoft.com/office/drawing/2014/main" val="20001"/>
                    </a:ext>
                  </a:extLst>
                </a:gridCol>
                <a:gridCol w="2630433">
                  <a:extLst>
                    <a:ext uri="{9D8B030D-6E8A-4147-A177-3AD203B41FA5}">
                      <a16:colId xmlns:a16="http://schemas.microsoft.com/office/drawing/2014/main" val="20002"/>
                    </a:ext>
                  </a:extLst>
                </a:gridCol>
              </a:tblGrid>
              <a:tr h="259058">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a:lnSpc>
                          <a:spcPct val="100000"/>
                        </a:lnSpc>
                        <a:spcBef>
                          <a:spcPts val="0"/>
                        </a:spcBef>
                        <a:spcAft>
                          <a:spcPts val="0"/>
                        </a:spcAft>
                        <a:buNone/>
                      </a:pPr>
                      <a:r>
                        <a:rPr lang="en-US" sz="1000" u="none" strike="noStrike" kern="1200" cap="none" normalizeH="0" baseline="0" dirty="0">
                          <a:ln>
                            <a:noFill/>
                          </a:ln>
                          <a:solidFill>
                            <a:schemeClr val="tx1"/>
                          </a:solidFill>
                          <a:effectLst/>
                          <a:latin typeface="Poppins" pitchFamily="2" charset="77"/>
                          <a:cs typeface="Poppins" pitchFamily="2" charset="77"/>
                        </a:rPr>
                        <a:t>Project Manager</a:t>
                      </a:r>
                      <a:endParaRPr kumimoji="0" lang="en-US" sz="1000" dirty="0">
                        <a:solidFill>
                          <a:schemeClr val="tx1"/>
                        </a:solidFill>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456996" rtl="0" eaLnBrk="1" fontAlgn="auto" latinLnBrk="0" hangingPunct="1">
                        <a:lnSpc>
                          <a:spcPct val="100000"/>
                        </a:lnSpc>
                        <a:spcBef>
                          <a:spcPts val="0"/>
                        </a:spcBef>
                        <a:spcAft>
                          <a:spcPts val="0"/>
                        </a:spcAft>
                        <a:buClrTx/>
                        <a:buSzTx/>
                        <a:buFontTx/>
                        <a:buNone/>
                        <a:tabLst/>
                        <a:defRPr/>
                      </a:pPr>
                      <a:r>
                        <a:rPr kumimoji="0" lang="en-US" sz="1000" u="none" strike="noStrike" cap="none" normalizeH="0" baseline="0" dirty="0">
                          <a:ln>
                            <a:noFill/>
                          </a:ln>
                          <a:solidFill>
                            <a:schemeClr val="tx1"/>
                          </a:solidFill>
                          <a:effectLst/>
                          <a:latin typeface="Poppins" pitchFamily="2" charset="77"/>
                          <a:cs typeface="Poppins" pitchFamily="2" charset="77"/>
                        </a:rPr>
                        <a:t>Project Oversight</a:t>
                      </a:r>
                      <a:endParaRPr kumimoji="0" lang="en-US" sz="1000" b="1" i="0" u="none" strike="noStrike" cap="none" normalizeH="0" baseline="0" dirty="0">
                        <a:ln>
                          <a:noFill/>
                        </a:ln>
                        <a:solidFill>
                          <a:schemeClr val="tx1"/>
                        </a:solidFill>
                        <a:effectLst/>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5836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a:lnSpc>
                          <a:spcPct val="80000"/>
                        </a:lnSpc>
                        <a:spcBef>
                          <a:spcPts val="600"/>
                        </a:spcBef>
                        <a:spcAft>
                          <a:spcPct val="0"/>
                        </a:spcAft>
                        <a:buNone/>
                      </a:pPr>
                      <a:r>
                        <a:rPr lang="en-US" sz="800" b="0" i="0" u="none" strike="noStrike" kern="1200" noProof="0" dirty="0">
                          <a:solidFill>
                            <a:schemeClr val="bg1"/>
                          </a:solidFill>
                          <a:effectLst/>
                          <a:latin typeface="Poppins" pitchFamily="2" charset="77"/>
                          <a:cs typeface="Poppins" pitchFamily="2" charset="77"/>
                        </a:rPr>
                        <a:t>Sinnan Khan</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defTabSz="914400" rtl="0" eaLnBrk="0" fontAlgn="base" latinLnBrk="0" hangingPunct="0">
                        <a:lnSpc>
                          <a:spcPct val="120000"/>
                        </a:lnSpc>
                        <a:spcBef>
                          <a:spcPts val="0"/>
                        </a:spcBef>
                        <a:spcAft>
                          <a:spcPct val="0"/>
                        </a:spcAft>
                        <a:buClrTx/>
                        <a:buSzTx/>
                        <a:buFont typeface="Arial" pitchFamily="34" charset="0"/>
                        <a:buNone/>
                        <a:tabLst/>
                        <a:defRPr/>
                      </a:pPr>
                      <a:r>
                        <a:rPr lang="en-US" sz="800" b="0" strike="noStrike" kern="1200" noProof="0" dirty="0">
                          <a:solidFill>
                            <a:schemeClr val="bg1"/>
                          </a:solidFill>
                          <a:effectLst/>
                          <a:latin typeface="Poppins" pitchFamily="2" charset="77"/>
                          <a:ea typeface="+mn-ea"/>
                          <a:cs typeface="Poppins" pitchFamily="2" charset="77"/>
                        </a:rPr>
                        <a:t>Ahsan Tirmizi</a:t>
                      </a:r>
                    </a:p>
                    <a:p>
                      <a:pPr marL="0" marR="0" lvl="1" indent="0" algn="ctr" defTabSz="914400" rtl="0" eaLnBrk="0" fontAlgn="base" latinLnBrk="0" hangingPunct="0">
                        <a:lnSpc>
                          <a:spcPct val="120000"/>
                        </a:lnSpc>
                        <a:spcBef>
                          <a:spcPts val="0"/>
                        </a:spcBef>
                        <a:spcAft>
                          <a:spcPct val="0"/>
                        </a:spcAft>
                        <a:buClrTx/>
                        <a:buSzTx/>
                        <a:buFont typeface="Arial" pitchFamily="34" charset="0"/>
                        <a:buNone/>
                        <a:tabLst/>
                        <a:defRPr/>
                      </a:pPr>
                      <a:r>
                        <a:rPr lang="en-US" sz="800" b="0" strike="noStrike" kern="1200" noProof="0" dirty="0">
                          <a:solidFill>
                            <a:schemeClr val="bg1"/>
                          </a:solidFill>
                          <a:effectLst/>
                          <a:latin typeface="Poppins" pitchFamily="2" charset="77"/>
                          <a:ea typeface="+mn-ea"/>
                          <a:cs typeface="Poppins" pitchFamily="2" charset="77"/>
                        </a:rPr>
                        <a:t>Zeeshan Ahmed</a:t>
                      </a:r>
                      <a:endParaRPr lang="en-US" sz="800" dirty="0">
                        <a:solidFill>
                          <a:schemeClr val="bg1"/>
                        </a:solidFill>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16" name="Table 15">
            <a:extLst>
              <a:ext uri="{FF2B5EF4-FFF2-40B4-BE49-F238E27FC236}">
                <a16:creationId xmlns:a16="http://schemas.microsoft.com/office/drawing/2014/main" id="{B416D81A-1363-BFF3-2447-941A0AA7B8BC}"/>
              </a:ext>
            </a:extLst>
          </p:cNvPr>
          <p:cNvGraphicFramePr>
            <a:graphicFrameLocks noGrp="1"/>
          </p:cNvGraphicFramePr>
          <p:nvPr>
            <p:extLst>
              <p:ext uri="{D42A27DB-BD31-4B8C-83A1-F6EECF244321}">
                <p14:modId xmlns:p14="http://schemas.microsoft.com/office/powerpoint/2010/main" val="3714284107"/>
              </p:ext>
            </p:extLst>
          </p:nvPr>
        </p:nvGraphicFramePr>
        <p:xfrm>
          <a:off x="6581670" y="1925788"/>
          <a:ext cx="5296565" cy="3467506"/>
        </p:xfrm>
        <a:graphic>
          <a:graphicData uri="http://schemas.openxmlformats.org/drawingml/2006/table">
            <a:tbl>
              <a:tblPr firstRow="1" firstCol="1" bandRow="1"/>
              <a:tblGrid>
                <a:gridCol w="2622927">
                  <a:extLst>
                    <a:ext uri="{9D8B030D-6E8A-4147-A177-3AD203B41FA5}">
                      <a16:colId xmlns:a16="http://schemas.microsoft.com/office/drawing/2014/main" val="3605627058"/>
                    </a:ext>
                  </a:extLst>
                </a:gridCol>
                <a:gridCol w="813779">
                  <a:extLst>
                    <a:ext uri="{9D8B030D-6E8A-4147-A177-3AD203B41FA5}">
                      <a16:colId xmlns:a16="http://schemas.microsoft.com/office/drawing/2014/main" val="2970187396"/>
                    </a:ext>
                  </a:extLst>
                </a:gridCol>
                <a:gridCol w="1008212">
                  <a:extLst>
                    <a:ext uri="{9D8B030D-6E8A-4147-A177-3AD203B41FA5}">
                      <a16:colId xmlns:a16="http://schemas.microsoft.com/office/drawing/2014/main" val="584016925"/>
                    </a:ext>
                  </a:extLst>
                </a:gridCol>
                <a:gridCol w="851647">
                  <a:extLst>
                    <a:ext uri="{9D8B030D-6E8A-4147-A177-3AD203B41FA5}">
                      <a16:colId xmlns:a16="http://schemas.microsoft.com/office/drawing/2014/main" val="3111489013"/>
                    </a:ext>
                  </a:extLst>
                </a:gridCol>
              </a:tblGrid>
              <a:tr h="26710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Critical Milestones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Due Date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a:latin typeface="Poppins" pitchFamily="2" charset="77"/>
                          <a:cs typeface="Poppins" pitchFamily="2" charset="77"/>
                        </a:rPr>
                        <a:t>Owner(s)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Status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681172629"/>
                  </a:ext>
                </a:extLst>
              </a:tr>
              <a:tr h="457200">
                <a:tc>
                  <a:txBody>
                    <a:bodyPr/>
                    <a:lstStyle/>
                    <a:p>
                      <a:pPr marL="0" marR="0" lvl="0" indent="0" algn="ctr"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Initiate Vendor Communication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March 2024</a:t>
                      </a:r>
                      <a:endParaRPr kumimoji="0" lang="en-US" sz="8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a:lnSpc>
                          <a:spcPct val="100000"/>
                        </a:lnSpc>
                        <a:spcBef>
                          <a:spcPts val="0"/>
                        </a:spcBef>
                        <a:spcAft>
                          <a:spcPts val="0"/>
                        </a:spcAft>
                        <a:buNone/>
                      </a:pPr>
                      <a:r>
                        <a:rPr lang="en-US" sz="800" b="0" i="0" u="none" strike="noStrike" kern="0" cap="none" spc="0" normalizeH="0" baseline="0" noProof="0" dirty="0">
                          <a:ln>
                            <a:noFill/>
                          </a:ln>
                          <a:solidFill>
                            <a:schemeClr val="bg1"/>
                          </a:solidFill>
                          <a:effectLst/>
                          <a:uLnTx/>
                          <a:uFillTx/>
                          <a:latin typeface="Poppins" pitchFamily="2" charset="77"/>
                          <a:cs typeface="Poppins" pitchFamily="2" charset="77"/>
                        </a:rPr>
                        <a:t>PMO / Procurement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Completed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818264609"/>
                  </a:ext>
                </a:extLst>
              </a:tr>
              <a:tr h="457200">
                <a:tc>
                  <a:txBody>
                    <a:bodyPr/>
                    <a:lstStyle/>
                    <a:p>
                      <a:pPr marL="0" marR="0" lvl="0" indent="0" algn="ctr"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Feature and Pricing Review</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a:buNone/>
                      </a:pPr>
                      <a:r>
                        <a:rPr kumimoji="0" lang="en-US" sz="800" dirty="0">
                          <a:solidFill>
                            <a:schemeClr val="bg1"/>
                          </a:solidFill>
                          <a:latin typeface="Poppins" pitchFamily="2" charset="77"/>
                          <a:cs typeface="Poppins" pitchFamily="2" charset="77"/>
                        </a:rPr>
                        <a:t>April 2024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a:lnSpc>
                          <a:spcPct val="100000"/>
                        </a:lnSpc>
                        <a:spcBef>
                          <a:spcPts val="0"/>
                        </a:spcBef>
                        <a:spcAft>
                          <a:spcPts val="0"/>
                        </a:spcAft>
                        <a:buNone/>
                      </a:pPr>
                      <a:r>
                        <a:rPr kumimoji="0" lang="en-US" sz="800" b="0" i="0" u="none" strike="noStrike" kern="0" cap="none" spc="0" normalizeH="0" baseline="0" noProof="0" dirty="0">
                          <a:ln>
                            <a:noFill/>
                          </a:ln>
                          <a:solidFill>
                            <a:schemeClr val="bg1"/>
                          </a:solidFill>
                          <a:effectLst/>
                          <a:uLnTx/>
                          <a:uFillTx/>
                          <a:latin typeface="Poppins" pitchFamily="2" charset="77"/>
                          <a:cs typeface="Poppins" pitchFamily="2" charset="77"/>
                        </a:rPr>
                        <a:t>PMO / Procurement / Compliance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Completed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52356995"/>
                  </a:ext>
                </a:extLst>
              </a:tr>
              <a:tr h="457200">
                <a:tc>
                  <a:txBody>
                    <a:bodyPr/>
                    <a:lstStyle/>
                    <a:p>
                      <a:pPr marL="0" marR="0" lvl="0" indent="0" algn="ctr" rtl="0">
                        <a:lnSpc>
                          <a:spcPct val="100000"/>
                        </a:lnSpc>
                        <a:spcBef>
                          <a:spcPts val="0"/>
                        </a:spcBef>
                        <a:spcAft>
                          <a:spcPts val="0"/>
                        </a:spcAft>
                        <a:buClrTx/>
                        <a:buSzTx/>
                        <a:buNone/>
                      </a:pPr>
                      <a:r>
                        <a:rPr lang="en-US" sz="800" b="0" strike="noStrike" kern="1200" noProof="0" dirty="0">
                          <a:solidFill>
                            <a:schemeClr val="bg1"/>
                          </a:solidFill>
                          <a:latin typeface="Poppins" pitchFamily="2" charset="77"/>
                          <a:ea typeface="+mn-ea"/>
                          <a:cs typeface="Poppins" pitchFamily="2" charset="77"/>
                        </a:rPr>
                        <a:t>Pricing Negotiation</a:t>
                      </a:r>
                      <a:endParaRPr lang="en-US" sz="800" dirty="0">
                        <a:solidFill>
                          <a:schemeClr val="bg1"/>
                        </a:solidFill>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a:lnSpc>
                          <a:spcPct val="100000"/>
                        </a:lnSpc>
                        <a:spcBef>
                          <a:spcPts val="0"/>
                        </a:spcBef>
                        <a:spcAft>
                          <a:spcPts val="0"/>
                        </a:spcAft>
                        <a:buClrTx/>
                        <a:buSzTx/>
                        <a:buNone/>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July 2024</a:t>
                      </a:r>
                      <a:endParaRPr kumimoji="0" lang="en-US" sz="800" dirty="0">
                        <a:solidFill>
                          <a:schemeClr val="bg1"/>
                        </a:solidFill>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a:lnSpc>
                          <a:spcPct val="100000"/>
                        </a:lnSpc>
                        <a:spcBef>
                          <a:spcPts val="0"/>
                        </a:spcBef>
                        <a:spcAft>
                          <a:spcPts val="0"/>
                        </a:spcAft>
                        <a:buClrTx/>
                        <a:buSzTx/>
                        <a:buFont typeface="Arial" panose="020B0604020202020204" pitchFamily="34" charset="0"/>
                        <a:buNone/>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Procurement</a:t>
                      </a:r>
                      <a:endParaRPr kumimoji="0" lang="en-US" sz="800" dirty="0">
                        <a:solidFill>
                          <a:schemeClr val="bg1"/>
                        </a:solidFill>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Completed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1961824"/>
                  </a:ext>
                </a:extLst>
              </a:tr>
              <a:tr h="457200">
                <a:tc>
                  <a:txBody>
                    <a:bodyPr/>
                    <a:lstStyle/>
                    <a:p>
                      <a:pPr marL="0" marR="0" lvl="0" indent="0" algn="ctr"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Gather Site and Regional Approvals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rPr>
                        <a:t>August 2024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a:lnSpc>
                          <a:spcPct val="100000"/>
                        </a:lnSpc>
                        <a:spcBef>
                          <a:spcPct val="20000"/>
                        </a:spcBef>
                        <a:spcAft>
                          <a:spcPts val="0"/>
                        </a:spcAft>
                        <a:buNone/>
                      </a:pPr>
                      <a:r>
                        <a:rPr kumimoji="0" lang="en-US" sz="800" b="0" i="0" u="none" strike="noStrike" kern="0" cap="none" spc="0" normalizeH="0" baseline="0" noProof="0" dirty="0">
                          <a:ln>
                            <a:noFill/>
                          </a:ln>
                          <a:solidFill>
                            <a:schemeClr val="bg1"/>
                          </a:solidFill>
                          <a:effectLst/>
                          <a:uLnTx/>
                          <a:uFillTx/>
                          <a:latin typeface="Poppins" pitchFamily="2" charset="77"/>
                          <a:cs typeface="Poppins" pitchFamily="2" charset="77"/>
                        </a:rPr>
                        <a:t>PMO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Completed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34713985"/>
                  </a:ext>
                </a:extLst>
              </a:tr>
              <a:tr h="457200">
                <a:tc>
                  <a:txBody>
                    <a:bodyPr/>
                    <a:lstStyle/>
                    <a:p>
                      <a:pPr marL="0" marR="0" lvl="0" indent="0" algn="ctr"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Gather Management Approval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defTabSz="914400">
                        <a:buNone/>
                        <a:tabLst/>
                        <a:defRPr/>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September 2024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a:lnSpc>
                          <a:spcPct val="100000"/>
                        </a:lnSpc>
                        <a:spcBef>
                          <a:spcPct val="20000"/>
                        </a:spcBef>
                        <a:spcAft>
                          <a:spcPts val="0"/>
                        </a:spcAft>
                        <a:buNone/>
                      </a:pPr>
                      <a:r>
                        <a:rPr lang="en-US" sz="800" b="0" i="0" u="none" strike="noStrike" kern="0" cap="none" spc="0" normalizeH="0" baseline="0" noProof="0" dirty="0">
                          <a:ln>
                            <a:noFill/>
                          </a:ln>
                          <a:solidFill>
                            <a:schemeClr val="bg1"/>
                          </a:solidFill>
                          <a:effectLst/>
                          <a:uLnTx/>
                          <a:uFillTx/>
                          <a:latin typeface="Poppins" pitchFamily="2" charset="77"/>
                          <a:cs typeface="Poppins" pitchFamily="2" charset="77"/>
                        </a:rPr>
                        <a:t>Procurement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Completed</a:t>
                      </a:r>
                      <a:endParaRPr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10325465"/>
                  </a:ext>
                </a:extLst>
              </a:tr>
              <a:tr h="457200">
                <a:tc>
                  <a:txBody>
                    <a:bodyPr/>
                    <a:lstStyle/>
                    <a:p>
                      <a:pPr marL="0" marR="0" lvl="0" indent="0" algn="ctr" rtl="0">
                        <a:lnSpc>
                          <a:spcPct val="100000"/>
                        </a:lnSpc>
                        <a:spcBef>
                          <a:spcPts val="0"/>
                        </a:spcBef>
                        <a:spcAft>
                          <a:spcPts val="0"/>
                        </a:spcAft>
                        <a:buClrTx/>
                        <a:buSzTx/>
                        <a:buNone/>
                      </a:pPr>
                      <a:r>
                        <a:rPr lang="en-US" sz="800" b="0" strike="noStrike" kern="1200" noProof="0" dirty="0">
                          <a:solidFill>
                            <a:schemeClr val="bg1"/>
                          </a:solidFill>
                          <a:latin typeface="Poppins" pitchFamily="2" charset="77"/>
                          <a:ea typeface="+mn-ea"/>
                          <a:cs typeface="Poppins" pitchFamily="2" charset="77"/>
                        </a:rPr>
                        <a:t>Place Orders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a:lnSpc>
                          <a:spcPct val="100000"/>
                        </a:lnSpc>
                        <a:spcBef>
                          <a:spcPts val="0"/>
                        </a:spcBef>
                        <a:spcAft>
                          <a:spcPts val="0"/>
                        </a:spcAft>
                        <a:buClrTx/>
                        <a:buSzTx/>
                        <a:buNone/>
                      </a:pPr>
                      <a:r>
                        <a:rPr kumimoji="0" lang="en-US" sz="800" b="0" strike="noStrike" kern="1200" noProof="0" dirty="0">
                          <a:solidFill>
                            <a:schemeClr val="bg1"/>
                          </a:solidFill>
                          <a:latin typeface="Poppins" pitchFamily="2" charset="77"/>
                          <a:ea typeface="+mn-ea"/>
                          <a:cs typeface="Poppins" pitchFamily="2" charset="77"/>
                        </a:rPr>
                        <a:t>October 2024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a:lnSpc>
                          <a:spcPct val="100000"/>
                        </a:lnSpc>
                        <a:spcBef>
                          <a:spcPts val="0"/>
                        </a:spcBef>
                        <a:spcAft>
                          <a:spcPts val="0"/>
                        </a:spcAft>
                        <a:buClrTx/>
                        <a:buSzTx/>
                        <a:buNone/>
                        <a:tabLst>
                          <a:tab pos="2400300" algn="l"/>
                        </a:tabLst>
                        <a:defRPr/>
                      </a:pPr>
                      <a:r>
                        <a:rPr kumimoji="0" lang="en-US" sz="800" b="0" strike="noStrike" kern="1200" noProof="0" dirty="0">
                          <a:solidFill>
                            <a:schemeClr val="bg1"/>
                          </a:solidFill>
                          <a:latin typeface="Poppins" pitchFamily="2" charset="77"/>
                          <a:ea typeface="+mn-ea"/>
                          <a:cs typeface="Poppins" pitchFamily="2" charset="77"/>
                        </a:rPr>
                        <a:t>Procurement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Completed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00411667"/>
                  </a:ext>
                </a:extLst>
              </a:tr>
              <a:tr h="457200">
                <a:tc>
                  <a:txBody>
                    <a:bodyPr/>
                    <a:lstStyle/>
                    <a:p>
                      <a:pPr marL="0" marR="0" lvl="0" indent="0" algn="ctr" rtl="0" eaLnBrk="1" fontAlgn="auto" latinLnBrk="0" hangingPunct="1">
                        <a:lnSpc>
                          <a:spcPct val="100000"/>
                        </a:lnSpc>
                        <a:spcBef>
                          <a:spcPts val="0"/>
                        </a:spcBef>
                        <a:spcAft>
                          <a:spcPts val="0"/>
                        </a:spcAft>
                        <a:buClrTx/>
                        <a:buSzTx/>
                        <a:buNone/>
                      </a:pPr>
                      <a:r>
                        <a:rPr lang="en-US" sz="800" b="0" strike="noStrike" kern="1200" noProof="0" dirty="0">
                          <a:solidFill>
                            <a:schemeClr val="bg1"/>
                          </a:solidFill>
                          <a:latin typeface="Poppins" pitchFamily="2" charset="77"/>
                          <a:ea typeface="+mn-ea"/>
                          <a:cs typeface="Poppins" pitchFamily="2" charset="77"/>
                        </a:rPr>
                        <a:t>Deployment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strike="noStrike" kern="1200" noProof="0" dirty="0">
                          <a:solidFill>
                            <a:schemeClr val="bg1"/>
                          </a:solidFill>
                          <a:latin typeface="Poppins" pitchFamily="2" charset="77"/>
                          <a:ea typeface="+mn-ea"/>
                          <a:cs typeface="Poppins" pitchFamily="2" charset="77"/>
                        </a:rPr>
                        <a:t>December 2024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strike="noStrike" kern="1200" noProof="0" dirty="0">
                          <a:solidFill>
                            <a:schemeClr val="bg1"/>
                          </a:solidFill>
                          <a:latin typeface="Poppins" pitchFamily="2" charset="77"/>
                          <a:ea typeface="+mn-ea"/>
                          <a:cs typeface="Poppins" pitchFamily="2" charset="77"/>
                        </a:rPr>
                        <a:t>PMO / ITFS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strike="noStrike" kern="1200" noProof="0" dirty="0">
                          <a:solidFill>
                            <a:schemeClr val="bg1"/>
                          </a:solidFill>
                          <a:latin typeface="Poppins" pitchFamily="2" charset="77"/>
                          <a:ea typeface="+mn-ea"/>
                          <a:cs typeface="Poppins" pitchFamily="2" charset="77"/>
                        </a:rPr>
                        <a:t>Pending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4225300039"/>
                  </a:ext>
                </a:extLst>
              </a:tr>
            </a:tbl>
          </a:graphicData>
        </a:graphic>
      </p:graphicFrame>
      <p:pic>
        <p:nvPicPr>
          <p:cNvPr id="18" name="Picture 17">
            <a:extLst>
              <a:ext uri="{FF2B5EF4-FFF2-40B4-BE49-F238E27FC236}">
                <a16:creationId xmlns:a16="http://schemas.microsoft.com/office/drawing/2014/main" id="{0D2CF9B7-09A9-4054-BEEE-42CA5599E9A7}"/>
              </a:ext>
            </a:extLst>
          </p:cNvPr>
          <p:cNvPicPr>
            <a:picLocks noChangeAspect="1"/>
          </p:cNvPicPr>
          <p:nvPr/>
        </p:nvPicPr>
        <p:blipFill>
          <a:blip r:embed="rId2"/>
          <a:stretch>
            <a:fillRect/>
          </a:stretch>
        </p:blipFill>
        <p:spPr>
          <a:xfrm>
            <a:off x="592454" y="433993"/>
            <a:ext cx="1266464" cy="560863"/>
          </a:xfrm>
          <a:prstGeom prst="rect">
            <a:avLst/>
          </a:prstGeom>
        </p:spPr>
      </p:pic>
      <p:sp>
        <p:nvSpPr>
          <p:cNvPr id="19" name="TextBox 12">
            <a:extLst>
              <a:ext uri="{FF2B5EF4-FFF2-40B4-BE49-F238E27FC236}">
                <a16:creationId xmlns:a16="http://schemas.microsoft.com/office/drawing/2014/main" id="{6027130D-EB0E-4B1A-947D-7E9DE0B23930}"/>
              </a:ext>
            </a:extLst>
          </p:cNvPr>
          <p:cNvSpPr txBox="1"/>
          <p:nvPr/>
        </p:nvSpPr>
        <p:spPr>
          <a:xfrm>
            <a:off x="1793821" y="517179"/>
            <a:ext cx="2850182" cy="4557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7" tIns="45717" rIns="45717" bIns="45717">
            <a:spAutoFit/>
          </a:bodyPr>
          <a:lstStyle/>
          <a:p>
            <a:pPr defTabSz="914358">
              <a:lnSpc>
                <a:spcPct val="90000"/>
              </a:lnSpc>
              <a:defRPr sz="5300"/>
            </a:pPr>
            <a:r>
              <a:rPr lang="en-US" sz="2600" dirty="0">
                <a:gradFill flip="none" rotWithShape="1">
                  <a:gsLst>
                    <a:gs pos="0">
                      <a:srgbClr val="7400FF"/>
                    </a:gs>
                    <a:gs pos="100000">
                      <a:srgbClr val="FA0060"/>
                    </a:gs>
                  </a:gsLst>
                  <a:lin ang="0" scaled="0"/>
                </a:gradFill>
              </a:rPr>
              <a:t>3rd Party Tools</a:t>
            </a:r>
            <a:endParaRPr sz="2600" dirty="0">
              <a:gradFill flip="none" rotWithShape="1">
                <a:gsLst>
                  <a:gs pos="0">
                    <a:srgbClr val="7400FF"/>
                  </a:gs>
                  <a:gs pos="100000">
                    <a:srgbClr val="FA0060"/>
                  </a:gs>
                </a:gsLst>
                <a:lin ang="0" scaled="0"/>
              </a:gradFill>
            </a:endParaRPr>
          </a:p>
        </p:txBody>
      </p:sp>
    </p:spTree>
    <p:extLst>
      <p:ext uri="{BB962C8B-B14F-4D97-AF65-F5344CB8AC3E}">
        <p14:creationId xmlns:p14="http://schemas.microsoft.com/office/powerpoint/2010/main" val="398683876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121212"/>
        </a:solidFill>
        <a:effectLst/>
      </p:bgPr>
    </p:bg>
    <p:spTree>
      <p:nvGrpSpPr>
        <p:cNvPr id="1" name=""/>
        <p:cNvGrpSpPr/>
        <p:nvPr/>
      </p:nvGrpSpPr>
      <p:grpSpPr>
        <a:xfrm>
          <a:off x="0" y="0"/>
          <a:ext cx="0" cy="0"/>
          <a:chOff x="0" y="0"/>
          <a:chExt cx="0" cy="0"/>
        </a:xfrm>
      </p:grpSpPr>
      <p:pic>
        <p:nvPicPr>
          <p:cNvPr id="574" name="object 3" descr="object 3"/>
          <p:cNvPicPr>
            <a:picLocks noChangeAspect="1"/>
          </p:cNvPicPr>
          <p:nvPr/>
        </p:nvPicPr>
        <p:blipFill>
          <a:blip r:embed="rId2"/>
          <a:stretch>
            <a:fillRect/>
          </a:stretch>
        </p:blipFill>
        <p:spPr>
          <a:xfrm>
            <a:off x="1061200" y="0"/>
            <a:ext cx="10069599" cy="7160261"/>
          </a:xfrm>
          <a:prstGeom prst="rect">
            <a:avLst/>
          </a:prstGeom>
          <a:ln w="12700">
            <a:miter lim="400000"/>
          </a:ln>
        </p:spPr>
      </p:pic>
      <p:pic>
        <p:nvPicPr>
          <p:cNvPr id="575" name="Graphic 19" descr="Graphic 19"/>
          <p:cNvPicPr>
            <a:picLocks noChangeAspect="1"/>
          </p:cNvPicPr>
          <p:nvPr/>
        </p:nvPicPr>
        <p:blipFill>
          <a:blip r:embed="rId3"/>
          <a:stretch>
            <a:fillRect/>
          </a:stretch>
        </p:blipFill>
        <p:spPr>
          <a:xfrm>
            <a:off x="724910" y="6340087"/>
            <a:ext cx="721701" cy="151938"/>
          </a:xfrm>
          <a:prstGeom prst="rect">
            <a:avLst/>
          </a:prstGeom>
          <a:ln w="12700">
            <a:miter lim="400000"/>
          </a:ln>
        </p:spPr>
      </p:pic>
      <p:grpSp>
        <p:nvGrpSpPr>
          <p:cNvPr id="579" name="Group 23"/>
          <p:cNvGrpSpPr/>
          <p:nvPr/>
        </p:nvGrpSpPr>
        <p:grpSpPr>
          <a:xfrm>
            <a:off x="738831" y="551679"/>
            <a:ext cx="762246" cy="274321"/>
            <a:chOff x="0" y="0"/>
            <a:chExt cx="762244" cy="274320"/>
          </a:xfrm>
        </p:grpSpPr>
        <p:pic>
          <p:nvPicPr>
            <p:cNvPr id="577" name="Graphic 24" descr="Graphic 24"/>
            <p:cNvPicPr>
              <a:picLocks noChangeAspect="1"/>
            </p:cNvPicPr>
            <p:nvPr/>
          </p:nvPicPr>
          <p:blipFill>
            <a:blip r:embed="rId4"/>
            <a:stretch>
              <a:fillRect/>
            </a:stretch>
          </p:blipFill>
          <p:spPr>
            <a:xfrm>
              <a:off x="-1" y="0"/>
              <a:ext cx="757246" cy="274321"/>
            </a:xfrm>
            <a:prstGeom prst="rect">
              <a:avLst/>
            </a:prstGeom>
            <a:ln w="12700" cap="flat">
              <a:noFill/>
              <a:miter lim="400000"/>
            </a:ln>
            <a:effectLst/>
          </p:spPr>
        </p:pic>
        <p:sp>
          <p:nvSpPr>
            <p:cNvPr id="578" name="Oval 25"/>
            <p:cNvSpPr/>
            <p:nvPr/>
          </p:nvSpPr>
          <p:spPr>
            <a:xfrm>
              <a:off x="687420" y="199496"/>
              <a:ext cx="74825" cy="74825"/>
            </a:xfrm>
            <a:prstGeom prst="ellipse">
              <a:avLst/>
            </a:prstGeom>
            <a:gradFill flip="none" rotWithShape="1">
              <a:gsLst>
                <a:gs pos="0">
                  <a:srgbClr val="FA0060"/>
                </a:gs>
                <a:gs pos="100000">
                  <a:srgbClr val="7400FF"/>
                </a:gs>
              </a:gsLst>
              <a:lin ang="0" scaled="0"/>
            </a:gradFill>
            <a:ln w="12700" cap="flat">
              <a:noFill/>
              <a:miter lim="400000"/>
            </a:ln>
            <a:effectLst/>
          </p:spPr>
          <p:txBody>
            <a:bodyPr wrap="square" lIns="45719" tIns="45719" rIns="45719" bIns="45719" numCol="1" anchor="ctr">
              <a:noAutofit/>
            </a:bodyPr>
            <a:lstStyle/>
            <a:p>
              <a:pPr marR="0" algn="ctr">
                <a:lnSpc>
                  <a:spcPct val="100000"/>
                </a:lnSpc>
                <a:defRPr sz="1000">
                  <a:latin typeface="Calibri"/>
                  <a:ea typeface="Calibri"/>
                  <a:cs typeface="Calibri"/>
                  <a:sym typeface="Calibri"/>
                </a:defRPr>
              </a:pPr>
              <a:endParaRPr/>
            </a:p>
          </p:txBody>
        </p:sp>
      </p:grpSp>
      <p:sp>
        <p:nvSpPr>
          <p:cNvPr id="580" name="TextBox 27"/>
          <p:cNvSpPr txBox="1"/>
          <p:nvPr/>
        </p:nvSpPr>
        <p:spPr>
          <a:xfrm>
            <a:off x="3084756" y="2955794"/>
            <a:ext cx="6022488" cy="9464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R="0" algn="ctr" defTabSz="914358">
              <a:lnSpc>
                <a:spcPct val="90000"/>
              </a:lnSpc>
              <a:defRPr sz="6000" spc="-91">
                <a:latin typeface="Poppins Regular"/>
                <a:ea typeface="Poppins Regular"/>
                <a:cs typeface="Poppins Regular"/>
                <a:sym typeface="Poppins Regular"/>
              </a:defRPr>
            </a:lvl1pPr>
          </a:lstStyle>
          <a:p>
            <a:r>
              <a:rPr b="1" dirty="0">
                <a:latin typeface="Poppins" pitchFamily="2" charset="77"/>
                <a:cs typeface="Poppins" pitchFamily="2" charset="77"/>
              </a:rPr>
              <a:t>Thank you</a:t>
            </a:r>
            <a:r>
              <a:rPr lang="en-US" b="1" dirty="0">
                <a:solidFill>
                  <a:schemeClr val="accent1"/>
                </a:solidFill>
                <a:latin typeface="Poppins" pitchFamily="2" charset="77"/>
                <a:cs typeface="Poppins" pitchFamily="2" charset="77"/>
              </a:rPr>
              <a:t>.</a:t>
            </a:r>
            <a:endParaRPr b="1" dirty="0">
              <a:solidFill>
                <a:schemeClr val="accent1"/>
              </a:solidFill>
              <a:latin typeface="Poppins" pitchFamily="2" charset="77"/>
              <a:cs typeface="Poppins" pitchFamily="2" charset="77"/>
            </a:endParaRPr>
          </a:p>
        </p:txBody>
      </p:sp>
    </p:spTree>
    <p:extLst>
      <p:ext uri="{BB962C8B-B14F-4D97-AF65-F5344CB8AC3E}">
        <p14:creationId xmlns:p14="http://schemas.microsoft.com/office/powerpoint/2010/main" val="155558408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object 15" descr="object 15"/>
          <p:cNvPicPr>
            <a:picLocks noChangeAspect="1"/>
          </p:cNvPicPr>
          <p:nvPr/>
        </p:nvPicPr>
        <p:blipFill>
          <a:blip r:embed="rId2"/>
          <a:stretch>
            <a:fillRect/>
          </a:stretch>
        </p:blipFill>
        <p:spPr>
          <a:xfrm>
            <a:off x="2340255" y="430230"/>
            <a:ext cx="2044273" cy="464869"/>
          </a:xfrm>
          <a:prstGeom prst="rect">
            <a:avLst/>
          </a:prstGeom>
          <a:ln w="12700">
            <a:miter lim="400000"/>
          </a:ln>
        </p:spPr>
      </p:pic>
      <p:grpSp>
        <p:nvGrpSpPr>
          <p:cNvPr id="5" name="Group 16">
            <a:extLst>
              <a:ext uri="{FF2B5EF4-FFF2-40B4-BE49-F238E27FC236}">
                <a16:creationId xmlns:a16="http://schemas.microsoft.com/office/drawing/2014/main" id="{0594B484-5162-39BC-80B6-CD4935A1EC0E}"/>
              </a:ext>
            </a:extLst>
          </p:cNvPr>
          <p:cNvGrpSpPr/>
          <p:nvPr/>
        </p:nvGrpSpPr>
        <p:grpSpPr>
          <a:xfrm>
            <a:off x="764338" y="551676"/>
            <a:ext cx="762248" cy="274323"/>
            <a:chOff x="0" y="0"/>
            <a:chExt cx="762244" cy="274320"/>
          </a:xfrm>
        </p:grpSpPr>
        <p:pic>
          <p:nvPicPr>
            <p:cNvPr id="7" name="Graphic 18" descr="Graphic 18">
              <a:extLst>
                <a:ext uri="{FF2B5EF4-FFF2-40B4-BE49-F238E27FC236}">
                  <a16:creationId xmlns:a16="http://schemas.microsoft.com/office/drawing/2014/main" id="{B878D308-771D-4C04-B389-0EC5B6DDA772}"/>
                </a:ext>
              </a:extLst>
            </p:cNvPr>
            <p:cNvPicPr>
              <a:picLocks noChangeAspect="1"/>
            </p:cNvPicPr>
            <p:nvPr/>
          </p:nvPicPr>
          <p:blipFill>
            <a:blip r:embed="rId3"/>
            <a:stretch>
              <a:fillRect/>
            </a:stretch>
          </p:blipFill>
          <p:spPr>
            <a:xfrm>
              <a:off x="-1" y="0"/>
              <a:ext cx="757246" cy="274321"/>
            </a:xfrm>
            <a:prstGeom prst="rect">
              <a:avLst/>
            </a:prstGeom>
            <a:ln w="12700" cap="flat">
              <a:noFill/>
              <a:miter lim="400000"/>
            </a:ln>
            <a:effectLst/>
          </p:spPr>
        </p:pic>
        <p:sp>
          <p:nvSpPr>
            <p:cNvPr id="8" name="Oval 21">
              <a:extLst>
                <a:ext uri="{FF2B5EF4-FFF2-40B4-BE49-F238E27FC236}">
                  <a16:creationId xmlns:a16="http://schemas.microsoft.com/office/drawing/2014/main" id="{DC29C6C3-D5B6-ACB5-0ADB-E6ABE656F14A}"/>
                </a:ext>
              </a:extLst>
            </p:cNvPr>
            <p:cNvSpPr/>
            <p:nvPr/>
          </p:nvSpPr>
          <p:spPr>
            <a:xfrm>
              <a:off x="687420" y="199496"/>
              <a:ext cx="74825" cy="74825"/>
            </a:xfrm>
            <a:prstGeom prst="ellipse">
              <a:avLst/>
            </a:prstGeom>
            <a:gradFill flip="none" rotWithShape="1">
              <a:gsLst>
                <a:gs pos="0">
                  <a:srgbClr val="FA0060"/>
                </a:gs>
                <a:gs pos="100000">
                  <a:srgbClr val="7400FF"/>
                </a:gs>
              </a:gsLst>
              <a:lin ang="0" scaled="0"/>
            </a:gradFill>
            <a:ln w="12700" cap="flat">
              <a:noFill/>
              <a:miter lim="400000"/>
            </a:ln>
            <a:effectLst/>
          </p:spPr>
          <p:txBody>
            <a:bodyPr wrap="square" lIns="45719" tIns="45719" rIns="45719" bIns="45719" numCol="1" anchor="ctr">
              <a:noAutofit/>
            </a:bodyPr>
            <a:lstStyle/>
            <a:p>
              <a:pPr marR="0" algn="ctr">
                <a:lnSpc>
                  <a:spcPct val="100000"/>
                </a:lnSpc>
                <a:defRPr sz="1000">
                  <a:latin typeface="Calibri"/>
                  <a:ea typeface="Calibri"/>
                  <a:cs typeface="Calibri"/>
                  <a:sym typeface="Calibri"/>
                </a:defRPr>
              </a:pPr>
              <a:endParaRPr/>
            </a:p>
          </p:txBody>
        </p:sp>
      </p:grpSp>
      <p:sp>
        <p:nvSpPr>
          <p:cNvPr id="11" name="TextBox 12">
            <a:extLst>
              <a:ext uri="{FF2B5EF4-FFF2-40B4-BE49-F238E27FC236}">
                <a16:creationId xmlns:a16="http://schemas.microsoft.com/office/drawing/2014/main" id="{22E766B1-26CF-42B0-B3E9-5C529DB97F7A}"/>
              </a:ext>
            </a:extLst>
          </p:cNvPr>
          <p:cNvSpPr txBox="1"/>
          <p:nvPr/>
        </p:nvSpPr>
        <p:spPr>
          <a:xfrm>
            <a:off x="4455456" y="448160"/>
            <a:ext cx="6194612" cy="5955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7" tIns="45717" rIns="45717" bIns="45717">
            <a:spAutoFit/>
          </a:bodyPr>
          <a:lstStyle/>
          <a:p>
            <a:pPr defTabSz="914358">
              <a:lnSpc>
                <a:spcPct val="90000"/>
              </a:lnSpc>
              <a:defRPr sz="5300"/>
            </a:pPr>
            <a:r>
              <a:rPr lang="en-US" sz="3600" dirty="0"/>
              <a:t>Authenticate &amp; Automate</a:t>
            </a:r>
            <a:endParaRPr sz="3600" dirty="0"/>
          </a:p>
        </p:txBody>
      </p:sp>
      <p:sp>
        <p:nvSpPr>
          <p:cNvPr id="12" name="TextBox 11">
            <a:extLst>
              <a:ext uri="{FF2B5EF4-FFF2-40B4-BE49-F238E27FC236}">
                <a16:creationId xmlns:a16="http://schemas.microsoft.com/office/drawing/2014/main" id="{7C40046F-6560-4A40-85D5-9AB17564ED71}"/>
              </a:ext>
            </a:extLst>
          </p:cNvPr>
          <p:cNvSpPr txBox="1"/>
          <p:nvPr/>
        </p:nvSpPr>
        <p:spPr>
          <a:xfrm>
            <a:off x="2447365" y="1371836"/>
            <a:ext cx="7772400"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1"/>
                </a:solidFill>
                <a:effectLst/>
                <a:uLnTx/>
                <a:uFillTx/>
                <a:latin typeface="Poppins" pitchFamily="2" charset="77"/>
                <a:cs typeface="Poppins" pitchFamily="2" charset="77"/>
                <a:sym typeface="Helvetica"/>
              </a:rPr>
              <a:t>AI-driven voice and IVR automation platform that streamlines customer service by automating routine tasks, enhancing efficiency, and improving customer experiences.</a:t>
            </a:r>
          </a:p>
        </p:txBody>
      </p:sp>
      <p:sp>
        <p:nvSpPr>
          <p:cNvPr id="13" name="TextBox 12">
            <a:extLst>
              <a:ext uri="{FF2B5EF4-FFF2-40B4-BE49-F238E27FC236}">
                <a16:creationId xmlns:a16="http://schemas.microsoft.com/office/drawing/2014/main" id="{5108B0AA-A008-4308-8D36-DAFEFAF4CE76}"/>
              </a:ext>
            </a:extLst>
          </p:cNvPr>
          <p:cNvSpPr txBox="1"/>
          <p:nvPr/>
        </p:nvSpPr>
        <p:spPr>
          <a:xfrm>
            <a:off x="1137691" y="2528489"/>
            <a:ext cx="2566562" cy="3754874"/>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sng" dirty="0" err="1">
                <a:solidFill>
                  <a:schemeClr val="tx1"/>
                </a:solidFill>
                <a:latin typeface="Poppins" pitchFamily="2" charset="77"/>
                <a:cs typeface="Poppins" pitchFamily="2" charset="77"/>
                <a:sym typeface="Helvetica"/>
              </a:rPr>
              <a:t>WaveIX</a:t>
            </a:r>
            <a:r>
              <a:rPr lang="en-US" sz="1800" b="1" u="sng" dirty="0">
                <a:solidFill>
                  <a:schemeClr val="tx1"/>
                </a:solidFill>
                <a:latin typeface="Poppins" pitchFamily="2" charset="77"/>
                <a:cs typeface="Poppins" pitchFamily="2" charset="77"/>
                <a:sym typeface="Helvetica"/>
              </a:rPr>
              <a:t> AI Agent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chemeClr val="tx1"/>
              </a:solidFill>
              <a:effectLst/>
              <a:uLnTx/>
              <a:uFillTx/>
              <a:latin typeface="Poppins" pitchFamily="2" charset="77"/>
              <a:cs typeface="Poppins" pitchFamily="2" charset="77"/>
              <a:sym typeface="Helvetic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Poppins" pitchFamily="2" charset="77"/>
              <a:cs typeface="Poppins" pitchFamily="2" charset="77"/>
              <a:sym typeface="Helvetica"/>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Poppins" pitchFamily="2" charset="77"/>
                <a:cs typeface="Poppins" pitchFamily="2" charset="77"/>
                <a:sym typeface="Helvetica"/>
              </a:rPr>
              <a:t>Active Opportunities: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a:ln>
                  <a:noFill/>
                </a:ln>
                <a:solidFill>
                  <a:schemeClr val="tx1"/>
                </a:solidFill>
                <a:effectLst/>
                <a:uLnTx/>
                <a:uFillTx/>
                <a:latin typeface="Poppins" pitchFamily="2" charset="77"/>
                <a:cs typeface="Poppins" pitchFamily="2" charset="77"/>
                <a:sym typeface="Helvetica"/>
              </a:rPr>
              <a:t>Custom Ink</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Poppins" pitchFamily="2" charset="77"/>
                <a:cs typeface="Poppins" pitchFamily="2" charset="77"/>
                <a:sym typeface="Helvetica"/>
              </a:rPr>
              <a:t>Leslie</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err="1">
                <a:ln>
                  <a:noFill/>
                </a:ln>
                <a:solidFill>
                  <a:schemeClr val="tx1"/>
                </a:solidFill>
                <a:effectLst/>
                <a:uLnTx/>
                <a:uFillTx/>
                <a:latin typeface="Poppins" pitchFamily="2" charset="77"/>
                <a:cs typeface="Poppins" pitchFamily="2" charset="77"/>
                <a:sym typeface="Helvetica"/>
              </a:rPr>
              <a:t>Redroof</a:t>
            </a:r>
            <a:r>
              <a:rPr kumimoji="0" lang="en-US" sz="1100" b="0" i="0" u="none" strike="noStrike" kern="0" cap="none" spc="0" normalizeH="0" baseline="0" noProof="0" dirty="0">
                <a:ln>
                  <a:noFill/>
                </a:ln>
                <a:solidFill>
                  <a:schemeClr val="tx1"/>
                </a:solidFill>
                <a:effectLst/>
                <a:uLnTx/>
                <a:uFillTx/>
                <a:latin typeface="Poppins" pitchFamily="2" charset="77"/>
                <a:cs typeface="Poppins" pitchFamily="2" charset="77"/>
                <a:sym typeface="Helvetica"/>
              </a:rPr>
              <a:t> Inc.</a:t>
            </a:r>
          </a:p>
          <a:p>
            <a:pPr marL="171450" marR="0" indent="-171450" defTabSz="914400" hangingPunct="1">
              <a:lnSpc>
                <a:spcPct val="100000"/>
              </a:lnSpc>
              <a:buFont typeface="Arial" panose="020B0604020202020204" pitchFamily="34" charset="0"/>
              <a:buChar char="•"/>
              <a:defRPr/>
            </a:pPr>
            <a:r>
              <a:rPr kumimoji="0" lang="en-US" sz="1100" b="0" i="0" u="none" strike="noStrike" kern="0" cap="none" spc="0" normalizeH="0" baseline="0" noProof="0" dirty="0">
                <a:ln>
                  <a:noFill/>
                </a:ln>
                <a:solidFill>
                  <a:schemeClr val="tx1"/>
                </a:solidFill>
                <a:effectLst/>
                <a:uLnTx/>
                <a:uFillTx/>
                <a:latin typeface="Poppins" pitchFamily="2" charset="77"/>
                <a:cs typeface="Poppins" pitchFamily="2" charset="77"/>
                <a:sym typeface="Helvetica"/>
              </a:rPr>
              <a:t>TiVo</a:t>
            </a:r>
          </a:p>
          <a:p>
            <a:pPr marL="171450" marR="0" indent="-171450" defTabSz="914400" hangingPunct="1">
              <a:lnSpc>
                <a:spcPct val="100000"/>
              </a:lnSpc>
              <a:buFont typeface="Arial" panose="020B0604020202020204" pitchFamily="34" charset="0"/>
              <a:buChar char="•"/>
              <a:defRPr/>
            </a:pPr>
            <a:r>
              <a:rPr kumimoji="0" lang="en-US" sz="1100" b="0" i="0" u="none" strike="noStrike" kern="0" cap="none" spc="0" normalizeH="0" baseline="0" noProof="0" dirty="0">
                <a:ln>
                  <a:noFill/>
                </a:ln>
                <a:solidFill>
                  <a:schemeClr val="tx1"/>
                </a:solidFill>
                <a:effectLst/>
                <a:uLnTx/>
                <a:uFillTx/>
                <a:latin typeface="Poppins" pitchFamily="2" charset="77"/>
                <a:cs typeface="Poppins" pitchFamily="2" charset="77"/>
                <a:sym typeface="Helvetica"/>
              </a:rPr>
              <a:t>Mint Mobile</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0" cap="none" spc="0" normalizeH="0" baseline="0" noProof="0" dirty="0">
              <a:ln>
                <a:noFill/>
              </a:ln>
              <a:solidFill>
                <a:schemeClr val="tx1"/>
              </a:solidFill>
              <a:effectLst/>
              <a:uLnTx/>
              <a:uFillTx/>
              <a:latin typeface="Poppins" pitchFamily="2" charset="77"/>
              <a:cs typeface="Poppins" pitchFamily="2" charset="77"/>
              <a:sym typeface="Helvetic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Poppins" pitchFamily="2" charset="77"/>
              <a:cs typeface="Poppins" pitchFamily="2" charset="77"/>
              <a:sym typeface="Helvetic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chemeClr val="tx1"/>
              </a:solidFill>
              <a:effectLst/>
              <a:uLnTx/>
              <a:uFillTx/>
              <a:latin typeface="Poppins" pitchFamily="2" charset="77"/>
              <a:cs typeface="Poppins" pitchFamily="2" charset="77"/>
              <a:sym typeface="Helvetica"/>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Poppins" pitchFamily="2" charset="77"/>
                <a:cs typeface="Poppins" pitchFamily="2" charset="77"/>
                <a:sym typeface="Helvetica"/>
              </a:rPr>
              <a:t>Pipeline Opportunities :</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dirty="0" err="1">
                <a:ln>
                  <a:noFill/>
                </a:ln>
                <a:solidFill>
                  <a:schemeClr val="tx1"/>
                </a:solidFill>
                <a:effectLst/>
                <a:uLnTx/>
                <a:uFillTx/>
                <a:latin typeface="Poppins" pitchFamily="2" charset="77"/>
                <a:cs typeface="Poppins" pitchFamily="2" charset="77"/>
                <a:sym typeface="Helvetica"/>
              </a:rPr>
              <a:t>Transcard</a:t>
            </a:r>
            <a:endParaRPr kumimoji="0" lang="en-US" sz="1100" b="0" i="0" u="none" strike="noStrike" kern="0" cap="none" spc="0" normalizeH="0" baseline="0" noProof="0" dirty="0">
              <a:ln>
                <a:noFill/>
              </a:ln>
              <a:solidFill>
                <a:schemeClr val="tx1"/>
              </a:solidFill>
              <a:effectLst/>
              <a:uLnTx/>
              <a:uFillTx/>
              <a:latin typeface="Poppins" pitchFamily="2" charset="77"/>
              <a:cs typeface="Poppins" pitchFamily="2" charset="77"/>
              <a:sym typeface="Helvetic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Poppins" pitchFamily="2" charset="77"/>
              <a:cs typeface="Poppins" pitchFamily="2" charset="77"/>
              <a:sym typeface="Helvetic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chemeClr val="tx1"/>
              </a:solidFill>
              <a:effectLst/>
              <a:uLnTx/>
              <a:uFillTx/>
              <a:latin typeface="Poppins" pitchFamily="2" charset="77"/>
              <a:cs typeface="Poppins" pitchFamily="2" charset="77"/>
              <a:sym typeface="Helvetic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Poppins" pitchFamily="2" charset="77"/>
              <a:cs typeface="Poppins" pitchFamily="2" charset="77"/>
              <a:sym typeface="Helvetic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chemeClr val="tx1"/>
              </a:solidFill>
              <a:effectLst/>
              <a:uLnTx/>
              <a:uFillTx/>
              <a:latin typeface="Poppins" pitchFamily="2" charset="77"/>
              <a:cs typeface="Poppins" pitchFamily="2" charset="77"/>
              <a:sym typeface="Helvetic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Poppins" pitchFamily="2" charset="77"/>
              <a:cs typeface="Poppins" pitchFamily="2" charset="77"/>
              <a:sym typeface="Helvetic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chemeClr val="tx1"/>
              </a:solidFill>
              <a:effectLst/>
              <a:uLnTx/>
              <a:uFillTx/>
              <a:latin typeface="Poppins" pitchFamily="2" charset="77"/>
              <a:cs typeface="Poppins" pitchFamily="2" charset="77"/>
              <a:sym typeface="Helvetic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chemeClr val="tx1"/>
              </a:solidFill>
              <a:effectLst/>
              <a:uLnTx/>
              <a:uFillTx/>
              <a:latin typeface="Poppins" pitchFamily="2" charset="77"/>
              <a:cs typeface="Poppins" pitchFamily="2" charset="77"/>
              <a:sym typeface="Helvetica"/>
            </a:endParaRPr>
          </a:p>
        </p:txBody>
      </p:sp>
      <p:sp>
        <p:nvSpPr>
          <p:cNvPr id="14" name="TextBox 13">
            <a:extLst>
              <a:ext uri="{FF2B5EF4-FFF2-40B4-BE49-F238E27FC236}">
                <a16:creationId xmlns:a16="http://schemas.microsoft.com/office/drawing/2014/main" id="{F99C8B50-0CA9-4B52-BBED-7493C392151E}"/>
              </a:ext>
            </a:extLst>
          </p:cNvPr>
          <p:cNvSpPr txBox="1"/>
          <p:nvPr/>
        </p:nvSpPr>
        <p:spPr>
          <a:xfrm>
            <a:off x="6829731" y="2528489"/>
            <a:ext cx="2668832" cy="2908489"/>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sng" dirty="0" err="1">
                <a:solidFill>
                  <a:schemeClr val="tx1"/>
                </a:solidFill>
                <a:latin typeface="Poppins" pitchFamily="2" charset="77"/>
                <a:cs typeface="Poppins" pitchFamily="2" charset="77"/>
                <a:sym typeface="Helvetica"/>
              </a:rPr>
              <a:t>WaveIX</a:t>
            </a:r>
            <a:r>
              <a:rPr lang="en-US" sz="1800" b="1" u="sng" dirty="0">
                <a:solidFill>
                  <a:schemeClr val="tx1"/>
                </a:solidFill>
                <a:latin typeface="Poppins" pitchFamily="2" charset="77"/>
                <a:cs typeface="Poppins" pitchFamily="2" charset="77"/>
                <a:sym typeface="Helvetica"/>
              </a:rPr>
              <a:t> Translate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chemeClr val="tx1"/>
              </a:solidFill>
              <a:effectLst/>
              <a:uLnTx/>
              <a:uFillTx/>
              <a:latin typeface="Poppins" pitchFamily="2" charset="77"/>
              <a:cs typeface="Poppins" pitchFamily="2" charset="77"/>
              <a:sym typeface="Helvetic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Poppins" pitchFamily="2" charset="77"/>
              <a:cs typeface="Poppins" pitchFamily="2" charset="77"/>
              <a:sym typeface="Helvetica"/>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Poppins" pitchFamily="2" charset="77"/>
                <a:cs typeface="Poppins" pitchFamily="2" charset="77"/>
                <a:sym typeface="Helvetica"/>
              </a:rPr>
              <a:t>Active Opportunities: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Poppins" pitchFamily="2" charset="77"/>
                <a:cs typeface="Poppins" pitchFamily="2" charset="77"/>
                <a:sym typeface="Helvetica"/>
              </a:rPr>
              <a:t>Red Roof Inn</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Poppins" pitchFamily="2" charset="77"/>
              <a:cs typeface="Poppins" pitchFamily="2" charset="77"/>
              <a:sym typeface="Helvetica"/>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chemeClr val="tx1"/>
              </a:solidFill>
              <a:effectLst/>
              <a:uLnTx/>
              <a:uFillTx/>
              <a:latin typeface="Poppins" pitchFamily="2" charset="77"/>
              <a:cs typeface="Poppins" pitchFamily="2" charset="77"/>
              <a:sym typeface="Helvetica"/>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latin typeface="Poppins" pitchFamily="2" charset="77"/>
                <a:cs typeface="Poppins" pitchFamily="2" charset="77"/>
                <a:sym typeface="Helvetica"/>
              </a:rPr>
              <a:t>Pipeline Opportunities :</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err="1">
                <a:solidFill>
                  <a:schemeClr val="tx1"/>
                </a:solidFill>
                <a:latin typeface="Poppins" pitchFamily="2" charset="77"/>
                <a:cs typeface="Poppins" pitchFamily="2" charset="77"/>
                <a:sym typeface="Helvetica"/>
              </a:rPr>
              <a:t>Modivcare</a:t>
            </a:r>
            <a:r>
              <a:rPr lang="en-US" sz="1100" dirty="0">
                <a:solidFill>
                  <a:schemeClr val="tx1"/>
                </a:solidFill>
                <a:latin typeface="Poppins" pitchFamily="2" charset="77"/>
                <a:cs typeface="Poppins" pitchFamily="2" charset="77"/>
                <a:sym typeface="Helvetica"/>
              </a:rPr>
              <a:t>, </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err="1">
                <a:solidFill>
                  <a:schemeClr val="tx1"/>
                </a:solidFill>
                <a:latin typeface="Poppins" pitchFamily="2" charset="77"/>
                <a:cs typeface="Poppins" pitchFamily="2" charset="77"/>
                <a:sym typeface="Helvetica"/>
              </a:rPr>
              <a:t>Saferide</a:t>
            </a:r>
            <a:endParaRPr lang="en-US" sz="1100" dirty="0">
              <a:solidFill>
                <a:schemeClr val="tx1"/>
              </a:solidFill>
              <a:latin typeface="Poppins" pitchFamily="2" charset="77"/>
              <a:cs typeface="Poppins" pitchFamily="2" charset="77"/>
              <a:sym typeface="Helvetica"/>
            </a:endParaRP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Poppins" pitchFamily="2" charset="77"/>
                <a:cs typeface="Poppins" pitchFamily="2" charset="77"/>
                <a:sym typeface="Helvetica"/>
              </a:rPr>
              <a:t>UPS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err="1">
                <a:solidFill>
                  <a:schemeClr val="tx1"/>
                </a:solidFill>
                <a:latin typeface="Poppins" pitchFamily="2" charset="77"/>
                <a:cs typeface="Poppins" pitchFamily="2" charset="77"/>
                <a:sym typeface="Helvetica"/>
              </a:rPr>
              <a:t>Transcard</a:t>
            </a:r>
            <a:endParaRPr lang="en-US" sz="1100" dirty="0">
              <a:solidFill>
                <a:schemeClr val="tx1"/>
              </a:solidFill>
              <a:latin typeface="Poppins" pitchFamily="2" charset="77"/>
              <a:cs typeface="Poppins" pitchFamily="2" charset="77"/>
              <a:sym typeface="Helvetica"/>
            </a:endParaRP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Poppins" pitchFamily="2" charset="77"/>
                <a:cs typeface="Poppins" pitchFamily="2" charset="77"/>
                <a:sym typeface="Helvetica"/>
              </a:rPr>
              <a:t>Lyft</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Poppins" pitchFamily="2" charset="77"/>
                <a:cs typeface="Poppins" pitchFamily="2" charset="77"/>
                <a:sym typeface="Helvetica"/>
              </a:rPr>
              <a:t>Square Trade</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Poppins" pitchFamily="2" charset="77"/>
                <a:cs typeface="Poppins" pitchFamily="2" charset="77"/>
                <a:sym typeface="Helvetica"/>
              </a:rPr>
              <a:t>Mercedes Benz</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chemeClr val="tx1"/>
              </a:solidFill>
              <a:effectLst/>
              <a:uLnTx/>
              <a:uFillTx/>
              <a:latin typeface="Poppins" pitchFamily="2" charset="77"/>
              <a:cs typeface="Poppins" pitchFamily="2" charset="77"/>
              <a:sym typeface="Helvetica"/>
            </a:endParaRPr>
          </a:p>
        </p:txBody>
      </p:sp>
    </p:spTree>
    <p:extLst>
      <p:ext uri="{BB962C8B-B14F-4D97-AF65-F5344CB8AC3E}">
        <p14:creationId xmlns:p14="http://schemas.microsoft.com/office/powerpoint/2010/main" val="62056421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677FB1A7-A038-FC04-A593-83C3EC3D5A6C}"/>
              </a:ext>
            </a:extLst>
          </p:cNvPr>
          <p:cNvGrpSpPr/>
          <p:nvPr/>
        </p:nvGrpSpPr>
        <p:grpSpPr>
          <a:xfrm>
            <a:off x="764340" y="514566"/>
            <a:ext cx="2420139" cy="419216"/>
            <a:chOff x="0" y="0"/>
            <a:chExt cx="2420137" cy="419215"/>
          </a:xfrm>
        </p:grpSpPr>
        <p:grpSp>
          <p:nvGrpSpPr>
            <p:cNvPr id="3" name="Group 13">
              <a:extLst>
                <a:ext uri="{FF2B5EF4-FFF2-40B4-BE49-F238E27FC236}">
                  <a16:creationId xmlns:a16="http://schemas.microsoft.com/office/drawing/2014/main" id="{DF1F0340-EF8D-CCC7-2225-9CD07ABA7C62}"/>
                </a:ext>
              </a:extLst>
            </p:cNvPr>
            <p:cNvGrpSpPr/>
            <p:nvPr/>
          </p:nvGrpSpPr>
          <p:grpSpPr>
            <a:xfrm>
              <a:off x="-1" y="-1"/>
              <a:ext cx="989545" cy="419216"/>
              <a:chOff x="0" y="0"/>
              <a:chExt cx="989543" cy="419215"/>
            </a:xfrm>
          </p:grpSpPr>
          <p:grpSp>
            <p:nvGrpSpPr>
              <p:cNvPr id="5" name="Group 16">
                <a:extLst>
                  <a:ext uri="{FF2B5EF4-FFF2-40B4-BE49-F238E27FC236}">
                    <a16:creationId xmlns:a16="http://schemas.microsoft.com/office/drawing/2014/main" id="{ABBB030D-1A3B-BF57-7D98-0C9C0556BFA9}"/>
                  </a:ext>
                </a:extLst>
              </p:cNvPr>
              <p:cNvGrpSpPr/>
              <p:nvPr/>
            </p:nvGrpSpPr>
            <p:grpSpPr>
              <a:xfrm>
                <a:off x="-1" y="37111"/>
                <a:ext cx="762246" cy="274322"/>
                <a:chOff x="0" y="0"/>
                <a:chExt cx="762244" cy="274320"/>
              </a:xfrm>
            </p:grpSpPr>
            <p:pic>
              <p:nvPicPr>
                <p:cNvPr id="7" name="Graphic 18" descr="Graphic 18">
                  <a:extLst>
                    <a:ext uri="{FF2B5EF4-FFF2-40B4-BE49-F238E27FC236}">
                      <a16:creationId xmlns:a16="http://schemas.microsoft.com/office/drawing/2014/main" id="{6192BE64-A6CC-8029-AFC1-AF1BF2EC8795}"/>
                    </a:ext>
                  </a:extLst>
                </p:cNvPr>
                <p:cNvPicPr>
                  <a:picLocks noChangeAspect="1"/>
                </p:cNvPicPr>
                <p:nvPr/>
              </p:nvPicPr>
              <p:blipFill>
                <a:blip r:embed="rId2"/>
                <a:stretch>
                  <a:fillRect/>
                </a:stretch>
              </p:blipFill>
              <p:spPr>
                <a:xfrm>
                  <a:off x="-1" y="0"/>
                  <a:ext cx="757246" cy="274321"/>
                </a:xfrm>
                <a:prstGeom prst="rect">
                  <a:avLst/>
                </a:prstGeom>
                <a:ln w="12700" cap="flat">
                  <a:noFill/>
                  <a:miter lim="400000"/>
                </a:ln>
                <a:effectLst/>
              </p:spPr>
            </p:pic>
            <p:sp>
              <p:nvSpPr>
                <p:cNvPr id="8" name="Oval 21">
                  <a:extLst>
                    <a:ext uri="{FF2B5EF4-FFF2-40B4-BE49-F238E27FC236}">
                      <a16:creationId xmlns:a16="http://schemas.microsoft.com/office/drawing/2014/main" id="{47DABE5E-8614-A645-7ACC-1376CD318783}"/>
                    </a:ext>
                  </a:extLst>
                </p:cNvPr>
                <p:cNvSpPr/>
                <p:nvPr/>
              </p:nvSpPr>
              <p:spPr>
                <a:xfrm>
                  <a:off x="687420" y="199496"/>
                  <a:ext cx="74825" cy="74825"/>
                </a:xfrm>
                <a:prstGeom prst="ellipse">
                  <a:avLst/>
                </a:prstGeom>
                <a:gradFill flip="none" rotWithShape="1">
                  <a:gsLst>
                    <a:gs pos="0">
                      <a:srgbClr val="FA0060"/>
                    </a:gs>
                    <a:gs pos="100000">
                      <a:srgbClr val="7400FF"/>
                    </a:gs>
                  </a:gsLst>
                  <a:lin ang="0" scaled="0"/>
                </a:gradFill>
                <a:ln w="12700" cap="flat">
                  <a:noFill/>
                  <a:miter lim="400000"/>
                </a:ln>
                <a:effectLst/>
              </p:spPr>
              <p:txBody>
                <a:bodyPr wrap="square" lIns="45719" tIns="45719" rIns="45719" bIns="45719" numCol="1" anchor="ctr">
                  <a:noAutofit/>
                </a:bodyPr>
                <a:lstStyle/>
                <a:p>
                  <a:pPr marR="0" algn="ctr">
                    <a:lnSpc>
                      <a:spcPct val="100000"/>
                    </a:lnSpc>
                    <a:defRPr sz="1000">
                      <a:latin typeface="Calibri"/>
                      <a:ea typeface="Calibri"/>
                      <a:cs typeface="Calibri"/>
                      <a:sym typeface="Calibri"/>
                    </a:defRPr>
                  </a:pPr>
                  <a:endParaRPr/>
                </a:p>
              </p:txBody>
            </p:sp>
          </p:grpSp>
          <p:pic>
            <p:nvPicPr>
              <p:cNvPr id="6" name="object 5" descr="object 5">
                <a:extLst>
                  <a:ext uri="{FF2B5EF4-FFF2-40B4-BE49-F238E27FC236}">
                    <a16:creationId xmlns:a16="http://schemas.microsoft.com/office/drawing/2014/main" id="{79BED4F6-5380-B295-62DF-32440FC46C5F}"/>
                  </a:ext>
                </a:extLst>
              </p:cNvPr>
              <p:cNvPicPr>
                <a:picLocks noChangeAspect="1"/>
              </p:cNvPicPr>
              <p:nvPr/>
            </p:nvPicPr>
            <p:blipFill>
              <a:blip r:embed="rId3"/>
              <a:stretch>
                <a:fillRect/>
              </a:stretch>
            </p:blipFill>
            <p:spPr>
              <a:xfrm rot="16200000" flipH="1">
                <a:off x="766074" y="195745"/>
                <a:ext cx="419216" cy="27725"/>
              </a:xfrm>
              <a:prstGeom prst="rect">
                <a:avLst/>
              </a:prstGeom>
              <a:ln w="12700" cap="flat">
                <a:noFill/>
                <a:miter lim="400000"/>
              </a:ln>
              <a:effectLst/>
            </p:spPr>
          </p:pic>
        </p:grpSp>
        <p:pic>
          <p:nvPicPr>
            <p:cNvPr id="4" name="Graphic 14" descr="Graphic 14">
              <a:extLst>
                <a:ext uri="{FF2B5EF4-FFF2-40B4-BE49-F238E27FC236}">
                  <a16:creationId xmlns:a16="http://schemas.microsoft.com/office/drawing/2014/main" id="{7FC96325-105D-B26D-B941-D774CBA16A73}"/>
                </a:ext>
              </a:extLst>
            </p:cNvPr>
            <p:cNvPicPr>
              <a:picLocks noChangeAspect="1"/>
            </p:cNvPicPr>
            <p:nvPr/>
          </p:nvPicPr>
          <p:blipFill>
            <a:blip r:embed="rId4"/>
            <a:stretch>
              <a:fillRect/>
            </a:stretch>
          </p:blipFill>
          <p:spPr>
            <a:xfrm>
              <a:off x="1194118" y="34364"/>
              <a:ext cx="1226020" cy="277068"/>
            </a:xfrm>
            <a:prstGeom prst="rect">
              <a:avLst/>
            </a:prstGeom>
            <a:ln w="12700" cap="flat">
              <a:noFill/>
              <a:miter lim="400000"/>
            </a:ln>
            <a:effectLst/>
          </p:spPr>
        </p:pic>
      </p:grpSp>
      <p:sp>
        <p:nvSpPr>
          <p:cNvPr id="9" name="object 2">
            <a:extLst>
              <a:ext uri="{FF2B5EF4-FFF2-40B4-BE49-F238E27FC236}">
                <a16:creationId xmlns:a16="http://schemas.microsoft.com/office/drawing/2014/main" id="{0ABAEB0C-ADA6-1873-5931-9E09C76CC410}"/>
              </a:ext>
            </a:extLst>
          </p:cNvPr>
          <p:cNvSpPr txBox="1"/>
          <p:nvPr/>
        </p:nvSpPr>
        <p:spPr>
          <a:xfrm>
            <a:off x="764337" y="1090825"/>
            <a:ext cx="9178226" cy="4622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7701">
              <a:spcBef>
                <a:spcPts val="500"/>
              </a:spcBef>
              <a:defRPr sz="2600"/>
            </a:pPr>
            <a:r>
              <a:rPr lang="en-US" dirty="0">
                <a:solidFill>
                  <a:schemeClr val="tx1"/>
                </a:solidFill>
              </a:rPr>
              <a:t>Mint Mobile – </a:t>
            </a:r>
            <a:r>
              <a:rPr lang="en-US" dirty="0" err="1">
                <a:gradFill flip="none" rotWithShape="1">
                  <a:gsLst>
                    <a:gs pos="0">
                      <a:srgbClr val="7400FF"/>
                    </a:gs>
                    <a:gs pos="100000">
                      <a:srgbClr val="FA0060"/>
                    </a:gs>
                  </a:gsLst>
                  <a:lin ang="0" scaled="0"/>
                </a:gradFill>
              </a:rPr>
              <a:t>WaveIX</a:t>
            </a:r>
            <a:r>
              <a:rPr lang="en-US" dirty="0">
                <a:gradFill flip="none" rotWithShape="1">
                  <a:gsLst>
                    <a:gs pos="0">
                      <a:srgbClr val="7400FF"/>
                    </a:gs>
                    <a:gs pos="100000">
                      <a:srgbClr val="FA0060"/>
                    </a:gs>
                  </a:gsLst>
                  <a:lin ang="0" scaled="0"/>
                </a:gradFill>
              </a:rPr>
              <a:t> Agent AI</a:t>
            </a:r>
            <a:endParaRPr dirty="0">
              <a:gradFill flip="none" rotWithShape="1">
                <a:gsLst>
                  <a:gs pos="0">
                    <a:srgbClr val="7400FF"/>
                  </a:gs>
                  <a:gs pos="100000">
                    <a:srgbClr val="FA0060"/>
                  </a:gs>
                </a:gsLst>
                <a:lin ang="0" scaled="0"/>
              </a:gradFill>
            </a:endParaRPr>
          </a:p>
        </p:txBody>
      </p:sp>
      <p:sp>
        <p:nvSpPr>
          <p:cNvPr id="10" name="TextBox 9">
            <a:extLst>
              <a:ext uri="{FF2B5EF4-FFF2-40B4-BE49-F238E27FC236}">
                <a16:creationId xmlns:a16="http://schemas.microsoft.com/office/drawing/2014/main" id="{865CDB4F-34B1-F381-13C8-FB65E9B7B1C5}"/>
              </a:ext>
            </a:extLst>
          </p:cNvPr>
          <p:cNvSpPr txBox="1"/>
          <p:nvPr/>
        </p:nvSpPr>
        <p:spPr>
          <a:xfrm>
            <a:off x="764337" y="1660964"/>
            <a:ext cx="2129748" cy="3139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3081" indent="0" algn="l" defTabSz="554491" rtl="0" fontAlgn="auto" latinLnBrk="0" hangingPunct="0">
              <a:lnSpc>
                <a:spcPct val="120000"/>
              </a:lnSpc>
              <a:spcBef>
                <a:spcPts val="0"/>
              </a:spcBef>
              <a:spcAft>
                <a:spcPts val="0"/>
              </a:spcAft>
              <a:buClrTx/>
              <a:buSzTx/>
              <a:buFontTx/>
              <a:buNone/>
              <a:tabLst/>
            </a:pPr>
            <a:r>
              <a:rPr kumimoji="0" lang="en-US" sz="1200" b="1" i="0" u="none" strike="noStrike" cap="none" spc="300" normalizeH="0" baseline="0" dirty="0">
                <a:ln>
                  <a:noFill/>
                </a:ln>
                <a:solidFill>
                  <a:schemeClr val="accent1"/>
                </a:solidFill>
                <a:effectLst/>
                <a:uFillTx/>
                <a:latin typeface="Poppins" pitchFamily="2" charset="77"/>
                <a:cs typeface="Poppins" pitchFamily="2" charset="77"/>
                <a:sym typeface="Poppins Medium"/>
              </a:rPr>
              <a:t>PROGRESS UPDATE</a:t>
            </a:r>
          </a:p>
        </p:txBody>
      </p:sp>
      <p:sp>
        <p:nvSpPr>
          <p:cNvPr id="11" name="TextBox 10">
            <a:extLst>
              <a:ext uri="{FF2B5EF4-FFF2-40B4-BE49-F238E27FC236}">
                <a16:creationId xmlns:a16="http://schemas.microsoft.com/office/drawing/2014/main" id="{7119EEFB-2075-01E3-ED20-AAE40AF73DE1}"/>
              </a:ext>
            </a:extLst>
          </p:cNvPr>
          <p:cNvSpPr txBox="1"/>
          <p:nvPr/>
        </p:nvSpPr>
        <p:spPr>
          <a:xfrm>
            <a:off x="543736" y="2030589"/>
            <a:ext cx="5458112" cy="105157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defTabSz="457200">
              <a:spcAft>
                <a:spcPts val="600"/>
              </a:spcAft>
              <a:buClr>
                <a:schemeClr val="accent1"/>
              </a:buClr>
              <a:buFont typeface="Arial" panose="020B0604020202020204" pitchFamily="34" charset="0"/>
              <a:buChar char="•"/>
              <a:defRPr/>
            </a:pPr>
            <a:r>
              <a:rPr lang="en-US" sz="1000" kern="0" dirty="0">
                <a:solidFill>
                  <a:schemeClr val="tx1"/>
                </a:solidFill>
                <a:latin typeface="Poppins" pitchFamily="2" charset="77"/>
                <a:ea typeface="+mn-lt"/>
                <a:cs typeface="Poppins" pitchFamily="2" charset="77"/>
              </a:rPr>
              <a:t>Additional requested </a:t>
            </a:r>
            <a:r>
              <a:rPr lang="en-US" sz="1000" kern="0" dirty="0" err="1">
                <a:solidFill>
                  <a:schemeClr val="tx1"/>
                </a:solidFill>
                <a:latin typeface="Poppins" pitchFamily="2" charset="77"/>
                <a:ea typeface="+mn-lt"/>
                <a:cs typeface="Poppins" pitchFamily="2" charset="77"/>
              </a:rPr>
              <a:t>urls</a:t>
            </a:r>
            <a:r>
              <a:rPr lang="en-US" sz="1000" kern="0" dirty="0">
                <a:solidFill>
                  <a:schemeClr val="tx1"/>
                </a:solidFill>
                <a:latin typeface="Poppins" pitchFamily="2" charset="77"/>
                <a:ea typeface="+mn-lt"/>
                <a:cs typeface="Poppins" pitchFamily="2" charset="77"/>
              </a:rPr>
              <a:t> are whitelisted </a:t>
            </a:r>
            <a:r>
              <a:rPr lang="en-US" sz="1000" kern="0" dirty="0" err="1">
                <a:solidFill>
                  <a:schemeClr val="tx1"/>
                </a:solidFill>
                <a:latin typeface="Poppins" pitchFamily="2" charset="77"/>
                <a:ea typeface="+mn-lt"/>
                <a:cs typeface="Poppins" pitchFamily="2" charset="77"/>
              </a:rPr>
              <a:t>WaveIX</a:t>
            </a:r>
            <a:r>
              <a:rPr lang="en-US" sz="1000" kern="0" dirty="0">
                <a:solidFill>
                  <a:schemeClr val="tx1"/>
                </a:solidFill>
                <a:latin typeface="Poppins" pitchFamily="2" charset="77"/>
                <a:ea typeface="+mn-lt"/>
                <a:cs typeface="Poppins" pitchFamily="2" charset="77"/>
              </a:rPr>
              <a:t> AI needs to verify and confirm.</a:t>
            </a:r>
          </a:p>
          <a:p>
            <a:pPr marL="171450" indent="-171450" defTabSz="457200">
              <a:spcAft>
                <a:spcPts val="600"/>
              </a:spcAft>
              <a:buClr>
                <a:schemeClr val="accent1"/>
              </a:buClr>
              <a:buFont typeface="Arial" panose="020B0604020202020204" pitchFamily="34" charset="0"/>
              <a:buChar char="•"/>
              <a:defRPr/>
            </a:pPr>
            <a:r>
              <a:rPr lang="en-US" sz="1000" dirty="0" err="1">
                <a:solidFill>
                  <a:schemeClr val="tx1"/>
                </a:solidFill>
                <a:latin typeface="Poppins" pitchFamily="2" charset="77"/>
                <a:ea typeface="+mn-lt"/>
                <a:cs typeface="Poppins" pitchFamily="2" charset="77"/>
              </a:rPr>
              <a:t>WaveIX</a:t>
            </a:r>
            <a:r>
              <a:rPr lang="en-US" sz="1000" dirty="0">
                <a:solidFill>
                  <a:schemeClr val="tx1"/>
                </a:solidFill>
                <a:latin typeface="Poppins" pitchFamily="2" charset="77"/>
                <a:ea typeface="+mn-lt"/>
                <a:cs typeface="Poppins" pitchFamily="2" charset="77"/>
              </a:rPr>
              <a:t> team has requested for the API key to proceed with the authentication.</a:t>
            </a:r>
          </a:p>
          <a:p>
            <a:pPr marL="171450" indent="-171450" defTabSz="457200">
              <a:spcAft>
                <a:spcPts val="600"/>
              </a:spcAft>
              <a:buClr>
                <a:schemeClr val="accent1"/>
              </a:buClr>
              <a:buFont typeface="Arial" panose="020B0604020202020204" pitchFamily="34" charset="0"/>
              <a:buChar char="•"/>
              <a:defRPr/>
            </a:pPr>
            <a:endParaRPr lang="en-US" sz="1000" dirty="0">
              <a:solidFill>
                <a:schemeClr val="tx1"/>
              </a:solidFill>
              <a:latin typeface="Poppins" pitchFamily="2" charset="77"/>
              <a:ea typeface="+mn-lt"/>
              <a:cs typeface="Poppins" pitchFamily="2" charset="77"/>
            </a:endParaRPr>
          </a:p>
          <a:p>
            <a:pPr marL="171450" indent="-171450" defTabSz="457200">
              <a:spcAft>
                <a:spcPts val="600"/>
              </a:spcAft>
              <a:buClr>
                <a:schemeClr val="accent1"/>
              </a:buClr>
              <a:buFont typeface="Arial" panose="020B0604020202020204" pitchFamily="34" charset="0"/>
              <a:buChar char="•"/>
              <a:defRPr/>
            </a:pPr>
            <a:endParaRPr lang="en-US" sz="1000" dirty="0">
              <a:solidFill>
                <a:schemeClr val="tx1"/>
              </a:solidFill>
              <a:latin typeface="Poppins" pitchFamily="2" charset="77"/>
              <a:ea typeface="+mn-lt"/>
              <a:cs typeface="Poppins" pitchFamily="2" charset="77"/>
            </a:endParaRPr>
          </a:p>
        </p:txBody>
      </p:sp>
      <p:sp>
        <p:nvSpPr>
          <p:cNvPr id="12" name="TextBox 11">
            <a:extLst>
              <a:ext uri="{FF2B5EF4-FFF2-40B4-BE49-F238E27FC236}">
                <a16:creationId xmlns:a16="http://schemas.microsoft.com/office/drawing/2014/main" id="{5595C36D-3E28-D628-527D-A93148608927}"/>
              </a:ext>
            </a:extLst>
          </p:cNvPr>
          <p:cNvSpPr txBox="1"/>
          <p:nvPr/>
        </p:nvSpPr>
        <p:spPr>
          <a:xfrm>
            <a:off x="765998" y="3839333"/>
            <a:ext cx="1371527" cy="3139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3081" indent="0" algn="l" defTabSz="554491" rtl="0" fontAlgn="auto" latinLnBrk="0" hangingPunct="0">
              <a:lnSpc>
                <a:spcPct val="120000"/>
              </a:lnSpc>
              <a:spcBef>
                <a:spcPts val="0"/>
              </a:spcBef>
              <a:spcAft>
                <a:spcPts val="0"/>
              </a:spcAft>
              <a:buClrTx/>
              <a:buSzTx/>
              <a:buFontTx/>
              <a:buNone/>
              <a:tabLst/>
            </a:pPr>
            <a:r>
              <a:rPr kumimoji="0" lang="en-US" sz="1200" b="1" i="0" u="none" strike="noStrike" cap="none" spc="300" normalizeH="0" baseline="0" dirty="0">
                <a:ln>
                  <a:noFill/>
                </a:ln>
                <a:solidFill>
                  <a:schemeClr val="accent1"/>
                </a:solidFill>
                <a:effectLst/>
                <a:uFillTx/>
                <a:latin typeface="Poppins" pitchFamily="2" charset="77"/>
                <a:cs typeface="Poppins" pitchFamily="2" charset="77"/>
                <a:sym typeface="Poppins Medium"/>
              </a:rPr>
              <a:t>NEXT STEPS</a:t>
            </a:r>
          </a:p>
        </p:txBody>
      </p:sp>
      <p:sp>
        <p:nvSpPr>
          <p:cNvPr id="13" name="TextBox 12">
            <a:extLst>
              <a:ext uri="{FF2B5EF4-FFF2-40B4-BE49-F238E27FC236}">
                <a16:creationId xmlns:a16="http://schemas.microsoft.com/office/drawing/2014/main" id="{7E9C87B7-9902-A197-5FB6-2CD1F8ED480A}"/>
              </a:ext>
            </a:extLst>
          </p:cNvPr>
          <p:cNvSpPr txBox="1"/>
          <p:nvPr/>
        </p:nvSpPr>
        <p:spPr>
          <a:xfrm>
            <a:off x="543736" y="4231054"/>
            <a:ext cx="5458112" cy="100540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defTabSz="457200">
              <a:buClr>
                <a:schemeClr val="accent1"/>
              </a:buClr>
              <a:buFont typeface="Arial" panose="020B0604020202020204" pitchFamily="34" charset="0"/>
              <a:buChar char="•"/>
              <a:defRPr/>
            </a:pPr>
            <a:r>
              <a:rPr lang="en-US" sz="1000" dirty="0" err="1">
                <a:solidFill>
                  <a:schemeClr val="tx1"/>
                </a:solidFill>
                <a:latin typeface="Poppins" pitchFamily="2" charset="77"/>
                <a:ea typeface="+mn-lt"/>
                <a:cs typeface="Poppins" pitchFamily="2" charset="77"/>
              </a:rPr>
              <a:t>WaveIX</a:t>
            </a:r>
            <a:r>
              <a:rPr lang="en-US" sz="1000" dirty="0">
                <a:solidFill>
                  <a:schemeClr val="tx1"/>
                </a:solidFill>
                <a:latin typeface="Poppins" pitchFamily="2" charset="77"/>
                <a:ea typeface="+mn-lt"/>
                <a:cs typeface="Poppins" pitchFamily="2" charset="77"/>
              </a:rPr>
              <a:t> to check the access for the additional requested URLs. Once done we will be able to proceed with the next steps.</a:t>
            </a:r>
          </a:p>
          <a:p>
            <a:pPr marL="171450" indent="-171450" defTabSz="457200">
              <a:buClr>
                <a:schemeClr val="accent1"/>
              </a:buClr>
              <a:buFont typeface="Arial" panose="020B0604020202020204" pitchFamily="34" charset="0"/>
              <a:buChar char="•"/>
              <a:defRPr/>
            </a:pPr>
            <a:r>
              <a:rPr lang="en-US" sz="1000" dirty="0" err="1">
                <a:solidFill>
                  <a:schemeClr val="tx1"/>
                </a:solidFill>
                <a:latin typeface="Poppins" pitchFamily="2" charset="77"/>
                <a:ea typeface="+mn-lt"/>
                <a:cs typeface="Poppins" pitchFamily="2" charset="77"/>
              </a:rPr>
              <a:t>WaveIX</a:t>
            </a:r>
            <a:r>
              <a:rPr lang="en-US" sz="1000" dirty="0">
                <a:solidFill>
                  <a:schemeClr val="tx1"/>
                </a:solidFill>
                <a:latin typeface="Poppins" pitchFamily="2" charset="77"/>
                <a:ea typeface="+mn-lt"/>
                <a:cs typeface="Poppins" pitchFamily="2" charset="77"/>
              </a:rPr>
              <a:t> team is working on delivering the MVP with sophisticating Routing and FAQs</a:t>
            </a:r>
          </a:p>
          <a:p>
            <a:pPr marL="171450" indent="-171450" defTabSz="457200">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T</a:t>
            </a:r>
            <a:r>
              <a:rPr lang="en-US" sz="1000" kern="0" dirty="0">
                <a:solidFill>
                  <a:schemeClr val="tx1"/>
                </a:solidFill>
                <a:latin typeface="Poppins" pitchFamily="2" charset="77"/>
                <a:ea typeface="+mn-lt"/>
                <a:cs typeface="Poppins" pitchFamily="2" charset="77"/>
              </a:rPr>
              <a:t>elephony &amp; Backend System integration.</a:t>
            </a:r>
          </a:p>
        </p:txBody>
      </p:sp>
      <p:graphicFrame>
        <p:nvGraphicFramePr>
          <p:cNvPr id="14" name="Table 13">
            <a:extLst>
              <a:ext uri="{FF2B5EF4-FFF2-40B4-BE49-F238E27FC236}">
                <a16:creationId xmlns:a16="http://schemas.microsoft.com/office/drawing/2014/main" id="{7217C0BF-F3AC-E0F1-382D-EAAAF5460427}"/>
              </a:ext>
            </a:extLst>
          </p:cNvPr>
          <p:cNvGraphicFramePr>
            <a:graphicFrameLocks noGrp="1"/>
          </p:cNvGraphicFramePr>
          <p:nvPr>
            <p:extLst>
              <p:ext uri="{D42A27DB-BD31-4B8C-83A1-F6EECF244321}">
                <p14:modId xmlns:p14="http://schemas.microsoft.com/office/powerpoint/2010/main" val="4185133930"/>
              </p:ext>
            </p:extLst>
          </p:nvPr>
        </p:nvGraphicFramePr>
        <p:xfrm>
          <a:off x="667438" y="5460861"/>
          <a:ext cx="10668820" cy="1120495"/>
        </p:xfrm>
        <a:graphic>
          <a:graphicData uri="http://schemas.openxmlformats.org/drawingml/2006/table">
            <a:tbl>
              <a:tblPr firstRow="1" bandRow="1"/>
              <a:tblGrid>
                <a:gridCol w="1794193">
                  <a:extLst>
                    <a:ext uri="{9D8B030D-6E8A-4147-A177-3AD203B41FA5}">
                      <a16:colId xmlns:a16="http://schemas.microsoft.com/office/drawing/2014/main" val="2048538537"/>
                    </a:ext>
                  </a:extLst>
                </a:gridCol>
                <a:gridCol w="1789352">
                  <a:extLst>
                    <a:ext uri="{9D8B030D-6E8A-4147-A177-3AD203B41FA5}">
                      <a16:colId xmlns:a16="http://schemas.microsoft.com/office/drawing/2014/main" val="1087928644"/>
                    </a:ext>
                  </a:extLst>
                </a:gridCol>
                <a:gridCol w="3116175">
                  <a:extLst>
                    <a:ext uri="{9D8B030D-6E8A-4147-A177-3AD203B41FA5}">
                      <a16:colId xmlns:a16="http://schemas.microsoft.com/office/drawing/2014/main" val="2801407862"/>
                    </a:ext>
                  </a:extLst>
                </a:gridCol>
                <a:gridCol w="1695039">
                  <a:extLst>
                    <a:ext uri="{9D8B030D-6E8A-4147-A177-3AD203B41FA5}">
                      <a16:colId xmlns:a16="http://schemas.microsoft.com/office/drawing/2014/main" val="894852767"/>
                    </a:ext>
                  </a:extLst>
                </a:gridCol>
                <a:gridCol w="848785">
                  <a:extLst>
                    <a:ext uri="{9D8B030D-6E8A-4147-A177-3AD203B41FA5}">
                      <a16:colId xmlns:a16="http://schemas.microsoft.com/office/drawing/2014/main" val="1952262249"/>
                    </a:ext>
                  </a:extLst>
                </a:gridCol>
                <a:gridCol w="1425276">
                  <a:extLst>
                    <a:ext uri="{9D8B030D-6E8A-4147-A177-3AD203B41FA5}">
                      <a16:colId xmlns:a16="http://schemas.microsoft.com/office/drawing/2014/main" val="2984590531"/>
                    </a:ext>
                  </a:extLst>
                </a:gridCol>
              </a:tblGrid>
              <a:tr h="29265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dirty="0">
                          <a:ln>
                            <a:noFill/>
                          </a:ln>
                          <a:effectLst/>
                          <a:latin typeface="Poppins" pitchFamily="2" charset="77"/>
                          <a:cs typeface="Poppins" pitchFamily="2" charset="77"/>
                        </a:rPr>
                        <a:t>Key Risks – Description</a:t>
                      </a:r>
                      <a:endParaRPr kumimoji="0" lang="en-US" sz="1000" b="1" u="none" strike="noStrike" kern="1200" cap="none" normalizeH="0" baseline="0" dirty="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a:ln>
                            <a:noFill/>
                          </a:ln>
                          <a:effectLst/>
                          <a:latin typeface="Poppins" pitchFamily="2" charset="77"/>
                          <a:cs typeface="Poppins" pitchFamily="2" charset="77"/>
                        </a:rPr>
                        <a:t>Impact</a:t>
                      </a:r>
                      <a:endParaRPr kumimoji="0" lang="en-US" sz="1000" b="1" u="none" strike="noStrike" kern="1200" cap="none" normalizeH="0" baseline="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noProof="0">
                          <a:ln>
                            <a:noFill/>
                          </a:ln>
                          <a:effectLst/>
                          <a:latin typeface="Poppins" pitchFamily="2" charset="77"/>
                          <a:cs typeface="Poppins" pitchFamily="2" charset="77"/>
                        </a:rPr>
                        <a:t>Resolution Action / Risk Mitigation </a:t>
                      </a:r>
                      <a:endParaRPr kumimoji="0" lang="en-US" sz="1000" b="1" u="none" strike="noStrike" kern="1200" cap="none" normalizeH="0" baseline="0" noProof="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a:ln>
                            <a:noFill/>
                          </a:ln>
                          <a:effectLst/>
                          <a:latin typeface="Poppins" pitchFamily="2" charset="77"/>
                          <a:cs typeface="Poppins" pitchFamily="2" charset="77"/>
                        </a:rPr>
                        <a:t>New Target Due Date</a:t>
                      </a:r>
                      <a:endParaRPr kumimoji="0" lang="en-US" sz="1000" b="1" u="none" strike="noStrike" kern="1200" cap="none" normalizeH="0" baseline="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a:ln>
                            <a:noFill/>
                          </a:ln>
                          <a:effectLst/>
                          <a:latin typeface="Poppins" pitchFamily="2" charset="77"/>
                          <a:cs typeface="Poppins" pitchFamily="2" charset="77"/>
                        </a:rPr>
                        <a:t>Owner(s)</a:t>
                      </a:r>
                      <a:endParaRPr kumimoji="0" lang="en-US" sz="1000" b="1" u="none" strike="noStrike" kern="1200" cap="none" normalizeH="0" baseline="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dirty="0">
                          <a:ln>
                            <a:noFill/>
                          </a:ln>
                          <a:effectLst/>
                          <a:latin typeface="Poppins" pitchFamily="2" charset="77"/>
                          <a:cs typeface="Poppins" pitchFamily="2" charset="77"/>
                        </a:rPr>
                        <a:t>Status</a:t>
                      </a:r>
                      <a:endParaRPr kumimoji="0" lang="en-US" sz="1000" b="1" u="none" strike="noStrike" kern="1200" cap="none" normalizeH="0" baseline="0" dirty="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801360726"/>
                  </a:ext>
                </a:extLst>
              </a:tr>
              <a:tr h="361114">
                <a:tc>
                  <a:txBody>
                    <a:bodyPr/>
                    <a:lstStyle/>
                    <a:p>
                      <a:pPr marL="0" marR="0" lvl="0" algn="l">
                        <a:spcBef>
                          <a:spcPts val="0"/>
                        </a:spcBef>
                        <a:spcAft>
                          <a:spcPts val="0"/>
                        </a:spcAft>
                        <a:buNone/>
                      </a:pPr>
                      <a:r>
                        <a:rPr lang="en-US" sz="1000" kern="0" noProof="0" dirty="0">
                          <a:solidFill>
                            <a:srgbClr val="58595B"/>
                          </a:solidFill>
                          <a:latin typeface="Poppins" pitchFamily="2" charset="77"/>
                          <a:ea typeface="+mn-lt"/>
                          <a:cs typeface="Poppins" pitchFamily="2" charset="77"/>
                        </a:rPr>
                        <a:t>Delayed Implementation</a:t>
                      </a: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r>
                        <a:rPr lang="en-US" sz="1000" b="0" kern="0" dirty="0">
                          <a:solidFill>
                            <a:srgbClr val="58595B"/>
                          </a:solidFill>
                          <a:latin typeface="Poppins" pitchFamily="2" charset="77"/>
                          <a:ea typeface="+mn-lt"/>
                          <a:cs typeface="Poppins" pitchFamily="2" charset="77"/>
                        </a:rPr>
                        <a:t>Bad impact on client in terms of implementation expertise</a:t>
                      </a: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l">
                        <a:spcBef>
                          <a:spcPts val="0"/>
                        </a:spcBef>
                        <a:spcAft>
                          <a:spcPts val="0"/>
                        </a:spcAft>
                        <a:buNone/>
                      </a:pPr>
                      <a:r>
                        <a:rPr lang="en-US" sz="1000" b="0" kern="0" noProof="0" dirty="0">
                          <a:solidFill>
                            <a:srgbClr val="58595B"/>
                          </a:solidFill>
                          <a:latin typeface="Poppins" pitchFamily="2" charset="77"/>
                          <a:ea typeface="+mn-lt"/>
                          <a:cs typeface="Poppins" pitchFamily="2" charset="77"/>
                        </a:rPr>
                        <a:t>Parloa engaged on top priority to devise solution.</a:t>
                      </a: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r>
                        <a:rPr lang="en-US" sz="1000" strike="noStrike" kern="0" dirty="0">
                          <a:solidFill>
                            <a:srgbClr val="58595B"/>
                          </a:solidFill>
                          <a:effectLst/>
                          <a:latin typeface="Poppins" pitchFamily="2" charset="77"/>
                          <a:ea typeface="+mn-lt"/>
                          <a:cs typeface="Poppins" pitchFamily="2" charset="77"/>
                        </a:rPr>
                        <a:t>TBD</a:t>
                      </a: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r>
                        <a:rPr lang="en-US" sz="1000" kern="0" dirty="0" err="1">
                          <a:solidFill>
                            <a:srgbClr val="58595B"/>
                          </a:solidFill>
                          <a:latin typeface="Poppins" pitchFamily="2" charset="77"/>
                          <a:ea typeface="+mn-lt"/>
                          <a:cs typeface="Poppins" pitchFamily="2" charset="77"/>
                        </a:rPr>
                        <a:t>WaveiX</a:t>
                      </a:r>
                      <a:endParaRPr lang="en-US" sz="1000" kern="0" dirty="0">
                        <a:solidFill>
                          <a:srgbClr val="58595B"/>
                        </a:solidFill>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eaLnBrk="1" fontAlgn="auto" latinLnBrk="0" hangingPunct="1">
                        <a:lnSpc>
                          <a:spcPct val="100000"/>
                        </a:lnSpc>
                        <a:spcBef>
                          <a:spcPts val="0"/>
                        </a:spcBef>
                        <a:spcAft>
                          <a:spcPts val="0"/>
                        </a:spcAft>
                        <a:buClrTx/>
                        <a:buSzTx/>
                        <a:buFontTx/>
                        <a:buNone/>
                      </a:pPr>
                      <a:r>
                        <a:rPr kumimoji="0" lang="en-US" sz="1000" b="0" i="0" u="none" strike="noStrike" kern="1200" cap="none" spc="0" normalizeH="0" baseline="0" noProof="0" dirty="0">
                          <a:ln>
                            <a:noFill/>
                          </a:ln>
                          <a:solidFill>
                            <a:srgbClr val="58595B"/>
                          </a:solidFill>
                          <a:effectLst/>
                          <a:uLnTx/>
                          <a:uFillTx/>
                          <a:latin typeface="Poppins" pitchFamily="2" charset="77"/>
                          <a:ea typeface="Calibri"/>
                          <a:cs typeface="Poppins" pitchFamily="2" charset="77"/>
                        </a:rPr>
                        <a:t>In-Progress</a:t>
                      </a: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632947430"/>
                  </a:ext>
                </a:extLst>
              </a:tr>
              <a:tr h="361114">
                <a:tc>
                  <a:txBody>
                    <a:bodyPr/>
                    <a:lstStyle/>
                    <a:p>
                      <a:pPr marL="0" lvl="0" algn="l">
                        <a:spcBef>
                          <a:spcPts val="0"/>
                        </a:spcBef>
                        <a:spcAft>
                          <a:spcPts val="0"/>
                        </a:spcAft>
                        <a:buNone/>
                      </a:pPr>
                      <a:endParaRPr lang="en-US" sz="1000" b="0" i="0" u="none" strike="noStrike" kern="0" noProof="0" dirty="0">
                        <a:solidFill>
                          <a:srgbClr val="58595B"/>
                        </a:solidFill>
                        <a:latin typeface="Poppins" pitchFamily="2" charset="77"/>
                        <a:cs typeface="Poppins" pitchFamily="2" charset="77"/>
                      </a:endParaRPr>
                    </a:p>
                  </a:txBody>
                  <a:tcPr marT="952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tx2">
                        <a:lumMod val="20000"/>
                        <a:lumOff val="80000"/>
                      </a:schemeClr>
                    </a:solidFill>
                  </a:tcPr>
                </a:tc>
                <a:tc>
                  <a:txBody>
                    <a:bodyPr/>
                    <a:lstStyle/>
                    <a:p>
                      <a:pPr marL="0" lvl="0" algn="ctr">
                        <a:spcBef>
                          <a:spcPts val="0"/>
                        </a:spcBef>
                        <a:spcAft>
                          <a:spcPts val="0"/>
                        </a:spcAft>
                        <a:buNone/>
                      </a:pPr>
                      <a:endParaRPr lang="en-US" sz="1000" kern="0" dirty="0">
                        <a:solidFill>
                          <a:srgbClr val="58595B"/>
                        </a:solidFill>
                        <a:latin typeface="Poppins" pitchFamily="2" charset="77"/>
                        <a:ea typeface="+mn-lt"/>
                        <a:cs typeface="Poppins" pitchFamily="2" charset="77"/>
                      </a:endParaRPr>
                    </a:p>
                  </a:txBody>
                  <a:tcPr marL="68580" marR="68580" marT="952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tx2">
                        <a:lumMod val="20000"/>
                        <a:lumOff val="80000"/>
                      </a:schemeClr>
                    </a:solidFill>
                  </a:tcPr>
                </a:tc>
                <a:tc>
                  <a:txBody>
                    <a:bodyPr/>
                    <a:lstStyle/>
                    <a:p>
                      <a:pPr marL="0" lvl="0" algn="l">
                        <a:spcBef>
                          <a:spcPts val="0"/>
                        </a:spcBef>
                        <a:spcAft>
                          <a:spcPts val="0"/>
                        </a:spcAft>
                        <a:buNone/>
                      </a:pPr>
                      <a:endParaRPr lang="en-US" sz="1000" b="0" kern="0" noProof="0">
                        <a:solidFill>
                          <a:srgbClr val="58595B"/>
                        </a:solidFill>
                        <a:latin typeface="Poppins" pitchFamily="2" charset="77"/>
                        <a:ea typeface="+mn-lt"/>
                        <a:cs typeface="Poppins" pitchFamily="2" charset="77"/>
                      </a:endParaRPr>
                    </a:p>
                  </a:txBody>
                  <a:tcPr marL="68580" marR="68580" marT="952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tx2">
                        <a:lumMod val="20000"/>
                        <a:lumOff val="80000"/>
                      </a:schemeClr>
                    </a:solidFill>
                  </a:tcPr>
                </a:tc>
                <a:tc>
                  <a:txBody>
                    <a:bodyPr/>
                    <a:lstStyle/>
                    <a:p>
                      <a:pPr marL="0" lvl="0" algn="ctr">
                        <a:spcBef>
                          <a:spcPts val="0"/>
                        </a:spcBef>
                        <a:spcAft>
                          <a:spcPts val="0"/>
                        </a:spcAft>
                        <a:buNone/>
                      </a:pPr>
                      <a:endParaRPr lang="en-US" sz="1000" strike="noStrike" kern="0">
                        <a:solidFill>
                          <a:srgbClr val="58595B"/>
                        </a:solidFill>
                        <a:effectLst/>
                        <a:latin typeface="Poppins" pitchFamily="2" charset="77"/>
                        <a:ea typeface="+mn-lt"/>
                        <a:cs typeface="Poppins" pitchFamily="2" charset="77"/>
                      </a:endParaRPr>
                    </a:p>
                  </a:txBody>
                  <a:tcPr marL="68580" marR="68580" marT="952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tx2">
                        <a:lumMod val="20000"/>
                        <a:lumOff val="80000"/>
                      </a:schemeClr>
                    </a:solidFill>
                  </a:tcPr>
                </a:tc>
                <a:tc>
                  <a:txBody>
                    <a:bodyPr/>
                    <a:lstStyle/>
                    <a:p>
                      <a:pPr marL="0" lvl="0" algn="ctr">
                        <a:spcBef>
                          <a:spcPts val="0"/>
                        </a:spcBef>
                        <a:spcAft>
                          <a:spcPts val="0"/>
                        </a:spcAft>
                        <a:buNone/>
                      </a:pPr>
                      <a:endParaRPr lang="en-US" sz="1000" kern="0">
                        <a:solidFill>
                          <a:srgbClr val="58595B"/>
                        </a:solidFill>
                        <a:latin typeface="Poppins" pitchFamily="2" charset="77"/>
                        <a:ea typeface="+mn-lt"/>
                        <a:cs typeface="Poppins" pitchFamily="2" charset="77"/>
                      </a:endParaRPr>
                    </a:p>
                  </a:txBody>
                  <a:tcPr marL="68580" marR="68580" marT="952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tx2">
                        <a:lumMod val="20000"/>
                        <a:lumOff val="80000"/>
                      </a:schemeClr>
                    </a:solidFill>
                  </a:tcPr>
                </a:tc>
                <a:tc>
                  <a:txBody>
                    <a:bodyPr/>
                    <a:lstStyle/>
                    <a:p>
                      <a:pPr marL="0" lvl="0" indent="0" algn="ctr">
                        <a:lnSpc>
                          <a:spcPct val="100000"/>
                        </a:lnSpc>
                        <a:spcBef>
                          <a:spcPts val="0"/>
                        </a:spcBef>
                        <a:spcAft>
                          <a:spcPts val="0"/>
                        </a:spcAft>
                        <a:buNone/>
                      </a:pPr>
                      <a:endParaRPr kumimoji="0" lang="en-US" sz="1000" b="0" i="0" u="none" strike="noStrike" kern="1200" cap="none" spc="0" normalizeH="0" baseline="0" noProof="0" dirty="0">
                        <a:ln>
                          <a:noFill/>
                        </a:ln>
                        <a:solidFill>
                          <a:srgbClr val="58595B"/>
                        </a:solidFill>
                        <a:effectLst/>
                        <a:uLnTx/>
                        <a:uFillTx/>
                        <a:latin typeface="Poppins" pitchFamily="2" charset="77"/>
                        <a:ea typeface="Calibri"/>
                        <a:cs typeface="Poppins" pitchFamily="2" charset="77"/>
                      </a:endParaRPr>
                    </a:p>
                  </a:txBody>
                  <a:tcPr marL="68580" marR="68580" marT="952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tx2">
                        <a:lumMod val="20000"/>
                        <a:lumOff val="80000"/>
                      </a:schemeClr>
                    </a:solidFill>
                  </a:tcPr>
                </a:tc>
                <a:extLst>
                  <a:ext uri="{0D108BD9-81ED-4DB2-BD59-A6C34878D82A}">
                    <a16:rowId xmlns:a16="http://schemas.microsoft.com/office/drawing/2014/main" val="3912098713"/>
                  </a:ext>
                </a:extLst>
              </a:tr>
            </a:tbl>
          </a:graphicData>
        </a:graphic>
      </p:graphicFrame>
      <p:graphicFrame>
        <p:nvGraphicFramePr>
          <p:cNvPr id="15" name="Table 14">
            <a:extLst>
              <a:ext uri="{FF2B5EF4-FFF2-40B4-BE49-F238E27FC236}">
                <a16:creationId xmlns:a16="http://schemas.microsoft.com/office/drawing/2014/main" id="{535B235F-3DC5-E0B1-3207-9C1FE4F129C2}"/>
              </a:ext>
            </a:extLst>
          </p:cNvPr>
          <p:cNvGraphicFramePr>
            <a:graphicFrameLocks noGrp="1"/>
          </p:cNvGraphicFramePr>
          <p:nvPr>
            <p:extLst>
              <p:ext uri="{D42A27DB-BD31-4B8C-83A1-F6EECF244321}">
                <p14:modId xmlns:p14="http://schemas.microsoft.com/office/powerpoint/2010/main" val="843840483"/>
              </p:ext>
            </p:extLst>
          </p:nvPr>
        </p:nvGraphicFramePr>
        <p:xfrm>
          <a:off x="7305868" y="597173"/>
          <a:ext cx="4561237" cy="717427"/>
        </p:xfrm>
        <a:graphic>
          <a:graphicData uri="http://schemas.openxmlformats.org/drawingml/2006/table">
            <a:tbl>
              <a:tblPr firstRow="1" bandRow="1"/>
              <a:tblGrid>
                <a:gridCol w="2291220">
                  <a:extLst>
                    <a:ext uri="{9D8B030D-6E8A-4147-A177-3AD203B41FA5}">
                      <a16:colId xmlns:a16="http://schemas.microsoft.com/office/drawing/2014/main" val="20001"/>
                    </a:ext>
                  </a:extLst>
                </a:gridCol>
                <a:gridCol w="2270017">
                  <a:extLst>
                    <a:ext uri="{9D8B030D-6E8A-4147-A177-3AD203B41FA5}">
                      <a16:colId xmlns:a16="http://schemas.microsoft.com/office/drawing/2014/main" val="20002"/>
                    </a:ext>
                  </a:extLst>
                </a:gridCol>
              </a:tblGrid>
              <a:tr h="259058">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a:lnSpc>
                          <a:spcPct val="100000"/>
                        </a:lnSpc>
                        <a:spcBef>
                          <a:spcPts val="0"/>
                        </a:spcBef>
                        <a:spcAft>
                          <a:spcPts val="0"/>
                        </a:spcAft>
                        <a:buNone/>
                      </a:pPr>
                      <a:r>
                        <a:rPr lang="en-US" sz="1000" u="none" strike="noStrike" kern="1200" cap="none" normalizeH="0" baseline="0" dirty="0">
                          <a:ln>
                            <a:noFill/>
                          </a:ln>
                          <a:solidFill>
                            <a:schemeClr val="tx1"/>
                          </a:solidFill>
                          <a:effectLst/>
                          <a:latin typeface="Poppins" pitchFamily="2" charset="77"/>
                          <a:cs typeface="Poppins" pitchFamily="2" charset="77"/>
                        </a:rPr>
                        <a:t>Project Manager</a:t>
                      </a:r>
                      <a:endParaRPr kumimoji="0" lang="en-US" sz="1000" dirty="0">
                        <a:solidFill>
                          <a:schemeClr val="tx1"/>
                        </a:solidFill>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456996" rtl="0" eaLnBrk="1" fontAlgn="auto" latinLnBrk="0" hangingPunct="1">
                        <a:lnSpc>
                          <a:spcPct val="100000"/>
                        </a:lnSpc>
                        <a:spcBef>
                          <a:spcPts val="0"/>
                        </a:spcBef>
                        <a:spcAft>
                          <a:spcPts val="0"/>
                        </a:spcAft>
                        <a:buClrTx/>
                        <a:buSzTx/>
                        <a:buFontTx/>
                        <a:buNone/>
                        <a:tabLst/>
                        <a:defRPr/>
                      </a:pPr>
                      <a:r>
                        <a:rPr kumimoji="0" lang="en-US" sz="1000" u="none" strike="noStrike" cap="none" normalizeH="0" baseline="0" dirty="0">
                          <a:ln>
                            <a:noFill/>
                          </a:ln>
                          <a:solidFill>
                            <a:schemeClr val="tx1"/>
                          </a:solidFill>
                          <a:effectLst/>
                          <a:latin typeface="Poppins" pitchFamily="2" charset="77"/>
                          <a:cs typeface="Poppins" pitchFamily="2" charset="77"/>
                        </a:rPr>
                        <a:t>Project Oversight</a:t>
                      </a:r>
                      <a:endParaRPr kumimoji="0" lang="en-US" sz="1000" b="1" i="0" u="none" strike="noStrike" cap="none" normalizeH="0" baseline="0" dirty="0">
                        <a:ln>
                          <a:noFill/>
                        </a:ln>
                        <a:solidFill>
                          <a:schemeClr val="tx1"/>
                        </a:solidFill>
                        <a:effectLst/>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5836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a:lnSpc>
                          <a:spcPct val="80000"/>
                        </a:lnSpc>
                        <a:spcBef>
                          <a:spcPts val="600"/>
                        </a:spcBef>
                        <a:spcAft>
                          <a:spcPct val="0"/>
                        </a:spcAft>
                        <a:buNone/>
                      </a:pPr>
                      <a:r>
                        <a:rPr lang="en-US" sz="800" b="0" i="0" u="none" strike="noStrike" kern="1200" noProof="0" dirty="0">
                          <a:solidFill>
                            <a:schemeClr val="bg1"/>
                          </a:solidFill>
                          <a:effectLst/>
                          <a:latin typeface="Poppins" pitchFamily="2" charset="77"/>
                          <a:cs typeface="Poppins" pitchFamily="2" charset="77"/>
                        </a:rPr>
                        <a:t>Sinnan Khan</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defTabSz="914400" rtl="0" eaLnBrk="0" fontAlgn="base" latinLnBrk="0" hangingPunct="0">
                        <a:lnSpc>
                          <a:spcPct val="120000"/>
                        </a:lnSpc>
                        <a:spcBef>
                          <a:spcPts val="0"/>
                        </a:spcBef>
                        <a:spcAft>
                          <a:spcPct val="0"/>
                        </a:spcAft>
                        <a:buClrTx/>
                        <a:buSzTx/>
                        <a:buFont typeface="Arial" pitchFamily="34" charset="0"/>
                        <a:buNone/>
                        <a:tabLst/>
                        <a:defRPr/>
                      </a:pPr>
                      <a:r>
                        <a:rPr lang="en-US" sz="800" b="0" strike="noStrike" kern="1200" noProof="0" dirty="0">
                          <a:solidFill>
                            <a:schemeClr val="bg1"/>
                          </a:solidFill>
                          <a:effectLst/>
                          <a:latin typeface="Poppins" pitchFamily="2" charset="77"/>
                          <a:ea typeface="+mn-ea"/>
                          <a:cs typeface="Poppins" pitchFamily="2" charset="77"/>
                        </a:rPr>
                        <a:t>Ahsan Tirmizi</a:t>
                      </a:r>
                    </a:p>
                    <a:p>
                      <a:pPr marL="0" marR="0" lvl="1" indent="0" algn="ctr" defTabSz="914400" rtl="0" eaLnBrk="0" fontAlgn="base" latinLnBrk="0" hangingPunct="0">
                        <a:lnSpc>
                          <a:spcPct val="120000"/>
                        </a:lnSpc>
                        <a:spcBef>
                          <a:spcPts val="0"/>
                        </a:spcBef>
                        <a:spcAft>
                          <a:spcPct val="0"/>
                        </a:spcAft>
                        <a:buClrTx/>
                        <a:buSzTx/>
                        <a:buFont typeface="Arial" pitchFamily="34" charset="0"/>
                        <a:buNone/>
                        <a:tabLst/>
                        <a:defRPr/>
                      </a:pPr>
                      <a:r>
                        <a:rPr lang="en-US" sz="800" b="0" strike="noStrike" kern="1200" noProof="0" dirty="0">
                          <a:solidFill>
                            <a:schemeClr val="bg1"/>
                          </a:solidFill>
                          <a:effectLst/>
                          <a:latin typeface="Poppins" pitchFamily="2" charset="77"/>
                          <a:ea typeface="+mn-ea"/>
                          <a:cs typeface="Poppins" pitchFamily="2" charset="77"/>
                        </a:rPr>
                        <a:t>Zeeshan Ahmed</a:t>
                      </a:r>
                      <a:endParaRPr lang="en-US" sz="800" dirty="0">
                        <a:solidFill>
                          <a:schemeClr val="bg1"/>
                        </a:solidFill>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16" name="Table 15">
            <a:extLst>
              <a:ext uri="{FF2B5EF4-FFF2-40B4-BE49-F238E27FC236}">
                <a16:creationId xmlns:a16="http://schemas.microsoft.com/office/drawing/2014/main" id="{B416D81A-1363-BFF3-2447-941A0AA7B8BC}"/>
              </a:ext>
            </a:extLst>
          </p:cNvPr>
          <p:cNvGraphicFramePr>
            <a:graphicFrameLocks noGrp="1"/>
          </p:cNvGraphicFramePr>
          <p:nvPr>
            <p:extLst>
              <p:ext uri="{D42A27DB-BD31-4B8C-83A1-F6EECF244321}">
                <p14:modId xmlns:p14="http://schemas.microsoft.com/office/powerpoint/2010/main" val="2473397559"/>
              </p:ext>
            </p:extLst>
          </p:nvPr>
        </p:nvGraphicFramePr>
        <p:xfrm>
          <a:off x="7305869" y="1553104"/>
          <a:ext cx="4561237" cy="3615101"/>
        </p:xfrm>
        <a:graphic>
          <a:graphicData uri="http://schemas.openxmlformats.org/drawingml/2006/table">
            <a:tbl>
              <a:tblPr firstRow="1" firstCol="1" bandRow="1"/>
              <a:tblGrid>
                <a:gridCol w="2099388">
                  <a:extLst>
                    <a:ext uri="{9D8B030D-6E8A-4147-A177-3AD203B41FA5}">
                      <a16:colId xmlns:a16="http://schemas.microsoft.com/office/drawing/2014/main" val="3605627058"/>
                    </a:ext>
                  </a:extLst>
                </a:gridCol>
                <a:gridCol w="643812">
                  <a:extLst>
                    <a:ext uri="{9D8B030D-6E8A-4147-A177-3AD203B41FA5}">
                      <a16:colId xmlns:a16="http://schemas.microsoft.com/office/drawing/2014/main" val="2970187396"/>
                    </a:ext>
                  </a:extLst>
                </a:gridCol>
                <a:gridCol w="942392">
                  <a:extLst>
                    <a:ext uri="{9D8B030D-6E8A-4147-A177-3AD203B41FA5}">
                      <a16:colId xmlns:a16="http://schemas.microsoft.com/office/drawing/2014/main" val="584016925"/>
                    </a:ext>
                  </a:extLst>
                </a:gridCol>
                <a:gridCol w="875645">
                  <a:extLst>
                    <a:ext uri="{9D8B030D-6E8A-4147-A177-3AD203B41FA5}">
                      <a16:colId xmlns:a16="http://schemas.microsoft.com/office/drawing/2014/main" val="3111489013"/>
                    </a:ext>
                  </a:extLst>
                </a:gridCol>
              </a:tblGrid>
              <a:tr h="26710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Critical Milestones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Due Date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a:latin typeface="Poppins" pitchFamily="2" charset="77"/>
                          <a:cs typeface="Poppins" pitchFamily="2" charset="77"/>
                        </a:rPr>
                        <a:t>Owner(s)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Status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681172629"/>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Demo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a:buNone/>
                      </a:pPr>
                      <a:r>
                        <a:rPr kumimoji="0" lang="en-US" sz="800" dirty="0">
                          <a:solidFill>
                            <a:schemeClr val="bg1"/>
                          </a:solidFill>
                          <a:latin typeface="Poppins" pitchFamily="2" charset="77"/>
                          <a:cs typeface="Poppins" pitchFamily="2" charset="77"/>
                        </a:rPr>
                        <a:t>11/20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a:lnSpc>
                          <a:spcPct val="100000"/>
                        </a:lnSpc>
                        <a:spcBef>
                          <a:spcPct val="20000"/>
                        </a:spcBef>
                        <a:spcAft>
                          <a:spcPts val="0"/>
                        </a:spcAft>
                        <a:buSzTx/>
                        <a:buFontTx/>
                        <a:buNone/>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Wave IX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a:ln>
                            <a:noFill/>
                          </a:ln>
                          <a:solidFill>
                            <a:schemeClr val="bg1"/>
                          </a:solidFill>
                          <a:effectLst/>
                          <a:uLnTx/>
                          <a:uFillTx/>
                          <a:latin typeface="Poppins" pitchFamily="2" charset="77"/>
                          <a:ea typeface="+mn-ea"/>
                          <a:cs typeface="Poppins" pitchFamily="2" charset="77"/>
                        </a:rPr>
                        <a:t>Completed</a:t>
                      </a:r>
                      <a:endPar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818264609"/>
                  </a:ext>
                </a:extLst>
              </a:tr>
              <a:tr h="457200">
                <a:tc>
                  <a:txBody>
                    <a:bodyPr/>
                    <a:lstStyle/>
                    <a:p>
                      <a:pPr marL="0" marR="0" lvl="0" indent="0" algn="l" rtl="0">
                        <a:lnSpc>
                          <a:spcPct val="100000"/>
                        </a:lnSpc>
                        <a:spcBef>
                          <a:spcPts val="0"/>
                        </a:spcBef>
                        <a:spcAft>
                          <a:spcPts val="0"/>
                        </a:spcAft>
                        <a:buClrTx/>
                        <a:buSzTx/>
                        <a:buNone/>
                      </a:pPr>
                      <a:r>
                        <a:rPr lang="en-US" sz="800" dirty="0">
                          <a:solidFill>
                            <a:schemeClr val="bg1"/>
                          </a:solidFill>
                          <a:latin typeface="Poppins" pitchFamily="2" charset="77"/>
                          <a:cs typeface="Poppins" pitchFamily="2" charset="77"/>
                        </a:rPr>
                        <a:t>Kick Off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a:lnSpc>
                          <a:spcPct val="100000"/>
                        </a:lnSpc>
                        <a:spcBef>
                          <a:spcPts val="0"/>
                        </a:spcBef>
                        <a:spcAft>
                          <a:spcPts val="0"/>
                        </a:spcAft>
                        <a:buClrTx/>
                        <a:buSzTx/>
                        <a:buNone/>
                      </a:pPr>
                      <a:r>
                        <a:rPr kumimoji="0" lang="en-US" sz="800" dirty="0">
                          <a:solidFill>
                            <a:schemeClr val="bg1"/>
                          </a:solidFill>
                          <a:latin typeface="Poppins" pitchFamily="2" charset="77"/>
                          <a:cs typeface="Poppins" pitchFamily="2" charset="77"/>
                        </a:rPr>
                        <a:t>11/20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Poppins" pitchFamily="2" charset="77"/>
                          <a:ea typeface="+mn-ea"/>
                          <a:cs typeface="Poppins" pitchFamily="2" charset="77"/>
                          <a:sym typeface="Helvetica"/>
                        </a:rPr>
                        <a:t>Wave IX</a:t>
                      </a:r>
                      <a:endParaRPr kumimoji="0" lang="en-US" sz="800" b="0" i="0" u="none" strike="noStrike" kern="0" cap="none" spc="0" normalizeH="0" baseline="0" noProof="0" dirty="0">
                        <a:ln>
                          <a:noFill/>
                        </a:ln>
                        <a:solidFill>
                          <a:srgbClr val="000000"/>
                        </a:solidFill>
                        <a:effectLst/>
                        <a:uLnTx/>
                        <a:uFillTx/>
                        <a:latin typeface="Poppins" pitchFamily="2" charset="77"/>
                        <a:ea typeface="+mn-ea"/>
                        <a:cs typeface="Poppins" pitchFamily="2" charset="77"/>
                        <a:sym typeface="Helvetic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a:ln>
                            <a:noFill/>
                          </a:ln>
                          <a:solidFill>
                            <a:schemeClr val="bg1"/>
                          </a:solidFill>
                          <a:effectLst/>
                          <a:uLnTx/>
                          <a:uFillTx/>
                          <a:latin typeface="Poppins" pitchFamily="2" charset="77"/>
                          <a:ea typeface="+mn-ea"/>
                          <a:cs typeface="Poppins" pitchFamily="2" charset="77"/>
                        </a:rPr>
                        <a:t>Completed</a:t>
                      </a:r>
                      <a:endPar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52356995"/>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Discovery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defTabSz="914400">
                        <a:buNone/>
                        <a:tabLst/>
                        <a:defRPr/>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11/25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Poppins" pitchFamily="2" charset="77"/>
                          <a:ea typeface="+mn-ea"/>
                          <a:cs typeface="Poppins" pitchFamily="2" charset="77"/>
                          <a:sym typeface="Helvetica"/>
                        </a:rPr>
                        <a:t>Wave IX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a:ln>
                            <a:noFill/>
                          </a:ln>
                          <a:solidFill>
                            <a:schemeClr val="bg1"/>
                          </a:solidFill>
                          <a:effectLst/>
                          <a:uLnTx/>
                          <a:uFillTx/>
                          <a:latin typeface="Poppins" pitchFamily="2" charset="77"/>
                          <a:ea typeface="+mn-ea"/>
                          <a:cs typeface="Poppins" pitchFamily="2" charset="77"/>
                        </a:rPr>
                        <a:t>Completed</a:t>
                      </a:r>
                      <a:endPar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1961824"/>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Telephony Integration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a:buNone/>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TBD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Wave IX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In Progress</a:t>
                      </a:r>
                    </a:p>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endPar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434713985"/>
                  </a:ext>
                </a:extLst>
              </a:tr>
              <a:tr h="475661">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Back-end system integration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defTabSz="914400">
                        <a:buNone/>
                        <a:tabLst/>
                        <a:defRPr/>
                      </a:pPr>
                      <a:r>
                        <a:rPr kumimoji="0" lang="en-US" sz="800" b="0" i="0" u="none" strike="noStrike" kern="0" cap="none" spc="0" normalizeH="0" baseline="0" noProof="0">
                          <a:ln>
                            <a:noFill/>
                          </a:ln>
                          <a:solidFill>
                            <a:srgbClr val="000000"/>
                          </a:solidFill>
                          <a:effectLst/>
                          <a:uLnTx/>
                          <a:uFillTx/>
                          <a:latin typeface="Poppins" pitchFamily="2" charset="77"/>
                          <a:ea typeface="+mn-ea"/>
                          <a:cs typeface="Poppins" pitchFamily="2" charset="77"/>
                          <a:sym typeface="Helvetica"/>
                        </a:rPr>
                        <a:t>TBD</a:t>
                      </a:r>
                      <a:endPar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Wave IX</a:t>
                      </a:r>
                    </a:p>
                    <a:p>
                      <a:pPr marL="0" marR="0" lvl="0" indent="0" algn="ctr" defTabSz="914400">
                        <a:lnSpc>
                          <a:spcPct val="100000"/>
                        </a:lnSpc>
                        <a:spcBef>
                          <a:spcPct val="20000"/>
                        </a:spcBef>
                        <a:spcAft>
                          <a:spcPts val="0"/>
                        </a:spcAft>
                        <a:buNone/>
                        <a:tabLst/>
                        <a:defRPr/>
                      </a:pPr>
                      <a:endParaRPr lang="en-US" sz="800" b="0" i="0" u="none" strike="noStrike" kern="0" cap="none" spc="0" normalizeH="0" baseline="0" noProof="0" dirty="0">
                        <a:ln>
                          <a:noFill/>
                        </a:ln>
                        <a:solidFill>
                          <a:schemeClr val="bg1"/>
                        </a:solidFill>
                        <a:effectLst/>
                        <a:uLnTx/>
                        <a:uFillTx/>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strike="noStrike" kern="1200" noProof="0" dirty="0">
                          <a:solidFill>
                            <a:schemeClr val="bg1"/>
                          </a:solidFill>
                          <a:latin typeface="Poppins" pitchFamily="2" charset="77"/>
                          <a:ea typeface="+mn-ea"/>
                          <a:cs typeface="Poppins" pitchFamily="2" charset="77"/>
                        </a:rPr>
                        <a:t>To-do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210325465"/>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Testing &amp; Pre Go-:Live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a:lnSpc>
                          <a:spcPct val="100000"/>
                        </a:lnSpc>
                        <a:spcBef>
                          <a:spcPts val="0"/>
                        </a:spcBef>
                        <a:spcAft>
                          <a:spcPts val="0"/>
                        </a:spcAft>
                        <a:buClrTx/>
                        <a:buSzTx/>
                        <a:buNone/>
                      </a:pPr>
                      <a:r>
                        <a:rPr kumimoji="0" lang="en-US" sz="800" b="0" i="0" u="none" strike="noStrike" kern="0" cap="none" spc="0" normalizeH="0" baseline="0" noProof="0">
                          <a:ln>
                            <a:noFill/>
                          </a:ln>
                          <a:solidFill>
                            <a:srgbClr val="000000"/>
                          </a:solidFill>
                          <a:effectLst/>
                          <a:uLnTx/>
                          <a:uFillTx/>
                          <a:latin typeface="Poppins" pitchFamily="2" charset="77"/>
                          <a:ea typeface="+mn-ea"/>
                          <a:cs typeface="Poppins" pitchFamily="2" charset="77"/>
                          <a:sym typeface="Helvetica"/>
                        </a:rPr>
                        <a:t>TBD</a:t>
                      </a:r>
                      <a:endParaRPr kumimoji="0"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a:lnSpc>
                          <a:spcPct val="100000"/>
                        </a:lnSpc>
                        <a:spcBef>
                          <a:spcPts val="0"/>
                        </a:spcBef>
                        <a:spcAft>
                          <a:spcPts val="0"/>
                        </a:spcAft>
                        <a:buClrTx/>
                        <a:buSzTx/>
                        <a:buNone/>
                        <a:tabLst>
                          <a:tab pos="2400300" algn="l"/>
                        </a:tabLst>
                        <a:defRPr/>
                      </a:pPr>
                      <a:r>
                        <a:rPr kumimoji="0" lang="en-US" sz="800" b="0" strike="noStrike" kern="1200" noProof="0" dirty="0">
                          <a:solidFill>
                            <a:schemeClr val="bg1"/>
                          </a:solidFill>
                          <a:latin typeface="Poppins" pitchFamily="2" charset="77"/>
                          <a:ea typeface="+mn-ea"/>
                          <a:cs typeface="Poppins" pitchFamily="2" charset="77"/>
                        </a:rPr>
                        <a:t>Operations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none" spc="0" normalizeH="0" baseline="0" noProof="0">
                          <a:ln>
                            <a:noFill/>
                          </a:ln>
                          <a:solidFill>
                            <a:srgbClr val="000000"/>
                          </a:solidFill>
                          <a:effectLst/>
                          <a:uLnTx/>
                          <a:uFillTx/>
                          <a:latin typeface="Poppins" pitchFamily="2" charset="77"/>
                          <a:ea typeface="+mn-ea"/>
                          <a:cs typeface="Poppins" pitchFamily="2" charset="77"/>
                          <a:sym typeface="Helvetica"/>
                        </a:rPr>
                        <a:t>To-do</a:t>
                      </a:r>
                      <a:endParaRPr kumimoji="0" lang="en-US" sz="800" b="0" i="0" u="none" strike="noStrike" kern="1200" cap="none" spc="0" normalizeH="0" baseline="0" noProof="0" dirty="0">
                        <a:ln>
                          <a:noFill/>
                        </a:ln>
                        <a:solidFill>
                          <a:srgbClr val="000000"/>
                        </a:solidFill>
                        <a:effectLst/>
                        <a:uLnTx/>
                        <a:uFillTx/>
                        <a:latin typeface="Poppins" pitchFamily="2" charset="77"/>
                        <a:ea typeface="+mn-ea"/>
                        <a:cs typeface="Poppins" pitchFamily="2" charset="77"/>
                        <a:sym typeface="Helvetic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900411667"/>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Go-:Live</a:t>
                      </a:r>
                      <a:endParaRPr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0" cap="none" spc="0" normalizeH="0" baseline="0" noProof="0" dirty="0">
                          <a:ln>
                            <a:noFill/>
                          </a:ln>
                          <a:solidFill>
                            <a:srgbClr val="000000"/>
                          </a:solidFill>
                          <a:effectLst/>
                          <a:uLnTx/>
                          <a:uFillTx/>
                          <a:latin typeface="Poppins" pitchFamily="2" charset="77"/>
                          <a:ea typeface="+mn-ea"/>
                          <a:cs typeface="Poppins" pitchFamily="2" charset="77"/>
                          <a:sym typeface="Helvetica"/>
                        </a:rPr>
                        <a:t>TBD</a:t>
                      </a:r>
                      <a:endParaRPr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strike="noStrike" kern="1200" noProof="0" dirty="0">
                          <a:solidFill>
                            <a:schemeClr val="bg1"/>
                          </a:solidFill>
                          <a:latin typeface="Poppins" pitchFamily="2" charset="77"/>
                          <a:ea typeface="+mn-ea"/>
                          <a:cs typeface="Poppins" pitchFamily="2" charset="77"/>
                        </a:rPr>
                        <a:t>Operations</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none" spc="0" normalizeH="0" baseline="0" noProof="0" dirty="0">
                          <a:ln>
                            <a:noFill/>
                          </a:ln>
                          <a:solidFill>
                            <a:srgbClr val="000000"/>
                          </a:solidFill>
                          <a:effectLst/>
                          <a:uLnTx/>
                          <a:uFillTx/>
                          <a:latin typeface="Poppins" pitchFamily="2" charset="77"/>
                          <a:ea typeface="+mn-ea"/>
                          <a:cs typeface="Poppins" pitchFamily="2" charset="77"/>
                          <a:sym typeface="Helvetica"/>
                        </a:rPr>
                        <a:t>To-do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225300039"/>
                  </a:ext>
                </a:extLst>
              </a:tr>
            </a:tbl>
          </a:graphicData>
        </a:graphic>
      </p:graphicFrame>
    </p:spTree>
    <p:extLst>
      <p:ext uri="{BB962C8B-B14F-4D97-AF65-F5344CB8AC3E}">
        <p14:creationId xmlns:p14="http://schemas.microsoft.com/office/powerpoint/2010/main" val="170901867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677FB1A7-A038-FC04-A593-83C3EC3D5A6C}"/>
              </a:ext>
            </a:extLst>
          </p:cNvPr>
          <p:cNvGrpSpPr/>
          <p:nvPr/>
        </p:nvGrpSpPr>
        <p:grpSpPr>
          <a:xfrm>
            <a:off x="764340" y="514566"/>
            <a:ext cx="2420139" cy="419216"/>
            <a:chOff x="0" y="0"/>
            <a:chExt cx="2420137" cy="419215"/>
          </a:xfrm>
        </p:grpSpPr>
        <p:grpSp>
          <p:nvGrpSpPr>
            <p:cNvPr id="3" name="Group 13">
              <a:extLst>
                <a:ext uri="{FF2B5EF4-FFF2-40B4-BE49-F238E27FC236}">
                  <a16:creationId xmlns:a16="http://schemas.microsoft.com/office/drawing/2014/main" id="{DF1F0340-EF8D-CCC7-2225-9CD07ABA7C62}"/>
                </a:ext>
              </a:extLst>
            </p:cNvPr>
            <p:cNvGrpSpPr/>
            <p:nvPr/>
          </p:nvGrpSpPr>
          <p:grpSpPr>
            <a:xfrm>
              <a:off x="-1" y="-1"/>
              <a:ext cx="989545" cy="419216"/>
              <a:chOff x="0" y="0"/>
              <a:chExt cx="989543" cy="419215"/>
            </a:xfrm>
          </p:grpSpPr>
          <p:grpSp>
            <p:nvGrpSpPr>
              <p:cNvPr id="5" name="Group 16">
                <a:extLst>
                  <a:ext uri="{FF2B5EF4-FFF2-40B4-BE49-F238E27FC236}">
                    <a16:creationId xmlns:a16="http://schemas.microsoft.com/office/drawing/2014/main" id="{ABBB030D-1A3B-BF57-7D98-0C9C0556BFA9}"/>
                  </a:ext>
                </a:extLst>
              </p:cNvPr>
              <p:cNvGrpSpPr/>
              <p:nvPr/>
            </p:nvGrpSpPr>
            <p:grpSpPr>
              <a:xfrm>
                <a:off x="-1" y="37111"/>
                <a:ext cx="762246" cy="274322"/>
                <a:chOff x="0" y="0"/>
                <a:chExt cx="762244" cy="274320"/>
              </a:xfrm>
            </p:grpSpPr>
            <p:pic>
              <p:nvPicPr>
                <p:cNvPr id="7" name="Graphic 18" descr="Graphic 18">
                  <a:extLst>
                    <a:ext uri="{FF2B5EF4-FFF2-40B4-BE49-F238E27FC236}">
                      <a16:creationId xmlns:a16="http://schemas.microsoft.com/office/drawing/2014/main" id="{6192BE64-A6CC-8029-AFC1-AF1BF2EC8795}"/>
                    </a:ext>
                  </a:extLst>
                </p:cNvPr>
                <p:cNvPicPr>
                  <a:picLocks noChangeAspect="1"/>
                </p:cNvPicPr>
                <p:nvPr/>
              </p:nvPicPr>
              <p:blipFill>
                <a:blip r:embed="rId2"/>
                <a:stretch>
                  <a:fillRect/>
                </a:stretch>
              </p:blipFill>
              <p:spPr>
                <a:xfrm>
                  <a:off x="-1" y="0"/>
                  <a:ext cx="757246" cy="274321"/>
                </a:xfrm>
                <a:prstGeom prst="rect">
                  <a:avLst/>
                </a:prstGeom>
                <a:ln w="12700" cap="flat">
                  <a:noFill/>
                  <a:miter lim="400000"/>
                </a:ln>
                <a:effectLst/>
              </p:spPr>
            </p:pic>
            <p:sp>
              <p:nvSpPr>
                <p:cNvPr id="8" name="Oval 21">
                  <a:extLst>
                    <a:ext uri="{FF2B5EF4-FFF2-40B4-BE49-F238E27FC236}">
                      <a16:creationId xmlns:a16="http://schemas.microsoft.com/office/drawing/2014/main" id="{47DABE5E-8614-A645-7ACC-1376CD318783}"/>
                    </a:ext>
                  </a:extLst>
                </p:cNvPr>
                <p:cNvSpPr/>
                <p:nvPr/>
              </p:nvSpPr>
              <p:spPr>
                <a:xfrm>
                  <a:off x="687420" y="199496"/>
                  <a:ext cx="74825" cy="74825"/>
                </a:xfrm>
                <a:prstGeom prst="ellipse">
                  <a:avLst/>
                </a:prstGeom>
                <a:gradFill flip="none" rotWithShape="1">
                  <a:gsLst>
                    <a:gs pos="0">
                      <a:srgbClr val="FA0060"/>
                    </a:gs>
                    <a:gs pos="100000">
                      <a:srgbClr val="7400FF"/>
                    </a:gs>
                  </a:gsLst>
                  <a:lin ang="0" scaled="0"/>
                </a:gradFill>
                <a:ln w="12700" cap="flat">
                  <a:noFill/>
                  <a:miter lim="400000"/>
                </a:ln>
                <a:effectLst/>
              </p:spPr>
              <p:txBody>
                <a:bodyPr wrap="square" lIns="45719" tIns="45719" rIns="45719" bIns="45719" numCol="1" anchor="ctr">
                  <a:noAutofit/>
                </a:bodyPr>
                <a:lstStyle/>
                <a:p>
                  <a:pPr marR="0" algn="ctr">
                    <a:lnSpc>
                      <a:spcPct val="100000"/>
                    </a:lnSpc>
                    <a:defRPr sz="1000">
                      <a:latin typeface="Calibri"/>
                      <a:ea typeface="Calibri"/>
                      <a:cs typeface="Calibri"/>
                      <a:sym typeface="Calibri"/>
                    </a:defRPr>
                  </a:pPr>
                  <a:endParaRPr/>
                </a:p>
              </p:txBody>
            </p:sp>
          </p:grpSp>
          <p:pic>
            <p:nvPicPr>
              <p:cNvPr id="6" name="object 5" descr="object 5">
                <a:extLst>
                  <a:ext uri="{FF2B5EF4-FFF2-40B4-BE49-F238E27FC236}">
                    <a16:creationId xmlns:a16="http://schemas.microsoft.com/office/drawing/2014/main" id="{79BED4F6-5380-B295-62DF-32440FC46C5F}"/>
                  </a:ext>
                </a:extLst>
              </p:cNvPr>
              <p:cNvPicPr>
                <a:picLocks noChangeAspect="1"/>
              </p:cNvPicPr>
              <p:nvPr/>
            </p:nvPicPr>
            <p:blipFill>
              <a:blip r:embed="rId3"/>
              <a:stretch>
                <a:fillRect/>
              </a:stretch>
            </p:blipFill>
            <p:spPr>
              <a:xfrm rot="16200000" flipH="1">
                <a:off x="766074" y="195745"/>
                <a:ext cx="419216" cy="27725"/>
              </a:xfrm>
              <a:prstGeom prst="rect">
                <a:avLst/>
              </a:prstGeom>
              <a:ln w="12700" cap="flat">
                <a:noFill/>
                <a:miter lim="400000"/>
              </a:ln>
              <a:effectLst/>
            </p:spPr>
          </p:pic>
        </p:grpSp>
        <p:pic>
          <p:nvPicPr>
            <p:cNvPr id="4" name="Graphic 14" descr="Graphic 14">
              <a:extLst>
                <a:ext uri="{FF2B5EF4-FFF2-40B4-BE49-F238E27FC236}">
                  <a16:creationId xmlns:a16="http://schemas.microsoft.com/office/drawing/2014/main" id="{7FC96325-105D-B26D-B941-D774CBA16A73}"/>
                </a:ext>
              </a:extLst>
            </p:cNvPr>
            <p:cNvPicPr>
              <a:picLocks noChangeAspect="1"/>
            </p:cNvPicPr>
            <p:nvPr/>
          </p:nvPicPr>
          <p:blipFill>
            <a:blip r:embed="rId4"/>
            <a:stretch>
              <a:fillRect/>
            </a:stretch>
          </p:blipFill>
          <p:spPr>
            <a:xfrm>
              <a:off x="1194118" y="34364"/>
              <a:ext cx="1226020" cy="277068"/>
            </a:xfrm>
            <a:prstGeom prst="rect">
              <a:avLst/>
            </a:prstGeom>
            <a:ln w="12700" cap="flat">
              <a:noFill/>
              <a:miter lim="400000"/>
            </a:ln>
            <a:effectLst/>
          </p:spPr>
        </p:pic>
      </p:grpSp>
      <p:sp>
        <p:nvSpPr>
          <p:cNvPr id="9" name="object 2">
            <a:extLst>
              <a:ext uri="{FF2B5EF4-FFF2-40B4-BE49-F238E27FC236}">
                <a16:creationId xmlns:a16="http://schemas.microsoft.com/office/drawing/2014/main" id="{0ABAEB0C-ADA6-1873-5931-9E09C76CC410}"/>
              </a:ext>
            </a:extLst>
          </p:cNvPr>
          <p:cNvSpPr txBox="1"/>
          <p:nvPr/>
        </p:nvSpPr>
        <p:spPr>
          <a:xfrm>
            <a:off x="764337" y="1090825"/>
            <a:ext cx="9178226" cy="4622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7701">
              <a:spcBef>
                <a:spcPts val="500"/>
              </a:spcBef>
              <a:defRPr sz="2600"/>
            </a:pPr>
            <a:r>
              <a:rPr lang="en-US" dirty="0" err="1">
                <a:solidFill>
                  <a:schemeClr val="tx1"/>
                </a:solidFill>
              </a:rPr>
              <a:t>RedRoof</a:t>
            </a:r>
            <a:r>
              <a:rPr lang="en-US" dirty="0">
                <a:solidFill>
                  <a:schemeClr val="tx1"/>
                </a:solidFill>
              </a:rPr>
              <a:t> Inn – </a:t>
            </a:r>
            <a:r>
              <a:rPr lang="en-US" dirty="0" err="1">
                <a:gradFill flip="none" rotWithShape="1">
                  <a:gsLst>
                    <a:gs pos="0">
                      <a:srgbClr val="7400FF"/>
                    </a:gs>
                    <a:gs pos="100000">
                      <a:srgbClr val="FA0060"/>
                    </a:gs>
                  </a:gsLst>
                  <a:lin ang="0" scaled="0"/>
                </a:gradFill>
              </a:rPr>
              <a:t>WaveIX</a:t>
            </a:r>
            <a:r>
              <a:rPr lang="en-US" dirty="0">
                <a:gradFill flip="none" rotWithShape="1">
                  <a:gsLst>
                    <a:gs pos="0">
                      <a:srgbClr val="7400FF"/>
                    </a:gs>
                    <a:gs pos="100000">
                      <a:srgbClr val="FA0060"/>
                    </a:gs>
                  </a:gsLst>
                  <a:lin ang="0" scaled="0"/>
                </a:gradFill>
              </a:rPr>
              <a:t> Translate</a:t>
            </a:r>
            <a:endParaRPr dirty="0">
              <a:gradFill flip="none" rotWithShape="1">
                <a:gsLst>
                  <a:gs pos="0">
                    <a:srgbClr val="7400FF"/>
                  </a:gs>
                  <a:gs pos="100000">
                    <a:srgbClr val="FA0060"/>
                  </a:gs>
                </a:gsLst>
                <a:lin ang="0" scaled="0"/>
              </a:gradFill>
            </a:endParaRPr>
          </a:p>
        </p:txBody>
      </p:sp>
      <p:sp>
        <p:nvSpPr>
          <p:cNvPr id="10" name="TextBox 9">
            <a:extLst>
              <a:ext uri="{FF2B5EF4-FFF2-40B4-BE49-F238E27FC236}">
                <a16:creationId xmlns:a16="http://schemas.microsoft.com/office/drawing/2014/main" id="{865CDB4F-34B1-F381-13C8-FB65E9B7B1C5}"/>
              </a:ext>
            </a:extLst>
          </p:cNvPr>
          <p:cNvSpPr txBox="1"/>
          <p:nvPr/>
        </p:nvSpPr>
        <p:spPr>
          <a:xfrm>
            <a:off x="764337" y="1660964"/>
            <a:ext cx="2129748" cy="3139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3081" indent="0" algn="l" defTabSz="554491" rtl="0" fontAlgn="auto" latinLnBrk="0" hangingPunct="0">
              <a:lnSpc>
                <a:spcPct val="120000"/>
              </a:lnSpc>
              <a:spcBef>
                <a:spcPts val="0"/>
              </a:spcBef>
              <a:spcAft>
                <a:spcPts val="0"/>
              </a:spcAft>
              <a:buClrTx/>
              <a:buSzTx/>
              <a:buFontTx/>
              <a:buNone/>
              <a:tabLst/>
            </a:pPr>
            <a:r>
              <a:rPr kumimoji="0" lang="en-US" sz="1200" b="1" i="0" u="none" strike="noStrike" cap="none" spc="300" normalizeH="0" baseline="0" dirty="0">
                <a:ln>
                  <a:noFill/>
                </a:ln>
                <a:solidFill>
                  <a:schemeClr val="accent1"/>
                </a:solidFill>
                <a:effectLst/>
                <a:uFillTx/>
                <a:latin typeface="Poppins" pitchFamily="2" charset="77"/>
                <a:cs typeface="Poppins" pitchFamily="2" charset="77"/>
                <a:sym typeface="Poppins Medium"/>
              </a:rPr>
              <a:t>PROGRESS UPDATE</a:t>
            </a:r>
          </a:p>
        </p:txBody>
      </p:sp>
      <p:sp>
        <p:nvSpPr>
          <p:cNvPr id="11" name="TextBox 10">
            <a:extLst>
              <a:ext uri="{FF2B5EF4-FFF2-40B4-BE49-F238E27FC236}">
                <a16:creationId xmlns:a16="http://schemas.microsoft.com/office/drawing/2014/main" id="{7119EEFB-2075-01E3-ED20-AAE40AF73DE1}"/>
              </a:ext>
            </a:extLst>
          </p:cNvPr>
          <p:cNvSpPr txBox="1"/>
          <p:nvPr/>
        </p:nvSpPr>
        <p:spPr>
          <a:xfrm>
            <a:off x="764337" y="1974894"/>
            <a:ext cx="5458112" cy="142090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Automation for “Guest Relations” for automation &amp; forward reservations calls to the reps.</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Looking for a way to segregate PCI and Non-PCI call. </a:t>
            </a:r>
            <a:r>
              <a:rPr lang="en-US" sz="1000" dirty="0" err="1">
                <a:solidFill>
                  <a:schemeClr val="tx1"/>
                </a:solidFill>
                <a:latin typeface="Poppins" pitchFamily="2" charset="77"/>
                <a:ea typeface="+mn-lt"/>
                <a:cs typeface="Poppins" pitchFamily="2" charset="77"/>
              </a:rPr>
              <a:t>Rengie</a:t>
            </a:r>
            <a:r>
              <a:rPr lang="en-US" sz="1000" dirty="0">
                <a:solidFill>
                  <a:schemeClr val="tx1"/>
                </a:solidFill>
                <a:latin typeface="Poppins" pitchFamily="2" charset="77"/>
                <a:ea typeface="+mn-lt"/>
                <a:cs typeface="Poppins" pitchFamily="2" charset="77"/>
              </a:rPr>
              <a:t> proposed a solution, which needs to be reviewed by client. </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Sample (10) transcripts to share with </a:t>
            </a:r>
            <a:r>
              <a:rPr lang="en-US" sz="1000" dirty="0" err="1">
                <a:solidFill>
                  <a:schemeClr val="tx1"/>
                </a:solidFill>
                <a:latin typeface="Poppins" pitchFamily="2" charset="77"/>
                <a:ea typeface="+mn-lt"/>
                <a:cs typeface="Poppins" pitchFamily="2" charset="77"/>
              </a:rPr>
              <a:t>WaveIX</a:t>
            </a:r>
            <a:r>
              <a:rPr lang="en-US" sz="1000" dirty="0">
                <a:solidFill>
                  <a:schemeClr val="tx1"/>
                </a:solidFill>
                <a:latin typeface="Poppins" pitchFamily="2" charset="77"/>
                <a:ea typeface="+mn-lt"/>
                <a:cs typeface="Poppins" pitchFamily="2" charset="77"/>
              </a:rPr>
              <a:t> Translate.</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Complete Binding Agreement and then finalize project plan/launch</a:t>
            </a:r>
          </a:p>
        </p:txBody>
      </p:sp>
      <p:sp>
        <p:nvSpPr>
          <p:cNvPr id="12" name="TextBox 11">
            <a:extLst>
              <a:ext uri="{FF2B5EF4-FFF2-40B4-BE49-F238E27FC236}">
                <a16:creationId xmlns:a16="http://schemas.microsoft.com/office/drawing/2014/main" id="{5595C36D-3E28-D628-527D-A93148608927}"/>
              </a:ext>
            </a:extLst>
          </p:cNvPr>
          <p:cNvSpPr txBox="1"/>
          <p:nvPr/>
        </p:nvSpPr>
        <p:spPr>
          <a:xfrm>
            <a:off x="764337" y="4308659"/>
            <a:ext cx="1371527" cy="3139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3081" indent="0" algn="l" defTabSz="554491" rtl="0" fontAlgn="auto" latinLnBrk="0" hangingPunct="0">
              <a:lnSpc>
                <a:spcPct val="120000"/>
              </a:lnSpc>
              <a:spcBef>
                <a:spcPts val="0"/>
              </a:spcBef>
              <a:spcAft>
                <a:spcPts val="0"/>
              </a:spcAft>
              <a:buClrTx/>
              <a:buSzTx/>
              <a:buFontTx/>
              <a:buNone/>
              <a:tabLst/>
            </a:pPr>
            <a:r>
              <a:rPr kumimoji="0" lang="en-US" sz="1200" b="1" i="0" u="none" strike="noStrike" cap="none" spc="300" normalizeH="0" baseline="0" dirty="0">
                <a:ln>
                  <a:noFill/>
                </a:ln>
                <a:solidFill>
                  <a:schemeClr val="accent1"/>
                </a:solidFill>
                <a:effectLst/>
                <a:uFillTx/>
                <a:latin typeface="Poppins" pitchFamily="2" charset="77"/>
                <a:cs typeface="Poppins" pitchFamily="2" charset="77"/>
                <a:sym typeface="Poppins Medium"/>
              </a:rPr>
              <a:t>NEXT STEPS</a:t>
            </a:r>
          </a:p>
        </p:txBody>
      </p:sp>
      <p:sp>
        <p:nvSpPr>
          <p:cNvPr id="13" name="TextBox 12">
            <a:extLst>
              <a:ext uri="{FF2B5EF4-FFF2-40B4-BE49-F238E27FC236}">
                <a16:creationId xmlns:a16="http://schemas.microsoft.com/office/drawing/2014/main" id="{7E9C87B7-9902-A197-5FB6-2CD1F8ED480A}"/>
              </a:ext>
            </a:extLst>
          </p:cNvPr>
          <p:cNvSpPr txBox="1"/>
          <p:nvPr/>
        </p:nvSpPr>
        <p:spPr>
          <a:xfrm>
            <a:off x="764337" y="4648959"/>
            <a:ext cx="5458112" cy="52835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defTabSz="457200">
              <a:spcAft>
                <a:spcPts val="600"/>
              </a:spcAft>
              <a:buClr>
                <a:schemeClr val="accent1"/>
              </a:buClr>
              <a:buFont typeface="Arial" panose="020B0604020202020204" pitchFamily="34" charset="0"/>
              <a:buChar char="•"/>
              <a:defRPr/>
            </a:pPr>
            <a:r>
              <a:rPr lang="en-US" sz="1000" dirty="0" err="1">
                <a:solidFill>
                  <a:schemeClr val="tx1"/>
                </a:solidFill>
                <a:latin typeface="Poppins" pitchFamily="2" charset="77"/>
                <a:ea typeface="+mn-lt"/>
                <a:cs typeface="Poppins" pitchFamily="2" charset="77"/>
              </a:rPr>
              <a:t>WaveIX</a:t>
            </a:r>
            <a:r>
              <a:rPr lang="en-US" sz="1000" dirty="0">
                <a:solidFill>
                  <a:schemeClr val="tx1"/>
                </a:solidFill>
                <a:latin typeface="Poppins" pitchFamily="2" charset="77"/>
                <a:ea typeface="+mn-lt"/>
                <a:cs typeface="Poppins" pitchFamily="2" charset="77"/>
              </a:rPr>
              <a:t> to share the DID for the “Guest relations” for segregating the routes.</a:t>
            </a:r>
          </a:p>
          <a:p>
            <a:pPr marL="171450" indent="-171450" defTabSz="457200">
              <a:spcAft>
                <a:spcPts val="600"/>
              </a:spcAft>
              <a:buClr>
                <a:schemeClr val="accent1"/>
              </a:buClr>
              <a:buFont typeface="Arial" panose="020B0604020202020204" pitchFamily="34" charset="0"/>
              <a:buChar char="•"/>
              <a:defRPr/>
            </a:pPr>
            <a:r>
              <a:rPr lang="en-US" sz="1000" kern="0" dirty="0">
                <a:solidFill>
                  <a:schemeClr val="tx1"/>
                </a:solidFill>
                <a:latin typeface="Poppins" pitchFamily="2" charset="77"/>
                <a:ea typeface="+mn-lt"/>
                <a:cs typeface="Poppins" pitchFamily="2" charset="77"/>
              </a:rPr>
              <a:t>Complete Binding Agreement and then finalize project plan/launch.</a:t>
            </a:r>
          </a:p>
        </p:txBody>
      </p:sp>
      <p:graphicFrame>
        <p:nvGraphicFramePr>
          <p:cNvPr id="14" name="Table 13">
            <a:extLst>
              <a:ext uri="{FF2B5EF4-FFF2-40B4-BE49-F238E27FC236}">
                <a16:creationId xmlns:a16="http://schemas.microsoft.com/office/drawing/2014/main" id="{7217C0BF-F3AC-E0F1-382D-EAAAF5460427}"/>
              </a:ext>
            </a:extLst>
          </p:cNvPr>
          <p:cNvGraphicFramePr>
            <a:graphicFrameLocks noGrp="1"/>
          </p:cNvGraphicFramePr>
          <p:nvPr/>
        </p:nvGraphicFramePr>
        <p:xfrm>
          <a:off x="764337" y="5546693"/>
          <a:ext cx="11102767" cy="1034977"/>
        </p:xfrm>
        <a:graphic>
          <a:graphicData uri="http://schemas.openxmlformats.org/drawingml/2006/table">
            <a:tbl>
              <a:tblPr firstRow="1" bandRow="1"/>
              <a:tblGrid>
                <a:gridCol w="2228140">
                  <a:extLst>
                    <a:ext uri="{9D8B030D-6E8A-4147-A177-3AD203B41FA5}">
                      <a16:colId xmlns:a16="http://schemas.microsoft.com/office/drawing/2014/main" val="2048538537"/>
                    </a:ext>
                  </a:extLst>
                </a:gridCol>
                <a:gridCol w="1032676">
                  <a:extLst>
                    <a:ext uri="{9D8B030D-6E8A-4147-A177-3AD203B41FA5}">
                      <a16:colId xmlns:a16="http://schemas.microsoft.com/office/drawing/2014/main" val="1087928644"/>
                    </a:ext>
                  </a:extLst>
                </a:gridCol>
                <a:gridCol w="3872851">
                  <a:extLst>
                    <a:ext uri="{9D8B030D-6E8A-4147-A177-3AD203B41FA5}">
                      <a16:colId xmlns:a16="http://schemas.microsoft.com/office/drawing/2014/main" val="2801407862"/>
                    </a:ext>
                  </a:extLst>
                </a:gridCol>
                <a:gridCol w="1695039">
                  <a:extLst>
                    <a:ext uri="{9D8B030D-6E8A-4147-A177-3AD203B41FA5}">
                      <a16:colId xmlns:a16="http://schemas.microsoft.com/office/drawing/2014/main" val="894852767"/>
                    </a:ext>
                  </a:extLst>
                </a:gridCol>
                <a:gridCol w="848785">
                  <a:extLst>
                    <a:ext uri="{9D8B030D-6E8A-4147-A177-3AD203B41FA5}">
                      <a16:colId xmlns:a16="http://schemas.microsoft.com/office/drawing/2014/main" val="1952262249"/>
                    </a:ext>
                  </a:extLst>
                </a:gridCol>
                <a:gridCol w="1425276">
                  <a:extLst>
                    <a:ext uri="{9D8B030D-6E8A-4147-A177-3AD203B41FA5}">
                      <a16:colId xmlns:a16="http://schemas.microsoft.com/office/drawing/2014/main" val="2984590531"/>
                    </a:ext>
                  </a:extLst>
                </a:gridCol>
              </a:tblGrid>
              <a:tr h="45347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dirty="0">
                          <a:ln>
                            <a:noFill/>
                          </a:ln>
                          <a:effectLst/>
                          <a:latin typeface="Poppins" pitchFamily="2" charset="77"/>
                          <a:cs typeface="Poppins" pitchFamily="2" charset="77"/>
                        </a:rPr>
                        <a:t>Key Risks – Description</a:t>
                      </a:r>
                      <a:endParaRPr kumimoji="0" lang="en-US" sz="1000" b="1" u="none" strike="noStrike" kern="1200" cap="none" normalizeH="0" baseline="0" dirty="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dirty="0">
                          <a:ln>
                            <a:noFill/>
                          </a:ln>
                          <a:effectLst/>
                          <a:latin typeface="Poppins" pitchFamily="2" charset="77"/>
                          <a:cs typeface="Poppins" pitchFamily="2" charset="77"/>
                        </a:rPr>
                        <a:t>Impact</a:t>
                      </a:r>
                      <a:endParaRPr kumimoji="0" lang="en-US" sz="1000" b="1" u="none" strike="noStrike" kern="1200" cap="none" normalizeH="0" baseline="0" dirty="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noProof="0">
                          <a:ln>
                            <a:noFill/>
                          </a:ln>
                          <a:effectLst/>
                          <a:latin typeface="Poppins" pitchFamily="2" charset="77"/>
                          <a:cs typeface="Poppins" pitchFamily="2" charset="77"/>
                        </a:rPr>
                        <a:t>Resolution Action / Risk Mitigation </a:t>
                      </a:r>
                      <a:endParaRPr kumimoji="0" lang="en-US" sz="1000" b="1" u="none" strike="noStrike" kern="1200" cap="none" normalizeH="0" baseline="0" noProof="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a:ln>
                            <a:noFill/>
                          </a:ln>
                          <a:effectLst/>
                          <a:latin typeface="Poppins" pitchFamily="2" charset="77"/>
                          <a:cs typeface="Poppins" pitchFamily="2" charset="77"/>
                        </a:rPr>
                        <a:t>New Target Due Date</a:t>
                      </a:r>
                      <a:endParaRPr kumimoji="0" lang="en-US" sz="1000" b="1" u="none" strike="noStrike" kern="1200" cap="none" normalizeH="0" baseline="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a:ln>
                            <a:noFill/>
                          </a:ln>
                          <a:effectLst/>
                          <a:latin typeface="Poppins" pitchFamily="2" charset="77"/>
                          <a:cs typeface="Poppins" pitchFamily="2" charset="77"/>
                        </a:rPr>
                        <a:t>Owner(s)</a:t>
                      </a:r>
                      <a:endParaRPr kumimoji="0" lang="en-US" sz="1000" b="1" u="none" strike="noStrike" kern="1200" cap="none" normalizeH="0" baseline="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dirty="0">
                          <a:ln>
                            <a:noFill/>
                          </a:ln>
                          <a:effectLst/>
                          <a:latin typeface="Poppins" pitchFamily="2" charset="77"/>
                          <a:cs typeface="Poppins" pitchFamily="2" charset="77"/>
                        </a:rPr>
                        <a:t>Status</a:t>
                      </a:r>
                      <a:endParaRPr kumimoji="0" lang="en-US" sz="1000" b="1" u="none" strike="noStrike" kern="1200" cap="none" normalizeH="0" baseline="0" dirty="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801360726"/>
                  </a:ext>
                </a:extLst>
              </a:tr>
              <a:tr h="581505">
                <a:tc>
                  <a:txBody>
                    <a:bodyPr/>
                    <a:lstStyle/>
                    <a:p>
                      <a:pPr marL="0" marR="0" lvl="0" algn="l">
                        <a:spcBef>
                          <a:spcPts val="0"/>
                        </a:spcBef>
                        <a:spcAft>
                          <a:spcPts val="0"/>
                        </a:spcAft>
                        <a:buNone/>
                      </a:pPr>
                      <a:endParaRPr lang="en-US" sz="800" kern="0" noProof="0" dirty="0">
                        <a:solidFill>
                          <a:srgbClr val="58595B"/>
                        </a:solidFill>
                        <a:latin typeface="Poppins" pitchFamily="2" charset="77"/>
                        <a:ea typeface="+mn-lt"/>
                        <a:cs typeface="Poppins" pitchFamily="2" charset="77"/>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endParaRPr lang="en-US" sz="800" b="0" kern="0" dirty="0">
                        <a:solidFill>
                          <a:srgbClr val="58595B"/>
                        </a:solidFill>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l">
                        <a:spcBef>
                          <a:spcPts val="0"/>
                        </a:spcBef>
                        <a:spcAft>
                          <a:spcPts val="0"/>
                        </a:spcAft>
                        <a:buNone/>
                      </a:pPr>
                      <a:endParaRPr lang="en-US" sz="800" b="0" kern="0" noProof="0" dirty="0">
                        <a:solidFill>
                          <a:srgbClr val="58595B"/>
                        </a:solidFill>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endParaRPr lang="en-US" sz="800" strike="noStrike" kern="0" dirty="0">
                        <a:solidFill>
                          <a:srgbClr val="58595B"/>
                        </a:solidFill>
                        <a:effectLst/>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endParaRPr lang="en-US" sz="800" kern="0" dirty="0">
                        <a:solidFill>
                          <a:srgbClr val="58595B"/>
                        </a:solidFill>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eaLnBrk="1" fontAlgn="auto" latinLnBrk="0" hangingPunct="1">
                        <a:lnSpc>
                          <a:spcPct val="100000"/>
                        </a:lnSpc>
                        <a:spcBef>
                          <a:spcPts val="0"/>
                        </a:spcBef>
                        <a:spcAft>
                          <a:spcPts val="0"/>
                        </a:spcAft>
                        <a:buClrTx/>
                        <a:buSzTx/>
                        <a:buFontTx/>
                        <a:buNone/>
                      </a:pPr>
                      <a:endParaRPr kumimoji="0" lang="en-US" sz="800" b="0" i="0" u="none" strike="noStrike" kern="1200" cap="none" spc="0" normalizeH="0" baseline="0" noProof="0" dirty="0">
                        <a:ln>
                          <a:noFill/>
                        </a:ln>
                        <a:solidFill>
                          <a:srgbClr val="58595B"/>
                        </a:solidFill>
                        <a:effectLst/>
                        <a:uLnTx/>
                        <a:uFillTx/>
                        <a:latin typeface="Poppins" pitchFamily="2" charset="77"/>
                        <a:ea typeface="Calibri"/>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632947430"/>
                  </a:ext>
                </a:extLst>
              </a:tr>
            </a:tbl>
          </a:graphicData>
        </a:graphic>
      </p:graphicFrame>
      <p:graphicFrame>
        <p:nvGraphicFramePr>
          <p:cNvPr id="15" name="Table 14">
            <a:extLst>
              <a:ext uri="{FF2B5EF4-FFF2-40B4-BE49-F238E27FC236}">
                <a16:creationId xmlns:a16="http://schemas.microsoft.com/office/drawing/2014/main" id="{535B235F-3DC5-E0B1-3207-9C1FE4F129C2}"/>
              </a:ext>
            </a:extLst>
          </p:cNvPr>
          <p:cNvGraphicFramePr>
            <a:graphicFrameLocks noGrp="1"/>
          </p:cNvGraphicFramePr>
          <p:nvPr/>
        </p:nvGraphicFramePr>
        <p:xfrm>
          <a:off x="6581668" y="943536"/>
          <a:ext cx="5285435" cy="717427"/>
        </p:xfrm>
        <a:graphic>
          <a:graphicData uri="http://schemas.openxmlformats.org/drawingml/2006/table">
            <a:tbl>
              <a:tblPr firstRow="1" bandRow="1"/>
              <a:tblGrid>
                <a:gridCol w="2655002">
                  <a:extLst>
                    <a:ext uri="{9D8B030D-6E8A-4147-A177-3AD203B41FA5}">
                      <a16:colId xmlns:a16="http://schemas.microsoft.com/office/drawing/2014/main" val="20001"/>
                    </a:ext>
                  </a:extLst>
                </a:gridCol>
                <a:gridCol w="2630433">
                  <a:extLst>
                    <a:ext uri="{9D8B030D-6E8A-4147-A177-3AD203B41FA5}">
                      <a16:colId xmlns:a16="http://schemas.microsoft.com/office/drawing/2014/main" val="20002"/>
                    </a:ext>
                  </a:extLst>
                </a:gridCol>
              </a:tblGrid>
              <a:tr h="259058">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a:lnSpc>
                          <a:spcPct val="100000"/>
                        </a:lnSpc>
                        <a:spcBef>
                          <a:spcPts val="0"/>
                        </a:spcBef>
                        <a:spcAft>
                          <a:spcPts val="0"/>
                        </a:spcAft>
                        <a:buNone/>
                      </a:pPr>
                      <a:r>
                        <a:rPr lang="en-US" sz="1000" u="none" strike="noStrike" kern="1200" cap="none" normalizeH="0" baseline="0" dirty="0">
                          <a:ln>
                            <a:noFill/>
                          </a:ln>
                          <a:solidFill>
                            <a:schemeClr val="tx1"/>
                          </a:solidFill>
                          <a:effectLst/>
                          <a:latin typeface="Poppins" pitchFamily="2" charset="77"/>
                          <a:cs typeface="Poppins" pitchFamily="2" charset="77"/>
                        </a:rPr>
                        <a:t>Project Manager</a:t>
                      </a:r>
                      <a:endParaRPr kumimoji="0" lang="en-US" sz="1000" dirty="0">
                        <a:solidFill>
                          <a:schemeClr val="tx1"/>
                        </a:solidFill>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456996" rtl="0" eaLnBrk="1" fontAlgn="auto" latinLnBrk="0" hangingPunct="1">
                        <a:lnSpc>
                          <a:spcPct val="100000"/>
                        </a:lnSpc>
                        <a:spcBef>
                          <a:spcPts val="0"/>
                        </a:spcBef>
                        <a:spcAft>
                          <a:spcPts val="0"/>
                        </a:spcAft>
                        <a:buClrTx/>
                        <a:buSzTx/>
                        <a:buFontTx/>
                        <a:buNone/>
                        <a:tabLst/>
                        <a:defRPr/>
                      </a:pPr>
                      <a:r>
                        <a:rPr kumimoji="0" lang="en-US" sz="1000" u="none" strike="noStrike" cap="none" normalizeH="0" baseline="0" dirty="0">
                          <a:ln>
                            <a:noFill/>
                          </a:ln>
                          <a:solidFill>
                            <a:schemeClr val="tx1"/>
                          </a:solidFill>
                          <a:effectLst/>
                          <a:latin typeface="Poppins" pitchFamily="2" charset="77"/>
                          <a:cs typeface="Poppins" pitchFamily="2" charset="77"/>
                        </a:rPr>
                        <a:t>Project Oversight</a:t>
                      </a:r>
                      <a:endParaRPr kumimoji="0" lang="en-US" sz="1000" b="1" i="0" u="none" strike="noStrike" cap="none" normalizeH="0" baseline="0" dirty="0">
                        <a:ln>
                          <a:noFill/>
                        </a:ln>
                        <a:solidFill>
                          <a:schemeClr val="tx1"/>
                        </a:solidFill>
                        <a:effectLst/>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5836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a:lnSpc>
                          <a:spcPct val="80000"/>
                        </a:lnSpc>
                        <a:spcBef>
                          <a:spcPts val="600"/>
                        </a:spcBef>
                        <a:spcAft>
                          <a:spcPct val="0"/>
                        </a:spcAft>
                        <a:buNone/>
                      </a:pPr>
                      <a:r>
                        <a:rPr lang="en-US" sz="800" b="0" i="0" u="none" strike="noStrike" kern="1200" noProof="0" dirty="0">
                          <a:solidFill>
                            <a:schemeClr val="bg1"/>
                          </a:solidFill>
                          <a:effectLst/>
                          <a:latin typeface="Poppins" pitchFamily="2" charset="77"/>
                          <a:cs typeface="Poppins" pitchFamily="2" charset="77"/>
                        </a:rPr>
                        <a:t>Sinnan Khan</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defTabSz="914400" rtl="0" eaLnBrk="0" fontAlgn="base" latinLnBrk="0" hangingPunct="0">
                        <a:lnSpc>
                          <a:spcPct val="120000"/>
                        </a:lnSpc>
                        <a:spcBef>
                          <a:spcPts val="0"/>
                        </a:spcBef>
                        <a:spcAft>
                          <a:spcPct val="0"/>
                        </a:spcAft>
                        <a:buClrTx/>
                        <a:buSzTx/>
                        <a:buFont typeface="Arial" pitchFamily="34" charset="0"/>
                        <a:buNone/>
                        <a:tabLst/>
                        <a:defRPr/>
                      </a:pPr>
                      <a:r>
                        <a:rPr lang="en-US" sz="800" b="0" strike="noStrike" kern="1200" noProof="0" dirty="0">
                          <a:solidFill>
                            <a:schemeClr val="bg1"/>
                          </a:solidFill>
                          <a:effectLst/>
                          <a:latin typeface="Poppins" pitchFamily="2" charset="77"/>
                          <a:ea typeface="+mn-ea"/>
                          <a:cs typeface="Poppins" pitchFamily="2" charset="77"/>
                        </a:rPr>
                        <a:t>Ahsan Tirmizi</a:t>
                      </a:r>
                    </a:p>
                    <a:p>
                      <a:pPr marL="0" marR="0" lvl="1" indent="0" algn="ctr" defTabSz="914400" rtl="0" eaLnBrk="0" fontAlgn="base" latinLnBrk="0" hangingPunct="0">
                        <a:lnSpc>
                          <a:spcPct val="120000"/>
                        </a:lnSpc>
                        <a:spcBef>
                          <a:spcPts val="0"/>
                        </a:spcBef>
                        <a:spcAft>
                          <a:spcPct val="0"/>
                        </a:spcAft>
                        <a:buClrTx/>
                        <a:buSzTx/>
                        <a:buFont typeface="Arial" pitchFamily="34" charset="0"/>
                        <a:buNone/>
                        <a:tabLst/>
                        <a:defRPr/>
                      </a:pPr>
                      <a:r>
                        <a:rPr lang="en-US" sz="800" b="0" strike="noStrike" kern="1200" noProof="0" dirty="0">
                          <a:solidFill>
                            <a:schemeClr val="bg1"/>
                          </a:solidFill>
                          <a:effectLst/>
                          <a:latin typeface="Poppins" pitchFamily="2" charset="77"/>
                          <a:ea typeface="+mn-ea"/>
                          <a:cs typeface="Poppins" pitchFamily="2" charset="77"/>
                        </a:rPr>
                        <a:t>Zeeshan Ahmed</a:t>
                      </a:r>
                      <a:endParaRPr lang="en-US" sz="800" dirty="0">
                        <a:solidFill>
                          <a:schemeClr val="bg1"/>
                        </a:solidFill>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16" name="Table 15">
            <a:extLst>
              <a:ext uri="{FF2B5EF4-FFF2-40B4-BE49-F238E27FC236}">
                <a16:creationId xmlns:a16="http://schemas.microsoft.com/office/drawing/2014/main" id="{B416D81A-1363-BFF3-2447-941A0AA7B8BC}"/>
              </a:ext>
            </a:extLst>
          </p:cNvPr>
          <p:cNvGraphicFramePr>
            <a:graphicFrameLocks noGrp="1"/>
          </p:cNvGraphicFramePr>
          <p:nvPr>
            <p:extLst>
              <p:ext uri="{D42A27DB-BD31-4B8C-83A1-F6EECF244321}">
                <p14:modId xmlns:p14="http://schemas.microsoft.com/office/powerpoint/2010/main" val="2509122647"/>
              </p:ext>
            </p:extLst>
          </p:nvPr>
        </p:nvGraphicFramePr>
        <p:xfrm>
          <a:off x="6581670" y="1925788"/>
          <a:ext cx="5285435" cy="3467506"/>
        </p:xfrm>
        <a:graphic>
          <a:graphicData uri="http://schemas.openxmlformats.org/drawingml/2006/table">
            <a:tbl>
              <a:tblPr firstRow="1" firstCol="1" bandRow="1"/>
              <a:tblGrid>
                <a:gridCol w="2622927">
                  <a:extLst>
                    <a:ext uri="{9D8B030D-6E8A-4147-A177-3AD203B41FA5}">
                      <a16:colId xmlns:a16="http://schemas.microsoft.com/office/drawing/2014/main" val="3605627058"/>
                    </a:ext>
                  </a:extLst>
                </a:gridCol>
                <a:gridCol w="813779">
                  <a:extLst>
                    <a:ext uri="{9D8B030D-6E8A-4147-A177-3AD203B41FA5}">
                      <a16:colId xmlns:a16="http://schemas.microsoft.com/office/drawing/2014/main" val="2970187396"/>
                    </a:ext>
                  </a:extLst>
                </a:gridCol>
                <a:gridCol w="999248">
                  <a:extLst>
                    <a:ext uri="{9D8B030D-6E8A-4147-A177-3AD203B41FA5}">
                      <a16:colId xmlns:a16="http://schemas.microsoft.com/office/drawing/2014/main" val="584016925"/>
                    </a:ext>
                  </a:extLst>
                </a:gridCol>
                <a:gridCol w="849481">
                  <a:extLst>
                    <a:ext uri="{9D8B030D-6E8A-4147-A177-3AD203B41FA5}">
                      <a16:colId xmlns:a16="http://schemas.microsoft.com/office/drawing/2014/main" val="3111489013"/>
                    </a:ext>
                  </a:extLst>
                </a:gridCol>
              </a:tblGrid>
              <a:tr h="26710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Critical Milestones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Due Date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a:latin typeface="Poppins" pitchFamily="2" charset="77"/>
                          <a:cs typeface="Poppins" pitchFamily="2" charset="77"/>
                        </a:rPr>
                        <a:t>Owner(s)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Status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681172629"/>
                  </a:ext>
                </a:extLst>
              </a:tr>
              <a:tr h="457200">
                <a:tc>
                  <a:txBody>
                    <a:bodyPr/>
                    <a:lstStyle/>
                    <a:p>
                      <a:pPr marL="0" marR="0" lvl="0" indent="0" algn="l" rtl="0">
                        <a:lnSpc>
                          <a:spcPct val="100000"/>
                        </a:lnSpc>
                        <a:spcBef>
                          <a:spcPts val="0"/>
                        </a:spcBef>
                        <a:spcAft>
                          <a:spcPts val="0"/>
                        </a:spcAft>
                        <a:buClrTx/>
                        <a:buSzTx/>
                        <a:buNone/>
                      </a:pPr>
                      <a:r>
                        <a:rPr lang="en-US" sz="800" dirty="0">
                          <a:solidFill>
                            <a:schemeClr val="bg1"/>
                          </a:solidFill>
                          <a:latin typeface="Poppins" pitchFamily="2" charset="77"/>
                          <a:cs typeface="Poppins" pitchFamily="2" charset="77"/>
                        </a:rPr>
                        <a:t>Discovery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a:lnSpc>
                          <a:spcPct val="100000"/>
                        </a:lnSpc>
                        <a:spcBef>
                          <a:spcPts val="0"/>
                        </a:spcBef>
                        <a:spcAft>
                          <a:spcPts val="0"/>
                        </a:spcAft>
                        <a:buClrTx/>
                        <a:buSzTx/>
                        <a:buNone/>
                      </a:pPr>
                      <a:r>
                        <a:rPr kumimoji="0" lang="en-US" sz="800" dirty="0">
                          <a:solidFill>
                            <a:schemeClr val="bg1"/>
                          </a:solidFill>
                          <a:latin typeface="Poppins" pitchFamily="2" charset="77"/>
                          <a:cs typeface="Poppins" pitchFamily="2" charset="77"/>
                        </a:rPr>
                        <a:t>11/15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a:lnSpc>
                          <a:spcPct val="100000"/>
                        </a:lnSpc>
                        <a:spcBef>
                          <a:spcPts val="0"/>
                        </a:spcBef>
                        <a:spcAft>
                          <a:spcPts val="0"/>
                        </a:spcAft>
                        <a:buClrTx/>
                        <a:buSzTx/>
                        <a:buFont typeface="Arial" panose="020B0604020202020204" pitchFamily="34" charset="0"/>
                        <a:buNone/>
                      </a:pPr>
                      <a:r>
                        <a:rPr kumimoji="0" lang="en-US" sz="800" dirty="0" err="1">
                          <a:solidFill>
                            <a:schemeClr val="bg1"/>
                          </a:solidFill>
                          <a:latin typeface="Poppins" pitchFamily="2" charset="77"/>
                          <a:cs typeface="Poppins" pitchFamily="2" charset="77"/>
                        </a:rPr>
                        <a:t>WaveIX</a:t>
                      </a:r>
                      <a:r>
                        <a:rPr kumimoji="0" lang="en-US" sz="800" dirty="0">
                          <a:solidFill>
                            <a:schemeClr val="bg1"/>
                          </a:solidFill>
                          <a:latin typeface="Poppins" pitchFamily="2" charset="77"/>
                          <a:cs typeface="Poppins" pitchFamily="2" charset="77"/>
                        </a:rPr>
                        <a:t>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Completed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1961824"/>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strike="noStrike" noProof="0" dirty="0">
                          <a:solidFill>
                            <a:schemeClr val="bg1"/>
                          </a:solidFill>
                          <a:latin typeface="Poppins" pitchFamily="2" charset="77"/>
                          <a:cs typeface="Poppins" pitchFamily="2" charset="77"/>
                        </a:rPr>
                        <a:t>Planning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rPr>
                        <a:t>12/6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a:lnSpc>
                          <a:spcPct val="100000"/>
                        </a:lnSpc>
                        <a:spcBef>
                          <a:spcPts val="0"/>
                        </a:spcBef>
                        <a:spcAft>
                          <a:spcPts val="0"/>
                        </a:spcAft>
                        <a:buNone/>
                      </a:pPr>
                      <a:r>
                        <a:rPr kumimoji="0" lang="en-US" sz="800" dirty="0" err="1">
                          <a:solidFill>
                            <a:schemeClr val="bg1"/>
                          </a:solidFill>
                          <a:latin typeface="Poppins" pitchFamily="2" charset="77"/>
                          <a:cs typeface="Poppins" pitchFamily="2" charset="77"/>
                        </a:rPr>
                        <a:t>WaveIX</a:t>
                      </a:r>
                      <a:r>
                        <a:rPr kumimoji="0" lang="en-US" sz="800" dirty="0">
                          <a:solidFill>
                            <a:schemeClr val="bg1"/>
                          </a:solidFill>
                          <a:latin typeface="Poppins" pitchFamily="2" charset="77"/>
                          <a:cs typeface="Poppins" pitchFamily="2" charset="77"/>
                        </a:rPr>
                        <a:t> </a:t>
                      </a:r>
                      <a:endParaRPr kumimoji="0" lang="en-US" sz="800" b="0" i="0" u="none" strike="noStrike" kern="0" cap="none" spc="0" normalizeH="0" baseline="0" noProof="0" dirty="0">
                        <a:ln>
                          <a:noFill/>
                        </a:ln>
                        <a:solidFill>
                          <a:schemeClr val="bg1"/>
                        </a:solidFill>
                        <a:effectLst/>
                        <a:uLnTx/>
                        <a:uFillTx/>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Completed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34713985"/>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Tech Discovery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a:buNone/>
                      </a:pPr>
                      <a:r>
                        <a:rPr kumimoji="0" lang="en-US" sz="800" dirty="0">
                          <a:solidFill>
                            <a:schemeClr val="bg1"/>
                          </a:solidFill>
                          <a:latin typeface="Poppins" pitchFamily="2" charset="77"/>
                          <a:cs typeface="Poppins" pitchFamily="2" charset="77"/>
                        </a:rPr>
                        <a:t>12/19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a:lnSpc>
                          <a:spcPct val="100000"/>
                        </a:lnSpc>
                        <a:spcBef>
                          <a:spcPts val="0"/>
                        </a:spcBef>
                        <a:spcAft>
                          <a:spcPts val="0"/>
                        </a:spcAft>
                        <a:buNone/>
                      </a:pPr>
                      <a:r>
                        <a:rPr kumimoji="0" lang="en-US" sz="800" dirty="0" err="1">
                          <a:solidFill>
                            <a:schemeClr val="bg1"/>
                          </a:solidFill>
                          <a:latin typeface="Poppins" pitchFamily="2" charset="77"/>
                          <a:cs typeface="Poppins" pitchFamily="2" charset="77"/>
                        </a:rPr>
                        <a:t>WaveIX</a:t>
                      </a:r>
                      <a:r>
                        <a:rPr kumimoji="0" lang="en-US" sz="800" dirty="0">
                          <a:solidFill>
                            <a:schemeClr val="bg1"/>
                          </a:solidFill>
                          <a:latin typeface="Poppins" pitchFamily="2" charset="77"/>
                          <a:cs typeface="Poppins" pitchFamily="2" charset="77"/>
                        </a:rPr>
                        <a:t> </a:t>
                      </a:r>
                      <a:endParaRPr lang="en-US" sz="800" b="0" i="0" u="none" strike="noStrike" kern="0" cap="none" spc="0" normalizeH="0" baseline="0" noProof="0" dirty="0">
                        <a:ln>
                          <a:noFill/>
                        </a:ln>
                        <a:solidFill>
                          <a:schemeClr val="bg1"/>
                        </a:solidFill>
                        <a:effectLst/>
                        <a:uLnTx/>
                        <a:uFillTx/>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0" cap="none" spc="0" normalizeH="0" baseline="0" noProof="0" dirty="0">
                          <a:ln>
                            <a:noFill/>
                          </a:ln>
                          <a:solidFill>
                            <a:srgbClr val="000000"/>
                          </a:solidFill>
                          <a:effectLst/>
                          <a:uLnTx/>
                          <a:uFillTx/>
                          <a:latin typeface="Poppins" pitchFamily="2" charset="77"/>
                          <a:ea typeface="+mn-ea"/>
                          <a:cs typeface="Poppins" pitchFamily="2" charset="77"/>
                          <a:sym typeface="Helvetica"/>
                        </a:rPr>
                        <a:t>In-Progress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210325465"/>
                  </a:ext>
                </a:extLst>
              </a:tr>
              <a:tr h="457200">
                <a:tc>
                  <a:txBody>
                    <a:bodyPr/>
                    <a:lstStyle/>
                    <a:p>
                      <a:pPr marL="0" marR="0" lvl="0" indent="0" algn="l" rtl="0">
                        <a:lnSpc>
                          <a:spcPct val="100000"/>
                        </a:lnSpc>
                        <a:spcBef>
                          <a:spcPts val="0"/>
                        </a:spcBef>
                        <a:spcAft>
                          <a:spcPts val="0"/>
                        </a:spcAft>
                        <a:buClrTx/>
                        <a:buSzTx/>
                        <a:buNone/>
                      </a:pPr>
                      <a:r>
                        <a:rPr lang="en-US" sz="800" b="0" strike="noStrike" kern="1200" noProof="0" dirty="0">
                          <a:solidFill>
                            <a:schemeClr val="bg1"/>
                          </a:solidFill>
                          <a:latin typeface="Poppins" pitchFamily="2" charset="77"/>
                          <a:ea typeface="+mn-ea"/>
                          <a:cs typeface="Poppins" pitchFamily="2" charset="77"/>
                        </a:rPr>
                        <a:t>Design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a:lnSpc>
                          <a:spcPct val="100000"/>
                        </a:lnSpc>
                        <a:spcBef>
                          <a:spcPts val="0"/>
                        </a:spcBef>
                        <a:spcAft>
                          <a:spcPts val="0"/>
                        </a:spcAft>
                        <a:buClrTx/>
                        <a:buSzTx/>
                        <a:buNone/>
                      </a:pPr>
                      <a:r>
                        <a:rPr kumimoji="0" lang="en-US" sz="800" b="0" strike="noStrike" kern="1200" noProof="0" dirty="0">
                          <a:solidFill>
                            <a:schemeClr val="bg1"/>
                          </a:solidFill>
                          <a:latin typeface="Poppins" pitchFamily="2" charset="77"/>
                          <a:ea typeface="+mn-ea"/>
                          <a:cs typeface="Poppins" pitchFamily="2" charset="77"/>
                        </a:rPr>
                        <a:t>TBD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a:lnSpc>
                          <a:spcPct val="100000"/>
                        </a:lnSpc>
                        <a:spcBef>
                          <a:spcPts val="0"/>
                        </a:spcBef>
                        <a:spcAft>
                          <a:spcPts val="0"/>
                        </a:spcAft>
                        <a:buClrTx/>
                        <a:buSzTx/>
                        <a:buNone/>
                        <a:tabLst>
                          <a:tab pos="2400300" algn="l"/>
                        </a:tabLst>
                        <a:defRPr/>
                      </a:pPr>
                      <a:r>
                        <a:rPr kumimoji="0" lang="en-US" sz="800" dirty="0" err="1">
                          <a:solidFill>
                            <a:schemeClr val="bg1"/>
                          </a:solidFill>
                          <a:latin typeface="Poppins" pitchFamily="2" charset="77"/>
                          <a:cs typeface="Poppins" pitchFamily="2" charset="77"/>
                        </a:rPr>
                        <a:t>WaveIX</a:t>
                      </a:r>
                      <a:r>
                        <a:rPr kumimoji="0" lang="en-US" sz="800" dirty="0">
                          <a:solidFill>
                            <a:schemeClr val="bg1"/>
                          </a:solidFill>
                          <a:latin typeface="Poppins" pitchFamily="2" charset="77"/>
                          <a:cs typeface="Poppins" pitchFamily="2" charset="77"/>
                        </a:rPr>
                        <a:t> </a:t>
                      </a:r>
                      <a:endParaRPr kumimoji="0"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0" cap="none" spc="0" normalizeH="0" baseline="0" noProof="0" dirty="0">
                          <a:ln>
                            <a:noFill/>
                          </a:ln>
                          <a:solidFill>
                            <a:srgbClr val="000000"/>
                          </a:solidFill>
                          <a:effectLst/>
                          <a:uLnTx/>
                          <a:uFillTx/>
                          <a:latin typeface="Poppins" pitchFamily="2" charset="77"/>
                          <a:ea typeface="+mn-ea"/>
                          <a:cs typeface="Poppins" pitchFamily="2" charset="77"/>
                          <a:sym typeface="Helvetica"/>
                        </a:rPr>
                        <a:t>To-do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900411667"/>
                  </a:ext>
                </a:extLst>
              </a:tr>
              <a:tr h="457200">
                <a:tc>
                  <a:txBody>
                    <a:bodyPr/>
                    <a:lstStyle/>
                    <a:p>
                      <a:pPr marL="0" marR="0" lvl="0" indent="0" algn="l" rtl="0" eaLnBrk="1" fontAlgn="auto" latinLnBrk="0" hangingPunct="1">
                        <a:lnSpc>
                          <a:spcPct val="100000"/>
                        </a:lnSpc>
                        <a:spcBef>
                          <a:spcPts val="0"/>
                        </a:spcBef>
                        <a:spcAft>
                          <a:spcPts val="0"/>
                        </a:spcAft>
                        <a:buClrTx/>
                        <a:buSzTx/>
                        <a:buNone/>
                      </a:pPr>
                      <a:r>
                        <a:rPr lang="en-US" sz="800" b="0" strike="noStrike" kern="1200" noProof="0" dirty="0">
                          <a:solidFill>
                            <a:schemeClr val="bg1"/>
                          </a:solidFill>
                          <a:latin typeface="Poppins" pitchFamily="2" charset="77"/>
                          <a:ea typeface="+mn-ea"/>
                          <a:cs typeface="Poppins" pitchFamily="2" charset="77"/>
                        </a:rPr>
                        <a:t>Implementation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none" spc="0" normalizeH="0" baseline="0" noProof="0">
                          <a:ln>
                            <a:noFill/>
                          </a:ln>
                          <a:solidFill>
                            <a:srgbClr val="000000"/>
                          </a:solidFill>
                          <a:effectLst/>
                          <a:uLnTx/>
                          <a:uFillTx/>
                          <a:latin typeface="Poppins" pitchFamily="2" charset="77"/>
                          <a:ea typeface="+mn-ea"/>
                          <a:cs typeface="Poppins" pitchFamily="2" charset="77"/>
                          <a:sym typeface="Helvetica"/>
                        </a:rPr>
                        <a:t>TBD</a:t>
                      </a:r>
                      <a:endParaRPr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dirty="0" err="1">
                          <a:solidFill>
                            <a:schemeClr val="bg1"/>
                          </a:solidFill>
                          <a:latin typeface="Poppins" pitchFamily="2" charset="77"/>
                          <a:cs typeface="Poppins" pitchFamily="2" charset="77"/>
                        </a:rPr>
                        <a:t>WaveIX</a:t>
                      </a:r>
                      <a:r>
                        <a:rPr kumimoji="0" lang="en-US" sz="800" dirty="0">
                          <a:solidFill>
                            <a:schemeClr val="bg1"/>
                          </a:solidFill>
                          <a:latin typeface="Poppins" pitchFamily="2" charset="77"/>
                          <a:cs typeface="Poppins" pitchFamily="2" charset="77"/>
                        </a:rPr>
                        <a:t> </a:t>
                      </a:r>
                      <a:endParaRPr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0" cap="none" spc="0" normalizeH="0" baseline="0" noProof="0" dirty="0">
                          <a:ln>
                            <a:noFill/>
                          </a:ln>
                          <a:solidFill>
                            <a:srgbClr val="000000"/>
                          </a:solidFill>
                          <a:effectLst/>
                          <a:uLnTx/>
                          <a:uFillTx/>
                          <a:latin typeface="Poppins" pitchFamily="2" charset="77"/>
                          <a:ea typeface="+mn-ea"/>
                          <a:cs typeface="Poppins" pitchFamily="2" charset="77"/>
                          <a:sym typeface="Helvetica"/>
                        </a:rPr>
                        <a:t>To-do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225300039"/>
                  </a:ext>
                </a:extLst>
              </a:tr>
              <a:tr h="457200">
                <a:tc>
                  <a:txBody>
                    <a:bodyPr/>
                    <a:lstStyle/>
                    <a:p>
                      <a:pPr marL="0" marR="0" lvl="0" indent="0" algn="l" rtl="0" eaLnBrk="1" fontAlgn="auto" latinLnBrk="0" hangingPunct="1">
                        <a:lnSpc>
                          <a:spcPct val="100000"/>
                        </a:lnSpc>
                        <a:spcBef>
                          <a:spcPts val="0"/>
                        </a:spcBef>
                        <a:spcAft>
                          <a:spcPts val="0"/>
                        </a:spcAft>
                        <a:buClrTx/>
                        <a:buSzTx/>
                        <a:buNone/>
                      </a:pPr>
                      <a:r>
                        <a:rPr lang="en-US" sz="800" b="0" strike="noStrike" kern="1200" noProof="0" dirty="0">
                          <a:solidFill>
                            <a:schemeClr val="bg1"/>
                          </a:solidFill>
                          <a:latin typeface="Poppins" pitchFamily="2" charset="77"/>
                          <a:ea typeface="+mn-ea"/>
                          <a:cs typeface="Poppins" pitchFamily="2" charset="77"/>
                        </a:rPr>
                        <a:t>Training &amp; Testing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none" spc="0" normalizeH="0" baseline="0" noProof="0">
                          <a:ln>
                            <a:noFill/>
                          </a:ln>
                          <a:solidFill>
                            <a:srgbClr val="000000"/>
                          </a:solidFill>
                          <a:effectLst/>
                          <a:uLnTx/>
                          <a:uFillTx/>
                          <a:latin typeface="Poppins" pitchFamily="2" charset="77"/>
                          <a:ea typeface="+mn-ea"/>
                          <a:cs typeface="Poppins" pitchFamily="2" charset="77"/>
                          <a:sym typeface="Helvetica"/>
                        </a:rPr>
                        <a:t>TBD</a:t>
                      </a:r>
                      <a:endParaRPr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dirty="0">
                          <a:solidFill>
                            <a:schemeClr val="bg1"/>
                          </a:solidFill>
                          <a:latin typeface="Poppins" pitchFamily="2" charset="77"/>
                          <a:cs typeface="Poppins" pitchFamily="2" charset="77"/>
                        </a:rPr>
                        <a:t>Ops/CS </a:t>
                      </a:r>
                      <a:endParaRPr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0" cap="none" spc="0" normalizeH="0" baseline="0" noProof="0" dirty="0">
                          <a:ln>
                            <a:noFill/>
                          </a:ln>
                          <a:solidFill>
                            <a:srgbClr val="000000"/>
                          </a:solidFill>
                          <a:effectLst/>
                          <a:uLnTx/>
                          <a:uFillTx/>
                          <a:latin typeface="Poppins" pitchFamily="2" charset="77"/>
                          <a:ea typeface="+mn-ea"/>
                          <a:cs typeface="Poppins" pitchFamily="2" charset="77"/>
                          <a:sym typeface="Helvetica"/>
                        </a:rPr>
                        <a:t>To-do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79323542"/>
                  </a:ext>
                </a:extLst>
              </a:tr>
              <a:tr h="457200">
                <a:tc>
                  <a:txBody>
                    <a:bodyPr/>
                    <a:lstStyle/>
                    <a:p>
                      <a:pPr marL="0" marR="0" lvl="0" indent="0" algn="l" rtl="0" eaLnBrk="1" fontAlgn="auto" latinLnBrk="0" hangingPunct="1">
                        <a:lnSpc>
                          <a:spcPct val="100000"/>
                        </a:lnSpc>
                        <a:spcBef>
                          <a:spcPts val="0"/>
                        </a:spcBef>
                        <a:spcAft>
                          <a:spcPts val="0"/>
                        </a:spcAft>
                        <a:buClrTx/>
                        <a:buSzTx/>
                        <a:buNone/>
                      </a:pPr>
                      <a:r>
                        <a:rPr lang="en-US" sz="800" b="0" strike="noStrike" kern="1200" noProof="0" dirty="0" err="1">
                          <a:solidFill>
                            <a:schemeClr val="bg1"/>
                          </a:solidFill>
                          <a:latin typeface="Poppins" pitchFamily="2" charset="77"/>
                          <a:ea typeface="+mn-ea"/>
                          <a:cs typeface="Poppins" pitchFamily="2" charset="77"/>
                        </a:rPr>
                        <a:t>Deplooyment</a:t>
                      </a:r>
                      <a:endParaRPr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none" spc="0" normalizeH="0" baseline="0" noProof="0" dirty="0">
                          <a:ln>
                            <a:noFill/>
                          </a:ln>
                          <a:solidFill>
                            <a:srgbClr val="000000"/>
                          </a:solidFill>
                          <a:effectLst/>
                          <a:uLnTx/>
                          <a:uFillTx/>
                          <a:latin typeface="Poppins" pitchFamily="2" charset="77"/>
                          <a:ea typeface="+mn-ea"/>
                          <a:cs typeface="Poppins" pitchFamily="2" charset="77"/>
                          <a:sym typeface="Helvetica"/>
                        </a:rPr>
                        <a:t>TBD</a:t>
                      </a:r>
                      <a:endParaRPr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dirty="0" err="1">
                          <a:solidFill>
                            <a:schemeClr val="bg1"/>
                          </a:solidFill>
                          <a:latin typeface="Poppins" pitchFamily="2" charset="77"/>
                          <a:cs typeface="Poppins" pitchFamily="2" charset="77"/>
                        </a:rPr>
                        <a:t>WaveIX</a:t>
                      </a:r>
                      <a:r>
                        <a:rPr kumimoji="0" lang="en-US" sz="800" dirty="0">
                          <a:solidFill>
                            <a:schemeClr val="bg1"/>
                          </a:solidFill>
                          <a:latin typeface="Poppins" pitchFamily="2" charset="77"/>
                          <a:cs typeface="Poppins" pitchFamily="2" charset="77"/>
                        </a:rPr>
                        <a:t> </a:t>
                      </a:r>
                      <a:endParaRPr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0" cap="none" spc="0" normalizeH="0" baseline="0" noProof="0" dirty="0">
                          <a:ln>
                            <a:noFill/>
                          </a:ln>
                          <a:solidFill>
                            <a:srgbClr val="000000"/>
                          </a:solidFill>
                          <a:effectLst/>
                          <a:uLnTx/>
                          <a:uFillTx/>
                          <a:latin typeface="Poppins" pitchFamily="2" charset="77"/>
                          <a:ea typeface="+mn-ea"/>
                          <a:cs typeface="Poppins" pitchFamily="2" charset="77"/>
                          <a:sym typeface="Helvetica"/>
                        </a:rPr>
                        <a:t>To-do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126991225"/>
                  </a:ext>
                </a:extLst>
              </a:tr>
            </a:tbl>
          </a:graphicData>
        </a:graphic>
      </p:graphicFrame>
    </p:spTree>
    <p:extLst>
      <p:ext uri="{BB962C8B-B14F-4D97-AF65-F5344CB8AC3E}">
        <p14:creationId xmlns:p14="http://schemas.microsoft.com/office/powerpoint/2010/main" val="308096988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677FB1A7-A038-FC04-A593-83C3EC3D5A6C}"/>
              </a:ext>
            </a:extLst>
          </p:cNvPr>
          <p:cNvGrpSpPr/>
          <p:nvPr/>
        </p:nvGrpSpPr>
        <p:grpSpPr>
          <a:xfrm>
            <a:off x="764340" y="514566"/>
            <a:ext cx="2420139" cy="419216"/>
            <a:chOff x="0" y="0"/>
            <a:chExt cx="2420137" cy="419215"/>
          </a:xfrm>
        </p:grpSpPr>
        <p:grpSp>
          <p:nvGrpSpPr>
            <p:cNvPr id="3" name="Group 13">
              <a:extLst>
                <a:ext uri="{FF2B5EF4-FFF2-40B4-BE49-F238E27FC236}">
                  <a16:creationId xmlns:a16="http://schemas.microsoft.com/office/drawing/2014/main" id="{DF1F0340-EF8D-CCC7-2225-9CD07ABA7C62}"/>
                </a:ext>
              </a:extLst>
            </p:cNvPr>
            <p:cNvGrpSpPr/>
            <p:nvPr/>
          </p:nvGrpSpPr>
          <p:grpSpPr>
            <a:xfrm>
              <a:off x="-1" y="-1"/>
              <a:ext cx="989545" cy="419216"/>
              <a:chOff x="0" y="0"/>
              <a:chExt cx="989543" cy="419215"/>
            </a:xfrm>
          </p:grpSpPr>
          <p:grpSp>
            <p:nvGrpSpPr>
              <p:cNvPr id="5" name="Group 16">
                <a:extLst>
                  <a:ext uri="{FF2B5EF4-FFF2-40B4-BE49-F238E27FC236}">
                    <a16:creationId xmlns:a16="http://schemas.microsoft.com/office/drawing/2014/main" id="{ABBB030D-1A3B-BF57-7D98-0C9C0556BFA9}"/>
                  </a:ext>
                </a:extLst>
              </p:cNvPr>
              <p:cNvGrpSpPr/>
              <p:nvPr/>
            </p:nvGrpSpPr>
            <p:grpSpPr>
              <a:xfrm>
                <a:off x="-1" y="37111"/>
                <a:ext cx="762246" cy="274322"/>
                <a:chOff x="0" y="0"/>
                <a:chExt cx="762244" cy="274320"/>
              </a:xfrm>
            </p:grpSpPr>
            <p:pic>
              <p:nvPicPr>
                <p:cNvPr id="7" name="Graphic 18" descr="Graphic 18">
                  <a:extLst>
                    <a:ext uri="{FF2B5EF4-FFF2-40B4-BE49-F238E27FC236}">
                      <a16:creationId xmlns:a16="http://schemas.microsoft.com/office/drawing/2014/main" id="{6192BE64-A6CC-8029-AFC1-AF1BF2EC8795}"/>
                    </a:ext>
                  </a:extLst>
                </p:cNvPr>
                <p:cNvPicPr>
                  <a:picLocks noChangeAspect="1"/>
                </p:cNvPicPr>
                <p:nvPr/>
              </p:nvPicPr>
              <p:blipFill>
                <a:blip r:embed="rId2"/>
                <a:stretch>
                  <a:fillRect/>
                </a:stretch>
              </p:blipFill>
              <p:spPr>
                <a:xfrm>
                  <a:off x="-1" y="0"/>
                  <a:ext cx="757246" cy="274321"/>
                </a:xfrm>
                <a:prstGeom prst="rect">
                  <a:avLst/>
                </a:prstGeom>
                <a:ln w="12700" cap="flat">
                  <a:noFill/>
                  <a:miter lim="400000"/>
                </a:ln>
                <a:effectLst/>
              </p:spPr>
            </p:pic>
            <p:sp>
              <p:nvSpPr>
                <p:cNvPr id="8" name="Oval 21">
                  <a:extLst>
                    <a:ext uri="{FF2B5EF4-FFF2-40B4-BE49-F238E27FC236}">
                      <a16:creationId xmlns:a16="http://schemas.microsoft.com/office/drawing/2014/main" id="{47DABE5E-8614-A645-7ACC-1376CD318783}"/>
                    </a:ext>
                  </a:extLst>
                </p:cNvPr>
                <p:cNvSpPr/>
                <p:nvPr/>
              </p:nvSpPr>
              <p:spPr>
                <a:xfrm>
                  <a:off x="687420" y="199496"/>
                  <a:ext cx="74825" cy="74825"/>
                </a:xfrm>
                <a:prstGeom prst="ellipse">
                  <a:avLst/>
                </a:prstGeom>
                <a:gradFill flip="none" rotWithShape="1">
                  <a:gsLst>
                    <a:gs pos="0">
                      <a:srgbClr val="FA0060"/>
                    </a:gs>
                    <a:gs pos="100000">
                      <a:srgbClr val="7400FF"/>
                    </a:gs>
                  </a:gsLst>
                  <a:lin ang="0" scaled="0"/>
                </a:gradFill>
                <a:ln w="12700" cap="flat">
                  <a:noFill/>
                  <a:miter lim="400000"/>
                </a:ln>
                <a:effectLst/>
              </p:spPr>
              <p:txBody>
                <a:bodyPr wrap="square" lIns="45719" tIns="45719" rIns="45719" bIns="45719" numCol="1" anchor="ctr">
                  <a:noAutofit/>
                </a:bodyPr>
                <a:lstStyle/>
                <a:p>
                  <a:pPr marR="0" algn="ctr">
                    <a:lnSpc>
                      <a:spcPct val="100000"/>
                    </a:lnSpc>
                    <a:defRPr sz="1000">
                      <a:latin typeface="Calibri"/>
                      <a:ea typeface="Calibri"/>
                      <a:cs typeface="Calibri"/>
                      <a:sym typeface="Calibri"/>
                    </a:defRPr>
                  </a:pPr>
                  <a:endParaRPr/>
                </a:p>
              </p:txBody>
            </p:sp>
          </p:grpSp>
          <p:pic>
            <p:nvPicPr>
              <p:cNvPr id="6" name="object 5" descr="object 5">
                <a:extLst>
                  <a:ext uri="{FF2B5EF4-FFF2-40B4-BE49-F238E27FC236}">
                    <a16:creationId xmlns:a16="http://schemas.microsoft.com/office/drawing/2014/main" id="{79BED4F6-5380-B295-62DF-32440FC46C5F}"/>
                  </a:ext>
                </a:extLst>
              </p:cNvPr>
              <p:cNvPicPr>
                <a:picLocks noChangeAspect="1"/>
              </p:cNvPicPr>
              <p:nvPr/>
            </p:nvPicPr>
            <p:blipFill>
              <a:blip r:embed="rId3"/>
              <a:stretch>
                <a:fillRect/>
              </a:stretch>
            </p:blipFill>
            <p:spPr>
              <a:xfrm rot="16200000" flipH="1">
                <a:off x="766074" y="195745"/>
                <a:ext cx="419216" cy="27725"/>
              </a:xfrm>
              <a:prstGeom prst="rect">
                <a:avLst/>
              </a:prstGeom>
              <a:ln w="12700" cap="flat">
                <a:noFill/>
                <a:miter lim="400000"/>
              </a:ln>
              <a:effectLst/>
            </p:spPr>
          </p:pic>
        </p:grpSp>
        <p:pic>
          <p:nvPicPr>
            <p:cNvPr id="4" name="Graphic 14" descr="Graphic 14">
              <a:extLst>
                <a:ext uri="{FF2B5EF4-FFF2-40B4-BE49-F238E27FC236}">
                  <a16:creationId xmlns:a16="http://schemas.microsoft.com/office/drawing/2014/main" id="{7FC96325-105D-B26D-B941-D774CBA16A73}"/>
                </a:ext>
              </a:extLst>
            </p:cNvPr>
            <p:cNvPicPr>
              <a:picLocks noChangeAspect="1"/>
            </p:cNvPicPr>
            <p:nvPr/>
          </p:nvPicPr>
          <p:blipFill>
            <a:blip r:embed="rId4"/>
            <a:stretch>
              <a:fillRect/>
            </a:stretch>
          </p:blipFill>
          <p:spPr>
            <a:xfrm>
              <a:off x="1194118" y="34364"/>
              <a:ext cx="1226020" cy="277068"/>
            </a:xfrm>
            <a:prstGeom prst="rect">
              <a:avLst/>
            </a:prstGeom>
            <a:ln w="12700" cap="flat">
              <a:noFill/>
              <a:miter lim="400000"/>
            </a:ln>
            <a:effectLst/>
          </p:spPr>
        </p:pic>
      </p:grpSp>
      <p:sp>
        <p:nvSpPr>
          <p:cNvPr id="9" name="object 2">
            <a:extLst>
              <a:ext uri="{FF2B5EF4-FFF2-40B4-BE49-F238E27FC236}">
                <a16:creationId xmlns:a16="http://schemas.microsoft.com/office/drawing/2014/main" id="{0ABAEB0C-ADA6-1873-5931-9E09C76CC410}"/>
              </a:ext>
            </a:extLst>
          </p:cNvPr>
          <p:cNvSpPr txBox="1"/>
          <p:nvPr/>
        </p:nvSpPr>
        <p:spPr>
          <a:xfrm>
            <a:off x="764337" y="1090825"/>
            <a:ext cx="9178226" cy="4622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7701">
              <a:spcBef>
                <a:spcPts val="500"/>
              </a:spcBef>
              <a:defRPr sz="2600"/>
            </a:pPr>
            <a:r>
              <a:rPr lang="en-US" dirty="0" err="1">
                <a:solidFill>
                  <a:schemeClr val="tx1"/>
                </a:solidFill>
              </a:rPr>
              <a:t>RedRoof</a:t>
            </a:r>
            <a:r>
              <a:rPr lang="en-US" dirty="0">
                <a:solidFill>
                  <a:schemeClr val="tx1"/>
                </a:solidFill>
              </a:rPr>
              <a:t> Inn – </a:t>
            </a:r>
            <a:r>
              <a:rPr lang="en-US" dirty="0" err="1">
                <a:gradFill flip="none" rotWithShape="1">
                  <a:gsLst>
                    <a:gs pos="0">
                      <a:srgbClr val="7400FF"/>
                    </a:gs>
                    <a:gs pos="100000">
                      <a:srgbClr val="FA0060"/>
                    </a:gs>
                  </a:gsLst>
                  <a:lin ang="0" scaled="0"/>
                </a:gradFill>
              </a:rPr>
              <a:t>WaveIX</a:t>
            </a:r>
            <a:r>
              <a:rPr lang="en-US" dirty="0">
                <a:gradFill flip="none" rotWithShape="1">
                  <a:gsLst>
                    <a:gs pos="0">
                      <a:srgbClr val="7400FF"/>
                    </a:gs>
                    <a:gs pos="100000">
                      <a:srgbClr val="FA0060"/>
                    </a:gs>
                  </a:gsLst>
                  <a:lin ang="0" scaled="0"/>
                </a:gradFill>
              </a:rPr>
              <a:t> AI Agent</a:t>
            </a:r>
            <a:endParaRPr dirty="0">
              <a:gradFill flip="none" rotWithShape="1">
                <a:gsLst>
                  <a:gs pos="0">
                    <a:srgbClr val="7400FF"/>
                  </a:gs>
                  <a:gs pos="100000">
                    <a:srgbClr val="FA0060"/>
                  </a:gs>
                </a:gsLst>
                <a:lin ang="0" scaled="0"/>
              </a:gradFill>
            </a:endParaRPr>
          </a:p>
        </p:txBody>
      </p:sp>
      <p:sp>
        <p:nvSpPr>
          <p:cNvPr id="10" name="TextBox 9">
            <a:extLst>
              <a:ext uri="{FF2B5EF4-FFF2-40B4-BE49-F238E27FC236}">
                <a16:creationId xmlns:a16="http://schemas.microsoft.com/office/drawing/2014/main" id="{865CDB4F-34B1-F381-13C8-FB65E9B7B1C5}"/>
              </a:ext>
            </a:extLst>
          </p:cNvPr>
          <p:cNvSpPr txBox="1"/>
          <p:nvPr/>
        </p:nvSpPr>
        <p:spPr>
          <a:xfrm>
            <a:off x="764337" y="1660964"/>
            <a:ext cx="2129748" cy="3139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3081" indent="0" algn="l" defTabSz="554491" rtl="0" fontAlgn="auto" latinLnBrk="0" hangingPunct="0">
              <a:lnSpc>
                <a:spcPct val="120000"/>
              </a:lnSpc>
              <a:spcBef>
                <a:spcPts val="0"/>
              </a:spcBef>
              <a:spcAft>
                <a:spcPts val="0"/>
              </a:spcAft>
              <a:buClrTx/>
              <a:buSzTx/>
              <a:buFontTx/>
              <a:buNone/>
              <a:tabLst/>
            </a:pPr>
            <a:r>
              <a:rPr kumimoji="0" lang="en-US" sz="1200" b="1" i="0" u="none" strike="noStrike" cap="none" spc="300" normalizeH="0" baseline="0" dirty="0">
                <a:ln>
                  <a:noFill/>
                </a:ln>
                <a:solidFill>
                  <a:schemeClr val="accent1"/>
                </a:solidFill>
                <a:effectLst/>
                <a:uFillTx/>
                <a:latin typeface="Poppins" pitchFamily="2" charset="77"/>
                <a:cs typeface="Poppins" pitchFamily="2" charset="77"/>
                <a:sym typeface="Poppins Medium"/>
              </a:rPr>
              <a:t>PROGRESS UPDATE</a:t>
            </a:r>
          </a:p>
        </p:txBody>
      </p:sp>
      <p:sp>
        <p:nvSpPr>
          <p:cNvPr id="11" name="TextBox 10">
            <a:extLst>
              <a:ext uri="{FF2B5EF4-FFF2-40B4-BE49-F238E27FC236}">
                <a16:creationId xmlns:a16="http://schemas.microsoft.com/office/drawing/2014/main" id="{7119EEFB-2075-01E3-ED20-AAE40AF73DE1}"/>
              </a:ext>
            </a:extLst>
          </p:cNvPr>
          <p:cNvSpPr txBox="1"/>
          <p:nvPr/>
        </p:nvSpPr>
        <p:spPr>
          <a:xfrm>
            <a:off x="764337" y="1974894"/>
            <a:ext cx="5458112" cy="194412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Retro Listen mode was requested to </a:t>
            </a:r>
            <a:r>
              <a:rPr lang="en-US" sz="1000" dirty="0" err="1">
                <a:solidFill>
                  <a:schemeClr val="tx1"/>
                </a:solidFill>
                <a:latin typeface="Poppins" pitchFamily="2" charset="77"/>
                <a:ea typeface="+mn-lt"/>
                <a:cs typeface="Poppins" pitchFamily="2" charset="77"/>
              </a:rPr>
              <a:t>WaveiX</a:t>
            </a:r>
            <a:r>
              <a:rPr lang="en-US" sz="1000" dirty="0">
                <a:solidFill>
                  <a:schemeClr val="tx1"/>
                </a:solidFill>
                <a:latin typeface="Poppins" pitchFamily="2" charset="77"/>
                <a:ea typeface="+mn-lt"/>
                <a:cs typeface="Poppins" pitchFamily="2" charset="77"/>
              </a:rPr>
              <a:t> AI agent for listening 500 calls on the box space. </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Ibex has provisioned 500calls to </a:t>
            </a:r>
            <a:r>
              <a:rPr lang="en-US" sz="1000" dirty="0" err="1">
                <a:solidFill>
                  <a:schemeClr val="tx1"/>
                </a:solidFill>
                <a:latin typeface="Poppins" pitchFamily="2" charset="77"/>
                <a:ea typeface="+mn-lt"/>
                <a:cs typeface="Poppins" pitchFamily="2" charset="77"/>
              </a:rPr>
              <a:t>WaveiX</a:t>
            </a:r>
            <a:r>
              <a:rPr lang="en-US" sz="1000" dirty="0">
                <a:solidFill>
                  <a:schemeClr val="tx1"/>
                </a:solidFill>
                <a:latin typeface="Poppins" pitchFamily="2" charset="77"/>
                <a:ea typeface="+mn-lt"/>
                <a:cs typeface="Poppins" pitchFamily="2" charset="77"/>
              </a:rPr>
              <a:t> AI agent </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Post listen mode data presented to CS.</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CS opted for automating “Guest Relation” use case for the MVP. As it has less Credit card need.</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We will cover CC based use case on later part of the implementation.</a:t>
            </a:r>
          </a:p>
          <a:p>
            <a:pPr marL="171450" indent="-171450" defTabSz="457200">
              <a:spcAft>
                <a:spcPts val="600"/>
              </a:spcAft>
              <a:buClr>
                <a:schemeClr val="accent1"/>
              </a:buClr>
              <a:buFont typeface="Arial" panose="020B0604020202020204" pitchFamily="34" charset="0"/>
              <a:buChar char="•"/>
              <a:defRPr/>
            </a:pPr>
            <a:endParaRPr lang="en-US" sz="1000" dirty="0">
              <a:solidFill>
                <a:schemeClr val="tx1"/>
              </a:solidFill>
              <a:latin typeface="Poppins" pitchFamily="2" charset="77"/>
              <a:ea typeface="+mn-lt"/>
              <a:cs typeface="Poppins" pitchFamily="2" charset="77"/>
            </a:endParaRPr>
          </a:p>
        </p:txBody>
      </p:sp>
      <p:sp>
        <p:nvSpPr>
          <p:cNvPr id="12" name="TextBox 11">
            <a:extLst>
              <a:ext uri="{FF2B5EF4-FFF2-40B4-BE49-F238E27FC236}">
                <a16:creationId xmlns:a16="http://schemas.microsoft.com/office/drawing/2014/main" id="{5595C36D-3E28-D628-527D-A93148608927}"/>
              </a:ext>
            </a:extLst>
          </p:cNvPr>
          <p:cNvSpPr txBox="1"/>
          <p:nvPr/>
        </p:nvSpPr>
        <p:spPr>
          <a:xfrm>
            <a:off x="764337" y="4308659"/>
            <a:ext cx="1371527" cy="3139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3081" indent="0" algn="l" defTabSz="554491" rtl="0" fontAlgn="auto" latinLnBrk="0" hangingPunct="0">
              <a:lnSpc>
                <a:spcPct val="120000"/>
              </a:lnSpc>
              <a:spcBef>
                <a:spcPts val="0"/>
              </a:spcBef>
              <a:spcAft>
                <a:spcPts val="0"/>
              </a:spcAft>
              <a:buClrTx/>
              <a:buSzTx/>
              <a:buFontTx/>
              <a:buNone/>
              <a:tabLst/>
            </a:pPr>
            <a:r>
              <a:rPr kumimoji="0" lang="en-US" sz="1200" b="1" i="0" u="none" strike="noStrike" cap="none" spc="300" normalizeH="0" baseline="0" dirty="0">
                <a:ln>
                  <a:noFill/>
                </a:ln>
                <a:solidFill>
                  <a:schemeClr val="accent1"/>
                </a:solidFill>
                <a:effectLst/>
                <a:uFillTx/>
                <a:latin typeface="Poppins" pitchFamily="2" charset="77"/>
                <a:cs typeface="Poppins" pitchFamily="2" charset="77"/>
                <a:sym typeface="Poppins Medium"/>
              </a:rPr>
              <a:t>NEXT STEPS</a:t>
            </a:r>
          </a:p>
        </p:txBody>
      </p:sp>
      <p:sp>
        <p:nvSpPr>
          <p:cNvPr id="13" name="TextBox 12">
            <a:extLst>
              <a:ext uri="{FF2B5EF4-FFF2-40B4-BE49-F238E27FC236}">
                <a16:creationId xmlns:a16="http://schemas.microsoft.com/office/drawing/2014/main" id="{7E9C87B7-9902-A197-5FB6-2CD1F8ED480A}"/>
              </a:ext>
            </a:extLst>
          </p:cNvPr>
          <p:cNvSpPr txBox="1"/>
          <p:nvPr/>
        </p:nvSpPr>
        <p:spPr>
          <a:xfrm>
            <a:off x="764337" y="4648959"/>
            <a:ext cx="5458112" cy="71301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defTabSz="457200">
              <a:spcAft>
                <a:spcPts val="600"/>
              </a:spcAft>
              <a:buClr>
                <a:schemeClr val="accent1"/>
              </a:buClr>
              <a:buFont typeface="Arial" panose="020B0604020202020204" pitchFamily="34" charset="0"/>
              <a:buChar char="•"/>
              <a:defRPr/>
            </a:pPr>
            <a:r>
              <a:rPr lang="en-US" sz="1000" dirty="0" err="1">
                <a:solidFill>
                  <a:schemeClr val="tx1"/>
                </a:solidFill>
                <a:latin typeface="Poppins" pitchFamily="2" charset="77"/>
                <a:ea typeface="+mn-lt"/>
                <a:cs typeface="Poppins" pitchFamily="2" charset="77"/>
              </a:rPr>
              <a:t>WaveIX</a:t>
            </a:r>
            <a:r>
              <a:rPr lang="en-US" sz="1000" dirty="0">
                <a:solidFill>
                  <a:schemeClr val="tx1"/>
                </a:solidFill>
                <a:latin typeface="Poppins" pitchFamily="2" charset="77"/>
                <a:ea typeface="+mn-lt"/>
                <a:cs typeface="Poppins" pitchFamily="2" charset="77"/>
              </a:rPr>
              <a:t> team will share 10 Transcripts (5 for “Guest Relation” &amp; 5 for Credit Card use.</a:t>
            </a:r>
          </a:p>
          <a:p>
            <a:pPr marL="171450" indent="-171450" defTabSz="457200">
              <a:spcAft>
                <a:spcPts val="600"/>
              </a:spcAft>
              <a:buClr>
                <a:schemeClr val="accent1"/>
              </a:buClr>
              <a:buFont typeface="Arial" panose="020B0604020202020204" pitchFamily="34" charset="0"/>
              <a:buChar char="•"/>
              <a:defRPr/>
            </a:pPr>
            <a:endParaRPr lang="en-US" sz="1000" kern="0" dirty="0">
              <a:solidFill>
                <a:schemeClr val="tx1"/>
              </a:solidFill>
              <a:latin typeface="Poppins" pitchFamily="2" charset="77"/>
              <a:ea typeface="+mn-lt"/>
              <a:cs typeface="Poppins" pitchFamily="2" charset="77"/>
            </a:endParaRPr>
          </a:p>
        </p:txBody>
      </p:sp>
      <p:graphicFrame>
        <p:nvGraphicFramePr>
          <p:cNvPr id="14" name="Table 13">
            <a:extLst>
              <a:ext uri="{FF2B5EF4-FFF2-40B4-BE49-F238E27FC236}">
                <a16:creationId xmlns:a16="http://schemas.microsoft.com/office/drawing/2014/main" id="{7217C0BF-F3AC-E0F1-382D-EAAAF5460427}"/>
              </a:ext>
            </a:extLst>
          </p:cNvPr>
          <p:cNvGraphicFramePr>
            <a:graphicFrameLocks noGrp="1"/>
          </p:cNvGraphicFramePr>
          <p:nvPr>
            <p:extLst>
              <p:ext uri="{D42A27DB-BD31-4B8C-83A1-F6EECF244321}">
                <p14:modId xmlns:p14="http://schemas.microsoft.com/office/powerpoint/2010/main" val="1710972558"/>
              </p:ext>
            </p:extLst>
          </p:nvPr>
        </p:nvGraphicFramePr>
        <p:xfrm>
          <a:off x="764337" y="5546693"/>
          <a:ext cx="11102767" cy="1034977"/>
        </p:xfrm>
        <a:graphic>
          <a:graphicData uri="http://schemas.openxmlformats.org/drawingml/2006/table">
            <a:tbl>
              <a:tblPr firstRow="1" bandRow="1"/>
              <a:tblGrid>
                <a:gridCol w="2228140">
                  <a:extLst>
                    <a:ext uri="{9D8B030D-6E8A-4147-A177-3AD203B41FA5}">
                      <a16:colId xmlns:a16="http://schemas.microsoft.com/office/drawing/2014/main" val="2048538537"/>
                    </a:ext>
                  </a:extLst>
                </a:gridCol>
                <a:gridCol w="1032676">
                  <a:extLst>
                    <a:ext uri="{9D8B030D-6E8A-4147-A177-3AD203B41FA5}">
                      <a16:colId xmlns:a16="http://schemas.microsoft.com/office/drawing/2014/main" val="1087928644"/>
                    </a:ext>
                  </a:extLst>
                </a:gridCol>
                <a:gridCol w="3872851">
                  <a:extLst>
                    <a:ext uri="{9D8B030D-6E8A-4147-A177-3AD203B41FA5}">
                      <a16:colId xmlns:a16="http://schemas.microsoft.com/office/drawing/2014/main" val="2801407862"/>
                    </a:ext>
                  </a:extLst>
                </a:gridCol>
                <a:gridCol w="1695039">
                  <a:extLst>
                    <a:ext uri="{9D8B030D-6E8A-4147-A177-3AD203B41FA5}">
                      <a16:colId xmlns:a16="http://schemas.microsoft.com/office/drawing/2014/main" val="894852767"/>
                    </a:ext>
                  </a:extLst>
                </a:gridCol>
                <a:gridCol w="848785">
                  <a:extLst>
                    <a:ext uri="{9D8B030D-6E8A-4147-A177-3AD203B41FA5}">
                      <a16:colId xmlns:a16="http://schemas.microsoft.com/office/drawing/2014/main" val="1952262249"/>
                    </a:ext>
                  </a:extLst>
                </a:gridCol>
                <a:gridCol w="1425276">
                  <a:extLst>
                    <a:ext uri="{9D8B030D-6E8A-4147-A177-3AD203B41FA5}">
                      <a16:colId xmlns:a16="http://schemas.microsoft.com/office/drawing/2014/main" val="2984590531"/>
                    </a:ext>
                  </a:extLst>
                </a:gridCol>
              </a:tblGrid>
              <a:tr h="45347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dirty="0">
                          <a:ln>
                            <a:noFill/>
                          </a:ln>
                          <a:effectLst/>
                          <a:latin typeface="Poppins" pitchFamily="2" charset="77"/>
                          <a:cs typeface="Poppins" pitchFamily="2" charset="77"/>
                        </a:rPr>
                        <a:t>Key Risks – Description</a:t>
                      </a:r>
                      <a:endParaRPr kumimoji="0" lang="en-US" sz="1000" b="1" u="none" strike="noStrike" kern="1200" cap="none" normalizeH="0" baseline="0" dirty="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dirty="0">
                          <a:ln>
                            <a:noFill/>
                          </a:ln>
                          <a:effectLst/>
                          <a:latin typeface="Poppins" pitchFamily="2" charset="77"/>
                          <a:cs typeface="Poppins" pitchFamily="2" charset="77"/>
                        </a:rPr>
                        <a:t>Impact</a:t>
                      </a:r>
                      <a:endParaRPr kumimoji="0" lang="en-US" sz="1000" b="1" u="none" strike="noStrike" kern="1200" cap="none" normalizeH="0" baseline="0" dirty="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noProof="0">
                          <a:ln>
                            <a:noFill/>
                          </a:ln>
                          <a:effectLst/>
                          <a:latin typeface="Poppins" pitchFamily="2" charset="77"/>
                          <a:cs typeface="Poppins" pitchFamily="2" charset="77"/>
                        </a:rPr>
                        <a:t>Resolution Action / Risk Mitigation </a:t>
                      </a:r>
                      <a:endParaRPr kumimoji="0" lang="en-US" sz="1000" b="1" u="none" strike="noStrike" kern="1200" cap="none" normalizeH="0" baseline="0" noProof="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a:ln>
                            <a:noFill/>
                          </a:ln>
                          <a:effectLst/>
                          <a:latin typeface="Poppins" pitchFamily="2" charset="77"/>
                          <a:cs typeface="Poppins" pitchFamily="2" charset="77"/>
                        </a:rPr>
                        <a:t>New Target Due Date</a:t>
                      </a:r>
                      <a:endParaRPr kumimoji="0" lang="en-US" sz="1000" b="1" u="none" strike="noStrike" kern="1200" cap="none" normalizeH="0" baseline="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a:ln>
                            <a:noFill/>
                          </a:ln>
                          <a:effectLst/>
                          <a:latin typeface="Poppins" pitchFamily="2" charset="77"/>
                          <a:cs typeface="Poppins" pitchFamily="2" charset="77"/>
                        </a:rPr>
                        <a:t>Owner(s)</a:t>
                      </a:r>
                      <a:endParaRPr kumimoji="0" lang="en-US" sz="1000" b="1" u="none" strike="noStrike" kern="1200" cap="none" normalizeH="0" baseline="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dirty="0">
                          <a:ln>
                            <a:noFill/>
                          </a:ln>
                          <a:effectLst/>
                          <a:latin typeface="Poppins" pitchFamily="2" charset="77"/>
                          <a:cs typeface="Poppins" pitchFamily="2" charset="77"/>
                        </a:rPr>
                        <a:t>Status</a:t>
                      </a:r>
                      <a:endParaRPr kumimoji="0" lang="en-US" sz="1000" b="1" u="none" strike="noStrike" kern="1200" cap="none" normalizeH="0" baseline="0" dirty="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801360726"/>
                  </a:ext>
                </a:extLst>
              </a:tr>
              <a:tr h="581505">
                <a:tc>
                  <a:txBody>
                    <a:bodyPr/>
                    <a:lstStyle/>
                    <a:p>
                      <a:pPr marL="0" marR="0" lvl="0" algn="l">
                        <a:spcBef>
                          <a:spcPts val="0"/>
                        </a:spcBef>
                        <a:spcAft>
                          <a:spcPts val="0"/>
                        </a:spcAft>
                        <a:buNone/>
                      </a:pPr>
                      <a:endParaRPr lang="en-US" sz="800" kern="0" noProof="0" dirty="0">
                        <a:solidFill>
                          <a:srgbClr val="58595B"/>
                        </a:solidFill>
                        <a:latin typeface="Poppins" pitchFamily="2" charset="77"/>
                        <a:ea typeface="+mn-lt"/>
                        <a:cs typeface="Poppins" pitchFamily="2" charset="77"/>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endParaRPr lang="en-US" sz="800" b="0" kern="0" dirty="0">
                        <a:solidFill>
                          <a:srgbClr val="58595B"/>
                        </a:solidFill>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l">
                        <a:spcBef>
                          <a:spcPts val="0"/>
                        </a:spcBef>
                        <a:spcAft>
                          <a:spcPts val="0"/>
                        </a:spcAft>
                        <a:buNone/>
                      </a:pPr>
                      <a:endParaRPr lang="en-US" sz="800" b="0" kern="0" noProof="0" dirty="0">
                        <a:solidFill>
                          <a:srgbClr val="58595B"/>
                        </a:solidFill>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endParaRPr lang="en-US" sz="800" strike="noStrike" kern="0" dirty="0">
                        <a:solidFill>
                          <a:srgbClr val="58595B"/>
                        </a:solidFill>
                        <a:effectLst/>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endParaRPr lang="en-US" sz="800" kern="0" dirty="0">
                        <a:solidFill>
                          <a:srgbClr val="58595B"/>
                        </a:solidFill>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eaLnBrk="1" fontAlgn="auto" latinLnBrk="0" hangingPunct="1">
                        <a:lnSpc>
                          <a:spcPct val="100000"/>
                        </a:lnSpc>
                        <a:spcBef>
                          <a:spcPts val="0"/>
                        </a:spcBef>
                        <a:spcAft>
                          <a:spcPts val="0"/>
                        </a:spcAft>
                        <a:buClrTx/>
                        <a:buSzTx/>
                        <a:buFontTx/>
                        <a:buNone/>
                      </a:pPr>
                      <a:endParaRPr kumimoji="0" lang="en-US" sz="800" b="0" i="0" u="none" strike="noStrike" kern="1200" cap="none" spc="0" normalizeH="0" baseline="0" noProof="0" dirty="0">
                        <a:ln>
                          <a:noFill/>
                        </a:ln>
                        <a:solidFill>
                          <a:srgbClr val="58595B"/>
                        </a:solidFill>
                        <a:effectLst/>
                        <a:uLnTx/>
                        <a:uFillTx/>
                        <a:latin typeface="Poppins" pitchFamily="2" charset="77"/>
                        <a:ea typeface="Calibri"/>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632947430"/>
                  </a:ext>
                </a:extLst>
              </a:tr>
            </a:tbl>
          </a:graphicData>
        </a:graphic>
      </p:graphicFrame>
      <p:graphicFrame>
        <p:nvGraphicFramePr>
          <p:cNvPr id="15" name="Table 14">
            <a:extLst>
              <a:ext uri="{FF2B5EF4-FFF2-40B4-BE49-F238E27FC236}">
                <a16:creationId xmlns:a16="http://schemas.microsoft.com/office/drawing/2014/main" id="{535B235F-3DC5-E0B1-3207-9C1FE4F129C2}"/>
              </a:ext>
            </a:extLst>
          </p:cNvPr>
          <p:cNvGraphicFramePr>
            <a:graphicFrameLocks noGrp="1"/>
          </p:cNvGraphicFramePr>
          <p:nvPr/>
        </p:nvGraphicFramePr>
        <p:xfrm>
          <a:off x="6581668" y="943536"/>
          <a:ext cx="5285435" cy="717427"/>
        </p:xfrm>
        <a:graphic>
          <a:graphicData uri="http://schemas.openxmlformats.org/drawingml/2006/table">
            <a:tbl>
              <a:tblPr firstRow="1" bandRow="1"/>
              <a:tblGrid>
                <a:gridCol w="2655002">
                  <a:extLst>
                    <a:ext uri="{9D8B030D-6E8A-4147-A177-3AD203B41FA5}">
                      <a16:colId xmlns:a16="http://schemas.microsoft.com/office/drawing/2014/main" val="20001"/>
                    </a:ext>
                  </a:extLst>
                </a:gridCol>
                <a:gridCol w="2630433">
                  <a:extLst>
                    <a:ext uri="{9D8B030D-6E8A-4147-A177-3AD203B41FA5}">
                      <a16:colId xmlns:a16="http://schemas.microsoft.com/office/drawing/2014/main" val="20002"/>
                    </a:ext>
                  </a:extLst>
                </a:gridCol>
              </a:tblGrid>
              <a:tr h="259058">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a:lnSpc>
                          <a:spcPct val="100000"/>
                        </a:lnSpc>
                        <a:spcBef>
                          <a:spcPts val="0"/>
                        </a:spcBef>
                        <a:spcAft>
                          <a:spcPts val="0"/>
                        </a:spcAft>
                        <a:buNone/>
                      </a:pPr>
                      <a:r>
                        <a:rPr lang="en-US" sz="1000" u="none" strike="noStrike" kern="1200" cap="none" normalizeH="0" baseline="0" dirty="0">
                          <a:ln>
                            <a:noFill/>
                          </a:ln>
                          <a:solidFill>
                            <a:schemeClr val="tx1"/>
                          </a:solidFill>
                          <a:effectLst/>
                          <a:latin typeface="Poppins" pitchFamily="2" charset="77"/>
                          <a:cs typeface="Poppins" pitchFamily="2" charset="77"/>
                        </a:rPr>
                        <a:t>Project Manager</a:t>
                      </a:r>
                      <a:endParaRPr kumimoji="0" lang="en-US" sz="1000" dirty="0">
                        <a:solidFill>
                          <a:schemeClr val="tx1"/>
                        </a:solidFill>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456996" rtl="0" eaLnBrk="1" fontAlgn="auto" latinLnBrk="0" hangingPunct="1">
                        <a:lnSpc>
                          <a:spcPct val="100000"/>
                        </a:lnSpc>
                        <a:spcBef>
                          <a:spcPts val="0"/>
                        </a:spcBef>
                        <a:spcAft>
                          <a:spcPts val="0"/>
                        </a:spcAft>
                        <a:buClrTx/>
                        <a:buSzTx/>
                        <a:buFontTx/>
                        <a:buNone/>
                        <a:tabLst/>
                        <a:defRPr/>
                      </a:pPr>
                      <a:r>
                        <a:rPr kumimoji="0" lang="en-US" sz="1000" u="none" strike="noStrike" cap="none" normalizeH="0" baseline="0" dirty="0">
                          <a:ln>
                            <a:noFill/>
                          </a:ln>
                          <a:solidFill>
                            <a:schemeClr val="tx1"/>
                          </a:solidFill>
                          <a:effectLst/>
                          <a:latin typeface="Poppins" pitchFamily="2" charset="77"/>
                          <a:cs typeface="Poppins" pitchFamily="2" charset="77"/>
                        </a:rPr>
                        <a:t>Project Oversight</a:t>
                      </a:r>
                      <a:endParaRPr kumimoji="0" lang="en-US" sz="1000" b="1" i="0" u="none" strike="noStrike" cap="none" normalizeH="0" baseline="0" dirty="0">
                        <a:ln>
                          <a:noFill/>
                        </a:ln>
                        <a:solidFill>
                          <a:schemeClr val="tx1"/>
                        </a:solidFill>
                        <a:effectLst/>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5836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a:lnSpc>
                          <a:spcPct val="80000"/>
                        </a:lnSpc>
                        <a:spcBef>
                          <a:spcPts val="600"/>
                        </a:spcBef>
                        <a:spcAft>
                          <a:spcPct val="0"/>
                        </a:spcAft>
                        <a:buNone/>
                      </a:pPr>
                      <a:r>
                        <a:rPr lang="en-US" sz="800" b="0" i="0" u="none" strike="noStrike" kern="1200" noProof="0" dirty="0">
                          <a:solidFill>
                            <a:schemeClr val="bg1"/>
                          </a:solidFill>
                          <a:effectLst/>
                          <a:latin typeface="Poppins" pitchFamily="2" charset="77"/>
                          <a:cs typeface="Poppins" pitchFamily="2" charset="77"/>
                        </a:rPr>
                        <a:t>Sinnan Khan</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defTabSz="914400" rtl="0" eaLnBrk="0" fontAlgn="base" latinLnBrk="0" hangingPunct="0">
                        <a:lnSpc>
                          <a:spcPct val="120000"/>
                        </a:lnSpc>
                        <a:spcBef>
                          <a:spcPts val="0"/>
                        </a:spcBef>
                        <a:spcAft>
                          <a:spcPct val="0"/>
                        </a:spcAft>
                        <a:buClrTx/>
                        <a:buSzTx/>
                        <a:buFont typeface="Arial" pitchFamily="34" charset="0"/>
                        <a:buNone/>
                        <a:tabLst/>
                        <a:defRPr/>
                      </a:pPr>
                      <a:r>
                        <a:rPr lang="en-US" sz="800" b="0" strike="noStrike" kern="1200" noProof="0" dirty="0">
                          <a:solidFill>
                            <a:schemeClr val="bg1"/>
                          </a:solidFill>
                          <a:effectLst/>
                          <a:latin typeface="Poppins" pitchFamily="2" charset="77"/>
                          <a:ea typeface="+mn-ea"/>
                          <a:cs typeface="Poppins" pitchFamily="2" charset="77"/>
                        </a:rPr>
                        <a:t>Ahsan Tirmizi</a:t>
                      </a:r>
                    </a:p>
                    <a:p>
                      <a:pPr marL="0" marR="0" lvl="1" indent="0" algn="ctr" defTabSz="914400" rtl="0" eaLnBrk="0" fontAlgn="base" latinLnBrk="0" hangingPunct="0">
                        <a:lnSpc>
                          <a:spcPct val="120000"/>
                        </a:lnSpc>
                        <a:spcBef>
                          <a:spcPts val="0"/>
                        </a:spcBef>
                        <a:spcAft>
                          <a:spcPct val="0"/>
                        </a:spcAft>
                        <a:buClrTx/>
                        <a:buSzTx/>
                        <a:buFont typeface="Arial" pitchFamily="34" charset="0"/>
                        <a:buNone/>
                        <a:tabLst/>
                        <a:defRPr/>
                      </a:pPr>
                      <a:r>
                        <a:rPr lang="en-US" sz="800" b="0" strike="noStrike" kern="1200" noProof="0" dirty="0">
                          <a:solidFill>
                            <a:schemeClr val="bg1"/>
                          </a:solidFill>
                          <a:effectLst/>
                          <a:latin typeface="Poppins" pitchFamily="2" charset="77"/>
                          <a:ea typeface="+mn-ea"/>
                          <a:cs typeface="Poppins" pitchFamily="2" charset="77"/>
                        </a:rPr>
                        <a:t>Zeeshan Ahmed</a:t>
                      </a:r>
                      <a:endParaRPr lang="en-US" sz="800" dirty="0">
                        <a:solidFill>
                          <a:schemeClr val="bg1"/>
                        </a:solidFill>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16" name="Table 15">
            <a:extLst>
              <a:ext uri="{FF2B5EF4-FFF2-40B4-BE49-F238E27FC236}">
                <a16:creationId xmlns:a16="http://schemas.microsoft.com/office/drawing/2014/main" id="{B416D81A-1363-BFF3-2447-941A0AA7B8BC}"/>
              </a:ext>
            </a:extLst>
          </p:cNvPr>
          <p:cNvGraphicFramePr>
            <a:graphicFrameLocks noGrp="1"/>
          </p:cNvGraphicFramePr>
          <p:nvPr>
            <p:extLst>
              <p:ext uri="{D42A27DB-BD31-4B8C-83A1-F6EECF244321}">
                <p14:modId xmlns:p14="http://schemas.microsoft.com/office/powerpoint/2010/main" val="787262662"/>
              </p:ext>
            </p:extLst>
          </p:nvPr>
        </p:nvGraphicFramePr>
        <p:xfrm>
          <a:off x="6581670" y="1925788"/>
          <a:ext cx="5285435" cy="3010306"/>
        </p:xfrm>
        <a:graphic>
          <a:graphicData uri="http://schemas.openxmlformats.org/drawingml/2006/table">
            <a:tbl>
              <a:tblPr firstRow="1" firstCol="1" bandRow="1"/>
              <a:tblGrid>
                <a:gridCol w="2366387">
                  <a:extLst>
                    <a:ext uri="{9D8B030D-6E8A-4147-A177-3AD203B41FA5}">
                      <a16:colId xmlns:a16="http://schemas.microsoft.com/office/drawing/2014/main" val="3605627058"/>
                    </a:ext>
                  </a:extLst>
                </a:gridCol>
                <a:gridCol w="942392">
                  <a:extLst>
                    <a:ext uri="{9D8B030D-6E8A-4147-A177-3AD203B41FA5}">
                      <a16:colId xmlns:a16="http://schemas.microsoft.com/office/drawing/2014/main" val="2970187396"/>
                    </a:ext>
                  </a:extLst>
                </a:gridCol>
                <a:gridCol w="1127175">
                  <a:extLst>
                    <a:ext uri="{9D8B030D-6E8A-4147-A177-3AD203B41FA5}">
                      <a16:colId xmlns:a16="http://schemas.microsoft.com/office/drawing/2014/main" val="584016925"/>
                    </a:ext>
                  </a:extLst>
                </a:gridCol>
                <a:gridCol w="849481">
                  <a:extLst>
                    <a:ext uri="{9D8B030D-6E8A-4147-A177-3AD203B41FA5}">
                      <a16:colId xmlns:a16="http://schemas.microsoft.com/office/drawing/2014/main" val="3111489013"/>
                    </a:ext>
                  </a:extLst>
                </a:gridCol>
              </a:tblGrid>
              <a:tr h="26710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Critical Milestones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Due Date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a:latin typeface="Poppins" pitchFamily="2" charset="77"/>
                          <a:cs typeface="Poppins" pitchFamily="2" charset="77"/>
                        </a:rPr>
                        <a:t>Owner(s)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Status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681172629"/>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Initial Demo to Client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08/25/2024</a:t>
                      </a:r>
                      <a:endParaRPr kumimoji="0" lang="en-US" sz="8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a:lnSpc>
                          <a:spcPct val="100000"/>
                        </a:lnSpc>
                        <a:spcBef>
                          <a:spcPts val="0"/>
                        </a:spcBef>
                        <a:spcAft>
                          <a:spcPts val="0"/>
                        </a:spcAft>
                        <a:buNone/>
                      </a:pPr>
                      <a:endParaRPr kumimoji="0" lang="en-US" sz="800" b="0" i="0" u="none" strike="noStrike" kern="0" cap="none" spc="0" normalizeH="0" baseline="0" noProof="0" dirty="0">
                        <a:ln>
                          <a:noFill/>
                        </a:ln>
                        <a:solidFill>
                          <a:schemeClr val="bg1"/>
                        </a:solidFill>
                        <a:effectLst/>
                        <a:uLnTx/>
                        <a:uFillTx/>
                        <a:latin typeface="Poppins" pitchFamily="2" charset="77"/>
                        <a:cs typeface="Poppins" pitchFamily="2" charset="77"/>
                      </a:endParaRPr>
                    </a:p>
                    <a:p>
                      <a:pPr lvl="0" algn="ctr">
                        <a:lnSpc>
                          <a:spcPct val="100000"/>
                        </a:lnSpc>
                        <a:spcBef>
                          <a:spcPts val="0"/>
                        </a:spcBef>
                        <a:spcAft>
                          <a:spcPts val="0"/>
                        </a:spcAft>
                        <a:buNone/>
                      </a:pPr>
                      <a:r>
                        <a:rPr lang="en-US" sz="800" b="0" i="0" u="none" strike="noStrike" kern="0" cap="none" spc="0" normalizeH="0" baseline="0" noProof="0" dirty="0">
                          <a:ln>
                            <a:noFill/>
                          </a:ln>
                          <a:solidFill>
                            <a:schemeClr val="bg1"/>
                          </a:solidFill>
                          <a:effectLst/>
                          <a:uLnTx/>
                          <a:uFillTx/>
                          <a:latin typeface="Poppins" pitchFamily="2" charset="77"/>
                          <a:cs typeface="Poppins" pitchFamily="2" charset="77"/>
                        </a:rPr>
                        <a:t>Owner / Wave </a:t>
                      </a:r>
                      <a:r>
                        <a:rPr lang="en-US" sz="800" b="0" i="0" u="none" strike="noStrike" kern="0" cap="none" spc="0" normalizeH="0" baseline="0" noProof="0" dirty="0" err="1">
                          <a:ln>
                            <a:noFill/>
                          </a:ln>
                          <a:solidFill>
                            <a:schemeClr val="bg1"/>
                          </a:solidFill>
                          <a:effectLst/>
                          <a:uLnTx/>
                          <a:uFillTx/>
                          <a:latin typeface="Poppins" pitchFamily="2" charset="77"/>
                          <a:cs typeface="Poppins" pitchFamily="2" charset="77"/>
                        </a:rPr>
                        <a:t>iX</a:t>
                      </a:r>
                      <a:endParaRPr lang="en-US" sz="800" b="0" i="0" u="none" strike="noStrike" kern="0" cap="none" spc="0" normalizeH="0" baseline="0" noProof="0" dirty="0">
                        <a:ln>
                          <a:noFill/>
                        </a:ln>
                        <a:solidFill>
                          <a:schemeClr val="bg1"/>
                        </a:solidFill>
                        <a:effectLst/>
                        <a:uLnTx/>
                        <a:uFillTx/>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Completed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818264609"/>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Telephony Integration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a:buNone/>
                      </a:pPr>
                      <a:r>
                        <a:rPr kumimoji="0" lang="en-US" sz="800" dirty="0">
                          <a:solidFill>
                            <a:schemeClr val="bg1"/>
                          </a:solidFill>
                          <a:latin typeface="Poppins" pitchFamily="2" charset="77"/>
                          <a:cs typeface="Poppins" pitchFamily="2" charset="77"/>
                        </a:rPr>
                        <a:t>09/05/2024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a:lnSpc>
                          <a:spcPct val="100000"/>
                        </a:lnSpc>
                        <a:spcBef>
                          <a:spcPts val="0"/>
                        </a:spcBef>
                        <a:spcAft>
                          <a:spcPts val="0"/>
                        </a:spcAft>
                        <a:buNone/>
                      </a:pPr>
                      <a:r>
                        <a:rPr lang="en-US" sz="800" b="0" i="0" u="none" strike="noStrike" kern="0" cap="none" spc="0" normalizeH="0" baseline="0" noProof="0" dirty="0">
                          <a:ln>
                            <a:noFill/>
                          </a:ln>
                          <a:solidFill>
                            <a:schemeClr val="bg1"/>
                          </a:solidFill>
                          <a:effectLst/>
                          <a:uLnTx/>
                          <a:uFillTx/>
                          <a:latin typeface="Poppins" pitchFamily="2" charset="77"/>
                          <a:cs typeface="Poppins" pitchFamily="2" charset="77"/>
                        </a:rPr>
                        <a:t>Owner / PMO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Completed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52356995"/>
                  </a:ext>
                </a:extLst>
              </a:tr>
              <a:tr h="457200">
                <a:tc>
                  <a:txBody>
                    <a:bodyPr/>
                    <a:lstStyle/>
                    <a:p>
                      <a:pPr marL="0" marR="0" lvl="0" indent="0" algn="l" rtl="0">
                        <a:lnSpc>
                          <a:spcPct val="100000"/>
                        </a:lnSpc>
                        <a:spcBef>
                          <a:spcPts val="0"/>
                        </a:spcBef>
                        <a:spcAft>
                          <a:spcPts val="0"/>
                        </a:spcAft>
                        <a:buClrTx/>
                        <a:buSzTx/>
                        <a:buNone/>
                      </a:pPr>
                      <a:r>
                        <a:rPr lang="en-US" sz="800" b="0" strike="noStrike" kern="1200" noProof="0" dirty="0">
                          <a:solidFill>
                            <a:schemeClr val="bg1"/>
                          </a:solidFill>
                          <a:latin typeface="Poppins" pitchFamily="2" charset="77"/>
                          <a:ea typeface="+mn-ea"/>
                          <a:cs typeface="Poppins" pitchFamily="2" charset="77"/>
                        </a:rPr>
                        <a:t>Listen Mode Enablement</a:t>
                      </a:r>
                      <a:endParaRPr lang="en-US" sz="800" dirty="0">
                        <a:solidFill>
                          <a:schemeClr val="bg1"/>
                        </a:solidFill>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a:lnSpc>
                          <a:spcPct val="100000"/>
                        </a:lnSpc>
                        <a:spcBef>
                          <a:spcPts val="0"/>
                        </a:spcBef>
                        <a:spcAft>
                          <a:spcPts val="0"/>
                        </a:spcAft>
                        <a:buClrTx/>
                        <a:buSzTx/>
                        <a:buNone/>
                      </a:pPr>
                      <a:r>
                        <a:rPr kumimoji="0" lang="en-US" sz="800" dirty="0">
                          <a:solidFill>
                            <a:schemeClr val="bg1"/>
                          </a:solidFill>
                          <a:latin typeface="Poppins" pitchFamily="2" charset="77"/>
                          <a:cs typeface="Poppins" pitchFamily="2" charset="77"/>
                        </a:rPr>
                        <a:t>11/25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a:lnSpc>
                          <a:spcPct val="100000"/>
                        </a:lnSpc>
                        <a:spcBef>
                          <a:spcPts val="0"/>
                        </a:spcBef>
                        <a:spcAft>
                          <a:spcPts val="0"/>
                        </a:spcAft>
                        <a:buClrTx/>
                        <a:buSzTx/>
                        <a:buFont typeface="Arial" panose="020B0604020202020204" pitchFamily="34" charset="0"/>
                        <a:buNone/>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Wave IX</a:t>
                      </a:r>
                      <a:endParaRPr kumimoji="0" lang="en-US" sz="800" dirty="0">
                        <a:solidFill>
                          <a:schemeClr val="bg1"/>
                        </a:solidFill>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Completed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1961824"/>
                  </a:ext>
                </a:extLst>
              </a:tr>
              <a:tr h="457200">
                <a:tc>
                  <a:txBody>
                    <a:bodyPr/>
                    <a:lstStyle/>
                    <a:p>
                      <a:pPr marL="0" marR="0" lvl="0" indent="0" algn="l" rtl="0">
                        <a:lnSpc>
                          <a:spcPct val="100000"/>
                        </a:lnSpc>
                        <a:spcBef>
                          <a:spcPts val="0"/>
                        </a:spcBef>
                        <a:spcAft>
                          <a:spcPts val="0"/>
                        </a:spcAft>
                        <a:buClrTx/>
                        <a:buSzTx/>
                        <a:buNone/>
                      </a:pPr>
                      <a:r>
                        <a:rPr lang="en-US" sz="800" b="0" strike="noStrike" kern="1200" noProof="0" dirty="0">
                          <a:solidFill>
                            <a:schemeClr val="bg1"/>
                          </a:solidFill>
                          <a:latin typeface="Poppins" pitchFamily="2" charset="77"/>
                          <a:ea typeface="+mn-ea"/>
                          <a:cs typeface="Poppins" pitchFamily="2" charset="77"/>
                        </a:rPr>
                        <a:t>Listen Mode Analysis</a:t>
                      </a:r>
                      <a:endParaRPr lang="en-US" sz="800" dirty="0">
                        <a:solidFill>
                          <a:schemeClr val="bg1"/>
                        </a:solidFill>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a:lnSpc>
                          <a:spcPct val="100000"/>
                        </a:lnSpc>
                        <a:spcBef>
                          <a:spcPts val="0"/>
                        </a:spcBef>
                        <a:spcAft>
                          <a:spcPts val="0"/>
                        </a:spcAft>
                        <a:buClrTx/>
                        <a:buSzTx/>
                        <a:buNone/>
                      </a:pPr>
                      <a:r>
                        <a:rPr kumimoji="0" lang="en-US" sz="800" dirty="0">
                          <a:solidFill>
                            <a:schemeClr val="bg1"/>
                          </a:solidFill>
                          <a:latin typeface="Poppins" pitchFamily="2" charset="77"/>
                          <a:cs typeface="Poppins" pitchFamily="2" charset="77"/>
                        </a:rPr>
                        <a:t>12/9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a:lnSpc>
                          <a:spcPct val="100000"/>
                        </a:lnSpc>
                        <a:spcBef>
                          <a:spcPts val="0"/>
                        </a:spcBef>
                        <a:spcAft>
                          <a:spcPts val="0"/>
                        </a:spcAft>
                        <a:buClrTx/>
                        <a:buSzTx/>
                        <a:buFont typeface="Arial" panose="020B0604020202020204" pitchFamily="34" charset="0"/>
                        <a:buNone/>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CS/</a:t>
                      </a:r>
                      <a:r>
                        <a:rPr lang="en-US" sz="800" b="0" i="0" u="none" strike="noStrike" kern="0" cap="none" spc="0" normalizeH="0" baseline="0" noProof="0" dirty="0" err="1">
                          <a:ln>
                            <a:noFill/>
                          </a:ln>
                          <a:solidFill>
                            <a:schemeClr val="bg1"/>
                          </a:solidFill>
                          <a:effectLst/>
                          <a:uLnTx/>
                          <a:uFillTx/>
                          <a:latin typeface="Poppins" pitchFamily="2" charset="77"/>
                          <a:ea typeface="+mn-ea"/>
                          <a:cs typeface="Poppins" pitchFamily="2" charset="77"/>
                        </a:rPr>
                        <a:t>WaveIX</a:t>
                      </a: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 AI</a:t>
                      </a:r>
                      <a:endParaRPr kumimoji="0" lang="en-US" sz="800" dirty="0">
                        <a:solidFill>
                          <a:schemeClr val="bg1"/>
                        </a:solidFill>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Completed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34713985"/>
                  </a:ext>
                </a:extLst>
              </a:tr>
              <a:tr h="457200">
                <a:tc>
                  <a:txBody>
                    <a:bodyPr/>
                    <a:lstStyle/>
                    <a:p>
                      <a:pPr marL="0" marR="0" lvl="0" indent="0" algn="l" rtl="0">
                        <a:lnSpc>
                          <a:spcPct val="100000"/>
                        </a:lnSpc>
                        <a:spcBef>
                          <a:spcPts val="0"/>
                        </a:spcBef>
                        <a:spcAft>
                          <a:spcPts val="0"/>
                        </a:spcAft>
                        <a:buClrTx/>
                        <a:buSzTx/>
                        <a:buNone/>
                      </a:pPr>
                      <a:r>
                        <a:rPr lang="en-US" sz="800" b="0" strike="noStrike" kern="1200" noProof="0" dirty="0">
                          <a:solidFill>
                            <a:schemeClr val="bg1"/>
                          </a:solidFill>
                          <a:latin typeface="Poppins" pitchFamily="2" charset="77"/>
                          <a:ea typeface="+mn-ea"/>
                          <a:cs typeface="Poppins" pitchFamily="2" charset="77"/>
                        </a:rPr>
                        <a:t>Intent identification and Automation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defTabSz="914400">
                        <a:buNone/>
                        <a:tabLst/>
                        <a:defRPr/>
                      </a:pPr>
                      <a:r>
                        <a:rPr kumimoji="0" lang="en-US" sz="800" dirty="0">
                          <a:solidFill>
                            <a:schemeClr val="bg1"/>
                          </a:solidFill>
                          <a:latin typeface="Poppins" pitchFamily="2" charset="77"/>
                          <a:cs typeface="Poppins" pitchFamily="2" charset="77"/>
                        </a:rPr>
                        <a:t>TBD</a:t>
                      </a:r>
                      <a:endPar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lang="en-US" sz="800" b="0" i="0" u="none" strike="noStrike" kern="0" cap="none" spc="0" normalizeH="0" baseline="0" noProof="0" dirty="0" err="1">
                          <a:ln>
                            <a:noFill/>
                          </a:ln>
                          <a:solidFill>
                            <a:schemeClr val="bg1"/>
                          </a:solidFill>
                          <a:effectLst/>
                          <a:uLnTx/>
                          <a:uFillTx/>
                          <a:latin typeface="Poppins" pitchFamily="2" charset="77"/>
                          <a:ea typeface="+mn-ea"/>
                          <a:cs typeface="Poppins" pitchFamily="2" charset="77"/>
                        </a:rPr>
                        <a:t>WaveIX</a:t>
                      </a: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 AI Agent</a:t>
                      </a:r>
                      <a:endParaRPr kumimoji="0" lang="en-US" sz="800" dirty="0">
                        <a:solidFill>
                          <a:schemeClr val="bg1"/>
                        </a:solidFill>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0" cap="none" spc="0" normalizeH="0" baseline="0" noProof="0" dirty="0" err="1">
                          <a:ln>
                            <a:noFill/>
                          </a:ln>
                          <a:solidFill>
                            <a:schemeClr val="bg1"/>
                          </a:solidFill>
                          <a:effectLst/>
                          <a:uLnTx/>
                          <a:uFillTx/>
                          <a:latin typeface="Poppins" pitchFamily="2" charset="77"/>
                          <a:ea typeface="+mn-ea"/>
                          <a:cs typeface="Poppins" pitchFamily="2" charset="77"/>
                        </a:rPr>
                        <a:t>In_Progress</a:t>
                      </a:r>
                      <a:endPar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210325465"/>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Performance Review and Evaluation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dirty="0">
                          <a:solidFill>
                            <a:schemeClr val="bg1"/>
                          </a:solidFill>
                          <a:latin typeface="Poppins" pitchFamily="2" charset="77"/>
                          <a:cs typeface="Poppins" pitchFamily="2" charset="77"/>
                        </a:rPr>
                        <a:t>TBD</a:t>
                      </a:r>
                      <a:endPar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endParaRP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i="0" u="none" strike="noStrike" kern="0" cap="none" spc="0" normalizeH="0" baseline="0" noProof="0" dirty="0" err="1">
                          <a:ln>
                            <a:noFill/>
                          </a:ln>
                          <a:solidFill>
                            <a:schemeClr val="bg1"/>
                          </a:solidFill>
                          <a:effectLst/>
                          <a:uLnTx/>
                          <a:uFillTx/>
                          <a:latin typeface="Poppins" pitchFamily="2" charset="77"/>
                          <a:ea typeface="+mn-ea"/>
                          <a:cs typeface="Poppins" pitchFamily="2" charset="77"/>
                        </a:rPr>
                        <a:t>WaveIX</a:t>
                      </a: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/CS/Ops</a:t>
                      </a:r>
                      <a:endParaRPr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To-do</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225300039"/>
                  </a:ext>
                </a:extLst>
              </a:tr>
            </a:tbl>
          </a:graphicData>
        </a:graphic>
      </p:graphicFrame>
    </p:spTree>
    <p:extLst>
      <p:ext uri="{BB962C8B-B14F-4D97-AF65-F5344CB8AC3E}">
        <p14:creationId xmlns:p14="http://schemas.microsoft.com/office/powerpoint/2010/main" val="72008780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61408-779E-73F6-7E18-A5C295BCEBDF}"/>
            </a:ext>
          </a:extLst>
        </p:cNvPr>
        <p:cNvGrpSpPr/>
        <p:nvPr/>
      </p:nvGrpSpPr>
      <p:grpSpPr>
        <a:xfrm>
          <a:off x="0" y="0"/>
          <a:ext cx="0" cy="0"/>
          <a:chOff x="0" y="0"/>
          <a:chExt cx="0" cy="0"/>
        </a:xfrm>
      </p:grpSpPr>
      <p:grpSp>
        <p:nvGrpSpPr>
          <p:cNvPr id="2" name="Group 12">
            <a:extLst>
              <a:ext uri="{FF2B5EF4-FFF2-40B4-BE49-F238E27FC236}">
                <a16:creationId xmlns:a16="http://schemas.microsoft.com/office/drawing/2014/main" id="{1CD82F00-29F7-15FB-4893-6E76543A67CF}"/>
              </a:ext>
            </a:extLst>
          </p:cNvPr>
          <p:cNvGrpSpPr/>
          <p:nvPr/>
        </p:nvGrpSpPr>
        <p:grpSpPr>
          <a:xfrm>
            <a:off x="764340" y="514566"/>
            <a:ext cx="2420139" cy="419216"/>
            <a:chOff x="0" y="0"/>
            <a:chExt cx="2420137" cy="419215"/>
          </a:xfrm>
        </p:grpSpPr>
        <p:grpSp>
          <p:nvGrpSpPr>
            <p:cNvPr id="3" name="Group 13">
              <a:extLst>
                <a:ext uri="{FF2B5EF4-FFF2-40B4-BE49-F238E27FC236}">
                  <a16:creationId xmlns:a16="http://schemas.microsoft.com/office/drawing/2014/main" id="{3F68958A-5B74-7B92-7134-0CDAFA678ADC}"/>
                </a:ext>
              </a:extLst>
            </p:cNvPr>
            <p:cNvGrpSpPr/>
            <p:nvPr/>
          </p:nvGrpSpPr>
          <p:grpSpPr>
            <a:xfrm>
              <a:off x="-1" y="-1"/>
              <a:ext cx="989545" cy="419216"/>
              <a:chOff x="0" y="0"/>
              <a:chExt cx="989543" cy="419215"/>
            </a:xfrm>
          </p:grpSpPr>
          <p:grpSp>
            <p:nvGrpSpPr>
              <p:cNvPr id="5" name="Group 16">
                <a:extLst>
                  <a:ext uri="{FF2B5EF4-FFF2-40B4-BE49-F238E27FC236}">
                    <a16:creationId xmlns:a16="http://schemas.microsoft.com/office/drawing/2014/main" id="{F983A461-E939-FD24-7D67-E4FD2989FE3C}"/>
                  </a:ext>
                </a:extLst>
              </p:cNvPr>
              <p:cNvGrpSpPr/>
              <p:nvPr/>
            </p:nvGrpSpPr>
            <p:grpSpPr>
              <a:xfrm>
                <a:off x="-1" y="37111"/>
                <a:ext cx="762246" cy="274322"/>
                <a:chOff x="0" y="0"/>
                <a:chExt cx="762244" cy="274320"/>
              </a:xfrm>
            </p:grpSpPr>
            <p:pic>
              <p:nvPicPr>
                <p:cNvPr id="7" name="Graphic 18" descr="Graphic 18">
                  <a:extLst>
                    <a:ext uri="{FF2B5EF4-FFF2-40B4-BE49-F238E27FC236}">
                      <a16:creationId xmlns:a16="http://schemas.microsoft.com/office/drawing/2014/main" id="{1B841625-6DB7-2D22-2A40-9B58253230EC}"/>
                    </a:ext>
                  </a:extLst>
                </p:cNvPr>
                <p:cNvPicPr>
                  <a:picLocks noChangeAspect="1"/>
                </p:cNvPicPr>
                <p:nvPr/>
              </p:nvPicPr>
              <p:blipFill>
                <a:blip r:embed="rId2"/>
                <a:stretch>
                  <a:fillRect/>
                </a:stretch>
              </p:blipFill>
              <p:spPr>
                <a:xfrm>
                  <a:off x="-1" y="0"/>
                  <a:ext cx="757246" cy="274321"/>
                </a:xfrm>
                <a:prstGeom prst="rect">
                  <a:avLst/>
                </a:prstGeom>
                <a:ln w="12700" cap="flat">
                  <a:noFill/>
                  <a:miter lim="400000"/>
                </a:ln>
                <a:effectLst/>
              </p:spPr>
            </p:pic>
            <p:sp>
              <p:nvSpPr>
                <p:cNvPr id="8" name="Oval 21">
                  <a:extLst>
                    <a:ext uri="{FF2B5EF4-FFF2-40B4-BE49-F238E27FC236}">
                      <a16:creationId xmlns:a16="http://schemas.microsoft.com/office/drawing/2014/main" id="{F5622AD4-07CC-37CA-B281-BC273E0D9881}"/>
                    </a:ext>
                  </a:extLst>
                </p:cNvPr>
                <p:cNvSpPr/>
                <p:nvPr/>
              </p:nvSpPr>
              <p:spPr>
                <a:xfrm>
                  <a:off x="687420" y="199496"/>
                  <a:ext cx="74825" cy="74825"/>
                </a:xfrm>
                <a:prstGeom prst="ellipse">
                  <a:avLst/>
                </a:prstGeom>
                <a:gradFill flip="none" rotWithShape="1">
                  <a:gsLst>
                    <a:gs pos="0">
                      <a:srgbClr val="FA0060"/>
                    </a:gs>
                    <a:gs pos="100000">
                      <a:srgbClr val="7400FF"/>
                    </a:gs>
                  </a:gsLst>
                  <a:lin ang="0" scaled="0"/>
                </a:gradFill>
                <a:ln w="12700" cap="flat">
                  <a:noFill/>
                  <a:miter lim="400000"/>
                </a:ln>
                <a:effectLst/>
              </p:spPr>
              <p:txBody>
                <a:bodyPr wrap="square" lIns="45719" tIns="45719" rIns="45719" bIns="45719" numCol="1" anchor="ctr">
                  <a:noAutofit/>
                </a:bodyPr>
                <a:lstStyle/>
                <a:p>
                  <a:pPr marR="0" algn="ctr">
                    <a:lnSpc>
                      <a:spcPct val="100000"/>
                    </a:lnSpc>
                    <a:defRPr sz="1000">
                      <a:latin typeface="Calibri"/>
                      <a:ea typeface="Calibri"/>
                      <a:cs typeface="Calibri"/>
                      <a:sym typeface="Calibri"/>
                    </a:defRPr>
                  </a:pPr>
                  <a:endParaRPr/>
                </a:p>
              </p:txBody>
            </p:sp>
          </p:grpSp>
          <p:pic>
            <p:nvPicPr>
              <p:cNvPr id="6" name="object 5" descr="object 5">
                <a:extLst>
                  <a:ext uri="{FF2B5EF4-FFF2-40B4-BE49-F238E27FC236}">
                    <a16:creationId xmlns:a16="http://schemas.microsoft.com/office/drawing/2014/main" id="{0A9F0DDA-840B-03C6-1CBE-9CD2D21F5BE6}"/>
                  </a:ext>
                </a:extLst>
              </p:cNvPr>
              <p:cNvPicPr>
                <a:picLocks noChangeAspect="1"/>
              </p:cNvPicPr>
              <p:nvPr/>
            </p:nvPicPr>
            <p:blipFill>
              <a:blip r:embed="rId3"/>
              <a:stretch>
                <a:fillRect/>
              </a:stretch>
            </p:blipFill>
            <p:spPr>
              <a:xfrm rot="16200000" flipH="1">
                <a:off x="766074" y="195745"/>
                <a:ext cx="419216" cy="27725"/>
              </a:xfrm>
              <a:prstGeom prst="rect">
                <a:avLst/>
              </a:prstGeom>
              <a:ln w="12700" cap="flat">
                <a:noFill/>
                <a:miter lim="400000"/>
              </a:ln>
              <a:effectLst/>
            </p:spPr>
          </p:pic>
        </p:grpSp>
        <p:pic>
          <p:nvPicPr>
            <p:cNvPr id="4" name="Graphic 14" descr="Graphic 14">
              <a:extLst>
                <a:ext uri="{FF2B5EF4-FFF2-40B4-BE49-F238E27FC236}">
                  <a16:creationId xmlns:a16="http://schemas.microsoft.com/office/drawing/2014/main" id="{F65E5580-803D-6780-FE86-FF93EADD9CEA}"/>
                </a:ext>
              </a:extLst>
            </p:cNvPr>
            <p:cNvPicPr>
              <a:picLocks noChangeAspect="1"/>
            </p:cNvPicPr>
            <p:nvPr/>
          </p:nvPicPr>
          <p:blipFill>
            <a:blip r:embed="rId4"/>
            <a:stretch>
              <a:fillRect/>
            </a:stretch>
          </p:blipFill>
          <p:spPr>
            <a:xfrm>
              <a:off x="1194118" y="34364"/>
              <a:ext cx="1226020" cy="277068"/>
            </a:xfrm>
            <a:prstGeom prst="rect">
              <a:avLst/>
            </a:prstGeom>
            <a:ln w="12700" cap="flat">
              <a:noFill/>
              <a:miter lim="400000"/>
            </a:ln>
            <a:effectLst/>
          </p:spPr>
        </p:pic>
      </p:grpSp>
      <p:sp>
        <p:nvSpPr>
          <p:cNvPr id="9" name="object 2">
            <a:extLst>
              <a:ext uri="{FF2B5EF4-FFF2-40B4-BE49-F238E27FC236}">
                <a16:creationId xmlns:a16="http://schemas.microsoft.com/office/drawing/2014/main" id="{8410539C-69DE-1AC5-5DDC-298FBD6810F0}"/>
              </a:ext>
            </a:extLst>
          </p:cNvPr>
          <p:cNvSpPr txBox="1"/>
          <p:nvPr/>
        </p:nvSpPr>
        <p:spPr>
          <a:xfrm>
            <a:off x="764337" y="1090825"/>
            <a:ext cx="9178226" cy="9977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7701">
              <a:spcBef>
                <a:spcPts val="500"/>
              </a:spcBef>
              <a:defRPr sz="2600"/>
            </a:pPr>
            <a:r>
              <a:rPr lang="en-US" dirty="0">
                <a:solidFill>
                  <a:schemeClr val="tx1"/>
                </a:solidFill>
              </a:rPr>
              <a:t>Leslie – </a:t>
            </a:r>
            <a:r>
              <a:rPr lang="en-US" dirty="0" err="1">
                <a:gradFill flip="none" rotWithShape="1">
                  <a:gsLst>
                    <a:gs pos="0">
                      <a:srgbClr val="7400FF"/>
                    </a:gs>
                    <a:gs pos="100000">
                      <a:srgbClr val="FA0060"/>
                    </a:gs>
                  </a:gsLst>
                  <a:lin ang="0" scaled="0"/>
                </a:gradFill>
              </a:rPr>
              <a:t>WaveIX</a:t>
            </a:r>
            <a:r>
              <a:rPr lang="en-US" dirty="0">
                <a:gradFill flip="none" rotWithShape="1">
                  <a:gsLst>
                    <a:gs pos="0">
                      <a:srgbClr val="7400FF"/>
                    </a:gs>
                    <a:gs pos="100000">
                      <a:srgbClr val="FA0060"/>
                    </a:gs>
                  </a:gsLst>
                  <a:lin ang="0" scaled="0"/>
                </a:gradFill>
              </a:rPr>
              <a:t> AI Agent</a:t>
            </a:r>
          </a:p>
          <a:p>
            <a:pPr indent="7701">
              <a:spcBef>
                <a:spcPts val="500"/>
              </a:spcBef>
              <a:defRPr sz="2600"/>
            </a:pPr>
            <a:endParaRPr dirty="0">
              <a:gradFill flip="none" rotWithShape="1">
                <a:gsLst>
                  <a:gs pos="0">
                    <a:srgbClr val="7400FF"/>
                  </a:gs>
                  <a:gs pos="100000">
                    <a:srgbClr val="FA0060"/>
                  </a:gs>
                </a:gsLst>
                <a:lin ang="0" scaled="0"/>
              </a:gradFill>
            </a:endParaRPr>
          </a:p>
        </p:txBody>
      </p:sp>
      <p:sp>
        <p:nvSpPr>
          <p:cNvPr id="10" name="TextBox 9">
            <a:extLst>
              <a:ext uri="{FF2B5EF4-FFF2-40B4-BE49-F238E27FC236}">
                <a16:creationId xmlns:a16="http://schemas.microsoft.com/office/drawing/2014/main" id="{741334CC-52E2-D624-D345-604617D9ABF4}"/>
              </a:ext>
            </a:extLst>
          </p:cNvPr>
          <p:cNvSpPr txBox="1"/>
          <p:nvPr/>
        </p:nvSpPr>
        <p:spPr>
          <a:xfrm>
            <a:off x="764337" y="1660964"/>
            <a:ext cx="2129748" cy="3139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3081" indent="0" algn="l" defTabSz="554491" rtl="0" fontAlgn="auto" latinLnBrk="0" hangingPunct="0">
              <a:lnSpc>
                <a:spcPct val="120000"/>
              </a:lnSpc>
              <a:spcBef>
                <a:spcPts val="0"/>
              </a:spcBef>
              <a:spcAft>
                <a:spcPts val="0"/>
              </a:spcAft>
              <a:buClrTx/>
              <a:buSzTx/>
              <a:buFontTx/>
              <a:buNone/>
              <a:tabLst/>
            </a:pPr>
            <a:r>
              <a:rPr kumimoji="0" lang="en-US" sz="1200" b="1" i="0" u="none" strike="noStrike" cap="none" spc="300" normalizeH="0" baseline="0" dirty="0">
                <a:ln>
                  <a:noFill/>
                </a:ln>
                <a:solidFill>
                  <a:schemeClr val="accent1"/>
                </a:solidFill>
                <a:effectLst/>
                <a:uFillTx/>
                <a:latin typeface="Poppins" pitchFamily="2" charset="77"/>
                <a:cs typeface="Poppins" pitchFamily="2" charset="77"/>
                <a:sym typeface="Poppins Medium"/>
              </a:rPr>
              <a:t>PROGRESS UPDATE</a:t>
            </a:r>
          </a:p>
        </p:txBody>
      </p:sp>
      <p:sp>
        <p:nvSpPr>
          <p:cNvPr id="11" name="TextBox 10">
            <a:extLst>
              <a:ext uri="{FF2B5EF4-FFF2-40B4-BE49-F238E27FC236}">
                <a16:creationId xmlns:a16="http://schemas.microsoft.com/office/drawing/2014/main" id="{FF851CC3-0944-FEF5-B341-4948EB2DBCAB}"/>
              </a:ext>
            </a:extLst>
          </p:cNvPr>
          <p:cNvSpPr txBox="1"/>
          <p:nvPr/>
        </p:nvSpPr>
        <p:spPr>
          <a:xfrm>
            <a:off x="764337" y="1974894"/>
            <a:ext cx="5458112" cy="291361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Scoping Call done with </a:t>
            </a:r>
            <a:r>
              <a:rPr lang="en-US" sz="1000" dirty="0" err="1">
                <a:solidFill>
                  <a:schemeClr val="tx1"/>
                </a:solidFill>
                <a:latin typeface="Poppins" pitchFamily="2" charset="77"/>
                <a:ea typeface="+mn-lt"/>
                <a:cs typeface="Poppins" pitchFamily="2" charset="77"/>
              </a:rPr>
              <a:t>WaveIX</a:t>
            </a:r>
            <a:r>
              <a:rPr lang="en-US" sz="1000" dirty="0">
                <a:solidFill>
                  <a:schemeClr val="tx1"/>
                </a:solidFill>
                <a:latin typeface="Poppins" pitchFamily="2" charset="77"/>
                <a:ea typeface="+mn-lt"/>
                <a:cs typeface="Poppins" pitchFamily="2" charset="77"/>
              </a:rPr>
              <a:t> team on setting up AMP on Leslie’s Pool by 12/9.</a:t>
            </a:r>
          </a:p>
          <a:p>
            <a:pPr marL="171450" indent="-171450" defTabSz="457200">
              <a:spcAft>
                <a:spcPts val="600"/>
              </a:spcAft>
              <a:buClr>
                <a:schemeClr val="accent1"/>
              </a:buClr>
              <a:buFont typeface="Arial" panose="020B0604020202020204" pitchFamily="34" charset="0"/>
              <a:buChar char="•"/>
              <a:defRPr/>
            </a:pPr>
            <a:r>
              <a:rPr lang="en-US" sz="1000" dirty="0" err="1">
                <a:solidFill>
                  <a:schemeClr val="tx1"/>
                </a:solidFill>
                <a:latin typeface="Poppins" pitchFamily="2" charset="77"/>
                <a:ea typeface="+mn-lt"/>
                <a:cs typeface="Poppins" pitchFamily="2" charset="77"/>
              </a:rPr>
              <a:t>WaveIX</a:t>
            </a:r>
            <a:r>
              <a:rPr lang="en-US" sz="1000" dirty="0">
                <a:solidFill>
                  <a:schemeClr val="tx1"/>
                </a:solidFill>
                <a:latin typeface="Poppins" pitchFamily="2" charset="77"/>
                <a:ea typeface="+mn-lt"/>
                <a:cs typeface="Poppins" pitchFamily="2" charset="77"/>
              </a:rPr>
              <a:t> team is reviewing and opting the Use cases to be automated for Phase 1.</a:t>
            </a:r>
          </a:p>
          <a:p>
            <a:pPr marL="171450" indent="-171450" defTabSz="457200">
              <a:spcAft>
                <a:spcPts val="600"/>
              </a:spcAft>
              <a:buClr>
                <a:schemeClr val="accent1"/>
              </a:buClr>
              <a:buFont typeface="Arial" panose="020B0604020202020204" pitchFamily="34" charset="0"/>
              <a:buChar char="•"/>
              <a:defRPr/>
            </a:pPr>
            <a:r>
              <a:rPr lang="en-US" sz="1000" dirty="0" err="1">
                <a:solidFill>
                  <a:schemeClr val="tx1"/>
                </a:solidFill>
                <a:latin typeface="Poppins" pitchFamily="2" charset="77"/>
                <a:ea typeface="+mn-lt"/>
                <a:cs typeface="Poppins" pitchFamily="2" charset="77"/>
              </a:rPr>
              <a:t>WaveIX</a:t>
            </a:r>
            <a:r>
              <a:rPr lang="en-US" sz="1000" dirty="0">
                <a:solidFill>
                  <a:schemeClr val="tx1"/>
                </a:solidFill>
                <a:latin typeface="Poppins" pitchFamily="2" charset="77"/>
                <a:ea typeface="+mn-lt"/>
                <a:cs typeface="Poppins" pitchFamily="2" charset="77"/>
              </a:rPr>
              <a:t> team needs access to the Manhattan Active omni platform, </a:t>
            </a:r>
            <a:r>
              <a:rPr lang="en-US" sz="1000" dirty="0" err="1">
                <a:solidFill>
                  <a:schemeClr val="tx1"/>
                </a:solidFill>
                <a:latin typeface="Poppins" pitchFamily="2" charset="77"/>
                <a:ea typeface="+mn-lt"/>
                <a:cs typeface="Poppins" pitchFamily="2" charset="77"/>
              </a:rPr>
              <a:t>WaveIX</a:t>
            </a:r>
            <a:r>
              <a:rPr lang="en-US" sz="1000" dirty="0">
                <a:solidFill>
                  <a:schemeClr val="tx1"/>
                </a:solidFill>
                <a:latin typeface="Poppins" pitchFamily="2" charset="77"/>
                <a:ea typeface="+mn-lt"/>
                <a:cs typeface="Poppins" pitchFamily="2" charset="77"/>
              </a:rPr>
              <a:t> team is working with IT POC from client side.</a:t>
            </a:r>
          </a:p>
          <a:p>
            <a:pPr marL="171450" indent="-171450" defTabSz="457200">
              <a:spcAft>
                <a:spcPts val="600"/>
              </a:spcAft>
              <a:buClr>
                <a:schemeClr val="accent1"/>
              </a:buClr>
              <a:buFont typeface="Arial" panose="020B0604020202020204" pitchFamily="34" charset="0"/>
              <a:buChar char="•"/>
              <a:defRPr/>
            </a:pPr>
            <a:r>
              <a:rPr lang="en-US" sz="1000" dirty="0" err="1">
                <a:solidFill>
                  <a:schemeClr val="tx1"/>
                </a:solidFill>
                <a:latin typeface="Poppins" pitchFamily="2" charset="77"/>
                <a:ea typeface="+mn-lt"/>
                <a:cs typeface="Poppins" pitchFamily="2" charset="77"/>
              </a:rPr>
              <a:t>WaveIX</a:t>
            </a:r>
            <a:r>
              <a:rPr lang="en-US" sz="1000" dirty="0">
                <a:solidFill>
                  <a:schemeClr val="tx1"/>
                </a:solidFill>
                <a:latin typeface="Poppins" pitchFamily="2" charset="77"/>
                <a:ea typeface="+mn-lt"/>
                <a:cs typeface="Poppins" pitchFamily="2" charset="77"/>
              </a:rPr>
              <a:t> is working on the scoping before start integration discussion.</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Calls flow diagrams has been shared with </a:t>
            </a:r>
            <a:r>
              <a:rPr lang="en-US" sz="1000" dirty="0" err="1">
                <a:solidFill>
                  <a:schemeClr val="tx1"/>
                </a:solidFill>
                <a:latin typeface="Poppins" pitchFamily="2" charset="77"/>
                <a:ea typeface="+mn-lt"/>
                <a:cs typeface="Poppins" pitchFamily="2" charset="77"/>
              </a:rPr>
              <a:t>WaveIX</a:t>
            </a:r>
            <a:r>
              <a:rPr lang="en-US" sz="1000" dirty="0">
                <a:solidFill>
                  <a:schemeClr val="tx1"/>
                </a:solidFill>
                <a:latin typeface="Poppins" pitchFamily="2" charset="77"/>
                <a:ea typeface="+mn-lt"/>
                <a:cs typeface="Poppins" pitchFamily="2" charset="77"/>
              </a:rPr>
              <a:t> team for the below cases</a:t>
            </a:r>
          </a:p>
          <a:p>
            <a:pPr marL="171450" lvl="5"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  1 .In the pool	</a:t>
            </a:r>
          </a:p>
          <a:p>
            <a:pPr marL="171450" lvl="4"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  2. Leslie’s</a:t>
            </a:r>
          </a:p>
          <a:p>
            <a:pPr marL="171450" lvl="4"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  3.Pool Supply world.</a:t>
            </a:r>
          </a:p>
          <a:p>
            <a:pPr marL="171450" lvl="4"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API architecture diagrams, clarify FAQ format needs to be shared with </a:t>
            </a:r>
            <a:r>
              <a:rPr lang="en-US" sz="1000" dirty="0" err="1">
                <a:solidFill>
                  <a:schemeClr val="tx1"/>
                </a:solidFill>
                <a:latin typeface="Poppins" pitchFamily="2" charset="77"/>
                <a:ea typeface="+mn-lt"/>
                <a:cs typeface="Poppins" pitchFamily="2" charset="77"/>
              </a:rPr>
              <a:t>WaveIX</a:t>
            </a:r>
            <a:r>
              <a:rPr lang="en-US" sz="1000" dirty="0">
                <a:solidFill>
                  <a:schemeClr val="tx1"/>
                </a:solidFill>
                <a:latin typeface="Poppins" pitchFamily="2" charset="77"/>
                <a:ea typeface="+mn-lt"/>
                <a:cs typeface="Poppins" pitchFamily="2" charset="77"/>
              </a:rPr>
              <a:t> team.</a:t>
            </a:r>
          </a:p>
        </p:txBody>
      </p:sp>
      <p:sp>
        <p:nvSpPr>
          <p:cNvPr id="12" name="TextBox 11">
            <a:extLst>
              <a:ext uri="{FF2B5EF4-FFF2-40B4-BE49-F238E27FC236}">
                <a16:creationId xmlns:a16="http://schemas.microsoft.com/office/drawing/2014/main" id="{9681755B-04B1-8E6A-C08C-74F080D52240}"/>
              </a:ext>
            </a:extLst>
          </p:cNvPr>
          <p:cNvSpPr txBox="1"/>
          <p:nvPr/>
        </p:nvSpPr>
        <p:spPr>
          <a:xfrm>
            <a:off x="755417" y="4784837"/>
            <a:ext cx="1371527" cy="3139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3081" indent="0" algn="l" defTabSz="554491" rtl="0" fontAlgn="auto" latinLnBrk="0" hangingPunct="0">
              <a:lnSpc>
                <a:spcPct val="120000"/>
              </a:lnSpc>
              <a:spcBef>
                <a:spcPts val="0"/>
              </a:spcBef>
              <a:spcAft>
                <a:spcPts val="0"/>
              </a:spcAft>
              <a:buClrTx/>
              <a:buSzTx/>
              <a:buFontTx/>
              <a:buNone/>
              <a:tabLst/>
            </a:pPr>
            <a:r>
              <a:rPr kumimoji="0" lang="en-US" sz="1200" b="1" i="0" u="none" strike="noStrike" cap="none" spc="300" normalizeH="0" baseline="0" dirty="0">
                <a:ln>
                  <a:noFill/>
                </a:ln>
                <a:solidFill>
                  <a:schemeClr val="accent1"/>
                </a:solidFill>
                <a:effectLst/>
                <a:uFillTx/>
                <a:latin typeface="Poppins" pitchFamily="2" charset="77"/>
                <a:cs typeface="Poppins" pitchFamily="2" charset="77"/>
                <a:sym typeface="Poppins Medium"/>
              </a:rPr>
              <a:t>NEXT STEPS</a:t>
            </a:r>
          </a:p>
        </p:txBody>
      </p:sp>
      <p:graphicFrame>
        <p:nvGraphicFramePr>
          <p:cNvPr id="14" name="Table 13">
            <a:extLst>
              <a:ext uri="{FF2B5EF4-FFF2-40B4-BE49-F238E27FC236}">
                <a16:creationId xmlns:a16="http://schemas.microsoft.com/office/drawing/2014/main" id="{E9B23B02-7E1C-AB49-D6AF-EDC8801E5D7C}"/>
              </a:ext>
            </a:extLst>
          </p:cNvPr>
          <p:cNvGraphicFramePr>
            <a:graphicFrameLocks noGrp="1"/>
          </p:cNvGraphicFramePr>
          <p:nvPr>
            <p:extLst>
              <p:ext uri="{D42A27DB-BD31-4B8C-83A1-F6EECF244321}">
                <p14:modId xmlns:p14="http://schemas.microsoft.com/office/powerpoint/2010/main" val="2251394495"/>
              </p:ext>
            </p:extLst>
          </p:nvPr>
        </p:nvGraphicFramePr>
        <p:xfrm>
          <a:off x="764337" y="5825947"/>
          <a:ext cx="11102767" cy="1034977"/>
        </p:xfrm>
        <a:graphic>
          <a:graphicData uri="http://schemas.openxmlformats.org/drawingml/2006/table">
            <a:tbl>
              <a:tblPr firstRow="1" bandRow="1"/>
              <a:tblGrid>
                <a:gridCol w="2228140">
                  <a:extLst>
                    <a:ext uri="{9D8B030D-6E8A-4147-A177-3AD203B41FA5}">
                      <a16:colId xmlns:a16="http://schemas.microsoft.com/office/drawing/2014/main" val="2048538537"/>
                    </a:ext>
                  </a:extLst>
                </a:gridCol>
                <a:gridCol w="745177">
                  <a:extLst>
                    <a:ext uri="{9D8B030D-6E8A-4147-A177-3AD203B41FA5}">
                      <a16:colId xmlns:a16="http://schemas.microsoft.com/office/drawing/2014/main" val="1087928644"/>
                    </a:ext>
                  </a:extLst>
                </a:gridCol>
                <a:gridCol w="4160350">
                  <a:extLst>
                    <a:ext uri="{9D8B030D-6E8A-4147-A177-3AD203B41FA5}">
                      <a16:colId xmlns:a16="http://schemas.microsoft.com/office/drawing/2014/main" val="2801407862"/>
                    </a:ext>
                  </a:extLst>
                </a:gridCol>
                <a:gridCol w="1695039">
                  <a:extLst>
                    <a:ext uri="{9D8B030D-6E8A-4147-A177-3AD203B41FA5}">
                      <a16:colId xmlns:a16="http://schemas.microsoft.com/office/drawing/2014/main" val="894852767"/>
                    </a:ext>
                  </a:extLst>
                </a:gridCol>
                <a:gridCol w="848785">
                  <a:extLst>
                    <a:ext uri="{9D8B030D-6E8A-4147-A177-3AD203B41FA5}">
                      <a16:colId xmlns:a16="http://schemas.microsoft.com/office/drawing/2014/main" val="1952262249"/>
                    </a:ext>
                  </a:extLst>
                </a:gridCol>
                <a:gridCol w="1425276">
                  <a:extLst>
                    <a:ext uri="{9D8B030D-6E8A-4147-A177-3AD203B41FA5}">
                      <a16:colId xmlns:a16="http://schemas.microsoft.com/office/drawing/2014/main" val="2984590531"/>
                    </a:ext>
                  </a:extLst>
                </a:gridCol>
              </a:tblGrid>
              <a:tr h="45347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dirty="0">
                          <a:ln>
                            <a:noFill/>
                          </a:ln>
                          <a:effectLst/>
                          <a:latin typeface="Poppins" pitchFamily="2" charset="77"/>
                          <a:cs typeface="Poppins" pitchFamily="2" charset="77"/>
                        </a:rPr>
                        <a:t>Key Risks – Description</a:t>
                      </a:r>
                      <a:endParaRPr kumimoji="0" lang="en-US" sz="1000" b="1" u="none" strike="noStrike" kern="1200" cap="none" normalizeH="0" baseline="0" dirty="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a:ln>
                            <a:noFill/>
                          </a:ln>
                          <a:effectLst/>
                          <a:latin typeface="Poppins" pitchFamily="2" charset="77"/>
                          <a:cs typeface="Poppins" pitchFamily="2" charset="77"/>
                        </a:rPr>
                        <a:t>Impact</a:t>
                      </a:r>
                      <a:endParaRPr kumimoji="0" lang="en-US" sz="1000" b="1" u="none" strike="noStrike" kern="1200" cap="none" normalizeH="0" baseline="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noProof="0">
                          <a:ln>
                            <a:noFill/>
                          </a:ln>
                          <a:effectLst/>
                          <a:latin typeface="Poppins" pitchFamily="2" charset="77"/>
                          <a:cs typeface="Poppins" pitchFamily="2" charset="77"/>
                        </a:rPr>
                        <a:t>Resolution Action / Risk Mitigation </a:t>
                      </a:r>
                      <a:endParaRPr kumimoji="0" lang="en-US" sz="1000" b="1" u="none" strike="noStrike" kern="1200" cap="none" normalizeH="0" baseline="0" noProof="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a:ln>
                            <a:noFill/>
                          </a:ln>
                          <a:effectLst/>
                          <a:latin typeface="Poppins" pitchFamily="2" charset="77"/>
                          <a:cs typeface="Poppins" pitchFamily="2" charset="77"/>
                        </a:rPr>
                        <a:t>New Target Due Date</a:t>
                      </a:r>
                      <a:endParaRPr kumimoji="0" lang="en-US" sz="1000" b="1" u="none" strike="noStrike" kern="1200" cap="none" normalizeH="0" baseline="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a:ln>
                            <a:noFill/>
                          </a:ln>
                          <a:effectLst/>
                          <a:latin typeface="Poppins" pitchFamily="2" charset="77"/>
                          <a:cs typeface="Poppins" pitchFamily="2" charset="77"/>
                        </a:rPr>
                        <a:t>Owner(s)</a:t>
                      </a:r>
                      <a:endParaRPr kumimoji="0" lang="en-US" sz="1000" b="1" u="none" strike="noStrike" kern="1200" cap="none" normalizeH="0" baseline="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dirty="0">
                          <a:ln>
                            <a:noFill/>
                          </a:ln>
                          <a:effectLst/>
                          <a:latin typeface="Poppins" pitchFamily="2" charset="77"/>
                          <a:cs typeface="Poppins" pitchFamily="2" charset="77"/>
                        </a:rPr>
                        <a:t>Status</a:t>
                      </a:r>
                      <a:endParaRPr kumimoji="0" lang="en-US" sz="1000" b="1" u="none" strike="noStrike" kern="1200" cap="none" normalizeH="0" baseline="0" dirty="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801360726"/>
                  </a:ext>
                </a:extLst>
              </a:tr>
              <a:tr h="581505">
                <a:tc>
                  <a:txBody>
                    <a:bodyPr/>
                    <a:lstStyle/>
                    <a:p>
                      <a:pPr marL="0" marR="0" lvl="0" algn="l">
                        <a:spcBef>
                          <a:spcPts val="0"/>
                        </a:spcBef>
                        <a:spcAft>
                          <a:spcPts val="0"/>
                        </a:spcAft>
                        <a:buNone/>
                      </a:pPr>
                      <a:endParaRPr lang="en-US" sz="800" kern="0" noProof="0" dirty="0">
                        <a:solidFill>
                          <a:srgbClr val="58595B"/>
                        </a:solidFill>
                        <a:latin typeface="Poppins" pitchFamily="2" charset="77"/>
                        <a:ea typeface="+mn-lt"/>
                        <a:cs typeface="Poppins" pitchFamily="2" charset="77"/>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endParaRPr lang="en-US" sz="800" b="0" kern="0" dirty="0">
                        <a:solidFill>
                          <a:srgbClr val="58595B"/>
                        </a:solidFill>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l">
                        <a:spcBef>
                          <a:spcPts val="0"/>
                        </a:spcBef>
                        <a:spcAft>
                          <a:spcPts val="0"/>
                        </a:spcAft>
                        <a:buNone/>
                      </a:pPr>
                      <a:endParaRPr lang="en-US" sz="800" b="0" kern="0" noProof="0" dirty="0">
                        <a:solidFill>
                          <a:srgbClr val="58595B"/>
                        </a:solidFill>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endParaRPr lang="en-US" sz="800" strike="noStrike" kern="0" dirty="0">
                        <a:solidFill>
                          <a:srgbClr val="58595B"/>
                        </a:solidFill>
                        <a:effectLst/>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endParaRPr lang="en-US" sz="800" kern="0">
                        <a:solidFill>
                          <a:srgbClr val="58595B"/>
                        </a:solidFill>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eaLnBrk="1" fontAlgn="auto" latinLnBrk="0" hangingPunct="1">
                        <a:lnSpc>
                          <a:spcPct val="100000"/>
                        </a:lnSpc>
                        <a:spcBef>
                          <a:spcPts val="0"/>
                        </a:spcBef>
                        <a:spcAft>
                          <a:spcPts val="0"/>
                        </a:spcAft>
                        <a:buClrTx/>
                        <a:buSzTx/>
                        <a:buFontTx/>
                        <a:buNone/>
                      </a:pPr>
                      <a:endParaRPr kumimoji="0" lang="en-US" sz="800" b="0" i="0" u="none" strike="noStrike" kern="1200" cap="none" spc="0" normalizeH="0" baseline="0" noProof="0" dirty="0">
                        <a:ln>
                          <a:noFill/>
                        </a:ln>
                        <a:solidFill>
                          <a:srgbClr val="58595B"/>
                        </a:solidFill>
                        <a:effectLst/>
                        <a:uLnTx/>
                        <a:uFillTx/>
                        <a:latin typeface="Poppins" pitchFamily="2" charset="77"/>
                        <a:ea typeface="Calibri"/>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632947430"/>
                  </a:ext>
                </a:extLst>
              </a:tr>
            </a:tbl>
          </a:graphicData>
        </a:graphic>
      </p:graphicFrame>
      <p:graphicFrame>
        <p:nvGraphicFramePr>
          <p:cNvPr id="15" name="Table 14">
            <a:extLst>
              <a:ext uri="{FF2B5EF4-FFF2-40B4-BE49-F238E27FC236}">
                <a16:creationId xmlns:a16="http://schemas.microsoft.com/office/drawing/2014/main" id="{5BB1FAC1-9BE6-297F-0BF0-00A2F1710631}"/>
              </a:ext>
            </a:extLst>
          </p:cNvPr>
          <p:cNvGraphicFramePr>
            <a:graphicFrameLocks noGrp="1"/>
          </p:cNvGraphicFramePr>
          <p:nvPr/>
        </p:nvGraphicFramePr>
        <p:xfrm>
          <a:off x="6581668" y="943536"/>
          <a:ext cx="5285435" cy="717427"/>
        </p:xfrm>
        <a:graphic>
          <a:graphicData uri="http://schemas.openxmlformats.org/drawingml/2006/table">
            <a:tbl>
              <a:tblPr firstRow="1" bandRow="1"/>
              <a:tblGrid>
                <a:gridCol w="2655002">
                  <a:extLst>
                    <a:ext uri="{9D8B030D-6E8A-4147-A177-3AD203B41FA5}">
                      <a16:colId xmlns:a16="http://schemas.microsoft.com/office/drawing/2014/main" val="20001"/>
                    </a:ext>
                  </a:extLst>
                </a:gridCol>
                <a:gridCol w="2630433">
                  <a:extLst>
                    <a:ext uri="{9D8B030D-6E8A-4147-A177-3AD203B41FA5}">
                      <a16:colId xmlns:a16="http://schemas.microsoft.com/office/drawing/2014/main" val="20002"/>
                    </a:ext>
                  </a:extLst>
                </a:gridCol>
              </a:tblGrid>
              <a:tr h="259058">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a:lnSpc>
                          <a:spcPct val="100000"/>
                        </a:lnSpc>
                        <a:spcBef>
                          <a:spcPts val="0"/>
                        </a:spcBef>
                        <a:spcAft>
                          <a:spcPts val="0"/>
                        </a:spcAft>
                        <a:buNone/>
                      </a:pPr>
                      <a:r>
                        <a:rPr lang="en-US" sz="1000" u="none" strike="noStrike" kern="1200" cap="none" normalizeH="0" baseline="0" dirty="0">
                          <a:ln>
                            <a:noFill/>
                          </a:ln>
                          <a:solidFill>
                            <a:schemeClr val="tx1"/>
                          </a:solidFill>
                          <a:effectLst/>
                          <a:latin typeface="Poppins" pitchFamily="2" charset="77"/>
                          <a:cs typeface="Poppins" pitchFamily="2" charset="77"/>
                        </a:rPr>
                        <a:t>Project Manager</a:t>
                      </a:r>
                      <a:endParaRPr kumimoji="0" lang="en-US" sz="1000" dirty="0">
                        <a:solidFill>
                          <a:schemeClr val="tx1"/>
                        </a:solidFill>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456996" rtl="0" eaLnBrk="1" fontAlgn="auto" latinLnBrk="0" hangingPunct="1">
                        <a:lnSpc>
                          <a:spcPct val="100000"/>
                        </a:lnSpc>
                        <a:spcBef>
                          <a:spcPts val="0"/>
                        </a:spcBef>
                        <a:spcAft>
                          <a:spcPts val="0"/>
                        </a:spcAft>
                        <a:buClrTx/>
                        <a:buSzTx/>
                        <a:buFontTx/>
                        <a:buNone/>
                        <a:tabLst/>
                        <a:defRPr/>
                      </a:pPr>
                      <a:r>
                        <a:rPr kumimoji="0" lang="en-US" sz="1000" u="none" strike="noStrike" cap="none" normalizeH="0" baseline="0" dirty="0">
                          <a:ln>
                            <a:noFill/>
                          </a:ln>
                          <a:solidFill>
                            <a:schemeClr val="tx1"/>
                          </a:solidFill>
                          <a:effectLst/>
                          <a:latin typeface="Poppins" pitchFamily="2" charset="77"/>
                          <a:cs typeface="Poppins" pitchFamily="2" charset="77"/>
                        </a:rPr>
                        <a:t>Project Oversight</a:t>
                      </a:r>
                      <a:endParaRPr kumimoji="0" lang="en-US" sz="1000" b="1" i="0" u="none" strike="noStrike" cap="none" normalizeH="0" baseline="0" dirty="0">
                        <a:ln>
                          <a:noFill/>
                        </a:ln>
                        <a:solidFill>
                          <a:schemeClr val="tx1"/>
                        </a:solidFill>
                        <a:effectLst/>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5836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a:lnSpc>
                          <a:spcPct val="80000"/>
                        </a:lnSpc>
                        <a:spcBef>
                          <a:spcPts val="600"/>
                        </a:spcBef>
                        <a:spcAft>
                          <a:spcPct val="0"/>
                        </a:spcAft>
                        <a:buNone/>
                      </a:pPr>
                      <a:r>
                        <a:rPr lang="en-US" sz="800" b="0" i="0" u="none" strike="noStrike" kern="1200" noProof="0" dirty="0">
                          <a:solidFill>
                            <a:schemeClr val="bg1"/>
                          </a:solidFill>
                          <a:effectLst/>
                          <a:latin typeface="Poppins" pitchFamily="2" charset="77"/>
                          <a:cs typeface="Poppins" pitchFamily="2" charset="77"/>
                        </a:rPr>
                        <a:t>Sinnan Khan</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defTabSz="914400" rtl="0" eaLnBrk="0" fontAlgn="base" latinLnBrk="0" hangingPunct="0">
                        <a:lnSpc>
                          <a:spcPct val="120000"/>
                        </a:lnSpc>
                        <a:spcBef>
                          <a:spcPts val="0"/>
                        </a:spcBef>
                        <a:spcAft>
                          <a:spcPct val="0"/>
                        </a:spcAft>
                        <a:buClrTx/>
                        <a:buSzTx/>
                        <a:buFont typeface="Arial" pitchFamily="34" charset="0"/>
                        <a:buNone/>
                        <a:tabLst/>
                        <a:defRPr/>
                      </a:pPr>
                      <a:r>
                        <a:rPr lang="en-US" sz="800" b="0" strike="noStrike" kern="1200" noProof="0" dirty="0">
                          <a:solidFill>
                            <a:schemeClr val="bg1"/>
                          </a:solidFill>
                          <a:effectLst/>
                          <a:latin typeface="Poppins" pitchFamily="2" charset="77"/>
                          <a:ea typeface="+mn-ea"/>
                          <a:cs typeface="Poppins" pitchFamily="2" charset="77"/>
                        </a:rPr>
                        <a:t>Ahsan Tirmizi</a:t>
                      </a:r>
                    </a:p>
                    <a:p>
                      <a:pPr marL="0" marR="0" lvl="1" indent="0" algn="ctr" defTabSz="914400" rtl="0" eaLnBrk="0" fontAlgn="base" latinLnBrk="0" hangingPunct="0">
                        <a:lnSpc>
                          <a:spcPct val="120000"/>
                        </a:lnSpc>
                        <a:spcBef>
                          <a:spcPts val="0"/>
                        </a:spcBef>
                        <a:spcAft>
                          <a:spcPct val="0"/>
                        </a:spcAft>
                        <a:buClrTx/>
                        <a:buSzTx/>
                        <a:buFont typeface="Arial" pitchFamily="34" charset="0"/>
                        <a:buNone/>
                        <a:tabLst/>
                        <a:defRPr/>
                      </a:pPr>
                      <a:r>
                        <a:rPr lang="en-US" sz="800" b="0" strike="noStrike" kern="1200" noProof="0" dirty="0">
                          <a:solidFill>
                            <a:schemeClr val="bg1"/>
                          </a:solidFill>
                          <a:effectLst/>
                          <a:latin typeface="Poppins" pitchFamily="2" charset="77"/>
                          <a:ea typeface="+mn-ea"/>
                          <a:cs typeface="Poppins" pitchFamily="2" charset="77"/>
                        </a:rPr>
                        <a:t>Zeeshan Ahmed</a:t>
                      </a:r>
                      <a:endParaRPr lang="en-US" sz="800" dirty="0">
                        <a:solidFill>
                          <a:schemeClr val="bg1"/>
                        </a:solidFill>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01"/>
                  </a:ext>
                </a:extLst>
              </a:tr>
            </a:tbl>
          </a:graphicData>
        </a:graphic>
      </p:graphicFrame>
      <p:sp>
        <p:nvSpPr>
          <p:cNvPr id="18" name="TextBox 17">
            <a:extLst>
              <a:ext uri="{FF2B5EF4-FFF2-40B4-BE49-F238E27FC236}">
                <a16:creationId xmlns:a16="http://schemas.microsoft.com/office/drawing/2014/main" id="{F518D733-3469-A6D2-C38E-73FBCD15861D}"/>
              </a:ext>
            </a:extLst>
          </p:cNvPr>
          <p:cNvSpPr txBox="1"/>
          <p:nvPr/>
        </p:nvSpPr>
        <p:spPr>
          <a:xfrm>
            <a:off x="755417" y="5016775"/>
            <a:ext cx="5458112" cy="78996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API documentation needs to be shared with the </a:t>
            </a:r>
            <a:r>
              <a:rPr lang="en-US" sz="1000" dirty="0" err="1">
                <a:solidFill>
                  <a:schemeClr val="tx1"/>
                </a:solidFill>
                <a:latin typeface="Poppins" pitchFamily="2" charset="77"/>
                <a:ea typeface="+mn-lt"/>
                <a:cs typeface="Poppins" pitchFamily="2" charset="77"/>
              </a:rPr>
              <a:t>WaveIX</a:t>
            </a:r>
            <a:r>
              <a:rPr lang="en-US" sz="1000" dirty="0">
                <a:solidFill>
                  <a:schemeClr val="tx1"/>
                </a:solidFill>
                <a:latin typeface="Poppins" pitchFamily="2" charset="77"/>
                <a:ea typeface="+mn-lt"/>
                <a:cs typeface="Poppins" pitchFamily="2" charset="77"/>
              </a:rPr>
              <a:t> AI agent</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Call flow diagram. For Leslie’s pool.</a:t>
            </a:r>
          </a:p>
          <a:p>
            <a:pPr marL="171450" indent="-171450" defTabSz="457200">
              <a:spcAft>
                <a:spcPts val="600"/>
              </a:spcAft>
              <a:buClr>
                <a:schemeClr val="accent1"/>
              </a:buClr>
              <a:buFont typeface="Arial" panose="020B0604020202020204" pitchFamily="34" charset="0"/>
              <a:buChar char="•"/>
              <a:defRPr/>
            </a:pPr>
            <a:r>
              <a:rPr lang="en-US" sz="1000" kern="0" dirty="0">
                <a:solidFill>
                  <a:schemeClr val="tx1"/>
                </a:solidFill>
                <a:latin typeface="Poppins" pitchFamily="2" charset="77"/>
                <a:ea typeface="+mn-lt"/>
                <a:cs typeface="Poppins" pitchFamily="2" charset="77"/>
              </a:rPr>
              <a:t>Finalized scope needs t</a:t>
            </a:r>
            <a:r>
              <a:rPr lang="en-US" sz="1000" dirty="0">
                <a:solidFill>
                  <a:schemeClr val="tx1"/>
                </a:solidFill>
                <a:latin typeface="Poppins" pitchFamily="2" charset="77"/>
                <a:ea typeface="+mn-lt"/>
                <a:cs typeface="Poppins" pitchFamily="2" charset="77"/>
              </a:rPr>
              <a:t>o be shared by </a:t>
            </a:r>
            <a:r>
              <a:rPr lang="en-US" sz="1000" dirty="0" err="1">
                <a:solidFill>
                  <a:schemeClr val="tx1"/>
                </a:solidFill>
                <a:latin typeface="Poppins" pitchFamily="2" charset="77"/>
                <a:ea typeface="+mn-lt"/>
                <a:cs typeface="Poppins" pitchFamily="2" charset="77"/>
              </a:rPr>
              <a:t>WaveIX</a:t>
            </a:r>
            <a:r>
              <a:rPr lang="en-US" sz="1000" dirty="0">
                <a:solidFill>
                  <a:schemeClr val="tx1"/>
                </a:solidFill>
                <a:latin typeface="Poppins" pitchFamily="2" charset="77"/>
                <a:ea typeface="+mn-lt"/>
                <a:cs typeface="Poppins" pitchFamily="2" charset="77"/>
              </a:rPr>
              <a:t> team by 12/16.</a:t>
            </a:r>
            <a:endParaRPr lang="en-US" sz="1000" kern="0" dirty="0">
              <a:solidFill>
                <a:schemeClr val="tx1"/>
              </a:solidFill>
              <a:latin typeface="Poppins" pitchFamily="2" charset="77"/>
              <a:ea typeface="+mn-lt"/>
              <a:cs typeface="Poppins" pitchFamily="2" charset="77"/>
            </a:endParaRPr>
          </a:p>
        </p:txBody>
      </p:sp>
      <p:graphicFrame>
        <p:nvGraphicFramePr>
          <p:cNvPr id="13" name="Table 12">
            <a:extLst>
              <a:ext uri="{FF2B5EF4-FFF2-40B4-BE49-F238E27FC236}">
                <a16:creationId xmlns:a16="http://schemas.microsoft.com/office/drawing/2014/main" id="{B9044A12-3675-59E5-7E64-9E9655C34AC6}"/>
              </a:ext>
            </a:extLst>
          </p:cNvPr>
          <p:cNvGraphicFramePr>
            <a:graphicFrameLocks noGrp="1"/>
          </p:cNvGraphicFramePr>
          <p:nvPr>
            <p:extLst>
              <p:ext uri="{D42A27DB-BD31-4B8C-83A1-F6EECF244321}">
                <p14:modId xmlns:p14="http://schemas.microsoft.com/office/powerpoint/2010/main" val="394329867"/>
              </p:ext>
            </p:extLst>
          </p:nvPr>
        </p:nvGraphicFramePr>
        <p:xfrm>
          <a:off x="6581668" y="1925788"/>
          <a:ext cx="5285435" cy="3485967"/>
        </p:xfrm>
        <a:graphic>
          <a:graphicData uri="http://schemas.openxmlformats.org/drawingml/2006/table">
            <a:tbl>
              <a:tblPr firstRow="1" firstCol="1" bandRow="1"/>
              <a:tblGrid>
                <a:gridCol w="2622927">
                  <a:extLst>
                    <a:ext uri="{9D8B030D-6E8A-4147-A177-3AD203B41FA5}">
                      <a16:colId xmlns:a16="http://schemas.microsoft.com/office/drawing/2014/main" val="3605627058"/>
                    </a:ext>
                  </a:extLst>
                </a:gridCol>
                <a:gridCol w="813779">
                  <a:extLst>
                    <a:ext uri="{9D8B030D-6E8A-4147-A177-3AD203B41FA5}">
                      <a16:colId xmlns:a16="http://schemas.microsoft.com/office/drawing/2014/main" val="2970187396"/>
                    </a:ext>
                  </a:extLst>
                </a:gridCol>
                <a:gridCol w="981318">
                  <a:extLst>
                    <a:ext uri="{9D8B030D-6E8A-4147-A177-3AD203B41FA5}">
                      <a16:colId xmlns:a16="http://schemas.microsoft.com/office/drawing/2014/main" val="584016925"/>
                    </a:ext>
                  </a:extLst>
                </a:gridCol>
                <a:gridCol w="867411">
                  <a:extLst>
                    <a:ext uri="{9D8B030D-6E8A-4147-A177-3AD203B41FA5}">
                      <a16:colId xmlns:a16="http://schemas.microsoft.com/office/drawing/2014/main" val="3111489013"/>
                    </a:ext>
                  </a:extLst>
                </a:gridCol>
              </a:tblGrid>
              <a:tr h="26710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Critical Milestones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Due Date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a:latin typeface="Poppins" pitchFamily="2" charset="77"/>
                          <a:cs typeface="Poppins" pitchFamily="2" charset="77"/>
                        </a:rPr>
                        <a:t>Owner(s)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Status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681172629"/>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Demo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a:buNone/>
                      </a:pPr>
                      <a:r>
                        <a:rPr kumimoji="0" lang="en-US" sz="800" dirty="0">
                          <a:solidFill>
                            <a:schemeClr val="bg1"/>
                          </a:solidFill>
                          <a:latin typeface="Poppins" pitchFamily="2" charset="77"/>
                          <a:cs typeface="Poppins" pitchFamily="2" charset="77"/>
                        </a:rPr>
                        <a:t>11/20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a:lnSpc>
                          <a:spcPct val="100000"/>
                        </a:lnSpc>
                        <a:spcBef>
                          <a:spcPct val="20000"/>
                        </a:spcBef>
                        <a:spcAft>
                          <a:spcPts val="0"/>
                        </a:spcAft>
                        <a:buSzTx/>
                        <a:buFontTx/>
                        <a:buNone/>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Wave IX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a:ln>
                            <a:noFill/>
                          </a:ln>
                          <a:solidFill>
                            <a:schemeClr val="bg1"/>
                          </a:solidFill>
                          <a:effectLst/>
                          <a:uLnTx/>
                          <a:uFillTx/>
                          <a:latin typeface="Poppins" pitchFamily="2" charset="77"/>
                          <a:ea typeface="+mn-ea"/>
                          <a:cs typeface="Poppins" pitchFamily="2" charset="77"/>
                        </a:rPr>
                        <a:t>Completed</a:t>
                      </a:r>
                      <a:endPar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818264609"/>
                  </a:ext>
                </a:extLst>
              </a:tr>
              <a:tr h="457200">
                <a:tc>
                  <a:txBody>
                    <a:bodyPr/>
                    <a:lstStyle/>
                    <a:p>
                      <a:pPr marL="0" marR="0" lvl="0" indent="0" algn="l" rtl="0">
                        <a:lnSpc>
                          <a:spcPct val="100000"/>
                        </a:lnSpc>
                        <a:spcBef>
                          <a:spcPts val="0"/>
                        </a:spcBef>
                        <a:spcAft>
                          <a:spcPts val="0"/>
                        </a:spcAft>
                        <a:buClrTx/>
                        <a:buSzTx/>
                        <a:buNone/>
                      </a:pPr>
                      <a:r>
                        <a:rPr lang="en-US" sz="800" dirty="0">
                          <a:solidFill>
                            <a:schemeClr val="bg1"/>
                          </a:solidFill>
                          <a:latin typeface="Poppins" pitchFamily="2" charset="77"/>
                          <a:cs typeface="Poppins" pitchFamily="2" charset="77"/>
                        </a:rPr>
                        <a:t>Kick Off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a:lnSpc>
                          <a:spcPct val="100000"/>
                        </a:lnSpc>
                        <a:spcBef>
                          <a:spcPts val="0"/>
                        </a:spcBef>
                        <a:spcAft>
                          <a:spcPts val="0"/>
                        </a:spcAft>
                        <a:buClrTx/>
                        <a:buSzTx/>
                        <a:buNone/>
                      </a:pPr>
                      <a:r>
                        <a:rPr kumimoji="0" lang="en-US" sz="800" dirty="0">
                          <a:solidFill>
                            <a:schemeClr val="bg1"/>
                          </a:solidFill>
                          <a:latin typeface="Poppins" pitchFamily="2" charset="77"/>
                          <a:cs typeface="Poppins" pitchFamily="2" charset="77"/>
                        </a:rPr>
                        <a:t>11/20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Poppins" pitchFamily="2" charset="77"/>
                          <a:ea typeface="+mn-ea"/>
                          <a:cs typeface="Poppins" pitchFamily="2" charset="77"/>
                          <a:sym typeface="Helvetica"/>
                        </a:rPr>
                        <a:t>Wave IX</a:t>
                      </a:r>
                      <a:endParaRPr kumimoji="0" lang="en-US" sz="800" b="0" i="0" u="none" strike="noStrike" kern="0" cap="none" spc="0" normalizeH="0" baseline="0" noProof="0" dirty="0">
                        <a:ln>
                          <a:noFill/>
                        </a:ln>
                        <a:solidFill>
                          <a:srgbClr val="000000"/>
                        </a:solidFill>
                        <a:effectLst/>
                        <a:uLnTx/>
                        <a:uFillTx/>
                        <a:latin typeface="Poppins" pitchFamily="2" charset="77"/>
                        <a:ea typeface="+mn-ea"/>
                        <a:cs typeface="Poppins" pitchFamily="2" charset="77"/>
                        <a:sym typeface="Helvetic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Completed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52356995"/>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Discovery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defTabSz="914400">
                        <a:buNone/>
                        <a:tabLst/>
                        <a:defRPr/>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12/16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Poppins" pitchFamily="2" charset="77"/>
                          <a:ea typeface="+mn-ea"/>
                          <a:cs typeface="Poppins" pitchFamily="2" charset="77"/>
                          <a:sym typeface="Helvetica"/>
                        </a:rPr>
                        <a:t>Wave IX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In Progress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571961824"/>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Telephony Integration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a:buNone/>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TBD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Wave IX</a:t>
                      </a:r>
                    </a:p>
                    <a:p>
                      <a:pPr marL="0" marR="0" lvl="0" indent="0" algn="ctr">
                        <a:lnSpc>
                          <a:spcPct val="100000"/>
                        </a:lnSpc>
                        <a:spcBef>
                          <a:spcPct val="20000"/>
                        </a:spcBef>
                        <a:spcAft>
                          <a:spcPts val="0"/>
                        </a:spcAft>
                        <a:buNone/>
                      </a:pPr>
                      <a:endParaRPr lang="en-US" sz="800" b="0" i="0" u="none" strike="noStrike" kern="0" cap="none" spc="0" normalizeH="0" baseline="0" noProof="0" dirty="0">
                        <a:ln>
                          <a:noFill/>
                        </a:ln>
                        <a:solidFill>
                          <a:schemeClr val="bg1"/>
                        </a:solidFill>
                        <a:effectLst/>
                        <a:uLnTx/>
                        <a:uFillTx/>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strike="noStrike" kern="1200" noProof="0" dirty="0">
                          <a:solidFill>
                            <a:schemeClr val="bg1"/>
                          </a:solidFill>
                          <a:latin typeface="Poppins" pitchFamily="2" charset="77"/>
                          <a:ea typeface="+mn-ea"/>
                          <a:cs typeface="Poppins" pitchFamily="2" charset="77"/>
                        </a:rPr>
                        <a:t>To-do</a:t>
                      </a:r>
                    </a:p>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endPar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434713985"/>
                  </a:ext>
                </a:extLst>
              </a:tr>
              <a:tr h="475661">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Back-end system integration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defTabSz="914400">
                        <a:buNone/>
                        <a:tabLst/>
                        <a:defRPr/>
                      </a:pPr>
                      <a:r>
                        <a:rPr kumimoji="0" lang="en-US" sz="800" b="0" i="0" u="none" strike="noStrike" kern="0" cap="none" spc="0" normalizeH="0" baseline="0" noProof="0">
                          <a:ln>
                            <a:noFill/>
                          </a:ln>
                          <a:solidFill>
                            <a:srgbClr val="000000"/>
                          </a:solidFill>
                          <a:effectLst/>
                          <a:uLnTx/>
                          <a:uFillTx/>
                          <a:latin typeface="Poppins" pitchFamily="2" charset="77"/>
                          <a:ea typeface="+mn-ea"/>
                          <a:cs typeface="Poppins" pitchFamily="2" charset="77"/>
                          <a:sym typeface="Helvetica"/>
                        </a:rPr>
                        <a:t>TBD</a:t>
                      </a:r>
                      <a:endPar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Wave IX</a:t>
                      </a:r>
                    </a:p>
                    <a:p>
                      <a:pPr marL="0" marR="0" lvl="0" indent="0" algn="ctr" defTabSz="914400">
                        <a:lnSpc>
                          <a:spcPct val="100000"/>
                        </a:lnSpc>
                        <a:spcBef>
                          <a:spcPct val="20000"/>
                        </a:spcBef>
                        <a:spcAft>
                          <a:spcPts val="0"/>
                        </a:spcAft>
                        <a:buNone/>
                        <a:tabLst/>
                        <a:defRPr/>
                      </a:pPr>
                      <a:endParaRPr lang="en-US" sz="800" b="0" i="0" u="none" strike="noStrike" kern="0" cap="none" spc="0" normalizeH="0" baseline="0" noProof="0" dirty="0">
                        <a:ln>
                          <a:noFill/>
                        </a:ln>
                        <a:solidFill>
                          <a:schemeClr val="bg1"/>
                        </a:solidFill>
                        <a:effectLst/>
                        <a:uLnTx/>
                        <a:uFillTx/>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strike="noStrike" kern="1200" noProof="0" dirty="0">
                          <a:solidFill>
                            <a:schemeClr val="bg1"/>
                          </a:solidFill>
                          <a:latin typeface="Poppins" pitchFamily="2" charset="77"/>
                          <a:ea typeface="+mn-ea"/>
                          <a:cs typeface="Poppins" pitchFamily="2" charset="77"/>
                        </a:rPr>
                        <a:t>To-do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210325465"/>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Testing &amp; Pre Go-:Live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a:lnSpc>
                          <a:spcPct val="100000"/>
                        </a:lnSpc>
                        <a:spcBef>
                          <a:spcPts val="0"/>
                        </a:spcBef>
                        <a:spcAft>
                          <a:spcPts val="0"/>
                        </a:spcAft>
                        <a:buClrTx/>
                        <a:buSzTx/>
                        <a:buNone/>
                      </a:pPr>
                      <a:r>
                        <a:rPr kumimoji="0" lang="en-US" sz="800" b="0" i="0" u="none" strike="noStrike" kern="0" cap="none" spc="0" normalizeH="0" baseline="0" noProof="0">
                          <a:ln>
                            <a:noFill/>
                          </a:ln>
                          <a:solidFill>
                            <a:srgbClr val="000000"/>
                          </a:solidFill>
                          <a:effectLst/>
                          <a:uLnTx/>
                          <a:uFillTx/>
                          <a:latin typeface="Poppins" pitchFamily="2" charset="77"/>
                          <a:ea typeface="+mn-ea"/>
                          <a:cs typeface="Poppins" pitchFamily="2" charset="77"/>
                          <a:sym typeface="Helvetica"/>
                        </a:rPr>
                        <a:t>TBD</a:t>
                      </a:r>
                      <a:endParaRPr kumimoji="0"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a:lnSpc>
                          <a:spcPct val="100000"/>
                        </a:lnSpc>
                        <a:spcBef>
                          <a:spcPts val="0"/>
                        </a:spcBef>
                        <a:spcAft>
                          <a:spcPts val="0"/>
                        </a:spcAft>
                        <a:buClrTx/>
                        <a:buSzTx/>
                        <a:buNone/>
                        <a:tabLst>
                          <a:tab pos="2400300" algn="l"/>
                        </a:tabLst>
                        <a:defRPr/>
                      </a:pPr>
                      <a:r>
                        <a:rPr kumimoji="0" lang="en-US" sz="800" b="0" strike="noStrike" kern="1200" noProof="0" dirty="0">
                          <a:solidFill>
                            <a:schemeClr val="bg1"/>
                          </a:solidFill>
                          <a:latin typeface="Poppins" pitchFamily="2" charset="77"/>
                          <a:ea typeface="+mn-ea"/>
                          <a:cs typeface="Poppins" pitchFamily="2" charset="77"/>
                        </a:rPr>
                        <a:t>Operations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none" spc="0" normalizeH="0" baseline="0" noProof="0">
                          <a:ln>
                            <a:noFill/>
                          </a:ln>
                          <a:solidFill>
                            <a:srgbClr val="000000"/>
                          </a:solidFill>
                          <a:effectLst/>
                          <a:uLnTx/>
                          <a:uFillTx/>
                          <a:latin typeface="Poppins" pitchFamily="2" charset="77"/>
                          <a:ea typeface="+mn-ea"/>
                          <a:cs typeface="Poppins" pitchFamily="2" charset="77"/>
                          <a:sym typeface="Helvetica"/>
                        </a:rPr>
                        <a:t>To-do</a:t>
                      </a:r>
                      <a:endParaRPr kumimoji="0" lang="en-US" sz="800" b="0" i="0" u="none" strike="noStrike" kern="1200" cap="none" spc="0" normalizeH="0" baseline="0" noProof="0" dirty="0">
                        <a:ln>
                          <a:noFill/>
                        </a:ln>
                        <a:solidFill>
                          <a:srgbClr val="000000"/>
                        </a:solidFill>
                        <a:effectLst/>
                        <a:uLnTx/>
                        <a:uFillTx/>
                        <a:latin typeface="Poppins" pitchFamily="2" charset="77"/>
                        <a:ea typeface="+mn-ea"/>
                        <a:cs typeface="Poppins" pitchFamily="2" charset="77"/>
                        <a:sym typeface="Helvetic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900411667"/>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Go-:Live</a:t>
                      </a:r>
                      <a:endParaRPr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0" cap="none" spc="0" normalizeH="0" baseline="0" noProof="0" dirty="0">
                          <a:ln>
                            <a:noFill/>
                          </a:ln>
                          <a:solidFill>
                            <a:srgbClr val="000000"/>
                          </a:solidFill>
                          <a:effectLst/>
                          <a:uLnTx/>
                          <a:uFillTx/>
                          <a:latin typeface="Poppins" pitchFamily="2" charset="77"/>
                          <a:ea typeface="+mn-ea"/>
                          <a:cs typeface="Poppins" pitchFamily="2" charset="77"/>
                          <a:sym typeface="Helvetica"/>
                        </a:rPr>
                        <a:t>TBD</a:t>
                      </a:r>
                      <a:endParaRPr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strike="noStrike" kern="1200" noProof="0" dirty="0">
                          <a:solidFill>
                            <a:schemeClr val="bg1"/>
                          </a:solidFill>
                          <a:latin typeface="Poppins" pitchFamily="2" charset="77"/>
                          <a:ea typeface="+mn-ea"/>
                          <a:cs typeface="Poppins" pitchFamily="2" charset="77"/>
                        </a:rPr>
                        <a:t>Operations</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none" spc="0" normalizeH="0" baseline="0" noProof="0" dirty="0">
                          <a:ln>
                            <a:noFill/>
                          </a:ln>
                          <a:solidFill>
                            <a:srgbClr val="000000"/>
                          </a:solidFill>
                          <a:effectLst/>
                          <a:uLnTx/>
                          <a:uFillTx/>
                          <a:latin typeface="Poppins" pitchFamily="2" charset="77"/>
                          <a:ea typeface="+mn-ea"/>
                          <a:cs typeface="Poppins" pitchFamily="2" charset="77"/>
                          <a:sym typeface="Helvetica"/>
                        </a:rPr>
                        <a:t>To-do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225300039"/>
                  </a:ext>
                </a:extLst>
              </a:tr>
            </a:tbl>
          </a:graphicData>
        </a:graphic>
      </p:graphicFrame>
    </p:spTree>
    <p:extLst>
      <p:ext uri="{BB962C8B-B14F-4D97-AF65-F5344CB8AC3E}">
        <p14:creationId xmlns:p14="http://schemas.microsoft.com/office/powerpoint/2010/main" val="176390224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677FB1A7-A038-FC04-A593-83C3EC3D5A6C}"/>
              </a:ext>
            </a:extLst>
          </p:cNvPr>
          <p:cNvGrpSpPr/>
          <p:nvPr/>
        </p:nvGrpSpPr>
        <p:grpSpPr>
          <a:xfrm>
            <a:off x="764340" y="514566"/>
            <a:ext cx="2420139" cy="419216"/>
            <a:chOff x="0" y="0"/>
            <a:chExt cx="2420137" cy="419215"/>
          </a:xfrm>
        </p:grpSpPr>
        <p:grpSp>
          <p:nvGrpSpPr>
            <p:cNvPr id="3" name="Group 13">
              <a:extLst>
                <a:ext uri="{FF2B5EF4-FFF2-40B4-BE49-F238E27FC236}">
                  <a16:creationId xmlns:a16="http://schemas.microsoft.com/office/drawing/2014/main" id="{DF1F0340-EF8D-CCC7-2225-9CD07ABA7C62}"/>
                </a:ext>
              </a:extLst>
            </p:cNvPr>
            <p:cNvGrpSpPr/>
            <p:nvPr/>
          </p:nvGrpSpPr>
          <p:grpSpPr>
            <a:xfrm>
              <a:off x="-1" y="-1"/>
              <a:ext cx="989545" cy="419216"/>
              <a:chOff x="0" y="0"/>
              <a:chExt cx="989543" cy="419215"/>
            </a:xfrm>
          </p:grpSpPr>
          <p:grpSp>
            <p:nvGrpSpPr>
              <p:cNvPr id="5" name="Group 16">
                <a:extLst>
                  <a:ext uri="{FF2B5EF4-FFF2-40B4-BE49-F238E27FC236}">
                    <a16:creationId xmlns:a16="http://schemas.microsoft.com/office/drawing/2014/main" id="{ABBB030D-1A3B-BF57-7D98-0C9C0556BFA9}"/>
                  </a:ext>
                </a:extLst>
              </p:cNvPr>
              <p:cNvGrpSpPr/>
              <p:nvPr/>
            </p:nvGrpSpPr>
            <p:grpSpPr>
              <a:xfrm>
                <a:off x="-1" y="37111"/>
                <a:ext cx="762246" cy="274322"/>
                <a:chOff x="0" y="0"/>
                <a:chExt cx="762244" cy="274320"/>
              </a:xfrm>
            </p:grpSpPr>
            <p:pic>
              <p:nvPicPr>
                <p:cNvPr id="7" name="Graphic 18" descr="Graphic 18">
                  <a:extLst>
                    <a:ext uri="{FF2B5EF4-FFF2-40B4-BE49-F238E27FC236}">
                      <a16:creationId xmlns:a16="http://schemas.microsoft.com/office/drawing/2014/main" id="{6192BE64-A6CC-8029-AFC1-AF1BF2EC8795}"/>
                    </a:ext>
                  </a:extLst>
                </p:cNvPr>
                <p:cNvPicPr>
                  <a:picLocks noChangeAspect="1"/>
                </p:cNvPicPr>
                <p:nvPr/>
              </p:nvPicPr>
              <p:blipFill>
                <a:blip r:embed="rId2"/>
                <a:stretch>
                  <a:fillRect/>
                </a:stretch>
              </p:blipFill>
              <p:spPr>
                <a:xfrm>
                  <a:off x="-1" y="0"/>
                  <a:ext cx="757246" cy="274321"/>
                </a:xfrm>
                <a:prstGeom prst="rect">
                  <a:avLst/>
                </a:prstGeom>
                <a:ln w="12700" cap="flat">
                  <a:noFill/>
                  <a:miter lim="400000"/>
                </a:ln>
                <a:effectLst/>
              </p:spPr>
            </p:pic>
            <p:sp>
              <p:nvSpPr>
                <p:cNvPr id="8" name="Oval 21">
                  <a:extLst>
                    <a:ext uri="{FF2B5EF4-FFF2-40B4-BE49-F238E27FC236}">
                      <a16:creationId xmlns:a16="http://schemas.microsoft.com/office/drawing/2014/main" id="{47DABE5E-8614-A645-7ACC-1376CD318783}"/>
                    </a:ext>
                  </a:extLst>
                </p:cNvPr>
                <p:cNvSpPr/>
                <p:nvPr/>
              </p:nvSpPr>
              <p:spPr>
                <a:xfrm>
                  <a:off x="687420" y="199496"/>
                  <a:ext cx="74825" cy="74825"/>
                </a:xfrm>
                <a:prstGeom prst="ellipse">
                  <a:avLst/>
                </a:prstGeom>
                <a:gradFill flip="none" rotWithShape="1">
                  <a:gsLst>
                    <a:gs pos="0">
                      <a:srgbClr val="FA0060"/>
                    </a:gs>
                    <a:gs pos="100000">
                      <a:srgbClr val="7400FF"/>
                    </a:gs>
                  </a:gsLst>
                  <a:lin ang="0" scaled="0"/>
                </a:gradFill>
                <a:ln w="12700" cap="flat">
                  <a:noFill/>
                  <a:miter lim="400000"/>
                </a:ln>
                <a:effectLst/>
              </p:spPr>
              <p:txBody>
                <a:bodyPr wrap="square" lIns="45719" tIns="45719" rIns="45719" bIns="45719" numCol="1" anchor="ctr">
                  <a:noAutofit/>
                </a:bodyPr>
                <a:lstStyle/>
                <a:p>
                  <a:pPr marR="0" algn="ctr">
                    <a:lnSpc>
                      <a:spcPct val="100000"/>
                    </a:lnSpc>
                    <a:defRPr sz="1000">
                      <a:latin typeface="Calibri"/>
                      <a:ea typeface="Calibri"/>
                      <a:cs typeface="Calibri"/>
                      <a:sym typeface="Calibri"/>
                    </a:defRPr>
                  </a:pPr>
                  <a:endParaRPr/>
                </a:p>
              </p:txBody>
            </p:sp>
          </p:grpSp>
          <p:pic>
            <p:nvPicPr>
              <p:cNvPr id="6" name="object 5" descr="object 5">
                <a:extLst>
                  <a:ext uri="{FF2B5EF4-FFF2-40B4-BE49-F238E27FC236}">
                    <a16:creationId xmlns:a16="http://schemas.microsoft.com/office/drawing/2014/main" id="{79BED4F6-5380-B295-62DF-32440FC46C5F}"/>
                  </a:ext>
                </a:extLst>
              </p:cNvPr>
              <p:cNvPicPr>
                <a:picLocks noChangeAspect="1"/>
              </p:cNvPicPr>
              <p:nvPr/>
            </p:nvPicPr>
            <p:blipFill>
              <a:blip r:embed="rId3"/>
              <a:stretch>
                <a:fillRect/>
              </a:stretch>
            </p:blipFill>
            <p:spPr>
              <a:xfrm rot="16200000" flipH="1">
                <a:off x="766074" y="195745"/>
                <a:ext cx="419216" cy="27725"/>
              </a:xfrm>
              <a:prstGeom prst="rect">
                <a:avLst/>
              </a:prstGeom>
              <a:ln w="12700" cap="flat">
                <a:noFill/>
                <a:miter lim="400000"/>
              </a:ln>
              <a:effectLst/>
            </p:spPr>
          </p:pic>
        </p:grpSp>
        <p:pic>
          <p:nvPicPr>
            <p:cNvPr id="4" name="Graphic 14" descr="Graphic 14">
              <a:extLst>
                <a:ext uri="{FF2B5EF4-FFF2-40B4-BE49-F238E27FC236}">
                  <a16:creationId xmlns:a16="http://schemas.microsoft.com/office/drawing/2014/main" id="{7FC96325-105D-B26D-B941-D774CBA16A73}"/>
                </a:ext>
              </a:extLst>
            </p:cNvPr>
            <p:cNvPicPr>
              <a:picLocks noChangeAspect="1"/>
            </p:cNvPicPr>
            <p:nvPr/>
          </p:nvPicPr>
          <p:blipFill>
            <a:blip r:embed="rId4"/>
            <a:stretch>
              <a:fillRect/>
            </a:stretch>
          </p:blipFill>
          <p:spPr>
            <a:xfrm>
              <a:off x="1194118" y="34364"/>
              <a:ext cx="1226020" cy="277068"/>
            </a:xfrm>
            <a:prstGeom prst="rect">
              <a:avLst/>
            </a:prstGeom>
            <a:ln w="12700" cap="flat">
              <a:noFill/>
              <a:miter lim="400000"/>
            </a:ln>
            <a:effectLst/>
          </p:spPr>
        </p:pic>
      </p:grpSp>
      <p:sp>
        <p:nvSpPr>
          <p:cNvPr id="9" name="object 2">
            <a:extLst>
              <a:ext uri="{FF2B5EF4-FFF2-40B4-BE49-F238E27FC236}">
                <a16:creationId xmlns:a16="http://schemas.microsoft.com/office/drawing/2014/main" id="{0ABAEB0C-ADA6-1873-5931-9E09C76CC410}"/>
              </a:ext>
            </a:extLst>
          </p:cNvPr>
          <p:cNvSpPr txBox="1"/>
          <p:nvPr/>
        </p:nvSpPr>
        <p:spPr>
          <a:xfrm>
            <a:off x="764337" y="1090825"/>
            <a:ext cx="9178226" cy="4622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7701">
              <a:spcBef>
                <a:spcPts val="500"/>
              </a:spcBef>
              <a:defRPr sz="2600"/>
            </a:pPr>
            <a:r>
              <a:rPr lang="en-US" dirty="0">
                <a:solidFill>
                  <a:schemeClr val="tx1"/>
                </a:solidFill>
              </a:rPr>
              <a:t>TiVo – </a:t>
            </a:r>
            <a:r>
              <a:rPr lang="en-US" dirty="0" err="1">
                <a:gradFill flip="none" rotWithShape="1">
                  <a:gsLst>
                    <a:gs pos="0">
                      <a:srgbClr val="7400FF"/>
                    </a:gs>
                    <a:gs pos="100000">
                      <a:srgbClr val="FA0060"/>
                    </a:gs>
                  </a:gsLst>
                  <a:lin ang="0" scaled="0"/>
                </a:gradFill>
              </a:rPr>
              <a:t>WaveIX</a:t>
            </a:r>
            <a:r>
              <a:rPr lang="en-US" dirty="0">
                <a:gradFill flip="none" rotWithShape="1">
                  <a:gsLst>
                    <a:gs pos="0">
                      <a:srgbClr val="7400FF"/>
                    </a:gs>
                    <a:gs pos="100000">
                      <a:srgbClr val="FA0060"/>
                    </a:gs>
                  </a:gsLst>
                  <a:lin ang="0" scaled="0"/>
                </a:gradFill>
              </a:rPr>
              <a:t> AI Agent </a:t>
            </a:r>
            <a:endParaRPr dirty="0">
              <a:gradFill flip="none" rotWithShape="1">
                <a:gsLst>
                  <a:gs pos="0">
                    <a:srgbClr val="7400FF"/>
                  </a:gs>
                  <a:gs pos="100000">
                    <a:srgbClr val="FA0060"/>
                  </a:gs>
                </a:gsLst>
                <a:lin ang="0" scaled="0"/>
              </a:gradFill>
            </a:endParaRPr>
          </a:p>
        </p:txBody>
      </p:sp>
      <p:sp>
        <p:nvSpPr>
          <p:cNvPr id="10" name="TextBox 9">
            <a:extLst>
              <a:ext uri="{FF2B5EF4-FFF2-40B4-BE49-F238E27FC236}">
                <a16:creationId xmlns:a16="http://schemas.microsoft.com/office/drawing/2014/main" id="{865CDB4F-34B1-F381-13C8-FB65E9B7B1C5}"/>
              </a:ext>
            </a:extLst>
          </p:cNvPr>
          <p:cNvSpPr txBox="1"/>
          <p:nvPr/>
        </p:nvSpPr>
        <p:spPr>
          <a:xfrm>
            <a:off x="764337" y="1660964"/>
            <a:ext cx="2129748" cy="3139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3081" indent="0" algn="l" defTabSz="554491" rtl="0" fontAlgn="auto" latinLnBrk="0" hangingPunct="0">
              <a:lnSpc>
                <a:spcPct val="120000"/>
              </a:lnSpc>
              <a:spcBef>
                <a:spcPts val="0"/>
              </a:spcBef>
              <a:spcAft>
                <a:spcPts val="0"/>
              </a:spcAft>
              <a:buClrTx/>
              <a:buSzTx/>
              <a:buFontTx/>
              <a:buNone/>
              <a:tabLst/>
            </a:pPr>
            <a:r>
              <a:rPr kumimoji="0" lang="en-US" sz="1200" b="1" i="0" u="none" strike="noStrike" cap="none" spc="300" normalizeH="0" baseline="0" dirty="0">
                <a:ln>
                  <a:noFill/>
                </a:ln>
                <a:solidFill>
                  <a:schemeClr val="accent1"/>
                </a:solidFill>
                <a:effectLst/>
                <a:uFillTx/>
                <a:latin typeface="Poppins" pitchFamily="2" charset="77"/>
                <a:cs typeface="Poppins" pitchFamily="2" charset="77"/>
                <a:sym typeface="Poppins Medium"/>
              </a:rPr>
              <a:t>PROGRESS UPDATE</a:t>
            </a:r>
          </a:p>
        </p:txBody>
      </p:sp>
      <p:sp>
        <p:nvSpPr>
          <p:cNvPr id="11" name="TextBox 10">
            <a:extLst>
              <a:ext uri="{FF2B5EF4-FFF2-40B4-BE49-F238E27FC236}">
                <a16:creationId xmlns:a16="http://schemas.microsoft.com/office/drawing/2014/main" id="{7119EEFB-2075-01E3-ED20-AAE40AF73DE1}"/>
              </a:ext>
            </a:extLst>
          </p:cNvPr>
          <p:cNvSpPr txBox="1"/>
          <p:nvPr/>
        </p:nvSpPr>
        <p:spPr>
          <a:xfrm>
            <a:off x="764337" y="1974894"/>
            <a:ext cx="5458112" cy="105157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API access provisioned for Ibex </a:t>
            </a:r>
            <a:r>
              <a:rPr lang="en-US" sz="1000" dirty="0" err="1">
                <a:solidFill>
                  <a:schemeClr val="tx1"/>
                </a:solidFill>
                <a:latin typeface="Poppins" pitchFamily="2" charset="77"/>
                <a:ea typeface="+mn-lt"/>
                <a:cs typeface="Poppins" pitchFamily="2" charset="77"/>
              </a:rPr>
              <a:t>WaveIX</a:t>
            </a:r>
            <a:r>
              <a:rPr lang="en-US" sz="1000" dirty="0">
                <a:solidFill>
                  <a:schemeClr val="tx1"/>
                </a:solidFill>
                <a:latin typeface="Poppins" pitchFamily="2" charset="77"/>
                <a:ea typeface="+mn-lt"/>
                <a:cs typeface="Poppins" pitchFamily="2" charset="77"/>
              </a:rPr>
              <a:t> team. </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Tech session with </a:t>
            </a:r>
            <a:r>
              <a:rPr lang="en-US" sz="1000" dirty="0" err="1">
                <a:solidFill>
                  <a:schemeClr val="tx1"/>
                </a:solidFill>
                <a:latin typeface="Poppins" pitchFamily="2" charset="77"/>
                <a:ea typeface="+mn-lt"/>
                <a:cs typeface="Poppins" pitchFamily="2" charset="77"/>
              </a:rPr>
              <a:t>TiVO</a:t>
            </a:r>
            <a:r>
              <a:rPr lang="en-US" sz="1000" dirty="0">
                <a:solidFill>
                  <a:schemeClr val="tx1"/>
                </a:solidFill>
                <a:latin typeface="Poppins" pitchFamily="2" charset="77"/>
                <a:ea typeface="+mn-lt"/>
                <a:cs typeface="Poppins" pitchFamily="2" charset="77"/>
              </a:rPr>
              <a:t> is done on 12/12.. The end points are discussed.</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TiVo IVR Flow are shared with </a:t>
            </a:r>
            <a:r>
              <a:rPr lang="en-US" sz="1000" dirty="0" err="1">
                <a:solidFill>
                  <a:schemeClr val="tx1"/>
                </a:solidFill>
                <a:latin typeface="Poppins" pitchFamily="2" charset="77"/>
                <a:ea typeface="+mn-lt"/>
                <a:cs typeface="Poppins" pitchFamily="2" charset="77"/>
              </a:rPr>
              <a:t>WaveIX</a:t>
            </a:r>
            <a:r>
              <a:rPr lang="en-US" sz="1000" dirty="0">
                <a:solidFill>
                  <a:schemeClr val="tx1"/>
                </a:solidFill>
                <a:latin typeface="Poppins" pitchFamily="2" charset="77"/>
                <a:ea typeface="+mn-lt"/>
                <a:cs typeface="Poppins" pitchFamily="2" charset="77"/>
              </a:rPr>
              <a:t> team. </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Working on  FAQ’s on engaging the customers.</a:t>
            </a:r>
          </a:p>
        </p:txBody>
      </p:sp>
      <p:sp>
        <p:nvSpPr>
          <p:cNvPr id="12" name="TextBox 11">
            <a:extLst>
              <a:ext uri="{FF2B5EF4-FFF2-40B4-BE49-F238E27FC236}">
                <a16:creationId xmlns:a16="http://schemas.microsoft.com/office/drawing/2014/main" id="{5595C36D-3E28-D628-527D-A93148608927}"/>
              </a:ext>
            </a:extLst>
          </p:cNvPr>
          <p:cNvSpPr txBox="1"/>
          <p:nvPr/>
        </p:nvSpPr>
        <p:spPr>
          <a:xfrm>
            <a:off x="764337" y="3838183"/>
            <a:ext cx="1371527" cy="3139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3081" indent="0" algn="l" defTabSz="554491" rtl="0" fontAlgn="auto" latinLnBrk="0" hangingPunct="0">
              <a:lnSpc>
                <a:spcPct val="120000"/>
              </a:lnSpc>
              <a:spcBef>
                <a:spcPts val="0"/>
              </a:spcBef>
              <a:spcAft>
                <a:spcPts val="0"/>
              </a:spcAft>
              <a:buClrTx/>
              <a:buSzTx/>
              <a:buFontTx/>
              <a:buNone/>
              <a:tabLst/>
            </a:pPr>
            <a:r>
              <a:rPr kumimoji="0" lang="en-US" sz="1200" b="1" i="0" u="none" strike="noStrike" cap="none" spc="300" normalizeH="0" baseline="0" dirty="0">
                <a:ln>
                  <a:noFill/>
                </a:ln>
                <a:solidFill>
                  <a:schemeClr val="accent1"/>
                </a:solidFill>
                <a:effectLst/>
                <a:uFillTx/>
                <a:latin typeface="Poppins" pitchFamily="2" charset="77"/>
                <a:cs typeface="Poppins" pitchFamily="2" charset="77"/>
                <a:sym typeface="Poppins Medium"/>
              </a:rPr>
              <a:t>NEXT STEPS</a:t>
            </a:r>
          </a:p>
        </p:txBody>
      </p:sp>
      <p:graphicFrame>
        <p:nvGraphicFramePr>
          <p:cNvPr id="14" name="Table 13">
            <a:extLst>
              <a:ext uri="{FF2B5EF4-FFF2-40B4-BE49-F238E27FC236}">
                <a16:creationId xmlns:a16="http://schemas.microsoft.com/office/drawing/2014/main" id="{7217C0BF-F3AC-E0F1-382D-EAAAF5460427}"/>
              </a:ext>
            </a:extLst>
          </p:cNvPr>
          <p:cNvGraphicFramePr>
            <a:graphicFrameLocks noGrp="1"/>
          </p:cNvGraphicFramePr>
          <p:nvPr>
            <p:extLst>
              <p:ext uri="{D42A27DB-BD31-4B8C-83A1-F6EECF244321}">
                <p14:modId xmlns:p14="http://schemas.microsoft.com/office/powerpoint/2010/main" val="3730883009"/>
              </p:ext>
            </p:extLst>
          </p:nvPr>
        </p:nvGraphicFramePr>
        <p:xfrm>
          <a:off x="764337" y="5546693"/>
          <a:ext cx="11102767" cy="1034977"/>
        </p:xfrm>
        <a:graphic>
          <a:graphicData uri="http://schemas.openxmlformats.org/drawingml/2006/table">
            <a:tbl>
              <a:tblPr firstRow="1" bandRow="1"/>
              <a:tblGrid>
                <a:gridCol w="2228140">
                  <a:extLst>
                    <a:ext uri="{9D8B030D-6E8A-4147-A177-3AD203B41FA5}">
                      <a16:colId xmlns:a16="http://schemas.microsoft.com/office/drawing/2014/main" val="2048538537"/>
                    </a:ext>
                  </a:extLst>
                </a:gridCol>
                <a:gridCol w="745177">
                  <a:extLst>
                    <a:ext uri="{9D8B030D-6E8A-4147-A177-3AD203B41FA5}">
                      <a16:colId xmlns:a16="http://schemas.microsoft.com/office/drawing/2014/main" val="1087928644"/>
                    </a:ext>
                  </a:extLst>
                </a:gridCol>
                <a:gridCol w="4160350">
                  <a:extLst>
                    <a:ext uri="{9D8B030D-6E8A-4147-A177-3AD203B41FA5}">
                      <a16:colId xmlns:a16="http://schemas.microsoft.com/office/drawing/2014/main" val="2801407862"/>
                    </a:ext>
                  </a:extLst>
                </a:gridCol>
                <a:gridCol w="1695039">
                  <a:extLst>
                    <a:ext uri="{9D8B030D-6E8A-4147-A177-3AD203B41FA5}">
                      <a16:colId xmlns:a16="http://schemas.microsoft.com/office/drawing/2014/main" val="894852767"/>
                    </a:ext>
                  </a:extLst>
                </a:gridCol>
                <a:gridCol w="848785">
                  <a:extLst>
                    <a:ext uri="{9D8B030D-6E8A-4147-A177-3AD203B41FA5}">
                      <a16:colId xmlns:a16="http://schemas.microsoft.com/office/drawing/2014/main" val="1952262249"/>
                    </a:ext>
                  </a:extLst>
                </a:gridCol>
                <a:gridCol w="1425276">
                  <a:extLst>
                    <a:ext uri="{9D8B030D-6E8A-4147-A177-3AD203B41FA5}">
                      <a16:colId xmlns:a16="http://schemas.microsoft.com/office/drawing/2014/main" val="2984590531"/>
                    </a:ext>
                  </a:extLst>
                </a:gridCol>
              </a:tblGrid>
              <a:tr h="45347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dirty="0">
                          <a:ln>
                            <a:noFill/>
                          </a:ln>
                          <a:effectLst/>
                          <a:latin typeface="Poppins" pitchFamily="2" charset="77"/>
                          <a:cs typeface="Poppins" pitchFamily="2" charset="77"/>
                        </a:rPr>
                        <a:t>Key Risks – Description</a:t>
                      </a:r>
                      <a:endParaRPr kumimoji="0" lang="en-US" sz="1000" b="1" u="none" strike="noStrike" kern="1200" cap="none" normalizeH="0" baseline="0" dirty="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a:ln>
                            <a:noFill/>
                          </a:ln>
                          <a:effectLst/>
                          <a:latin typeface="Poppins" pitchFamily="2" charset="77"/>
                          <a:cs typeface="Poppins" pitchFamily="2" charset="77"/>
                        </a:rPr>
                        <a:t>Impact</a:t>
                      </a:r>
                      <a:endParaRPr kumimoji="0" lang="en-US" sz="1000" b="1" u="none" strike="noStrike" kern="1200" cap="none" normalizeH="0" baseline="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noProof="0">
                          <a:ln>
                            <a:noFill/>
                          </a:ln>
                          <a:effectLst/>
                          <a:latin typeface="Poppins" pitchFamily="2" charset="77"/>
                          <a:cs typeface="Poppins" pitchFamily="2" charset="77"/>
                        </a:rPr>
                        <a:t>Resolution Action / Risk Mitigation </a:t>
                      </a:r>
                      <a:endParaRPr kumimoji="0" lang="en-US" sz="1000" b="1" u="none" strike="noStrike" kern="1200" cap="none" normalizeH="0" baseline="0" noProof="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a:ln>
                            <a:noFill/>
                          </a:ln>
                          <a:effectLst/>
                          <a:latin typeface="Poppins" pitchFamily="2" charset="77"/>
                          <a:cs typeface="Poppins" pitchFamily="2" charset="77"/>
                        </a:rPr>
                        <a:t>New Target Due Date</a:t>
                      </a:r>
                      <a:endParaRPr kumimoji="0" lang="en-US" sz="1000" b="1" u="none" strike="noStrike" kern="1200" cap="none" normalizeH="0" baseline="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a:ln>
                            <a:noFill/>
                          </a:ln>
                          <a:effectLst/>
                          <a:latin typeface="Poppins" pitchFamily="2" charset="77"/>
                          <a:cs typeface="Poppins" pitchFamily="2" charset="77"/>
                        </a:rPr>
                        <a:t>Owner(s)</a:t>
                      </a:r>
                      <a:endParaRPr kumimoji="0" lang="en-US" sz="1000" b="1" u="none" strike="noStrike" kern="1200" cap="none" normalizeH="0" baseline="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dirty="0">
                          <a:ln>
                            <a:noFill/>
                          </a:ln>
                          <a:effectLst/>
                          <a:latin typeface="Poppins" pitchFamily="2" charset="77"/>
                          <a:cs typeface="Poppins" pitchFamily="2" charset="77"/>
                        </a:rPr>
                        <a:t>Status</a:t>
                      </a:r>
                      <a:endParaRPr kumimoji="0" lang="en-US" sz="1000" b="1" u="none" strike="noStrike" kern="1200" cap="none" normalizeH="0" baseline="0" dirty="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801360726"/>
                  </a:ext>
                </a:extLst>
              </a:tr>
              <a:tr h="581505">
                <a:tc>
                  <a:txBody>
                    <a:bodyPr/>
                    <a:lstStyle/>
                    <a:p>
                      <a:pPr marL="0" marR="0" lvl="0" algn="l">
                        <a:spcBef>
                          <a:spcPts val="0"/>
                        </a:spcBef>
                        <a:spcAft>
                          <a:spcPts val="0"/>
                        </a:spcAft>
                        <a:buNone/>
                      </a:pPr>
                      <a:r>
                        <a:rPr lang="en-US" sz="800" kern="0" noProof="0" dirty="0">
                          <a:solidFill>
                            <a:srgbClr val="58595B"/>
                          </a:solidFill>
                          <a:latin typeface="Poppins" pitchFamily="2" charset="77"/>
                          <a:ea typeface="+mn-lt"/>
                          <a:cs typeface="Poppins" pitchFamily="2" charset="77"/>
                        </a:rPr>
                        <a:t>CGC raised a concern of multiple duplicate records in reporting due to call deflection.</a:t>
                      </a: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r>
                        <a:rPr lang="en-US" sz="800" b="0" kern="0" dirty="0">
                          <a:solidFill>
                            <a:srgbClr val="58595B"/>
                          </a:solidFill>
                          <a:latin typeface="Poppins" pitchFamily="2" charset="77"/>
                          <a:ea typeface="+mn-lt"/>
                          <a:cs typeface="Poppins" pitchFamily="2" charset="77"/>
                        </a:rPr>
                        <a:t>Reporting issues</a:t>
                      </a: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l">
                        <a:spcBef>
                          <a:spcPts val="0"/>
                        </a:spcBef>
                        <a:spcAft>
                          <a:spcPts val="0"/>
                        </a:spcAft>
                        <a:buNone/>
                      </a:pPr>
                      <a:r>
                        <a:rPr lang="en-US" sz="800" b="0" kern="0" noProof="0" dirty="0">
                          <a:solidFill>
                            <a:srgbClr val="58595B"/>
                          </a:solidFill>
                          <a:latin typeface="Poppins" pitchFamily="2" charset="77"/>
                          <a:ea typeface="+mn-lt"/>
                          <a:cs typeface="Poppins" pitchFamily="2" charset="77"/>
                        </a:rPr>
                        <a:t>CGC will keep participant ID same and wont change without informing Insight team</a:t>
                      </a:r>
                    </a:p>
                    <a:p>
                      <a:pPr marL="0" marR="0" lvl="0" algn="l">
                        <a:spcBef>
                          <a:spcPts val="0"/>
                        </a:spcBef>
                        <a:spcAft>
                          <a:spcPts val="0"/>
                        </a:spcAft>
                        <a:buNone/>
                      </a:pPr>
                      <a:r>
                        <a:rPr lang="en-US" sz="800" b="0" kern="0" noProof="0" dirty="0">
                          <a:solidFill>
                            <a:srgbClr val="58595B"/>
                          </a:solidFill>
                          <a:latin typeface="Poppins" pitchFamily="2" charset="77"/>
                          <a:ea typeface="+mn-lt"/>
                          <a:cs typeface="Poppins" pitchFamily="2" charset="77"/>
                        </a:rPr>
                        <a:t>Insight team will filter our the call legs with said participant ID.</a:t>
                      </a: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endParaRPr lang="en-US" sz="800" strike="noStrike" kern="0" dirty="0">
                        <a:solidFill>
                          <a:srgbClr val="58595B"/>
                        </a:solidFill>
                        <a:effectLst/>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endParaRPr lang="en-US" sz="800" kern="0">
                        <a:solidFill>
                          <a:srgbClr val="58595B"/>
                        </a:solidFill>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eaLnBrk="1" fontAlgn="auto" latinLnBrk="0" hangingPunct="1">
                        <a:lnSpc>
                          <a:spcPct val="100000"/>
                        </a:lnSpc>
                        <a:spcBef>
                          <a:spcPts val="0"/>
                        </a:spcBef>
                        <a:spcAft>
                          <a:spcPts val="0"/>
                        </a:spcAft>
                        <a:buClrTx/>
                        <a:buSzTx/>
                        <a:buFontTx/>
                        <a:buNone/>
                      </a:pPr>
                      <a:r>
                        <a:rPr kumimoji="0" lang="en-US" sz="800" b="0" i="0" u="none" strike="noStrike" kern="1200" cap="none" spc="0" normalizeH="0" baseline="0" noProof="0" dirty="0">
                          <a:ln>
                            <a:noFill/>
                          </a:ln>
                          <a:solidFill>
                            <a:srgbClr val="58595B"/>
                          </a:solidFill>
                          <a:effectLst/>
                          <a:uLnTx/>
                          <a:uFillTx/>
                          <a:latin typeface="Poppins" pitchFamily="2" charset="77"/>
                          <a:ea typeface="Calibri"/>
                          <a:cs typeface="Poppins" pitchFamily="2" charset="77"/>
                        </a:rPr>
                        <a:t>Resolved</a:t>
                      </a: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632947430"/>
                  </a:ext>
                </a:extLst>
              </a:tr>
            </a:tbl>
          </a:graphicData>
        </a:graphic>
      </p:graphicFrame>
      <p:graphicFrame>
        <p:nvGraphicFramePr>
          <p:cNvPr id="15" name="Table 14">
            <a:extLst>
              <a:ext uri="{FF2B5EF4-FFF2-40B4-BE49-F238E27FC236}">
                <a16:creationId xmlns:a16="http://schemas.microsoft.com/office/drawing/2014/main" id="{535B235F-3DC5-E0B1-3207-9C1FE4F129C2}"/>
              </a:ext>
            </a:extLst>
          </p:cNvPr>
          <p:cNvGraphicFramePr>
            <a:graphicFrameLocks noGrp="1"/>
          </p:cNvGraphicFramePr>
          <p:nvPr/>
        </p:nvGraphicFramePr>
        <p:xfrm>
          <a:off x="6581668" y="943536"/>
          <a:ext cx="5285435" cy="717427"/>
        </p:xfrm>
        <a:graphic>
          <a:graphicData uri="http://schemas.openxmlformats.org/drawingml/2006/table">
            <a:tbl>
              <a:tblPr firstRow="1" bandRow="1"/>
              <a:tblGrid>
                <a:gridCol w="2655002">
                  <a:extLst>
                    <a:ext uri="{9D8B030D-6E8A-4147-A177-3AD203B41FA5}">
                      <a16:colId xmlns:a16="http://schemas.microsoft.com/office/drawing/2014/main" val="20001"/>
                    </a:ext>
                  </a:extLst>
                </a:gridCol>
                <a:gridCol w="2630433">
                  <a:extLst>
                    <a:ext uri="{9D8B030D-6E8A-4147-A177-3AD203B41FA5}">
                      <a16:colId xmlns:a16="http://schemas.microsoft.com/office/drawing/2014/main" val="20002"/>
                    </a:ext>
                  </a:extLst>
                </a:gridCol>
              </a:tblGrid>
              <a:tr h="259058">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a:lnSpc>
                          <a:spcPct val="100000"/>
                        </a:lnSpc>
                        <a:spcBef>
                          <a:spcPts val="0"/>
                        </a:spcBef>
                        <a:spcAft>
                          <a:spcPts val="0"/>
                        </a:spcAft>
                        <a:buNone/>
                      </a:pPr>
                      <a:r>
                        <a:rPr lang="en-US" sz="1000" u="none" strike="noStrike" kern="1200" cap="none" normalizeH="0" baseline="0" dirty="0">
                          <a:ln>
                            <a:noFill/>
                          </a:ln>
                          <a:solidFill>
                            <a:schemeClr val="tx1"/>
                          </a:solidFill>
                          <a:effectLst/>
                          <a:latin typeface="Poppins" pitchFamily="2" charset="77"/>
                          <a:cs typeface="Poppins" pitchFamily="2" charset="77"/>
                        </a:rPr>
                        <a:t>Project Manager</a:t>
                      </a:r>
                      <a:endParaRPr kumimoji="0" lang="en-US" sz="1000" dirty="0">
                        <a:solidFill>
                          <a:schemeClr val="tx1"/>
                        </a:solidFill>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456996" rtl="0" eaLnBrk="1" fontAlgn="auto" latinLnBrk="0" hangingPunct="1">
                        <a:lnSpc>
                          <a:spcPct val="100000"/>
                        </a:lnSpc>
                        <a:spcBef>
                          <a:spcPts val="0"/>
                        </a:spcBef>
                        <a:spcAft>
                          <a:spcPts val="0"/>
                        </a:spcAft>
                        <a:buClrTx/>
                        <a:buSzTx/>
                        <a:buFontTx/>
                        <a:buNone/>
                        <a:tabLst/>
                        <a:defRPr/>
                      </a:pPr>
                      <a:r>
                        <a:rPr kumimoji="0" lang="en-US" sz="1000" u="none" strike="noStrike" cap="none" normalizeH="0" baseline="0" dirty="0">
                          <a:ln>
                            <a:noFill/>
                          </a:ln>
                          <a:solidFill>
                            <a:schemeClr val="tx1"/>
                          </a:solidFill>
                          <a:effectLst/>
                          <a:latin typeface="Poppins" pitchFamily="2" charset="77"/>
                          <a:cs typeface="Poppins" pitchFamily="2" charset="77"/>
                        </a:rPr>
                        <a:t>Project Oversight</a:t>
                      </a:r>
                      <a:endParaRPr kumimoji="0" lang="en-US" sz="1000" b="1" i="0" u="none" strike="noStrike" cap="none" normalizeH="0" baseline="0" dirty="0">
                        <a:ln>
                          <a:noFill/>
                        </a:ln>
                        <a:solidFill>
                          <a:schemeClr val="tx1"/>
                        </a:solidFill>
                        <a:effectLst/>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5836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a:lnSpc>
                          <a:spcPct val="80000"/>
                        </a:lnSpc>
                        <a:spcBef>
                          <a:spcPts val="600"/>
                        </a:spcBef>
                        <a:spcAft>
                          <a:spcPct val="0"/>
                        </a:spcAft>
                        <a:buNone/>
                      </a:pPr>
                      <a:r>
                        <a:rPr lang="en-US" sz="800" b="0" i="0" u="none" strike="noStrike" kern="1200" noProof="0" dirty="0">
                          <a:solidFill>
                            <a:schemeClr val="bg1"/>
                          </a:solidFill>
                          <a:effectLst/>
                          <a:latin typeface="Poppins" pitchFamily="2" charset="77"/>
                          <a:cs typeface="Poppins" pitchFamily="2" charset="77"/>
                        </a:rPr>
                        <a:t>Sinnan Khan</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defTabSz="914400" rtl="0" eaLnBrk="0" fontAlgn="base" latinLnBrk="0" hangingPunct="0">
                        <a:lnSpc>
                          <a:spcPct val="120000"/>
                        </a:lnSpc>
                        <a:spcBef>
                          <a:spcPts val="0"/>
                        </a:spcBef>
                        <a:spcAft>
                          <a:spcPct val="0"/>
                        </a:spcAft>
                        <a:buClrTx/>
                        <a:buSzTx/>
                        <a:buFont typeface="Arial" pitchFamily="34" charset="0"/>
                        <a:buNone/>
                        <a:tabLst/>
                        <a:defRPr/>
                      </a:pPr>
                      <a:r>
                        <a:rPr lang="en-US" sz="800" b="0" strike="noStrike" kern="1200" noProof="0" dirty="0">
                          <a:solidFill>
                            <a:schemeClr val="bg1"/>
                          </a:solidFill>
                          <a:effectLst/>
                          <a:latin typeface="Poppins" pitchFamily="2" charset="77"/>
                          <a:ea typeface="+mn-ea"/>
                          <a:cs typeface="Poppins" pitchFamily="2" charset="77"/>
                        </a:rPr>
                        <a:t>Ahsan Tirmizi</a:t>
                      </a:r>
                    </a:p>
                    <a:p>
                      <a:pPr marL="0" marR="0" lvl="1" indent="0" algn="ctr" defTabSz="914400" rtl="0" eaLnBrk="0" fontAlgn="base" latinLnBrk="0" hangingPunct="0">
                        <a:lnSpc>
                          <a:spcPct val="120000"/>
                        </a:lnSpc>
                        <a:spcBef>
                          <a:spcPts val="0"/>
                        </a:spcBef>
                        <a:spcAft>
                          <a:spcPct val="0"/>
                        </a:spcAft>
                        <a:buClrTx/>
                        <a:buSzTx/>
                        <a:buFont typeface="Arial" pitchFamily="34" charset="0"/>
                        <a:buNone/>
                        <a:tabLst/>
                        <a:defRPr/>
                      </a:pPr>
                      <a:r>
                        <a:rPr lang="en-US" sz="800" b="0" strike="noStrike" kern="1200" noProof="0" dirty="0">
                          <a:solidFill>
                            <a:schemeClr val="bg1"/>
                          </a:solidFill>
                          <a:effectLst/>
                          <a:latin typeface="Poppins" pitchFamily="2" charset="77"/>
                          <a:ea typeface="+mn-ea"/>
                          <a:cs typeface="Poppins" pitchFamily="2" charset="77"/>
                        </a:rPr>
                        <a:t>Zeeshan Ahmed</a:t>
                      </a:r>
                      <a:endParaRPr lang="en-US" sz="800" dirty="0">
                        <a:solidFill>
                          <a:schemeClr val="bg1"/>
                        </a:solidFill>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01"/>
                  </a:ext>
                </a:extLst>
              </a:tr>
            </a:tbl>
          </a:graphicData>
        </a:graphic>
      </p:graphicFrame>
      <p:sp>
        <p:nvSpPr>
          <p:cNvPr id="18" name="TextBox 17">
            <a:extLst>
              <a:ext uri="{FF2B5EF4-FFF2-40B4-BE49-F238E27FC236}">
                <a16:creationId xmlns:a16="http://schemas.microsoft.com/office/drawing/2014/main" id="{6A56DA38-6C65-6DEF-7957-F79D137D70B1}"/>
              </a:ext>
            </a:extLst>
          </p:cNvPr>
          <p:cNvSpPr txBox="1"/>
          <p:nvPr/>
        </p:nvSpPr>
        <p:spPr>
          <a:xfrm>
            <a:off x="745408" y="4255056"/>
            <a:ext cx="5458112" cy="160556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defTabSz="457200">
              <a:spcAft>
                <a:spcPts val="600"/>
              </a:spcAft>
              <a:buClr>
                <a:schemeClr val="accent1"/>
              </a:buClr>
              <a:buFont typeface="Arial" panose="020B0604020202020204" pitchFamily="34" charset="0"/>
              <a:buChar char="•"/>
              <a:defRPr/>
            </a:pPr>
            <a:r>
              <a:rPr lang="en-US" sz="1000" kern="0" dirty="0" err="1">
                <a:solidFill>
                  <a:schemeClr val="tx1"/>
                </a:solidFill>
                <a:latin typeface="Poppins" pitchFamily="2" charset="77"/>
                <a:ea typeface="+mn-lt"/>
                <a:cs typeface="Poppins" pitchFamily="2" charset="77"/>
              </a:rPr>
              <a:t>WaveIX</a:t>
            </a:r>
            <a:r>
              <a:rPr lang="en-US" sz="1000" kern="0" dirty="0">
                <a:solidFill>
                  <a:schemeClr val="tx1"/>
                </a:solidFill>
                <a:latin typeface="Poppins" pitchFamily="2" charset="77"/>
                <a:ea typeface="+mn-lt"/>
                <a:cs typeface="Poppins" pitchFamily="2" charset="77"/>
              </a:rPr>
              <a:t> </a:t>
            </a:r>
            <a:r>
              <a:rPr lang="en-US" sz="1000" dirty="0">
                <a:solidFill>
                  <a:schemeClr val="tx1"/>
                </a:solidFill>
                <a:latin typeface="Poppins" pitchFamily="2" charset="77"/>
                <a:ea typeface="+mn-lt"/>
                <a:cs typeface="Poppins" pitchFamily="2" charset="77"/>
              </a:rPr>
              <a:t>will test the connectivity on additional URLs and confirm if all goes well we will proceed to the next step.</a:t>
            </a:r>
          </a:p>
          <a:p>
            <a:pPr marL="171450" indent="-171450" defTabSz="457200">
              <a:spcAft>
                <a:spcPts val="600"/>
              </a:spcAft>
              <a:buClr>
                <a:schemeClr val="accent1"/>
              </a:buClr>
              <a:buFont typeface="Arial" panose="020B0604020202020204" pitchFamily="34" charset="0"/>
              <a:buChar char="•"/>
              <a:defRPr/>
            </a:pPr>
            <a:r>
              <a:rPr lang="en-US" sz="1000" kern="0" dirty="0">
                <a:solidFill>
                  <a:schemeClr val="tx1"/>
                </a:solidFill>
                <a:latin typeface="Poppins" pitchFamily="2" charset="77"/>
                <a:ea typeface="+mn-lt"/>
                <a:cs typeface="Poppins" pitchFamily="2" charset="77"/>
              </a:rPr>
              <a:t>Need to check with Pavel what covers in MVP for Phone’s LOB’s perspective. Idea is to ensure if we have right access to the API end point to automate the case we need.</a:t>
            </a:r>
            <a:endParaRPr lang="en-US" sz="1000" dirty="0">
              <a:solidFill>
                <a:schemeClr val="tx1"/>
              </a:solidFill>
              <a:latin typeface="Poppins" pitchFamily="2" charset="77"/>
              <a:ea typeface="+mn-lt"/>
              <a:cs typeface="Poppins" pitchFamily="2" charset="77"/>
            </a:endParaRPr>
          </a:p>
          <a:p>
            <a:pPr marL="171450" indent="-171450" defTabSz="457200">
              <a:spcAft>
                <a:spcPts val="600"/>
              </a:spcAft>
              <a:buClr>
                <a:schemeClr val="accent1"/>
              </a:buClr>
              <a:buFont typeface="Arial" panose="020B0604020202020204" pitchFamily="34" charset="0"/>
              <a:buChar char="•"/>
              <a:defRPr/>
            </a:pPr>
            <a:endParaRPr lang="en-US" sz="1000" dirty="0">
              <a:solidFill>
                <a:schemeClr val="tx1"/>
              </a:solidFill>
              <a:latin typeface="Poppins" pitchFamily="2" charset="77"/>
              <a:ea typeface="+mn-lt"/>
              <a:cs typeface="Poppins" pitchFamily="2" charset="77"/>
            </a:endParaRPr>
          </a:p>
          <a:p>
            <a:pPr marL="171450" indent="-171450" defTabSz="457200">
              <a:spcAft>
                <a:spcPts val="600"/>
              </a:spcAft>
              <a:buClr>
                <a:schemeClr val="accent1"/>
              </a:buClr>
              <a:buFont typeface="Arial" panose="020B0604020202020204" pitchFamily="34" charset="0"/>
              <a:buChar char="•"/>
              <a:defRPr/>
            </a:pPr>
            <a:endParaRPr lang="en-US" sz="1000" kern="0" dirty="0">
              <a:solidFill>
                <a:schemeClr val="tx1"/>
              </a:solidFill>
              <a:latin typeface="Poppins" pitchFamily="2" charset="77"/>
              <a:ea typeface="+mn-lt"/>
              <a:cs typeface="Poppins" pitchFamily="2" charset="77"/>
            </a:endParaRPr>
          </a:p>
        </p:txBody>
      </p:sp>
      <p:graphicFrame>
        <p:nvGraphicFramePr>
          <p:cNvPr id="13" name="Table 12">
            <a:extLst>
              <a:ext uri="{FF2B5EF4-FFF2-40B4-BE49-F238E27FC236}">
                <a16:creationId xmlns:a16="http://schemas.microsoft.com/office/drawing/2014/main" id="{FFA6F271-F47B-2343-81E0-7906D6E60278}"/>
              </a:ext>
            </a:extLst>
          </p:cNvPr>
          <p:cNvGraphicFramePr>
            <a:graphicFrameLocks noGrp="1"/>
          </p:cNvGraphicFramePr>
          <p:nvPr>
            <p:extLst>
              <p:ext uri="{D42A27DB-BD31-4B8C-83A1-F6EECF244321}">
                <p14:modId xmlns:p14="http://schemas.microsoft.com/office/powerpoint/2010/main" val="532558824"/>
              </p:ext>
            </p:extLst>
          </p:nvPr>
        </p:nvGraphicFramePr>
        <p:xfrm>
          <a:off x="6581667" y="2013544"/>
          <a:ext cx="5285435" cy="3485967"/>
        </p:xfrm>
        <a:graphic>
          <a:graphicData uri="http://schemas.openxmlformats.org/drawingml/2006/table">
            <a:tbl>
              <a:tblPr firstRow="1" firstCol="1" bandRow="1"/>
              <a:tblGrid>
                <a:gridCol w="2622927">
                  <a:extLst>
                    <a:ext uri="{9D8B030D-6E8A-4147-A177-3AD203B41FA5}">
                      <a16:colId xmlns:a16="http://schemas.microsoft.com/office/drawing/2014/main" val="3605627058"/>
                    </a:ext>
                  </a:extLst>
                </a:gridCol>
                <a:gridCol w="813779">
                  <a:extLst>
                    <a:ext uri="{9D8B030D-6E8A-4147-A177-3AD203B41FA5}">
                      <a16:colId xmlns:a16="http://schemas.microsoft.com/office/drawing/2014/main" val="2970187396"/>
                    </a:ext>
                  </a:extLst>
                </a:gridCol>
                <a:gridCol w="981318">
                  <a:extLst>
                    <a:ext uri="{9D8B030D-6E8A-4147-A177-3AD203B41FA5}">
                      <a16:colId xmlns:a16="http://schemas.microsoft.com/office/drawing/2014/main" val="584016925"/>
                    </a:ext>
                  </a:extLst>
                </a:gridCol>
                <a:gridCol w="867411">
                  <a:extLst>
                    <a:ext uri="{9D8B030D-6E8A-4147-A177-3AD203B41FA5}">
                      <a16:colId xmlns:a16="http://schemas.microsoft.com/office/drawing/2014/main" val="3111489013"/>
                    </a:ext>
                  </a:extLst>
                </a:gridCol>
              </a:tblGrid>
              <a:tr h="26710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Critical Milestones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Due Date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a:latin typeface="Poppins" pitchFamily="2" charset="77"/>
                          <a:cs typeface="Poppins" pitchFamily="2" charset="77"/>
                        </a:rPr>
                        <a:t>Owner(s)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Status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681172629"/>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Demo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a:buNone/>
                      </a:pPr>
                      <a:r>
                        <a:rPr kumimoji="0" lang="en-US" sz="800" dirty="0">
                          <a:solidFill>
                            <a:schemeClr val="bg1"/>
                          </a:solidFill>
                          <a:latin typeface="Poppins" pitchFamily="2" charset="77"/>
                          <a:cs typeface="Poppins" pitchFamily="2" charset="77"/>
                        </a:rPr>
                        <a:t>8/20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a:lnSpc>
                          <a:spcPct val="100000"/>
                        </a:lnSpc>
                        <a:spcBef>
                          <a:spcPct val="20000"/>
                        </a:spcBef>
                        <a:spcAft>
                          <a:spcPts val="0"/>
                        </a:spcAft>
                        <a:buSzTx/>
                        <a:buFontTx/>
                        <a:buNone/>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Wave IX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a:ln>
                            <a:noFill/>
                          </a:ln>
                          <a:solidFill>
                            <a:schemeClr val="bg1"/>
                          </a:solidFill>
                          <a:effectLst/>
                          <a:uLnTx/>
                          <a:uFillTx/>
                          <a:latin typeface="Poppins" pitchFamily="2" charset="77"/>
                          <a:ea typeface="+mn-ea"/>
                          <a:cs typeface="Poppins" pitchFamily="2" charset="77"/>
                        </a:rPr>
                        <a:t>Completed</a:t>
                      </a:r>
                      <a:endPar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818264609"/>
                  </a:ext>
                </a:extLst>
              </a:tr>
              <a:tr h="457200">
                <a:tc>
                  <a:txBody>
                    <a:bodyPr/>
                    <a:lstStyle/>
                    <a:p>
                      <a:pPr marL="0" marR="0" lvl="0" indent="0" algn="l" rtl="0">
                        <a:lnSpc>
                          <a:spcPct val="100000"/>
                        </a:lnSpc>
                        <a:spcBef>
                          <a:spcPts val="0"/>
                        </a:spcBef>
                        <a:spcAft>
                          <a:spcPts val="0"/>
                        </a:spcAft>
                        <a:buClrTx/>
                        <a:buSzTx/>
                        <a:buNone/>
                      </a:pPr>
                      <a:r>
                        <a:rPr lang="en-US" sz="800" dirty="0">
                          <a:solidFill>
                            <a:schemeClr val="bg1"/>
                          </a:solidFill>
                          <a:latin typeface="Poppins" pitchFamily="2" charset="77"/>
                          <a:cs typeface="Poppins" pitchFamily="2" charset="77"/>
                        </a:rPr>
                        <a:t>Kick Off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a:lnSpc>
                          <a:spcPct val="100000"/>
                        </a:lnSpc>
                        <a:spcBef>
                          <a:spcPts val="0"/>
                        </a:spcBef>
                        <a:spcAft>
                          <a:spcPts val="0"/>
                        </a:spcAft>
                        <a:buClrTx/>
                        <a:buSzTx/>
                        <a:buNone/>
                      </a:pPr>
                      <a:r>
                        <a:rPr kumimoji="0" lang="en-US" sz="800" dirty="0">
                          <a:solidFill>
                            <a:schemeClr val="bg1"/>
                          </a:solidFill>
                          <a:latin typeface="Poppins" pitchFamily="2" charset="77"/>
                          <a:cs typeface="Poppins" pitchFamily="2" charset="77"/>
                        </a:rPr>
                        <a:t>11/20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800" b="0" i="0" u="none" strike="noStrike" kern="0" cap="none" spc="0" normalizeH="0" baseline="0" noProof="0">
                          <a:ln>
                            <a:noFill/>
                          </a:ln>
                          <a:solidFill>
                            <a:srgbClr val="000000"/>
                          </a:solidFill>
                          <a:effectLst/>
                          <a:uLnTx/>
                          <a:uFillTx/>
                          <a:latin typeface="Poppins" pitchFamily="2" charset="77"/>
                          <a:ea typeface="+mn-ea"/>
                          <a:cs typeface="Poppins" pitchFamily="2" charset="77"/>
                          <a:sym typeface="Helvetica"/>
                        </a:rPr>
                        <a:t>Wave IX</a:t>
                      </a:r>
                      <a:endParaRPr kumimoji="0" lang="en-US" sz="800" b="0" i="0" u="none" strike="noStrike" kern="0" cap="none" spc="0" normalizeH="0" baseline="0" noProof="0" dirty="0">
                        <a:ln>
                          <a:noFill/>
                        </a:ln>
                        <a:solidFill>
                          <a:srgbClr val="000000"/>
                        </a:solidFill>
                        <a:effectLst/>
                        <a:uLnTx/>
                        <a:uFillTx/>
                        <a:latin typeface="Poppins" pitchFamily="2" charset="77"/>
                        <a:ea typeface="+mn-ea"/>
                        <a:cs typeface="Poppins" pitchFamily="2" charset="77"/>
                        <a:sym typeface="Helvetic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a:ln>
                            <a:noFill/>
                          </a:ln>
                          <a:solidFill>
                            <a:schemeClr val="bg1"/>
                          </a:solidFill>
                          <a:effectLst/>
                          <a:uLnTx/>
                          <a:uFillTx/>
                          <a:latin typeface="Poppins" pitchFamily="2" charset="77"/>
                          <a:ea typeface="+mn-ea"/>
                          <a:cs typeface="Poppins" pitchFamily="2" charset="77"/>
                        </a:rPr>
                        <a:t>Completed</a:t>
                      </a:r>
                      <a:endPar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52356995"/>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Discovery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defTabSz="914400">
                        <a:buNone/>
                        <a:tabLst/>
                        <a:defRPr/>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11/25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Poppins" pitchFamily="2" charset="77"/>
                          <a:ea typeface="+mn-ea"/>
                          <a:cs typeface="Poppins" pitchFamily="2" charset="77"/>
                          <a:sym typeface="Helvetica"/>
                        </a:rPr>
                        <a:t>Wave IX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a:ln>
                            <a:noFill/>
                          </a:ln>
                          <a:solidFill>
                            <a:schemeClr val="bg1"/>
                          </a:solidFill>
                          <a:effectLst/>
                          <a:uLnTx/>
                          <a:uFillTx/>
                          <a:latin typeface="Poppins" pitchFamily="2" charset="77"/>
                          <a:ea typeface="+mn-ea"/>
                          <a:cs typeface="Poppins" pitchFamily="2" charset="77"/>
                        </a:rPr>
                        <a:t>Completed</a:t>
                      </a:r>
                      <a:endPar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1961824"/>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Telephony Integration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a:buNone/>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TBD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Wave IX</a:t>
                      </a:r>
                    </a:p>
                    <a:p>
                      <a:pPr marL="0" marR="0" lvl="0" indent="0" algn="ctr">
                        <a:lnSpc>
                          <a:spcPct val="100000"/>
                        </a:lnSpc>
                        <a:spcBef>
                          <a:spcPct val="20000"/>
                        </a:spcBef>
                        <a:spcAft>
                          <a:spcPts val="0"/>
                        </a:spcAft>
                        <a:buNone/>
                      </a:pPr>
                      <a:endParaRPr lang="en-US" sz="800" b="0" i="0" u="none" strike="noStrike" kern="0" cap="none" spc="0" normalizeH="0" baseline="0" noProof="0" dirty="0">
                        <a:ln>
                          <a:noFill/>
                        </a:ln>
                        <a:solidFill>
                          <a:schemeClr val="bg1"/>
                        </a:solidFill>
                        <a:effectLst/>
                        <a:uLnTx/>
                        <a:uFillTx/>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In Progress</a:t>
                      </a:r>
                    </a:p>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endPar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434713985"/>
                  </a:ext>
                </a:extLst>
              </a:tr>
              <a:tr h="475661">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Back-end system integration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defTabSz="914400">
                        <a:buNone/>
                        <a:tabLst/>
                        <a:defRPr/>
                      </a:pPr>
                      <a:r>
                        <a:rPr kumimoji="0" lang="en-US" sz="800" b="0" i="0" u="none" strike="noStrike" kern="0" cap="none" spc="0" normalizeH="0" baseline="0" noProof="0">
                          <a:ln>
                            <a:noFill/>
                          </a:ln>
                          <a:solidFill>
                            <a:srgbClr val="000000"/>
                          </a:solidFill>
                          <a:effectLst/>
                          <a:uLnTx/>
                          <a:uFillTx/>
                          <a:latin typeface="Poppins" pitchFamily="2" charset="77"/>
                          <a:ea typeface="+mn-ea"/>
                          <a:cs typeface="Poppins" pitchFamily="2" charset="77"/>
                          <a:sym typeface="Helvetica"/>
                        </a:rPr>
                        <a:t>TBD</a:t>
                      </a:r>
                      <a:endPar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Wave IX</a:t>
                      </a:r>
                    </a:p>
                    <a:p>
                      <a:pPr marL="0" marR="0" lvl="0" indent="0" algn="ctr" defTabSz="914400">
                        <a:lnSpc>
                          <a:spcPct val="100000"/>
                        </a:lnSpc>
                        <a:spcBef>
                          <a:spcPct val="20000"/>
                        </a:spcBef>
                        <a:spcAft>
                          <a:spcPts val="0"/>
                        </a:spcAft>
                        <a:buNone/>
                        <a:tabLst/>
                        <a:defRPr/>
                      </a:pPr>
                      <a:endParaRPr lang="en-US" sz="800" b="0" i="0" u="none" strike="noStrike" kern="0" cap="none" spc="0" normalizeH="0" baseline="0" noProof="0" dirty="0">
                        <a:ln>
                          <a:noFill/>
                        </a:ln>
                        <a:solidFill>
                          <a:schemeClr val="bg1"/>
                        </a:solidFill>
                        <a:effectLst/>
                        <a:uLnTx/>
                        <a:uFillTx/>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strike="noStrike" kern="1200" noProof="0" dirty="0">
                          <a:solidFill>
                            <a:schemeClr val="bg1"/>
                          </a:solidFill>
                          <a:latin typeface="Poppins" pitchFamily="2" charset="77"/>
                          <a:ea typeface="+mn-ea"/>
                          <a:cs typeface="Poppins" pitchFamily="2" charset="77"/>
                        </a:rPr>
                        <a:t>To-do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210325465"/>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Testing &amp; Pre Go-:Live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a:lnSpc>
                          <a:spcPct val="100000"/>
                        </a:lnSpc>
                        <a:spcBef>
                          <a:spcPts val="0"/>
                        </a:spcBef>
                        <a:spcAft>
                          <a:spcPts val="0"/>
                        </a:spcAft>
                        <a:buClrTx/>
                        <a:buSzTx/>
                        <a:buNone/>
                      </a:pPr>
                      <a:r>
                        <a:rPr kumimoji="0" lang="en-US" sz="800" b="0" i="0" u="none" strike="noStrike" kern="0" cap="none" spc="0" normalizeH="0" baseline="0" noProof="0">
                          <a:ln>
                            <a:noFill/>
                          </a:ln>
                          <a:solidFill>
                            <a:srgbClr val="000000"/>
                          </a:solidFill>
                          <a:effectLst/>
                          <a:uLnTx/>
                          <a:uFillTx/>
                          <a:latin typeface="Poppins" pitchFamily="2" charset="77"/>
                          <a:ea typeface="+mn-ea"/>
                          <a:cs typeface="Poppins" pitchFamily="2" charset="77"/>
                          <a:sym typeface="Helvetica"/>
                        </a:rPr>
                        <a:t>TBD</a:t>
                      </a:r>
                      <a:endParaRPr kumimoji="0"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a:lnSpc>
                          <a:spcPct val="100000"/>
                        </a:lnSpc>
                        <a:spcBef>
                          <a:spcPts val="0"/>
                        </a:spcBef>
                        <a:spcAft>
                          <a:spcPts val="0"/>
                        </a:spcAft>
                        <a:buClrTx/>
                        <a:buSzTx/>
                        <a:buNone/>
                        <a:tabLst>
                          <a:tab pos="2400300" algn="l"/>
                        </a:tabLst>
                        <a:defRPr/>
                      </a:pPr>
                      <a:r>
                        <a:rPr kumimoji="0" lang="en-US" sz="800" b="0" strike="noStrike" kern="1200" noProof="0" dirty="0">
                          <a:solidFill>
                            <a:schemeClr val="bg1"/>
                          </a:solidFill>
                          <a:latin typeface="Poppins" pitchFamily="2" charset="77"/>
                          <a:ea typeface="+mn-ea"/>
                          <a:cs typeface="Poppins" pitchFamily="2" charset="77"/>
                        </a:rPr>
                        <a:t>Operations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none" spc="0" normalizeH="0" baseline="0" noProof="0">
                          <a:ln>
                            <a:noFill/>
                          </a:ln>
                          <a:solidFill>
                            <a:srgbClr val="000000"/>
                          </a:solidFill>
                          <a:effectLst/>
                          <a:uLnTx/>
                          <a:uFillTx/>
                          <a:latin typeface="Poppins" pitchFamily="2" charset="77"/>
                          <a:ea typeface="+mn-ea"/>
                          <a:cs typeface="Poppins" pitchFamily="2" charset="77"/>
                          <a:sym typeface="Helvetica"/>
                        </a:rPr>
                        <a:t>To-do</a:t>
                      </a:r>
                      <a:endParaRPr kumimoji="0" lang="en-US" sz="800" b="0" i="0" u="none" strike="noStrike" kern="1200" cap="none" spc="0" normalizeH="0" baseline="0" noProof="0" dirty="0">
                        <a:ln>
                          <a:noFill/>
                        </a:ln>
                        <a:solidFill>
                          <a:srgbClr val="000000"/>
                        </a:solidFill>
                        <a:effectLst/>
                        <a:uLnTx/>
                        <a:uFillTx/>
                        <a:latin typeface="Poppins" pitchFamily="2" charset="77"/>
                        <a:ea typeface="+mn-ea"/>
                        <a:cs typeface="Poppins" pitchFamily="2" charset="77"/>
                        <a:sym typeface="Helvetic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900411667"/>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Go-:Live</a:t>
                      </a:r>
                      <a:endParaRPr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0" u="none" strike="noStrike" kern="0" cap="none" spc="0" normalizeH="0" baseline="0" noProof="0" dirty="0">
                          <a:ln>
                            <a:noFill/>
                          </a:ln>
                          <a:solidFill>
                            <a:srgbClr val="000000"/>
                          </a:solidFill>
                          <a:effectLst/>
                          <a:uLnTx/>
                          <a:uFillTx/>
                          <a:latin typeface="Poppins" pitchFamily="2" charset="77"/>
                          <a:ea typeface="+mn-ea"/>
                          <a:cs typeface="Poppins" pitchFamily="2" charset="77"/>
                          <a:sym typeface="Helvetica"/>
                        </a:rPr>
                        <a:t>TBD</a:t>
                      </a:r>
                      <a:endParaRPr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strike="noStrike" kern="1200" noProof="0" dirty="0">
                          <a:solidFill>
                            <a:schemeClr val="bg1"/>
                          </a:solidFill>
                          <a:latin typeface="Poppins" pitchFamily="2" charset="77"/>
                          <a:ea typeface="+mn-ea"/>
                          <a:cs typeface="Poppins" pitchFamily="2" charset="77"/>
                        </a:rPr>
                        <a:t>Operations</a:t>
                      </a:r>
                    </a:p>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none" spc="0" normalizeH="0" baseline="0" noProof="0" dirty="0">
                          <a:ln>
                            <a:noFill/>
                          </a:ln>
                          <a:solidFill>
                            <a:srgbClr val="000000"/>
                          </a:solidFill>
                          <a:effectLst/>
                          <a:uLnTx/>
                          <a:uFillTx/>
                          <a:latin typeface="Poppins" pitchFamily="2" charset="77"/>
                          <a:ea typeface="+mn-ea"/>
                          <a:cs typeface="Poppins" pitchFamily="2" charset="77"/>
                          <a:sym typeface="Helvetica"/>
                        </a:rPr>
                        <a:t>To-do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225300039"/>
                  </a:ext>
                </a:extLst>
              </a:tr>
            </a:tbl>
          </a:graphicData>
        </a:graphic>
      </p:graphicFrame>
    </p:spTree>
    <p:extLst>
      <p:ext uri="{BB962C8B-B14F-4D97-AF65-F5344CB8AC3E}">
        <p14:creationId xmlns:p14="http://schemas.microsoft.com/office/powerpoint/2010/main" val="255167649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677FB1A7-A038-FC04-A593-83C3EC3D5A6C}"/>
              </a:ext>
            </a:extLst>
          </p:cNvPr>
          <p:cNvGrpSpPr/>
          <p:nvPr/>
        </p:nvGrpSpPr>
        <p:grpSpPr>
          <a:xfrm>
            <a:off x="764340" y="514566"/>
            <a:ext cx="2420139" cy="419216"/>
            <a:chOff x="0" y="0"/>
            <a:chExt cx="2420137" cy="419215"/>
          </a:xfrm>
        </p:grpSpPr>
        <p:grpSp>
          <p:nvGrpSpPr>
            <p:cNvPr id="3" name="Group 13">
              <a:extLst>
                <a:ext uri="{FF2B5EF4-FFF2-40B4-BE49-F238E27FC236}">
                  <a16:creationId xmlns:a16="http://schemas.microsoft.com/office/drawing/2014/main" id="{DF1F0340-EF8D-CCC7-2225-9CD07ABA7C62}"/>
                </a:ext>
              </a:extLst>
            </p:cNvPr>
            <p:cNvGrpSpPr/>
            <p:nvPr/>
          </p:nvGrpSpPr>
          <p:grpSpPr>
            <a:xfrm>
              <a:off x="-1" y="-1"/>
              <a:ext cx="989545" cy="419216"/>
              <a:chOff x="0" y="0"/>
              <a:chExt cx="989543" cy="419215"/>
            </a:xfrm>
          </p:grpSpPr>
          <p:grpSp>
            <p:nvGrpSpPr>
              <p:cNvPr id="5" name="Group 16">
                <a:extLst>
                  <a:ext uri="{FF2B5EF4-FFF2-40B4-BE49-F238E27FC236}">
                    <a16:creationId xmlns:a16="http://schemas.microsoft.com/office/drawing/2014/main" id="{ABBB030D-1A3B-BF57-7D98-0C9C0556BFA9}"/>
                  </a:ext>
                </a:extLst>
              </p:cNvPr>
              <p:cNvGrpSpPr/>
              <p:nvPr/>
            </p:nvGrpSpPr>
            <p:grpSpPr>
              <a:xfrm>
                <a:off x="-1" y="37111"/>
                <a:ext cx="762246" cy="274322"/>
                <a:chOff x="0" y="0"/>
                <a:chExt cx="762244" cy="274320"/>
              </a:xfrm>
            </p:grpSpPr>
            <p:pic>
              <p:nvPicPr>
                <p:cNvPr id="7" name="Graphic 18" descr="Graphic 18">
                  <a:extLst>
                    <a:ext uri="{FF2B5EF4-FFF2-40B4-BE49-F238E27FC236}">
                      <a16:creationId xmlns:a16="http://schemas.microsoft.com/office/drawing/2014/main" id="{6192BE64-A6CC-8029-AFC1-AF1BF2EC8795}"/>
                    </a:ext>
                  </a:extLst>
                </p:cNvPr>
                <p:cNvPicPr>
                  <a:picLocks noChangeAspect="1"/>
                </p:cNvPicPr>
                <p:nvPr/>
              </p:nvPicPr>
              <p:blipFill>
                <a:blip r:embed="rId2"/>
                <a:stretch>
                  <a:fillRect/>
                </a:stretch>
              </p:blipFill>
              <p:spPr>
                <a:xfrm>
                  <a:off x="-1" y="0"/>
                  <a:ext cx="757246" cy="274321"/>
                </a:xfrm>
                <a:prstGeom prst="rect">
                  <a:avLst/>
                </a:prstGeom>
                <a:ln w="12700" cap="flat">
                  <a:noFill/>
                  <a:miter lim="400000"/>
                </a:ln>
                <a:effectLst/>
              </p:spPr>
            </p:pic>
            <p:sp>
              <p:nvSpPr>
                <p:cNvPr id="8" name="Oval 21">
                  <a:extLst>
                    <a:ext uri="{FF2B5EF4-FFF2-40B4-BE49-F238E27FC236}">
                      <a16:creationId xmlns:a16="http://schemas.microsoft.com/office/drawing/2014/main" id="{47DABE5E-8614-A645-7ACC-1376CD318783}"/>
                    </a:ext>
                  </a:extLst>
                </p:cNvPr>
                <p:cNvSpPr/>
                <p:nvPr/>
              </p:nvSpPr>
              <p:spPr>
                <a:xfrm>
                  <a:off x="687420" y="199496"/>
                  <a:ext cx="74825" cy="74825"/>
                </a:xfrm>
                <a:prstGeom prst="ellipse">
                  <a:avLst/>
                </a:prstGeom>
                <a:gradFill flip="none" rotWithShape="1">
                  <a:gsLst>
                    <a:gs pos="0">
                      <a:srgbClr val="FA0060"/>
                    </a:gs>
                    <a:gs pos="100000">
                      <a:srgbClr val="7400FF"/>
                    </a:gs>
                  </a:gsLst>
                  <a:lin ang="0" scaled="0"/>
                </a:gradFill>
                <a:ln w="12700" cap="flat">
                  <a:noFill/>
                  <a:miter lim="400000"/>
                </a:ln>
                <a:effectLst/>
              </p:spPr>
              <p:txBody>
                <a:bodyPr wrap="square" lIns="45719" tIns="45719" rIns="45719" bIns="45719" numCol="1" anchor="ctr">
                  <a:noAutofit/>
                </a:bodyPr>
                <a:lstStyle/>
                <a:p>
                  <a:pPr marR="0" algn="ctr">
                    <a:lnSpc>
                      <a:spcPct val="100000"/>
                    </a:lnSpc>
                    <a:defRPr sz="1000">
                      <a:latin typeface="Calibri"/>
                      <a:ea typeface="Calibri"/>
                      <a:cs typeface="Calibri"/>
                      <a:sym typeface="Calibri"/>
                    </a:defRPr>
                  </a:pPr>
                  <a:endParaRPr/>
                </a:p>
              </p:txBody>
            </p:sp>
          </p:grpSp>
          <p:pic>
            <p:nvPicPr>
              <p:cNvPr id="6" name="object 5" descr="object 5">
                <a:extLst>
                  <a:ext uri="{FF2B5EF4-FFF2-40B4-BE49-F238E27FC236}">
                    <a16:creationId xmlns:a16="http://schemas.microsoft.com/office/drawing/2014/main" id="{79BED4F6-5380-B295-62DF-32440FC46C5F}"/>
                  </a:ext>
                </a:extLst>
              </p:cNvPr>
              <p:cNvPicPr>
                <a:picLocks noChangeAspect="1"/>
              </p:cNvPicPr>
              <p:nvPr/>
            </p:nvPicPr>
            <p:blipFill>
              <a:blip r:embed="rId3"/>
              <a:stretch>
                <a:fillRect/>
              </a:stretch>
            </p:blipFill>
            <p:spPr>
              <a:xfrm rot="16200000" flipH="1">
                <a:off x="766074" y="195745"/>
                <a:ext cx="419216" cy="27725"/>
              </a:xfrm>
              <a:prstGeom prst="rect">
                <a:avLst/>
              </a:prstGeom>
              <a:ln w="12700" cap="flat">
                <a:noFill/>
                <a:miter lim="400000"/>
              </a:ln>
              <a:effectLst/>
            </p:spPr>
          </p:pic>
        </p:grpSp>
        <p:pic>
          <p:nvPicPr>
            <p:cNvPr id="4" name="Graphic 14" descr="Graphic 14">
              <a:extLst>
                <a:ext uri="{FF2B5EF4-FFF2-40B4-BE49-F238E27FC236}">
                  <a16:creationId xmlns:a16="http://schemas.microsoft.com/office/drawing/2014/main" id="{7FC96325-105D-B26D-B941-D774CBA16A73}"/>
                </a:ext>
              </a:extLst>
            </p:cNvPr>
            <p:cNvPicPr>
              <a:picLocks noChangeAspect="1"/>
            </p:cNvPicPr>
            <p:nvPr/>
          </p:nvPicPr>
          <p:blipFill>
            <a:blip r:embed="rId4"/>
            <a:stretch>
              <a:fillRect/>
            </a:stretch>
          </p:blipFill>
          <p:spPr>
            <a:xfrm>
              <a:off x="1194118" y="34364"/>
              <a:ext cx="1226020" cy="277068"/>
            </a:xfrm>
            <a:prstGeom prst="rect">
              <a:avLst/>
            </a:prstGeom>
            <a:ln w="12700" cap="flat">
              <a:noFill/>
              <a:miter lim="400000"/>
            </a:ln>
            <a:effectLst/>
          </p:spPr>
        </p:pic>
      </p:grpSp>
      <p:sp>
        <p:nvSpPr>
          <p:cNvPr id="9" name="object 2">
            <a:extLst>
              <a:ext uri="{FF2B5EF4-FFF2-40B4-BE49-F238E27FC236}">
                <a16:creationId xmlns:a16="http://schemas.microsoft.com/office/drawing/2014/main" id="{0ABAEB0C-ADA6-1873-5931-9E09C76CC410}"/>
              </a:ext>
            </a:extLst>
          </p:cNvPr>
          <p:cNvSpPr txBox="1"/>
          <p:nvPr/>
        </p:nvSpPr>
        <p:spPr>
          <a:xfrm>
            <a:off x="764337" y="1090825"/>
            <a:ext cx="9178226" cy="4622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7701">
              <a:spcBef>
                <a:spcPts val="500"/>
              </a:spcBef>
              <a:defRPr sz="2600"/>
            </a:pPr>
            <a:r>
              <a:rPr lang="en-US" dirty="0">
                <a:solidFill>
                  <a:schemeClr val="tx1"/>
                </a:solidFill>
              </a:rPr>
              <a:t>Custom Ink – </a:t>
            </a:r>
            <a:r>
              <a:rPr lang="en-US" dirty="0" err="1">
                <a:gradFill flip="none" rotWithShape="1">
                  <a:gsLst>
                    <a:gs pos="0">
                      <a:srgbClr val="7400FF"/>
                    </a:gs>
                    <a:gs pos="100000">
                      <a:srgbClr val="FA0060"/>
                    </a:gs>
                  </a:gsLst>
                  <a:lin ang="0" scaled="0"/>
                </a:gradFill>
              </a:rPr>
              <a:t>WaveIX</a:t>
            </a:r>
            <a:r>
              <a:rPr lang="en-US" dirty="0">
                <a:gradFill flip="none" rotWithShape="1">
                  <a:gsLst>
                    <a:gs pos="0">
                      <a:srgbClr val="7400FF"/>
                    </a:gs>
                    <a:gs pos="100000">
                      <a:srgbClr val="FA0060"/>
                    </a:gs>
                  </a:gsLst>
                  <a:lin ang="0" scaled="0"/>
                </a:gradFill>
              </a:rPr>
              <a:t> AI Agent</a:t>
            </a:r>
            <a:endParaRPr dirty="0">
              <a:gradFill flip="none" rotWithShape="1">
                <a:gsLst>
                  <a:gs pos="0">
                    <a:srgbClr val="7400FF"/>
                  </a:gs>
                  <a:gs pos="100000">
                    <a:srgbClr val="FA0060"/>
                  </a:gs>
                </a:gsLst>
                <a:lin ang="0" scaled="0"/>
              </a:gradFill>
            </a:endParaRPr>
          </a:p>
        </p:txBody>
      </p:sp>
      <p:sp>
        <p:nvSpPr>
          <p:cNvPr id="10" name="TextBox 9">
            <a:extLst>
              <a:ext uri="{FF2B5EF4-FFF2-40B4-BE49-F238E27FC236}">
                <a16:creationId xmlns:a16="http://schemas.microsoft.com/office/drawing/2014/main" id="{865CDB4F-34B1-F381-13C8-FB65E9B7B1C5}"/>
              </a:ext>
            </a:extLst>
          </p:cNvPr>
          <p:cNvSpPr txBox="1"/>
          <p:nvPr/>
        </p:nvSpPr>
        <p:spPr>
          <a:xfrm>
            <a:off x="764337" y="1660964"/>
            <a:ext cx="2129748" cy="3139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3081" indent="0" algn="l" defTabSz="554491" rtl="0" fontAlgn="auto" latinLnBrk="0" hangingPunct="0">
              <a:lnSpc>
                <a:spcPct val="120000"/>
              </a:lnSpc>
              <a:spcBef>
                <a:spcPts val="0"/>
              </a:spcBef>
              <a:spcAft>
                <a:spcPts val="0"/>
              </a:spcAft>
              <a:buClrTx/>
              <a:buSzTx/>
              <a:buFontTx/>
              <a:buNone/>
              <a:tabLst/>
            </a:pPr>
            <a:r>
              <a:rPr kumimoji="0" lang="en-US" sz="1200" b="1" i="0" u="none" strike="noStrike" cap="none" spc="300" normalizeH="0" baseline="0" dirty="0">
                <a:ln>
                  <a:noFill/>
                </a:ln>
                <a:solidFill>
                  <a:schemeClr val="accent1"/>
                </a:solidFill>
                <a:effectLst/>
                <a:uFillTx/>
                <a:latin typeface="Poppins" pitchFamily="2" charset="77"/>
                <a:cs typeface="Poppins" pitchFamily="2" charset="77"/>
                <a:sym typeface="Poppins Medium"/>
              </a:rPr>
              <a:t>PROGRESS UPDATE</a:t>
            </a:r>
          </a:p>
        </p:txBody>
      </p:sp>
      <p:sp>
        <p:nvSpPr>
          <p:cNvPr id="11" name="TextBox 10">
            <a:extLst>
              <a:ext uri="{FF2B5EF4-FFF2-40B4-BE49-F238E27FC236}">
                <a16:creationId xmlns:a16="http://schemas.microsoft.com/office/drawing/2014/main" id="{7119EEFB-2075-01E3-ED20-AAE40AF73DE1}"/>
              </a:ext>
            </a:extLst>
          </p:cNvPr>
          <p:cNvSpPr txBox="1"/>
          <p:nvPr/>
        </p:nvSpPr>
        <p:spPr>
          <a:xfrm>
            <a:off x="764337" y="1974894"/>
            <a:ext cx="5458112" cy="78996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defTabSz="457200">
              <a:spcAft>
                <a:spcPts val="600"/>
              </a:spcAft>
              <a:buClr>
                <a:schemeClr val="accent1"/>
              </a:buClr>
              <a:buAutoNum type="arabicPeriod"/>
              <a:defRPr/>
            </a:pPr>
            <a:r>
              <a:rPr lang="en-US" sz="1000" dirty="0">
                <a:solidFill>
                  <a:schemeClr val="tx1"/>
                </a:solidFill>
                <a:latin typeface="Poppins" pitchFamily="2" charset="77"/>
                <a:ea typeface="+mn-lt"/>
                <a:cs typeface="Poppins" pitchFamily="2" charset="77"/>
              </a:rPr>
              <a:t>A custom demo environment is handed over to CI. </a:t>
            </a:r>
          </a:p>
          <a:p>
            <a:pPr marL="228600" indent="-228600" defTabSz="457200">
              <a:spcAft>
                <a:spcPts val="600"/>
              </a:spcAft>
              <a:buClr>
                <a:schemeClr val="accent1"/>
              </a:buClr>
              <a:buAutoNum type="arabicPeriod"/>
              <a:defRPr/>
            </a:pPr>
            <a:r>
              <a:rPr lang="en-US" sz="1000" dirty="0">
                <a:solidFill>
                  <a:schemeClr val="tx1"/>
                </a:solidFill>
                <a:latin typeface="Poppins" pitchFamily="2" charset="77"/>
                <a:ea typeface="+mn-lt"/>
                <a:cs typeface="Poppins" pitchFamily="2" charset="77"/>
              </a:rPr>
              <a:t>Client will review and share feedback</a:t>
            </a:r>
          </a:p>
          <a:p>
            <a:pPr marL="228600" indent="-228600" defTabSz="457200">
              <a:spcAft>
                <a:spcPts val="600"/>
              </a:spcAft>
              <a:buClr>
                <a:schemeClr val="accent1"/>
              </a:buClr>
              <a:buAutoNum type="arabicPeriod"/>
              <a:defRPr/>
            </a:pPr>
            <a:r>
              <a:rPr lang="en-US" sz="1000" dirty="0">
                <a:solidFill>
                  <a:schemeClr val="tx1"/>
                </a:solidFill>
                <a:latin typeface="Poppins" pitchFamily="2" charset="77"/>
                <a:ea typeface="+mn-lt"/>
                <a:cs typeface="Poppins" pitchFamily="2" charset="77"/>
              </a:rPr>
              <a:t>Working on finalizing SOW</a:t>
            </a:r>
          </a:p>
        </p:txBody>
      </p:sp>
      <p:sp>
        <p:nvSpPr>
          <p:cNvPr id="12" name="TextBox 11">
            <a:extLst>
              <a:ext uri="{FF2B5EF4-FFF2-40B4-BE49-F238E27FC236}">
                <a16:creationId xmlns:a16="http://schemas.microsoft.com/office/drawing/2014/main" id="{5595C36D-3E28-D628-527D-A93148608927}"/>
              </a:ext>
            </a:extLst>
          </p:cNvPr>
          <p:cNvSpPr txBox="1"/>
          <p:nvPr/>
        </p:nvSpPr>
        <p:spPr>
          <a:xfrm>
            <a:off x="764337" y="4127789"/>
            <a:ext cx="1371527" cy="3139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3081" indent="0" algn="l" defTabSz="554491" rtl="0" fontAlgn="auto" latinLnBrk="0" hangingPunct="0">
              <a:lnSpc>
                <a:spcPct val="120000"/>
              </a:lnSpc>
              <a:spcBef>
                <a:spcPts val="0"/>
              </a:spcBef>
              <a:spcAft>
                <a:spcPts val="0"/>
              </a:spcAft>
              <a:buClrTx/>
              <a:buSzTx/>
              <a:buFontTx/>
              <a:buNone/>
              <a:tabLst/>
            </a:pPr>
            <a:r>
              <a:rPr kumimoji="0" lang="en-US" sz="1200" b="1" i="0" u="none" strike="noStrike" cap="none" spc="300" normalizeH="0" baseline="0" dirty="0">
                <a:ln>
                  <a:noFill/>
                </a:ln>
                <a:solidFill>
                  <a:schemeClr val="accent1"/>
                </a:solidFill>
                <a:effectLst/>
                <a:uFillTx/>
                <a:latin typeface="Poppins" pitchFamily="2" charset="77"/>
                <a:cs typeface="Poppins" pitchFamily="2" charset="77"/>
                <a:sym typeface="Poppins Medium"/>
              </a:rPr>
              <a:t>NEXT STEPS</a:t>
            </a:r>
          </a:p>
        </p:txBody>
      </p:sp>
      <p:sp>
        <p:nvSpPr>
          <p:cNvPr id="13" name="TextBox 12">
            <a:extLst>
              <a:ext uri="{FF2B5EF4-FFF2-40B4-BE49-F238E27FC236}">
                <a16:creationId xmlns:a16="http://schemas.microsoft.com/office/drawing/2014/main" id="{7E9C87B7-9902-A197-5FB6-2CD1F8ED480A}"/>
              </a:ext>
            </a:extLst>
          </p:cNvPr>
          <p:cNvSpPr txBox="1"/>
          <p:nvPr/>
        </p:nvSpPr>
        <p:spPr>
          <a:xfrm>
            <a:off x="764337" y="4468089"/>
            <a:ext cx="5458112" cy="78996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Client feedback awaited</a:t>
            </a:r>
            <a:r>
              <a:rPr lang="en-US" sz="1000" kern="0" dirty="0">
                <a:solidFill>
                  <a:schemeClr val="tx1"/>
                </a:solidFill>
                <a:latin typeface="Poppins" pitchFamily="2" charset="77"/>
                <a:ea typeface="+mn-lt"/>
                <a:cs typeface="Poppins" pitchFamily="2" charset="77"/>
              </a:rPr>
              <a:t>.</a:t>
            </a:r>
          </a:p>
          <a:p>
            <a:pPr marL="171450" indent="-171450" defTabSz="457200">
              <a:spcAft>
                <a:spcPts val="600"/>
              </a:spcAft>
              <a:buClr>
                <a:schemeClr val="accent1"/>
              </a:buClr>
              <a:buFont typeface="Arial" panose="020B0604020202020204" pitchFamily="34" charset="0"/>
              <a:buChar char="•"/>
              <a:defRPr/>
            </a:pPr>
            <a:r>
              <a:rPr lang="en-US" sz="1000" kern="0" dirty="0">
                <a:solidFill>
                  <a:schemeClr val="tx1"/>
                </a:solidFill>
                <a:latin typeface="Poppins" pitchFamily="2" charset="77"/>
                <a:ea typeface="+mn-lt"/>
                <a:cs typeface="Poppins" pitchFamily="2" charset="77"/>
              </a:rPr>
              <a:t>Sign SOW and share project plan and timeline with Custom Ink</a:t>
            </a:r>
          </a:p>
          <a:p>
            <a:pPr marL="171450" indent="-171450" defTabSz="457200">
              <a:spcAft>
                <a:spcPts val="600"/>
              </a:spcAft>
              <a:buClr>
                <a:schemeClr val="accent1"/>
              </a:buClr>
              <a:buFont typeface="Arial" panose="020B0604020202020204" pitchFamily="34" charset="0"/>
              <a:buChar char="•"/>
              <a:defRPr/>
            </a:pPr>
            <a:r>
              <a:rPr lang="en-US" sz="1000" kern="0" dirty="0">
                <a:solidFill>
                  <a:schemeClr val="tx1"/>
                </a:solidFill>
                <a:latin typeface="Poppins" pitchFamily="2" charset="77"/>
                <a:ea typeface="+mn-lt"/>
                <a:cs typeface="Poppins" pitchFamily="2" charset="77"/>
              </a:rPr>
              <a:t>After approval start working on intent automation.</a:t>
            </a:r>
          </a:p>
        </p:txBody>
      </p:sp>
      <p:graphicFrame>
        <p:nvGraphicFramePr>
          <p:cNvPr id="14" name="Table 13">
            <a:extLst>
              <a:ext uri="{FF2B5EF4-FFF2-40B4-BE49-F238E27FC236}">
                <a16:creationId xmlns:a16="http://schemas.microsoft.com/office/drawing/2014/main" id="{7217C0BF-F3AC-E0F1-382D-EAAAF5460427}"/>
              </a:ext>
            </a:extLst>
          </p:cNvPr>
          <p:cNvGraphicFramePr>
            <a:graphicFrameLocks noGrp="1"/>
          </p:cNvGraphicFramePr>
          <p:nvPr>
            <p:extLst>
              <p:ext uri="{D42A27DB-BD31-4B8C-83A1-F6EECF244321}">
                <p14:modId xmlns:p14="http://schemas.microsoft.com/office/powerpoint/2010/main" val="3353440911"/>
              </p:ext>
            </p:extLst>
          </p:nvPr>
        </p:nvGraphicFramePr>
        <p:xfrm>
          <a:off x="764336" y="5767175"/>
          <a:ext cx="11102767" cy="1014884"/>
        </p:xfrm>
        <a:graphic>
          <a:graphicData uri="http://schemas.openxmlformats.org/drawingml/2006/table">
            <a:tbl>
              <a:tblPr firstRow="1" bandRow="1"/>
              <a:tblGrid>
                <a:gridCol w="2228140">
                  <a:extLst>
                    <a:ext uri="{9D8B030D-6E8A-4147-A177-3AD203B41FA5}">
                      <a16:colId xmlns:a16="http://schemas.microsoft.com/office/drawing/2014/main" val="2048538537"/>
                    </a:ext>
                  </a:extLst>
                </a:gridCol>
                <a:gridCol w="745177">
                  <a:extLst>
                    <a:ext uri="{9D8B030D-6E8A-4147-A177-3AD203B41FA5}">
                      <a16:colId xmlns:a16="http://schemas.microsoft.com/office/drawing/2014/main" val="1087928644"/>
                    </a:ext>
                  </a:extLst>
                </a:gridCol>
                <a:gridCol w="4160350">
                  <a:extLst>
                    <a:ext uri="{9D8B030D-6E8A-4147-A177-3AD203B41FA5}">
                      <a16:colId xmlns:a16="http://schemas.microsoft.com/office/drawing/2014/main" val="2801407862"/>
                    </a:ext>
                  </a:extLst>
                </a:gridCol>
                <a:gridCol w="1695039">
                  <a:extLst>
                    <a:ext uri="{9D8B030D-6E8A-4147-A177-3AD203B41FA5}">
                      <a16:colId xmlns:a16="http://schemas.microsoft.com/office/drawing/2014/main" val="894852767"/>
                    </a:ext>
                  </a:extLst>
                </a:gridCol>
                <a:gridCol w="848785">
                  <a:extLst>
                    <a:ext uri="{9D8B030D-6E8A-4147-A177-3AD203B41FA5}">
                      <a16:colId xmlns:a16="http://schemas.microsoft.com/office/drawing/2014/main" val="1952262249"/>
                    </a:ext>
                  </a:extLst>
                </a:gridCol>
                <a:gridCol w="1425276">
                  <a:extLst>
                    <a:ext uri="{9D8B030D-6E8A-4147-A177-3AD203B41FA5}">
                      <a16:colId xmlns:a16="http://schemas.microsoft.com/office/drawing/2014/main" val="2984590531"/>
                    </a:ext>
                  </a:extLst>
                </a:gridCol>
              </a:tblGrid>
              <a:tr h="29265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dirty="0">
                          <a:ln>
                            <a:noFill/>
                          </a:ln>
                          <a:effectLst/>
                          <a:latin typeface="Poppins" pitchFamily="2" charset="77"/>
                          <a:cs typeface="Poppins" pitchFamily="2" charset="77"/>
                        </a:rPr>
                        <a:t>Key Risks – Description</a:t>
                      </a:r>
                      <a:endParaRPr kumimoji="0" lang="en-US" sz="1000" b="1" u="none" strike="noStrike" kern="1200" cap="none" normalizeH="0" baseline="0" dirty="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a:ln>
                            <a:noFill/>
                          </a:ln>
                          <a:effectLst/>
                          <a:latin typeface="Poppins" pitchFamily="2" charset="77"/>
                          <a:cs typeface="Poppins" pitchFamily="2" charset="77"/>
                        </a:rPr>
                        <a:t>Impact</a:t>
                      </a:r>
                      <a:endParaRPr kumimoji="0" lang="en-US" sz="1000" b="1" u="none" strike="noStrike" kern="1200" cap="none" normalizeH="0" baseline="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noProof="0">
                          <a:ln>
                            <a:noFill/>
                          </a:ln>
                          <a:effectLst/>
                          <a:latin typeface="Poppins" pitchFamily="2" charset="77"/>
                          <a:cs typeface="Poppins" pitchFamily="2" charset="77"/>
                        </a:rPr>
                        <a:t>Resolution Action / Risk Mitigation </a:t>
                      </a:r>
                      <a:endParaRPr kumimoji="0" lang="en-US" sz="1000" b="1" u="none" strike="noStrike" kern="1200" cap="none" normalizeH="0" baseline="0" noProof="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a:ln>
                            <a:noFill/>
                          </a:ln>
                          <a:effectLst/>
                          <a:latin typeface="Poppins" pitchFamily="2" charset="77"/>
                          <a:cs typeface="Poppins" pitchFamily="2" charset="77"/>
                        </a:rPr>
                        <a:t>New Target Due Date</a:t>
                      </a:r>
                      <a:endParaRPr kumimoji="0" lang="en-US" sz="1000" b="1" u="none" strike="noStrike" kern="1200" cap="none" normalizeH="0" baseline="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a:ln>
                            <a:noFill/>
                          </a:ln>
                          <a:effectLst/>
                          <a:latin typeface="Poppins" pitchFamily="2" charset="77"/>
                          <a:cs typeface="Poppins" pitchFamily="2" charset="77"/>
                        </a:rPr>
                        <a:t>Owner(s)</a:t>
                      </a:r>
                      <a:endParaRPr kumimoji="0" lang="en-US" sz="1000" b="1" u="none" strike="noStrike" kern="1200" cap="none" normalizeH="0" baseline="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dirty="0">
                          <a:ln>
                            <a:noFill/>
                          </a:ln>
                          <a:effectLst/>
                          <a:latin typeface="Poppins" pitchFamily="2" charset="77"/>
                          <a:cs typeface="Poppins" pitchFamily="2" charset="77"/>
                        </a:rPr>
                        <a:t>Status</a:t>
                      </a:r>
                      <a:endParaRPr kumimoji="0" lang="en-US" sz="1000" b="1" u="none" strike="noStrike" kern="1200" cap="none" normalizeH="0" baseline="0" dirty="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801360726"/>
                  </a:ext>
                </a:extLst>
              </a:tr>
              <a:tr h="361114">
                <a:tc>
                  <a:txBody>
                    <a:bodyPr/>
                    <a:lstStyle/>
                    <a:p>
                      <a:pPr marL="0" marR="0" lvl="0" algn="l">
                        <a:spcBef>
                          <a:spcPts val="0"/>
                        </a:spcBef>
                        <a:spcAft>
                          <a:spcPts val="0"/>
                        </a:spcAft>
                        <a:buNone/>
                      </a:pPr>
                      <a:endParaRPr lang="en-US" sz="1000" kern="0" noProof="0">
                        <a:solidFill>
                          <a:srgbClr val="58595B"/>
                        </a:solidFill>
                        <a:latin typeface="Poppins" pitchFamily="2" charset="77"/>
                        <a:ea typeface="+mn-lt"/>
                        <a:cs typeface="Poppins" pitchFamily="2" charset="77"/>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endParaRPr lang="en-US" sz="1000" b="0" kern="0">
                        <a:solidFill>
                          <a:srgbClr val="58595B"/>
                        </a:solidFill>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l">
                        <a:spcBef>
                          <a:spcPts val="0"/>
                        </a:spcBef>
                        <a:spcAft>
                          <a:spcPts val="0"/>
                        </a:spcAft>
                        <a:buNone/>
                      </a:pPr>
                      <a:endParaRPr lang="en-US" sz="1000" b="0" kern="0" noProof="0" dirty="0">
                        <a:solidFill>
                          <a:srgbClr val="58595B"/>
                        </a:solidFill>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endParaRPr lang="en-US" sz="1000" strike="noStrike" kern="0" dirty="0">
                        <a:solidFill>
                          <a:srgbClr val="58595B"/>
                        </a:solidFill>
                        <a:effectLst/>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endParaRPr lang="en-US" sz="1000" kern="0">
                        <a:solidFill>
                          <a:srgbClr val="58595B"/>
                        </a:solidFill>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eaLnBrk="1" fontAlgn="auto" latinLnBrk="0" hangingPunct="1">
                        <a:lnSpc>
                          <a:spcPct val="100000"/>
                        </a:lnSpc>
                        <a:spcBef>
                          <a:spcPts val="0"/>
                        </a:spcBef>
                        <a:spcAft>
                          <a:spcPts val="0"/>
                        </a:spcAft>
                        <a:buClrTx/>
                        <a:buSzTx/>
                        <a:buFontTx/>
                        <a:buNone/>
                      </a:pPr>
                      <a:endParaRPr kumimoji="0" lang="en-US" sz="1000" b="0" i="0" u="none" strike="noStrike" kern="1200" cap="none" spc="0" normalizeH="0" baseline="0" noProof="0">
                        <a:ln>
                          <a:noFill/>
                        </a:ln>
                        <a:solidFill>
                          <a:srgbClr val="58595B"/>
                        </a:solidFill>
                        <a:effectLst/>
                        <a:uLnTx/>
                        <a:uFillTx/>
                        <a:latin typeface="Poppins" pitchFamily="2" charset="77"/>
                        <a:ea typeface="Calibri"/>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632947430"/>
                  </a:ext>
                </a:extLst>
              </a:tr>
              <a:tr h="361114">
                <a:tc>
                  <a:txBody>
                    <a:bodyPr/>
                    <a:lstStyle/>
                    <a:p>
                      <a:pPr marL="0" lvl="0" algn="l">
                        <a:spcBef>
                          <a:spcPts val="0"/>
                        </a:spcBef>
                        <a:spcAft>
                          <a:spcPts val="0"/>
                        </a:spcAft>
                        <a:buNone/>
                      </a:pPr>
                      <a:endParaRPr lang="en-US" sz="1000" b="0" i="0" u="none" strike="noStrike" kern="0" noProof="0">
                        <a:solidFill>
                          <a:srgbClr val="58595B"/>
                        </a:solidFill>
                        <a:latin typeface="Poppins" pitchFamily="2" charset="77"/>
                        <a:cs typeface="Poppins" pitchFamily="2" charset="77"/>
                      </a:endParaRPr>
                    </a:p>
                  </a:txBody>
                  <a:tcPr marT="952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tx2">
                        <a:lumMod val="20000"/>
                        <a:lumOff val="80000"/>
                      </a:schemeClr>
                    </a:solidFill>
                  </a:tcPr>
                </a:tc>
                <a:tc>
                  <a:txBody>
                    <a:bodyPr/>
                    <a:lstStyle/>
                    <a:p>
                      <a:pPr marL="0" lvl="0" algn="ctr">
                        <a:spcBef>
                          <a:spcPts val="0"/>
                        </a:spcBef>
                        <a:spcAft>
                          <a:spcPts val="0"/>
                        </a:spcAft>
                        <a:buNone/>
                      </a:pPr>
                      <a:endParaRPr lang="en-US" sz="1000" kern="0">
                        <a:solidFill>
                          <a:srgbClr val="58595B"/>
                        </a:solidFill>
                        <a:latin typeface="Poppins" pitchFamily="2" charset="77"/>
                        <a:ea typeface="+mn-lt"/>
                        <a:cs typeface="Poppins" pitchFamily="2" charset="77"/>
                      </a:endParaRPr>
                    </a:p>
                  </a:txBody>
                  <a:tcPr marL="68580" marR="68580" marT="952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tx2">
                        <a:lumMod val="20000"/>
                        <a:lumOff val="80000"/>
                      </a:schemeClr>
                    </a:solidFill>
                  </a:tcPr>
                </a:tc>
                <a:tc>
                  <a:txBody>
                    <a:bodyPr/>
                    <a:lstStyle/>
                    <a:p>
                      <a:pPr marL="0" lvl="0" algn="l">
                        <a:spcBef>
                          <a:spcPts val="0"/>
                        </a:spcBef>
                        <a:spcAft>
                          <a:spcPts val="0"/>
                        </a:spcAft>
                        <a:buNone/>
                      </a:pPr>
                      <a:endParaRPr lang="en-US" sz="1000" b="0" kern="0" noProof="0">
                        <a:solidFill>
                          <a:srgbClr val="58595B"/>
                        </a:solidFill>
                        <a:latin typeface="Poppins" pitchFamily="2" charset="77"/>
                        <a:ea typeface="+mn-lt"/>
                        <a:cs typeface="Poppins" pitchFamily="2" charset="77"/>
                      </a:endParaRPr>
                    </a:p>
                  </a:txBody>
                  <a:tcPr marL="68580" marR="68580" marT="952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tx2">
                        <a:lumMod val="20000"/>
                        <a:lumOff val="80000"/>
                      </a:schemeClr>
                    </a:solidFill>
                  </a:tcPr>
                </a:tc>
                <a:tc>
                  <a:txBody>
                    <a:bodyPr/>
                    <a:lstStyle/>
                    <a:p>
                      <a:pPr marL="0" lvl="0" algn="ctr">
                        <a:spcBef>
                          <a:spcPts val="0"/>
                        </a:spcBef>
                        <a:spcAft>
                          <a:spcPts val="0"/>
                        </a:spcAft>
                        <a:buNone/>
                      </a:pPr>
                      <a:endParaRPr lang="en-US" sz="1000" strike="noStrike" kern="0">
                        <a:solidFill>
                          <a:srgbClr val="58595B"/>
                        </a:solidFill>
                        <a:effectLst/>
                        <a:latin typeface="Poppins" pitchFamily="2" charset="77"/>
                        <a:ea typeface="+mn-lt"/>
                        <a:cs typeface="Poppins" pitchFamily="2" charset="77"/>
                      </a:endParaRPr>
                    </a:p>
                  </a:txBody>
                  <a:tcPr marL="68580" marR="68580" marT="952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tx2">
                        <a:lumMod val="20000"/>
                        <a:lumOff val="80000"/>
                      </a:schemeClr>
                    </a:solidFill>
                  </a:tcPr>
                </a:tc>
                <a:tc>
                  <a:txBody>
                    <a:bodyPr/>
                    <a:lstStyle/>
                    <a:p>
                      <a:pPr marL="0" lvl="0" algn="ctr">
                        <a:spcBef>
                          <a:spcPts val="0"/>
                        </a:spcBef>
                        <a:spcAft>
                          <a:spcPts val="0"/>
                        </a:spcAft>
                        <a:buNone/>
                      </a:pPr>
                      <a:endParaRPr lang="en-US" sz="1000" kern="0">
                        <a:solidFill>
                          <a:srgbClr val="58595B"/>
                        </a:solidFill>
                        <a:latin typeface="Poppins" pitchFamily="2" charset="77"/>
                        <a:ea typeface="+mn-lt"/>
                        <a:cs typeface="Poppins" pitchFamily="2" charset="77"/>
                      </a:endParaRPr>
                    </a:p>
                  </a:txBody>
                  <a:tcPr marL="68580" marR="68580" marT="952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tx2">
                        <a:lumMod val="20000"/>
                        <a:lumOff val="80000"/>
                      </a:schemeClr>
                    </a:solidFill>
                  </a:tcPr>
                </a:tc>
                <a:tc>
                  <a:txBody>
                    <a:bodyPr/>
                    <a:lstStyle/>
                    <a:p>
                      <a:pPr marL="0" lvl="0" indent="0" algn="ctr">
                        <a:lnSpc>
                          <a:spcPct val="100000"/>
                        </a:lnSpc>
                        <a:spcBef>
                          <a:spcPts val="0"/>
                        </a:spcBef>
                        <a:spcAft>
                          <a:spcPts val="0"/>
                        </a:spcAft>
                        <a:buNone/>
                      </a:pPr>
                      <a:endParaRPr kumimoji="0" lang="en-US" sz="1000" b="0" i="0" u="none" strike="noStrike" kern="1200" cap="none" spc="0" normalizeH="0" baseline="0" noProof="0" dirty="0">
                        <a:ln>
                          <a:noFill/>
                        </a:ln>
                        <a:solidFill>
                          <a:srgbClr val="58595B"/>
                        </a:solidFill>
                        <a:effectLst/>
                        <a:uLnTx/>
                        <a:uFillTx/>
                        <a:latin typeface="Poppins" pitchFamily="2" charset="77"/>
                        <a:ea typeface="Calibri"/>
                        <a:cs typeface="Poppins" pitchFamily="2" charset="77"/>
                      </a:endParaRPr>
                    </a:p>
                  </a:txBody>
                  <a:tcPr marL="68580" marR="68580" marT="9524"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0">
                      <a:noFill/>
                    </a:lnTlToBr>
                    <a:lnBlToTr w="0">
                      <a:noFill/>
                    </a:lnBlToTr>
                    <a:solidFill>
                      <a:schemeClr val="tx2">
                        <a:lumMod val="20000"/>
                        <a:lumOff val="80000"/>
                      </a:schemeClr>
                    </a:solidFill>
                  </a:tcPr>
                </a:tc>
                <a:extLst>
                  <a:ext uri="{0D108BD9-81ED-4DB2-BD59-A6C34878D82A}">
                    <a16:rowId xmlns:a16="http://schemas.microsoft.com/office/drawing/2014/main" val="3912098713"/>
                  </a:ext>
                </a:extLst>
              </a:tr>
            </a:tbl>
          </a:graphicData>
        </a:graphic>
      </p:graphicFrame>
      <p:graphicFrame>
        <p:nvGraphicFramePr>
          <p:cNvPr id="15" name="Table 14">
            <a:extLst>
              <a:ext uri="{FF2B5EF4-FFF2-40B4-BE49-F238E27FC236}">
                <a16:creationId xmlns:a16="http://schemas.microsoft.com/office/drawing/2014/main" id="{535B235F-3DC5-E0B1-3207-9C1FE4F129C2}"/>
              </a:ext>
            </a:extLst>
          </p:cNvPr>
          <p:cNvGraphicFramePr>
            <a:graphicFrameLocks noGrp="1"/>
          </p:cNvGraphicFramePr>
          <p:nvPr/>
        </p:nvGraphicFramePr>
        <p:xfrm>
          <a:off x="6581668" y="943536"/>
          <a:ext cx="5285435" cy="717427"/>
        </p:xfrm>
        <a:graphic>
          <a:graphicData uri="http://schemas.openxmlformats.org/drawingml/2006/table">
            <a:tbl>
              <a:tblPr firstRow="1" bandRow="1"/>
              <a:tblGrid>
                <a:gridCol w="2655002">
                  <a:extLst>
                    <a:ext uri="{9D8B030D-6E8A-4147-A177-3AD203B41FA5}">
                      <a16:colId xmlns:a16="http://schemas.microsoft.com/office/drawing/2014/main" val="20001"/>
                    </a:ext>
                  </a:extLst>
                </a:gridCol>
                <a:gridCol w="2630433">
                  <a:extLst>
                    <a:ext uri="{9D8B030D-6E8A-4147-A177-3AD203B41FA5}">
                      <a16:colId xmlns:a16="http://schemas.microsoft.com/office/drawing/2014/main" val="20002"/>
                    </a:ext>
                  </a:extLst>
                </a:gridCol>
              </a:tblGrid>
              <a:tr h="259058">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a:lnSpc>
                          <a:spcPct val="100000"/>
                        </a:lnSpc>
                        <a:spcBef>
                          <a:spcPts val="0"/>
                        </a:spcBef>
                        <a:spcAft>
                          <a:spcPts val="0"/>
                        </a:spcAft>
                        <a:buNone/>
                      </a:pPr>
                      <a:r>
                        <a:rPr lang="en-US" sz="1000" u="none" strike="noStrike" kern="1200" cap="none" normalizeH="0" baseline="0" dirty="0">
                          <a:ln>
                            <a:noFill/>
                          </a:ln>
                          <a:solidFill>
                            <a:schemeClr val="tx1"/>
                          </a:solidFill>
                          <a:effectLst/>
                          <a:latin typeface="Poppins" pitchFamily="2" charset="77"/>
                          <a:cs typeface="Poppins" pitchFamily="2" charset="77"/>
                        </a:rPr>
                        <a:t>Project Manager</a:t>
                      </a:r>
                      <a:endParaRPr kumimoji="0" lang="en-US" sz="1000" dirty="0">
                        <a:solidFill>
                          <a:schemeClr val="tx1"/>
                        </a:solidFill>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456996" rtl="0" eaLnBrk="1" fontAlgn="auto" latinLnBrk="0" hangingPunct="1">
                        <a:lnSpc>
                          <a:spcPct val="100000"/>
                        </a:lnSpc>
                        <a:spcBef>
                          <a:spcPts val="0"/>
                        </a:spcBef>
                        <a:spcAft>
                          <a:spcPts val="0"/>
                        </a:spcAft>
                        <a:buClrTx/>
                        <a:buSzTx/>
                        <a:buFontTx/>
                        <a:buNone/>
                        <a:tabLst/>
                        <a:defRPr/>
                      </a:pPr>
                      <a:r>
                        <a:rPr kumimoji="0" lang="en-US" sz="1000" u="none" strike="noStrike" cap="none" normalizeH="0" baseline="0" dirty="0">
                          <a:ln>
                            <a:noFill/>
                          </a:ln>
                          <a:solidFill>
                            <a:schemeClr val="tx1"/>
                          </a:solidFill>
                          <a:effectLst/>
                          <a:latin typeface="Poppins" pitchFamily="2" charset="77"/>
                          <a:cs typeface="Poppins" pitchFamily="2" charset="77"/>
                        </a:rPr>
                        <a:t>Project Oversight</a:t>
                      </a:r>
                      <a:endParaRPr kumimoji="0" lang="en-US" sz="1000" b="1" i="0" u="none" strike="noStrike" cap="none" normalizeH="0" baseline="0" dirty="0">
                        <a:ln>
                          <a:noFill/>
                        </a:ln>
                        <a:solidFill>
                          <a:schemeClr val="tx1"/>
                        </a:solidFill>
                        <a:effectLst/>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5836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a:lnSpc>
                          <a:spcPct val="80000"/>
                        </a:lnSpc>
                        <a:spcBef>
                          <a:spcPts val="600"/>
                        </a:spcBef>
                        <a:spcAft>
                          <a:spcPct val="0"/>
                        </a:spcAft>
                        <a:buNone/>
                      </a:pPr>
                      <a:r>
                        <a:rPr lang="en-US" sz="800" b="0" i="0" u="none" strike="noStrike" kern="1200" noProof="0" dirty="0">
                          <a:solidFill>
                            <a:schemeClr val="bg1"/>
                          </a:solidFill>
                          <a:effectLst/>
                          <a:latin typeface="Poppins" pitchFamily="2" charset="77"/>
                          <a:cs typeface="Poppins" pitchFamily="2" charset="77"/>
                        </a:rPr>
                        <a:t>Sinnan Khan</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defTabSz="914400" rtl="0" eaLnBrk="0" fontAlgn="base" latinLnBrk="0" hangingPunct="0">
                        <a:lnSpc>
                          <a:spcPct val="120000"/>
                        </a:lnSpc>
                        <a:spcBef>
                          <a:spcPts val="0"/>
                        </a:spcBef>
                        <a:spcAft>
                          <a:spcPct val="0"/>
                        </a:spcAft>
                        <a:buClrTx/>
                        <a:buSzTx/>
                        <a:buFont typeface="Arial" pitchFamily="34" charset="0"/>
                        <a:buNone/>
                        <a:tabLst/>
                        <a:defRPr/>
                      </a:pPr>
                      <a:r>
                        <a:rPr lang="en-US" sz="800" b="0" strike="noStrike" kern="1200" noProof="0" dirty="0">
                          <a:solidFill>
                            <a:schemeClr val="bg1"/>
                          </a:solidFill>
                          <a:effectLst/>
                          <a:latin typeface="Poppins" pitchFamily="2" charset="77"/>
                          <a:ea typeface="+mn-ea"/>
                          <a:cs typeface="Poppins" pitchFamily="2" charset="77"/>
                        </a:rPr>
                        <a:t>Ahsan Tirmizi</a:t>
                      </a:r>
                    </a:p>
                    <a:p>
                      <a:pPr marL="0" marR="0" lvl="1" indent="0" algn="ctr" defTabSz="914400" rtl="0" eaLnBrk="0" fontAlgn="base" latinLnBrk="0" hangingPunct="0">
                        <a:lnSpc>
                          <a:spcPct val="120000"/>
                        </a:lnSpc>
                        <a:spcBef>
                          <a:spcPts val="0"/>
                        </a:spcBef>
                        <a:spcAft>
                          <a:spcPct val="0"/>
                        </a:spcAft>
                        <a:buClrTx/>
                        <a:buSzTx/>
                        <a:buFont typeface="Arial" pitchFamily="34" charset="0"/>
                        <a:buNone/>
                        <a:tabLst/>
                        <a:defRPr/>
                      </a:pPr>
                      <a:r>
                        <a:rPr lang="en-US" sz="800" b="0" strike="noStrike" kern="1200" noProof="0" dirty="0">
                          <a:solidFill>
                            <a:schemeClr val="bg1"/>
                          </a:solidFill>
                          <a:effectLst/>
                          <a:latin typeface="Poppins" pitchFamily="2" charset="77"/>
                          <a:ea typeface="+mn-ea"/>
                          <a:cs typeface="Poppins" pitchFamily="2" charset="77"/>
                        </a:rPr>
                        <a:t>Zeeshan Ahmed</a:t>
                      </a:r>
                      <a:endParaRPr lang="en-US" sz="800" dirty="0">
                        <a:solidFill>
                          <a:schemeClr val="bg1"/>
                        </a:solidFill>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16" name="Table 15">
            <a:extLst>
              <a:ext uri="{FF2B5EF4-FFF2-40B4-BE49-F238E27FC236}">
                <a16:creationId xmlns:a16="http://schemas.microsoft.com/office/drawing/2014/main" id="{B416D81A-1363-BFF3-2447-941A0AA7B8BC}"/>
              </a:ext>
            </a:extLst>
          </p:cNvPr>
          <p:cNvGraphicFramePr>
            <a:graphicFrameLocks noGrp="1"/>
          </p:cNvGraphicFramePr>
          <p:nvPr>
            <p:extLst>
              <p:ext uri="{D42A27DB-BD31-4B8C-83A1-F6EECF244321}">
                <p14:modId xmlns:p14="http://schemas.microsoft.com/office/powerpoint/2010/main" val="3791243078"/>
              </p:ext>
            </p:extLst>
          </p:nvPr>
        </p:nvGraphicFramePr>
        <p:xfrm>
          <a:off x="6581670" y="1925788"/>
          <a:ext cx="5285435" cy="3467506"/>
        </p:xfrm>
        <a:graphic>
          <a:graphicData uri="http://schemas.openxmlformats.org/drawingml/2006/table">
            <a:tbl>
              <a:tblPr firstRow="1" firstCol="1" bandRow="1"/>
              <a:tblGrid>
                <a:gridCol w="2622927">
                  <a:extLst>
                    <a:ext uri="{9D8B030D-6E8A-4147-A177-3AD203B41FA5}">
                      <a16:colId xmlns:a16="http://schemas.microsoft.com/office/drawing/2014/main" val="3605627058"/>
                    </a:ext>
                  </a:extLst>
                </a:gridCol>
                <a:gridCol w="813779">
                  <a:extLst>
                    <a:ext uri="{9D8B030D-6E8A-4147-A177-3AD203B41FA5}">
                      <a16:colId xmlns:a16="http://schemas.microsoft.com/office/drawing/2014/main" val="2970187396"/>
                    </a:ext>
                  </a:extLst>
                </a:gridCol>
                <a:gridCol w="1017177">
                  <a:extLst>
                    <a:ext uri="{9D8B030D-6E8A-4147-A177-3AD203B41FA5}">
                      <a16:colId xmlns:a16="http://schemas.microsoft.com/office/drawing/2014/main" val="584016925"/>
                    </a:ext>
                  </a:extLst>
                </a:gridCol>
                <a:gridCol w="831552">
                  <a:extLst>
                    <a:ext uri="{9D8B030D-6E8A-4147-A177-3AD203B41FA5}">
                      <a16:colId xmlns:a16="http://schemas.microsoft.com/office/drawing/2014/main" val="3111489013"/>
                    </a:ext>
                  </a:extLst>
                </a:gridCol>
              </a:tblGrid>
              <a:tr h="26710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Critical Milestones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Due Date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a:latin typeface="Poppins" pitchFamily="2" charset="77"/>
                          <a:cs typeface="Poppins" pitchFamily="2" charset="77"/>
                        </a:rPr>
                        <a:t>Owner(s)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Status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681172629"/>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Initial Demo to Client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07/18/2024</a:t>
                      </a:r>
                      <a:endParaRPr kumimoji="0" lang="en-US" sz="8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a:lnSpc>
                          <a:spcPct val="100000"/>
                        </a:lnSpc>
                        <a:spcBef>
                          <a:spcPts val="0"/>
                        </a:spcBef>
                        <a:spcAft>
                          <a:spcPts val="0"/>
                        </a:spcAft>
                        <a:buNone/>
                      </a:pPr>
                      <a:endParaRPr kumimoji="0" lang="en-US" sz="800" b="0" i="0" u="none" strike="noStrike" kern="0" cap="none" spc="0" normalizeH="0" baseline="0" noProof="0" dirty="0">
                        <a:ln>
                          <a:noFill/>
                        </a:ln>
                        <a:solidFill>
                          <a:schemeClr val="bg1"/>
                        </a:solidFill>
                        <a:effectLst/>
                        <a:uLnTx/>
                        <a:uFillTx/>
                        <a:latin typeface="Poppins" pitchFamily="2" charset="77"/>
                        <a:cs typeface="Poppins" pitchFamily="2" charset="77"/>
                      </a:endParaRPr>
                    </a:p>
                    <a:p>
                      <a:pPr lvl="0" algn="ctr">
                        <a:lnSpc>
                          <a:spcPct val="100000"/>
                        </a:lnSpc>
                        <a:spcBef>
                          <a:spcPts val="0"/>
                        </a:spcBef>
                        <a:spcAft>
                          <a:spcPts val="0"/>
                        </a:spcAft>
                        <a:buNone/>
                      </a:pPr>
                      <a:r>
                        <a:rPr lang="en-US" sz="800" b="0" i="0" u="none" strike="noStrike" kern="0" cap="none" spc="0" normalizeH="0" baseline="0" noProof="0" dirty="0">
                          <a:ln>
                            <a:noFill/>
                          </a:ln>
                          <a:solidFill>
                            <a:schemeClr val="bg1"/>
                          </a:solidFill>
                          <a:effectLst/>
                          <a:uLnTx/>
                          <a:uFillTx/>
                          <a:latin typeface="Poppins" pitchFamily="2" charset="77"/>
                          <a:cs typeface="Poppins" pitchFamily="2" charset="77"/>
                        </a:rPr>
                        <a:t>Owner / PMO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Completed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818264609"/>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Telephony Integration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a:buNone/>
                      </a:pPr>
                      <a:r>
                        <a:rPr kumimoji="0" lang="en-US" sz="800" dirty="0">
                          <a:solidFill>
                            <a:schemeClr val="bg1"/>
                          </a:solidFill>
                          <a:latin typeface="Poppins" pitchFamily="2" charset="77"/>
                          <a:cs typeface="Poppins" pitchFamily="2" charset="77"/>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a:lnSpc>
                          <a:spcPct val="100000"/>
                        </a:lnSpc>
                        <a:spcBef>
                          <a:spcPts val="0"/>
                        </a:spcBef>
                        <a:spcAft>
                          <a:spcPts val="0"/>
                        </a:spcAft>
                        <a:buNone/>
                      </a:pPr>
                      <a:r>
                        <a:rPr lang="en-US" sz="800" b="0" i="0" u="none" strike="noStrike" kern="0" cap="none" spc="0" normalizeH="0" baseline="0" noProof="0" dirty="0">
                          <a:ln>
                            <a:noFill/>
                          </a:ln>
                          <a:solidFill>
                            <a:schemeClr val="bg1"/>
                          </a:solidFill>
                          <a:effectLst/>
                          <a:uLnTx/>
                          <a:uFillTx/>
                          <a:latin typeface="Poppins" pitchFamily="2" charset="77"/>
                          <a:cs typeface="Poppins" pitchFamily="2" charset="77"/>
                        </a:rPr>
                        <a:t>Owner / PMO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N/A</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52356995"/>
                  </a:ext>
                </a:extLst>
              </a:tr>
              <a:tr h="457200">
                <a:tc>
                  <a:txBody>
                    <a:bodyPr/>
                    <a:lstStyle/>
                    <a:p>
                      <a:pPr marL="0" marR="0" lvl="0" indent="0" algn="l" rtl="0">
                        <a:lnSpc>
                          <a:spcPct val="100000"/>
                        </a:lnSpc>
                        <a:spcBef>
                          <a:spcPts val="0"/>
                        </a:spcBef>
                        <a:spcAft>
                          <a:spcPts val="0"/>
                        </a:spcAft>
                        <a:buClrTx/>
                        <a:buSzTx/>
                        <a:buNone/>
                      </a:pPr>
                      <a:r>
                        <a:rPr lang="en-US" sz="800" b="0" strike="noStrike" kern="1200" noProof="0" dirty="0">
                          <a:solidFill>
                            <a:schemeClr val="bg1"/>
                          </a:solidFill>
                          <a:latin typeface="Poppins" pitchFamily="2" charset="77"/>
                          <a:ea typeface="+mn-ea"/>
                          <a:cs typeface="Poppins" pitchFamily="2" charset="77"/>
                        </a:rPr>
                        <a:t>Listen Mode Enablement</a:t>
                      </a:r>
                      <a:endParaRPr lang="en-US" sz="800" dirty="0">
                        <a:solidFill>
                          <a:schemeClr val="bg1"/>
                        </a:solidFill>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a:lnSpc>
                          <a:spcPct val="100000"/>
                        </a:lnSpc>
                        <a:spcBef>
                          <a:spcPts val="0"/>
                        </a:spcBef>
                        <a:spcAft>
                          <a:spcPts val="0"/>
                        </a:spcAft>
                        <a:buClrTx/>
                        <a:buSzTx/>
                        <a:buNone/>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09/09/2024</a:t>
                      </a:r>
                      <a:endParaRPr kumimoji="0" lang="en-US" sz="800" dirty="0">
                        <a:solidFill>
                          <a:schemeClr val="bg1"/>
                        </a:solidFill>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a:lnSpc>
                          <a:spcPct val="100000"/>
                        </a:lnSpc>
                        <a:spcBef>
                          <a:spcPts val="0"/>
                        </a:spcBef>
                        <a:spcAft>
                          <a:spcPts val="0"/>
                        </a:spcAft>
                        <a:buClrTx/>
                        <a:buSzTx/>
                        <a:buFont typeface="Arial" panose="020B0604020202020204" pitchFamily="34" charset="0"/>
                        <a:buNone/>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Wave IX Team</a:t>
                      </a:r>
                      <a:endParaRPr kumimoji="0" lang="en-US" sz="800" dirty="0">
                        <a:solidFill>
                          <a:schemeClr val="bg1"/>
                        </a:solidFill>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Completed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1961824"/>
                  </a:ext>
                </a:extLst>
              </a:tr>
              <a:tr h="457200">
                <a:tc>
                  <a:txBody>
                    <a:bodyPr/>
                    <a:lstStyle/>
                    <a:p>
                      <a:pPr marL="0" marR="0" lvl="0" indent="0" algn="l" rtl="0">
                        <a:lnSpc>
                          <a:spcPct val="100000"/>
                        </a:lnSpc>
                        <a:spcBef>
                          <a:spcPts val="0"/>
                        </a:spcBef>
                        <a:spcAft>
                          <a:spcPts val="0"/>
                        </a:spcAft>
                        <a:buClrTx/>
                        <a:buSzTx/>
                        <a:buNone/>
                      </a:pPr>
                      <a:r>
                        <a:rPr lang="en-US" sz="800" b="0" strike="noStrike" kern="1200" noProof="0" dirty="0">
                          <a:solidFill>
                            <a:schemeClr val="bg1"/>
                          </a:solidFill>
                          <a:latin typeface="Poppins" pitchFamily="2" charset="77"/>
                          <a:ea typeface="+mn-ea"/>
                          <a:cs typeface="Poppins" pitchFamily="2" charset="77"/>
                        </a:rPr>
                        <a:t>Listen Mode Analysis</a:t>
                      </a:r>
                      <a:endParaRPr lang="en-US" sz="800" dirty="0">
                        <a:solidFill>
                          <a:schemeClr val="bg1"/>
                        </a:solidFill>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rPr>
                        <a:t>10/08/2024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a:lnSpc>
                          <a:spcPct val="100000"/>
                        </a:lnSpc>
                        <a:spcBef>
                          <a:spcPct val="20000"/>
                        </a:spcBef>
                        <a:spcAft>
                          <a:spcPts val="0"/>
                        </a:spcAft>
                        <a:buNone/>
                      </a:pPr>
                      <a:r>
                        <a:rPr lang="en-US" sz="800" b="0" i="0" u="none" strike="noStrike" kern="0" cap="none" spc="0" normalizeH="0" baseline="0" noProof="0" dirty="0">
                          <a:ln>
                            <a:noFill/>
                          </a:ln>
                          <a:solidFill>
                            <a:schemeClr val="bg1"/>
                          </a:solidFill>
                          <a:effectLst/>
                          <a:uLnTx/>
                          <a:uFillTx/>
                          <a:latin typeface="Poppins" pitchFamily="2" charset="77"/>
                          <a:cs typeface="Poppins" pitchFamily="2" charset="77"/>
                        </a:rPr>
                        <a:t>Eric</a:t>
                      </a:r>
                      <a:endParaRPr kumimoji="0" lang="en-US" sz="800" b="0" i="0" u="none" strike="noStrike" kern="0" cap="none" spc="0" normalizeH="0" baseline="0" noProof="0" dirty="0">
                        <a:ln>
                          <a:noFill/>
                        </a:ln>
                        <a:solidFill>
                          <a:schemeClr val="bg1"/>
                        </a:solidFill>
                        <a:effectLst/>
                        <a:uLnTx/>
                        <a:uFillTx/>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Completed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34713985"/>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Performance Review and Evaluation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defTabSz="914400">
                        <a:buNone/>
                        <a:tabLst/>
                        <a:defRPr/>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11/18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a:lnSpc>
                          <a:spcPct val="100000"/>
                        </a:lnSpc>
                        <a:spcBef>
                          <a:spcPct val="20000"/>
                        </a:spcBef>
                        <a:spcAft>
                          <a:spcPts val="0"/>
                        </a:spcAft>
                        <a:buNone/>
                      </a:pPr>
                      <a:r>
                        <a:rPr lang="en-US" sz="800" b="0" i="0" u="none" strike="noStrike" kern="0" cap="none" spc="0" normalizeH="0" baseline="0" noProof="0" dirty="0">
                          <a:ln>
                            <a:noFill/>
                          </a:ln>
                          <a:solidFill>
                            <a:schemeClr val="bg1"/>
                          </a:solidFill>
                          <a:effectLst/>
                          <a:uLnTx/>
                          <a:uFillTx/>
                          <a:latin typeface="Poppins" pitchFamily="2" charset="77"/>
                          <a:cs typeface="Poppins" pitchFamily="2" charset="77"/>
                        </a:rPr>
                        <a:t>Client / PMO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In-Progress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10325465"/>
                  </a:ext>
                </a:extLst>
              </a:tr>
              <a:tr h="457200">
                <a:tc>
                  <a:txBody>
                    <a:bodyPr/>
                    <a:lstStyle/>
                    <a:p>
                      <a:pPr marL="0" marR="0" lvl="0" indent="0" algn="l" rtl="0">
                        <a:lnSpc>
                          <a:spcPct val="100000"/>
                        </a:lnSpc>
                        <a:spcBef>
                          <a:spcPts val="0"/>
                        </a:spcBef>
                        <a:spcAft>
                          <a:spcPts val="0"/>
                        </a:spcAft>
                        <a:buClrTx/>
                        <a:buSzTx/>
                        <a:buNone/>
                      </a:pPr>
                      <a:r>
                        <a:rPr lang="en-US" sz="800" b="0" strike="noStrike" kern="1200" noProof="0" dirty="0">
                          <a:solidFill>
                            <a:schemeClr val="bg1"/>
                          </a:solidFill>
                          <a:latin typeface="Poppins" pitchFamily="2" charset="77"/>
                          <a:ea typeface="+mn-ea"/>
                          <a:cs typeface="Poppins" pitchFamily="2" charset="77"/>
                        </a:rPr>
                        <a:t>Intent identification and Automation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a:lnSpc>
                          <a:spcPct val="100000"/>
                        </a:lnSpc>
                        <a:spcBef>
                          <a:spcPts val="0"/>
                        </a:spcBef>
                        <a:spcAft>
                          <a:spcPts val="0"/>
                        </a:spcAft>
                        <a:buClrTx/>
                        <a:buSzTx/>
                        <a:buNone/>
                      </a:pPr>
                      <a:r>
                        <a:rPr kumimoji="0" lang="en-US" sz="800" b="0" strike="noStrike" kern="1200" noProof="0" dirty="0">
                          <a:solidFill>
                            <a:schemeClr val="bg1"/>
                          </a:solidFill>
                          <a:latin typeface="Poppins" pitchFamily="2" charset="77"/>
                          <a:ea typeface="+mn-ea"/>
                          <a:cs typeface="Poppins" pitchFamily="2" charset="77"/>
                        </a:rPr>
                        <a:t>12/1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tab pos="2400300" algn="l"/>
                        </a:tabLst>
                        <a:defRPr/>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Wave IX Team</a:t>
                      </a:r>
                      <a:endParaRPr kumimoji="0" lang="en-US" sz="800" dirty="0">
                        <a:solidFill>
                          <a:schemeClr val="bg1"/>
                        </a:solidFill>
                        <a:latin typeface="Poppins" pitchFamily="2" charset="77"/>
                        <a:cs typeface="Poppins" pitchFamily="2" charset="77"/>
                      </a:endParaRPr>
                    </a:p>
                    <a:p>
                      <a:pPr marL="0" marR="0" lvl="0" indent="0" algn="ctr" defTabSz="914400" rtl="0">
                        <a:lnSpc>
                          <a:spcPct val="100000"/>
                        </a:lnSpc>
                        <a:spcBef>
                          <a:spcPts val="0"/>
                        </a:spcBef>
                        <a:spcAft>
                          <a:spcPts val="0"/>
                        </a:spcAft>
                        <a:buClrTx/>
                        <a:buSzTx/>
                        <a:buNone/>
                        <a:tabLst>
                          <a:tab pos="2400300" algn="l"/>
                        </a:tabLst>
                        <a:defRPr/>
                      </a:pPr>
                      <a:endParaRPr kumimoji="0"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In-Progress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900411667"/>
                  </a:ext>
                </a:extLst>
              </a:tr>
              <a:tr h="457200">
                <a:tc>
                  <a:txBody>
                    <a:bodyPr/>
                    <a:lstStyle/>
                    <a:p>
                      <a:pPr marL="0" marR="0" lvl="0" indent="0" algn="l" rtl="0" eaLnBrk="1" fontAlgn="auto" latinLnBrk="0" hangingPunct="1">
                        <a:lnSpc>
                          <a:spcPct val="100000"/>
                        </a:lnSpc>
                        <a:spcBef>
                          <a:spcPts val="0"/>
                        </a:spcBef>
                        <a:spcAft>
                          <a:spcPts val="0"/>
                        </a:spcAft>
                        <a:buClrTx/>
                        <a:buSzTx/>
                        <a:buNone/>
                      </a:pPr>
                      <a:r>
                        <a:rPr lang="en-US" sz="800" b="0" strike="noStrike" kern="1200" noProof="0" dirty="0">
                          <a:solidFill>
                            <a:schemeClr val="bg1"/>
                          </a:solidFill>
                          <a:latin typeface="Poppins" pitchFamily="2" charset="77"/>
                          <a:ea typeface="+mn-ea"/>
                          <a:cs typeface="Poppins" pitchFamily="2" charset="77"/>
                        </a:rPr>
                        <a:t>SOW Finalization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171450" marR="0" lvl="0" indent="-17145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strike="noStrike" kern="1200" noProof="0" dirty="0">
                          <a:solidFill>
                            <a:schemeClr val="bg1"/>
                          </a:solidFill>
                          <a:latin typeface="Poppins" pitchFamily="2" charset="77"/>
                          <a:ea typeface="+mn-ea"/>
                          <a:cs typeface="Poppins" pitchFamily="2" charset="77"/>
                        </a:rPr>
                        <a:t>TBD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strike="noStrike" kern="1200" noProof="0" dirty="0">
                          <a:solidFill>
                            <a:schemeClr val="bg1"/>
                          </a:solidFill>
                          <a:latin typeface="Poppins" pitchFamily="2" charset="77"/>
                          <a:ea typeface="+mn-ea"/>
                          <a:cs typeface="Poppins" pitchFamily="2" charset="77"/>
                        </a:rPr>
                        <a:t>Client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strike="noStrike" kern="1200" noProof="0" dirty="0">
                          <a:solidFill>
                            <a:schemeClr val="bg1"/>
                          </a:solidFill>
                          <a:latin typeface="Poppins" pitchFamily="2" charset="77"/>
                          <a:ea typeface="+mn-ea"/>
                          <a:cs typeface="Poppins" pitchFamily="2" charset="77"/>
                        </a:rPr>
                        <a:t>To-do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225300039"/>
                  </a:ext>
                </a:extLst>
              </a:tr>
            </a:tbl>
          </a:graphicData>
        </a:graphic>
      </p:graphicFrame>
    </p:spTree>
    <p:extLst>
      <p:ext uri="{BB962C8B-B14F-4D97-AF65-F5344CB8AC3E}">
        <p14:creationId xmlns:p14="http://schemas.microsoft.com/office/powerpoint/2010/main" val="362132876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677FB1A7-A038-FC04-A593-83C3EC3D5A6C}"/>
              </a:ext>
            </a:extLst>
          </p:cNvPr>
          <p:cNvGrpSpPr/>
          <p:nvPr/>
        </p:nvGrpSpPr>
        <p:grpSpPr>
          <a:xfrm>
            <a:off x="764340" y="514566"/>
            <a:ext cx="2420139" cy="419216"/>
            <a:chOff x="0" y="0"/>
            <a:chExt cx="2420137" cy="419215"/>
          </a:xfrm>
        </p:grpSpPr>
        <p:grpSp>
          <p:nvGrpSpPr>
            <p:cNvPr id="3" name="Group 13">
              <a:extLst>
                <a:ext uri="{FF2B5EF4-FFF2-40B4-BE49-F238E27FC236}">
                  <a16:creationId xmlns:a16="http://schemas.microsoft.com/office/drawing/2014/main" id="{DF1F0340-EF8D-CCC7-2225-9CD07ABA7C62}"/>
                </a:ext>
              </a:extLst>
            </p:cNvPr>
            <p:cNvGrpSpPr/>
            <p:nvPr/>
          </p:nvGrpSpPr>
          <p:grpSpPr>
            <a:xfrm>
              <a:off x="-1" y="-1"/>
              <a:ext cx="989545" cy="419216"/>
              <a:chOff x="0" y="0"/>
              <a:chExt cx="989543" cy="419215"/>
            </a:xfrm>
          </p:grpSpPr>
          <p:grpSp>
            <p:nvGrpSpPr>
              <p:cNvPr id="5" name="Group 16">
                <a:extLst>
                  <a:ext uri="{FF2B5EF4-FFF2-40B4-BE49-F238E27FC236}">
                    <a16:creationId xmlns:a16="http://schemas.microsoft.com/office/drawing/2014/main" id="{ABBB030D-1A3B-BF57-7D98-0C9C0556BFA9}"/>
                  </a:ext>
                </a:extLst>
              </p:cNvPr>
              <p:cNvGrpSpPr/>
              <p:nvPr/>
            </p:nvGrpSpPr>
            <p:grpSpPr>
              <a:xfrm>
                <a:off x="-1" y="37111"/>
                <a:ext cx="762246" cy="274322"/>
                <a:chOff x="0" y="0"/>
                <a:chExt cx="762244" cy="274320"/>
              </a:xfrm>
            </p:grpSpPr>
            <p:pic>
              <p:nvPicPr>
                <p:cNvPr id="7" name="Graphic 18" descr="Graphic 18">
                  <a:extLst>
                    <a:ext uri="{FF2B5EF4-FFF2-40B4-BE49-F238E27FC236}">
                      <a16:creationId xmlns:a16="http://schemas.microsoft.com/office/drawing/2014/main" id="{6192BE64-A6CC-8029-AFC1-AF1BF2EC8795}"/>
                    </a:ext>
                  </a:extLst>
                </p:cNvPr>
                <p:cNvPicPr>
                  <a:picLocks noChangeAspect="1"/>
                </p:cNvPicPr>
                <p:nvPr/>
              </p:nvPicPr>
              <p:blipFill>
                <a:blip r:embed="rId2"/>
                <a:stretch>
                  <a:fillRect/>
                </a:stretch>
              </p:blipFill>
              <p:spPr>
                <a:xfrm>
                  <a:off x="-1" y="0"/>
                  <a:ext cx="757246" cy="274321"/>
                </a:xfrm>
                <a:prstGeom prst="rect">
                  <a:avLst/>
                </a:prstGeom>
                <a:ln w="12700" cap="flat">
                  <a:noFill/>
                  <a:miter lim="400000"/>
                </a:ln>
                <a:effectLst/>
              </p:spPr>
            </p:pic>
            <p:sp>
              <p:nvSpPr>
                <p:cNvPr id="8" name="Oval 21">
                  <a:extLst>
                    <a:ext uri="{FF2B5EF4-FFF2-40B4-BE49-F238E27FC236}">
                      <a16:creationId xmlns:a16="http://schemas.microsoft.com/office/drawing/2014/main" id="{47DABE5E-8614-A645-7ACC-1376CD318783}"/>
                    </a:ext>
                  </a:extLst>
                </p:cNvPr>
                <p:cNvSpPr/>
                <p:nvPr/>
              </p:nvSpPr>
              <p:spPr>
                <a:xfrm>
                  <a:off x="687420" y="199496"/>
                  <a:ext cx="74825" cy="74825"/>
                </a:xfrm>
                <a:prstGeom prst="ellipse">
                  <a:avLst/>
                </a:prstGeom>
                <a:gradFill flip="none" rotWithShape="1">
                  <a:gsLst>
                    <a:gs pos="0">
                      <a:srgbClr val="FA0060"/>
                    </a:gs>
                    <a:gs pos="100000">
                      <a:srgbClr val="7400FF"/>
                    </a:gs>
                  </a:gsLst>
                  <a:lin ang="0" scaled="0"/>
                </a:gradFill>
                <a:ln w="12700" cap="flat">
                  <a:noFill/>
                  <a:miter lim="400000"/>
                </a:ln>
                <a:effectLst/>
              </p:spPr>
              <p:txBody>
                <a:bodyPr wrap="square" lIns="45719" tIns="45719" rIns="45719" bIns="45719" numCol="1" anchor="ctr">
                  <a:noAutofit/>
                </a:bodyPr>
                <a:lstStyle/>
                <a:p>
                  <a:pPr marR="0" algn="ctr">
                    <a:lnSpc>
                      <a:spcPct val="100000"/>
                    </a:lnSpc>
                    <a:defRPr sz="1000">
                      <a:latin typeface="Calibri"/>
                      <a:ea typeface="Calibri"/>
                      <a:cs typeface="Calibri"/>
                      <a:sym typeface="Calibri"/>
                    </a:defRPr>
                  </a:pPr>
                  <a:endParaRPr/>
                </a:p>
              </p:txBody>
            </p:sp>
          </p:grpSp>
          <p:pic>
            <p:nvPicPr>
              <p:cNvPr id="6" name="object 5" descr="object 5">
                <a:extLst>
                  <a:ext uri="{FF2B5EF4-FFF2-40B4-BE49-F238E27FC236}">
                    <a16:creationId xmlns:a16="http://schemas.microsoft.com/office/drawing/2014/main" id="{79BED4F6-5380-B295-62DF-32440FC46C5F}"/>
                  </a:ext>
                </a:extLst>
              </p:cNvPr>
              <p:cNvPicPr>
                <a:picLocks noChangeAspect="1"/>
              </p:cNvPicPr>
              <p:nvPr/>
            </p:nvPicPr>
            <p:blipFill>
              <a:blip r:embed="rId3"/>
              <a:stretch>
                <a:fillRect/>
              </a:stretch>
            </p:blipFill>
            <p:spPr>
              <a:xfrm rot="16200000" flipH="1">
                <a:off x="766074" y="195745"/>
                <a:ext cx="419216" cy="27725"/>
              </a:xfrm>
              <a:prstGeom prst="rect">
                <a:avLst/>
              </a:prstGeom>
              <a:ln w="12700" cap="flat">
                <a:noFill/>
                <a:miter lim="400000"/>
              </a:ln>
              <a:effectLst/>
            </p:spPr>
          </p:pic>
        </p:grpSp>
        <p:pic>
          <p:nvPicPr>
            <p:cNvPr id="4" name="Graphic 14" descr="Graphic 14">
              <a:extLst>
                <a:ext uri="{FF2B5EF4-FFF2-40B4-BE49-F238E27FC236}">
                  <a16:creationId xmlns:a16="http://schemas.microsoft.com/office/drawing/2014/main" id="{7FC96325-105D-B26D-B941-D774CBA16A73}"/>
                </a:ext>
              </a:extLst>
            </p:cNvPr>
            <p:cNvPicPr>
              <a:picLocks noChangeAspect="1"/>
            </p:cNvPicPr>
            <p:nvPr/>
          </p:nvPicPr>
          <p:blipFill>
            <a:blip r:embed="rId4"/>
            <a:stretch>
              <a:fillRect/>
            </a:stretch>
          </p:blipFill>
          <p:spPr>
            <a:xfrm>
              <a:off x="1194118" y="34364"/>
              <a:ext cx="1226020" cy="277068"/>
            </a:xfrm>
            <a:prstGeom prst="rect">
              <a:avLst/>
            </a:prstGeom>
            <a:ln w="12700" cap="flat">
              <a:noFill/>
              <a:miter lim="400000"/>
            </a:ln>
            <a:effectLst/>
          </p:spPr>
        </p:pic>
      </p:grpSp>
      <p:sp>
        <p:nvSpPr>
          <p:cNvPr id="9" name="object 2">
            <a:extLst>
              <a:ext uri="{FF2B5EF4-FFF2-40B4-BE49-F238E27FC236}">
                <a16:creationId xmlns:a16="http://schemas.microsoft.com/office/drawing/2014/main" id="{0ABAEB0C-ADA6-1873-5931-9E09C76CC410}"/>
              </a:ext>
            </a:extLst>
          </p:cNvPr>
          <p:cNvSpPr txBox="1"/>
          <p:nvPr/>
        </p:nvSpPr>
        <p:spPr>
          <a:xfrm>
            <a:off x="764337" y="1090825"/>
            <a:ext cx="9178226" cy="4622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7701">
              <a:spcBef>
                <a:spcPts val="500"/>
              </a:spcBef>
              <a:defRPr sz="2600"/>
            </a:pPr>
            <a:r>
              <a:rPr lang="en-US" dirty="0">
                <a:solidFill>
                  <a:schemeClr val="tx1"/>
                </a:solidFill>
              </a:rPr>
              <a:t>Conifer – </a:t>
            </a:r>
            <a:r>
              <a:rPr lang="en-US" sz="2400" dirty="0">
                <a:gradFill flip="none" rotWithShape="1">
                  <a:gsLst>
                    <a:gs pos="0">
                      <a:srgbClr val="7400FF"/>
                    </a:gs>
                    <a:gs pos="100000">
                      <a:srgbClr val="FA0060"/>
                    </a:gs>
                  </a:gsLst>
                  <a:lin ang="0" scaled="0"/>
                </a:gradFill>
              </a:rPr>
              <a:t>Wave IX Accent Localization</a:t>
            </a:r>
            <a:endParaRPr dirty="0">
              <a:gradFill flip="none" rotWithShape="1">
                <a:gsLst>
                  <a:gs pos="0">
                    <a:srgbClr val="7400FF"/>
                  </a:gs>
                  <a:gs pos="100000">
                    <a:srgbClr val="FA0060"/>
                  </a:gs>
                </a:gsLst>
                <a:lin ang="0" scaled="0"/>
              </a:gradFill>
            </a:endParaRPr>
          </a:p>
        </p:txBody>
      </p:sp>
      <p:sp>
        <p:nvSpPr>
          <p:cNvPr id="10" name="TextBox 9">
            <a:extLst>
              <a:ext uri="{FF2B5EF4-FFF2-40B4-BE49-F238E27FC236}">
                <a16:creationId xmlns:a16="http://schemas.microsoft.com/office/drawing/2014/main" id="{865CDB4F-34B1-F381-13C8-FB65E9B7B1C5}"/>
              </a:ext>
            </a:extLst>
          </p:cNvPr>
          <p:cNvSpPr txBox="1"/>
          <p:nvPr/>
        </p:nvSpPr>
        <p:spPr>
          <a:xfrm>
            <a:off x="764337" y="1660964"/>
            <a:ext cx="2129748" cy="3139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3081" indent="0" algn="l" defTabSz="554491" rtl="0" fontAlgn="auto" latinLnBrk="0" hangingPunct="0">
              <a:lnSpc>
                <a:spcPct val="120000"/>
              </a:lnSpc>
              <a:spcBef>
                <a:spcPts val="0"/>
              </a:spcBef>
              <a:spcAft>
                <a:spcPts val="0"/>
              </a:spcAft>
              <a:buClrTx/>
              <a:buSzTx/>
              <a:buFontTx/>
              <a:buNone/>
              <a:tabLst/>
            </a:pPr>
            <a:r>
              <a:rPr kumimoji="0" lang="en-US" sz="1200" b="1" i="0" u="none" strike="noStrike" cap="none" spc="300" normalizeH="0" baseline="0" dirty="0">
                <a:ln>
                  <a:noFill/>
                </a:ln>
                <a:solidFill>
                  <a:schemeClr val="accent1"/>
                </a:solidFill>
                <a:effectLst/>
                <a:uFillTx/>
                <a:latin typeface="Poppins" pitchFamily="2" charset="77"/>
                <a:cs typeface="Poppins" pitchFamily="2" charset="77"/>
                <a:sym typeface="Poppins Medium"/>
              </a:rPr>
              <a:t>PROGRESS UPDATE</a:t>
            </a:r>
          </a:p>
        </p:txBody>
      </p:sp>
      <p:sp>
        <p:nvSpPr>
          <p:cNvPr id="11" name="TextBox 10">
            <a:extLst>
              <a:ext uri="{FF2B5EF4-FFF2-40B4-BE49-F238E27FC236}">
                <a16:creationId xmlns:a16="http://schemas.microsoft.com/office/drawing/2014/main" id="{7119EEFB-2075-01E3-ED20-AAE40AF73DE1}"/>
              </a:ext>
            </a:extLst>
          </p:cNvPr>
          <p:cNvSpPr txBox="1"/>
          <p:nvPr/>
        </p:nvSpPr>
        <p:spPr>
          <a:xfrm>
            <a:off x="764337" y="1974894"/>
            <a:ext cx="5458112" cy="186717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Pilot in Progress</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Work performance data and feedback has been shared with Wave IX Accent team.</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The problem In hand is that the tool(</a:t>
            </a:r>
            <a:r>
              <a:rPr lang="en-US" sz="1000" dirty="0" err="1">
                <a:solidFill>
                  <a:schemeClr val="tx1"/>
                </a:solidFill>
                <a:latin typeface="Poppins" pitchFamily="2" charset="77"/>
                <a:ea typeface="+mn-lt"/>
                <a:cs typeface="Poppins" pitchFamily="2" charset="77"/>
              </a:rPr>
              <a:t>Krisp</a:t>
            </a:r>
            <a:r>
              <a:rPr lang="en-US" sz="1000" dirty="0">
                <a:solidFill>
                  <a:schemeClr val="tx1"/>
                </a:solidFill>
                <a:latin typeface="Poppins" pitchFamily="2" charset="77"/>
                <a:ea typeface="+mn-lt"/>
                <a:cs typeface="Poppins" pitchFamily="2" charset="77"/>
              </a:rPr>
              <a:t>) worked well on the Female profile and doesn’t work well for the male profile.</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Vendor advised to use a disclaimer script about the voice shaping to avoid questions from the customer about the </a:t>
            </a:r>
            <a:r>
              <a:rPr lang="en-US" sz="1000" dirty="0" err="1">
                <a:solidFill>
                  <a:schemeClr val="tx1"/>
                </a:solidFill>
                <a:latin typeface="Poppins" pitchFamily="2" charset="77"/>
                <a:ea typeface="+mn-lt"/>
                <a:cs typeface="Poppins" pitchFamily="2" charset="77"/>
              </a:rPr>
              <a:t>roboticness</a:t>
            </a:r>
            <a:r>
              <a:rPr lang="en-US" sz="1000" dirty="0">
                <a:solidFill>
                  <a:schemeClr val="tx1"/>
                </a:solidFill>
                <a:latin typeface="Poppins" pitchFamily="2" charset="77"/>
                <a:ea typeface="+mn-lt"/>
                <a:cs typeface="Poppins" pitchFamily="2" charset="77"/>
              </a:rPr>
              <a:t> of the call.</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Vendor acknowledge and working on the fix in next release 12/16.</a:t>
            </a:r>
          </a:p>
        </p:txBody>
      </p:sp>
      <p:sp>
        <p:nvSpPr>
          <p:cNvPr id="12" name="TextBox 11">
            <a:extLst>
              <a:ext uri="{FF2B5EF4-FFF2-40B4-BE49-F238E27FC236}">
                <a16:creationId xmlns:a16="http://schemas.microsoft.com/office/drawing/2014/main" id="{5595C36D-3E28-D628-527D-A93148608927}"/>
              </a:ext>
            </a:extLst>
          </p:cNvPr>
          <p:cNvSpPr txBox="1"/>
          <p:nvPr/>
        </p:nvSpPr>
        <p:spPr>
          <a:xfrm>
            <a:off x="764337" y="4308659"/>
            <a:ext cx="1371527" cy="3139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3081" indent="0" algn="l" defTabSz="554491" rtl="0" fontAlgn="auto" latinLnBrk="0" hangingPunct="0">
              <a:lnSpc>
                <a:spcPct val="120000"/>
              </a:lnSpc>
              <a:spcBef>
                <a:spcPts val="0"/>
              </a:spcBef>
              <a:spcAft>
                <a:spcPts val="0"/>
              </a:spcAft>
              <a:buClrTx/>
              <a:buSzTx/>
              <a:buFontTx/>
              <a:buNone/>
              <a:tabLst/>
            </a:pPr>
            <a:r>
              <a:rPr kumimoji="0" lang="en-US" sz="1200" b="1" i="0" u="none" strike="noStrike" cap="none" spc="300" normalizeH="0" baseline="0" dirty="0">
                <a:ln>
                  <a:noFill/>
                </a:ln>
                <a:solidFill>
                  <a:schemeClr val="accent1"/>
                </a:solidFill>
                <a:effectLst/>
                <a:uFillTx/>
                <a:latin typeface="Poppins" pitchFamily="2" charset="77"/>
                <a:cs typeface="Poppins" pitchFamily="2" charset="77"/>
                <a:sym typeface="Poppins Medium"/>
              </a:rPr>
              <a:t>NEXT STEPS</a:t>
            </a:r>
          </a:p>
        </p:txBody>
      </p:sp>
      <p:sp>
        <p:nvSpPr>
          <p:cNvPr id="13" name="TextBox 12">
            <a:extLst>
              <a:ext uri="{FF2B5EF4-FFF2-40B4-BE49-F238E27FC236}">
                <a16:creationId xmlns:a16="http://schemas.microsoft.com/office/drawing/2014/main" id="{7E9C87B7-9902-A197-5FB6-2CD1F8ED480A}"/>
              </a:ext>
            </a:extLst>
          </p:cNvPr>
          <p:cNvSpPr txBox="1"/>
          <p:nvPr/>
        </p:nvSpPr>
        <p:spPr>
          <a:xfrm>
            <a:off x="764337" y="4648959"/>
            <a:ext cx="5458112" cy="52835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Pilot to complete EO2024</a:t>
            </a:r>
          </a:p>
          <a:p>
            <a:pPr marL="171450" indent="-171450" defTabSz="457200">
              <a:spcAft>
                <a:spcPts val="600"/>
              </a:spcAft>
              <a:buClr>
                <a:schemeClr val="accent1"/>
              </a:buClr>
              <a:buFont typeface="Arial" panose="020B0604020202020204" pitchFamily="34" charset="0"/>
              <a:buChar char="•"/>
              <a:defRPr/>
            </a:pPr>
            <a:r>
              <a:rPr lang="en-US" sz="1000" dirty="0">
                <a:solidFill>
                  <a:schemeClr val="tx1"/>
                </a:solidFill>
                <a:latin typeface="Poppins" pitchFamily="2" charset="77"/>
                <a:ea typeface="+mn-lt"/>
                <a:cs typeface="Poppins" pitchFamily="2" charset="77"/>
              </a:rPr>
              <a:t>Vendor acknowledge and working on the fix in next release 12/16.</a:t>
            </a:r>
            <a:r>
              <a:rPr lang="en-US" sz="1000" kern="0" dirty="0">
                <a:solidFill>
                  <a:schemeClr val="tx1"/>
                </a:solidFill>
                <a:latin typeface="Poppins" pitchFamily="2" charset="77"/>
                <a:ea typeface="+mn-lt"/>
                <a:cs typeface="Poppins" pitchFamily="2" charset="77"/>
              </a:rPr>
              <a:t>.</a:t>
            </a:r>
          </a:p>
        </p:txBody>
      </p:sp>
      <p:graphicFrame>
        <p:nvGraphicFramePr>
          <p:cNvPr id="14" name="Table 13">
            <a:extLst>
              <a:ext uri="{FF2B5EF4-FFF2-40B4-BE49-F238E27FC236}">
                <a16:creationId xmlns:a16="http://schemas.microsoft.com/office/drawing/2014/main" id="{7217C0BF-F3AC-E0F1-382D-EAAAF5460427}"/>
              </a:ext>
            </a:extLst>
          </p:cNvPr>
          <p:cNvGraphicFramePr>
            <a:graphicFrameLocks noGrp="1"/>
          </p:cNvGraphicFramePr>
          <p:nvPr>
            <p:extLst>
              <p:ext uri="{D42A27DB-BD31-4B8C-83A1-F6EECF244321}">
                <p14:modId xmlns:p14="http://schemas.microsoft.com/office/powerpoint/2010/main" val="4007966395"/>
              </p:ext>
            </p:extLst>
          </p:nvPr>
        </p:nvGraphicFramePr>
        <p:xfrm>
          <a:off x="764337" y="5546693"/>
          <a:ext cx="11102767" cy="1034977"/>
        </p:xfrm>
        <a:graphic>
          <a:graphicData uri="http://schemas.openxmlformats.org/drawingml/2006/table">
            <a:tbl>
              <a:tblPr firstRow="1" bandRow="1"/>
              <a:tblGrid>
                <a:gridCol w="2228140">
                  <a:extLst>
                    <a:ext uri="{9D8B030D-6E8A-4147-A177-3AD203B41FA5}">
                      <a16:colId xmlns:a16="http://schemas.microsoft.com/office/drawing/2014/main" val="2048538537"/>
                    </a:ext>
                  </a:extLst>
                </a:gridCol>
                <a:gridCol w="745177">
                  <a:extLst>
                    <a:ext uri="{9D8B030D-6E8A-4147-A177-3AD203B41FA5}">
                      <a16:colId xmlns:a16="http://schemas.microsoft.com/office/drawing/2014/main" val="1087928644"/>
                    </a:ext>
                  </a:extLst>
                </a:gridCol>
                <a:gridCol w="4160350">
                  <a:extLst>
                    <a:ext uri="{9D8B030D-6E8A-4147-A177-3AD203B41FA5}">
                      <a16:colId xmlns:a16="http://schemas.microsoft.com/office/drawing/2014/main" val="2801407862"/>
                    </a:ext>
                  </a:extLst>
                </a:gridCol>
                <a:gridCol w="1695039">
                  <a:extLst>
                    <a:ext uri="{9D8B030D-6E8A-4147-A177-3AD203B41FA5}">
                      <a16:colId xmlns:a16="http://schemas.microsoft.com/office/drawing/2014/main" val="894852767"/>
                    </a:ext>
                  </a:extLst>
                </a:gridCol>
                <a:gridCol w="848785">
                  <a:extLst>
                    <a:ext uri="{9D8B030D-6E8A-4147-A177-3AD203B41FA5}">
                      <a16:colId xmlns:a16="http://schemas.microsoft.com/office/drawing/2014/main" val="1952262249"/>
                    </a:ext>
                  </a:extLst>
                </a:gridCol>
                <a:gridCol w="1425276">
                  <a:extLst>
                    <a:ext uri="{9D8B030D-6E8A-4147-A177-3AD203B41FA5}">
                      <a16:colId xmlns:a16="http://schemas.microsoft.com/office/drawing/2014/main" val="2984590531"/>
                    </a:ext>
                  </a:extLst>
                </a:gridCol>
              </a:tblGrid>
              <a:tr h="453472">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dirty="0">
                          <a:ln>
                            <a:noFill/>
                          </a:ln>
                          <a:effectLst/>
                          <a:latin typeface="Poppins" pitchFamily="2" charset="77"/>
                          <a:cs typeface="Poppins" pitchFamily="2" charset="77"/>
                        </a:rPr>
                        <a:t>Key Risks – Description</a:t>
                      </a:r>
                      <a:endParaRPr kumimoji="0" lang="en-US" sz="1000" b="1" u="none" strike="noStrike" kern="1200" cap="none" normalizeH="0" baseline="0" dirty="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dirty="0">
                          <a:ln>
                            <a:noFill/>
                          </a:ln>
                          <a:effectLst/>
                          <a:latin typeface="Poppins" pitchFamily="2" charset="77"/>
                          <a:cs typeface="Poppins" pitchFamily="2" charset="77"/>
                        </a:rPr>
                        <a:t>Impact</a:t>
                      </a:r>
                      <a:endParaRPr kumimoji="0" lang="en-US" sz="1000" b="1" u="none" strike="noStrike" kern="1200" cap="none" normalizeH="0" baseline="0" dirty="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noProof="0">
                          <a:ln>
                            <a:noFill/>
                          </a:ln>
                          <a:effectLst/>
                          <a:latin typeface="Poppins" pitchFamily="2" charset="77"/>
                          <a:cs typeface="Poppins" pitchFamily="2" charset="77"/>
                        </a:rPr>
                        <a:t>Resolution Action / Risk Mitigation </a:t>
                      </a:r>
                      <a:endParaRPr kumimoji="0" lang="en-US" sz="1000" b="1" u="none" strike="noStrike" kern="1200" cap="none" normalizeH="0" baseline="0" noProof="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a:ln>
                            <a:noFill/>
                          </a:ln>
                          <a:effectLst/>
                          <a:latin typeface="Poppins" pitchFamily="2" charset="77"/>
                          <a:cs typeface="Poppins" pitchFamily="2" charset="77"/>
                        </a:rPr>
                        <a:t>New Target Due Date</a:t>
                      </a:r>
                      <a:endParaRPr kumimoji="0" lang="en-US" sz="1000" b="1" u="none" strike="noStrike" kern="1200" cap="none" normalizeH="0" baseline="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a:ln>
                            <a:noFill/>
                          </a:ln>
                          <a:effectLst/>
                          <a:latin typeface="Poppins" pitchFamily="2" charset="77"/>
                          <a:cs typeface="Poppins" pitchFamily="2" charset="77"/>
                        </a:rPr>
                        <a:t>Owner(s)</a:t>
                      </a:r>
                      <a:endParaRPr kumimoji="0" lang="en-US" sz="1000" b="1" u="none" strike="noStrike" kern="1200" cap="none" normalizeH="0" baseline="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b" latinLnBrk="0" hangingPunct="1">
                        <a:lnSpc>
                          <a:spcPct val="100000"/>
                        </a:lnSpc>
                        <a:spcBef>
                          <a:spcPct val="0"/>
                        </a:spcBef>
                        <a:spcAft>
                          <a:spcPct val="0"/>
                        </a:spcAft>
                        <a:buClrTx/>
                        <a:buSzTx/>
                        <a:buFontTx/>
                        <a:buNone/>
                        <a:tabLst/>
                        <a:defRPr/>
                      </a:pPr>
                      <a:r>
                        <a:rPr kumimoji="0" lang="en-US" sz="1000" u="none" strike="noStrike" kern="1200" cap="none" normalizeH="0" baseline="0" dirty="0">
                          <a:ln>
                            <a:noFill/>
                          </a:ln>
                          <a:effectLst/>
                          <a:latin typeface="Poppins" pitchFamily="2" charset="77"/>
                          <a:cs typeface="Poppins" pitchFamily="2" charset="77"/>
                        </a:rPr>
                        <a:t>Status</a:t>
                      </a:r>
                      <a:endParaRPr kumimoji="0" lang="en-US" sz="1000" b="1" u="none" strike="noStrike" kern="1200" cap="none" normalizeH="0" baseline="0" dirty="0">
                        <a:ln>
                          <a:noFill/>
                        </a:ln>
                        <a:solidFill>
                          <a:schemeClr val="lt1"/>
                        </a:solidFill>
                        <a:effectLst/>
                        <a:latin typeface="Poppins" pitchFamily="2" charset="77"/>
                        <a:ea typeface="+mn-ea"/>
                        <a:cs typeface="Poppins" pitchFamily="2" charset="77"/>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801360726"/>
                  </a:ext>
                </a:extLst>
              </a:tr>
              <a:tr h="581505">
                <a:tc>
                  <a:txBody>
                    <a:bodyPr/>
                    <a:lstStyle/>
                    <a:p>
                      <a:pPr marL="0" marR="0" lvl="0" algn="l">
                        <a:spcBef>
                          <a:spcPts val="0"/>
                        </a:spcBef>
                        <a:spcAft>
                          <a:spcPts val="0"/>
                        </a:spcAft>
                        <a:buNone/>
                      </a:pPr>
                      <a:endParaRPr lang="en-US" sz="800" kern="0" noProof="0" dirty="0">
                        <a:solidFill>
                          <a:srgbClr val="58595B"/>
                        </a:solidFill>
                        <a:latin typeface="Poppins" pitchFamily="2" charset="77"/>
                        <a:ea typeface="+mn-lt"/>
                        <a:cs typeface="Poppins" pitchFamily="2" charset="77"/>
                      </a:endParaRPr>
                    </a:p>
                  </a:txBody>
                  <a:tcPr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endParaRPr lang="en-US" sz="800" b="0" kern="0" dirty="0">
                        <a:solidFill>
                          <a:srgbClr val="58595B"/>
                        </a:solidFill>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l">
                        <a:spcBef>
                          <a:spcPts val="0"/>
                        </a:spcBef>
                        <a:spcAft>
                          <a:spcPts val="0"/>
                        </a:spcAft>
                        <a:buNone/>
                      </a:pPr>
                      <a:endParaRPr lang="en-US" sz="800" b="0" kern="0" noProof="0" dirty="0">
                        <a:solidFill>
                          <a:srgbClr val="58595B"/>
                        </a:solidFill>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endParaRPr lang="en-US" sz="800" strike="noStrike" kern="0" dirty="0">
                        <a:solidFill>
                          <a:srgbClr val="58595B"/>
                        </a:solidFill>
                        <a:effectLst/>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algn="ctr">
                        <a:spcBef>
                          <a:spcPts val="0"/>
                        </a:spcBef>
                        <a:spcAft>
                          <a:spcPts val="0"/>
                        </a:spcAft>
                        <a:buNone/>
                      </a:pPr>
                      <a:endParaRPr lang="en-US" sz="800" kern="0">
                        <a:solidFill>
                          <a:srgbClr val="58595B"/>
                        </a:solidFill>
                        <a:latin typeface="Poppins" pitchFamily="2" charset="77"/>
                        <a:ea typeface="+mn-lt"/>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eaLnBrk="1" fontAlgn="auto" latinLnBrk="0" hangingPunct="1">
                        <a:lnSpc>
                          <a:spcPct val="100000"/>
                        </a:lnSpc>
                        <a:spcBef>
                          <a:spcPts val="0"/>
                        </a:spcBef>
                        <a:spcAft>
                          <a:spcPts val="0"/>
                        </a:spcAft>
                        <a:buClrTx/>
                        <a:buSzTx/>
                        <a:buFontTx/>
                        <a:buNone/>
                      </a:pPr>
                      <a:endParaRPr kumimoji="0" lang="en-US" sz="800" b="0" i="0" u="none" strike="noStrike" kern="1200" cap="none" spc="0" normalizeH="0" baseline="0" noProof="0" dirty="0">
                        <a:ln>
                          <a:noFill/>
                        </a:ln>
                        <a:solidFill>
                          <a:srgbClr val="58595B"/>
                        </a:solidFill>
                        <a:effectLst/>
                        <a:uLnTx/>
                        <a:uFillTx/>
                        <a:latin typeface="Poppins" pitchFamily="2" charset="77"/>
                        <a:ea typeface="Calibri"/>
                        <a:cs typeface="Poppins" pitchFamily="2" charset="77"/>
                      </a:endParaRPr>
                    </a:p>
                  </a:txBody>
                  <a:tcPr marL="68580" marR="68580"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632947430"/>
                  </a:ext>
                </a:extLst>
              </a:tr>
            </a:tbl>
          </a:graphicData>
        </a:graphic>
      </p:graphicFrame>
      <p:graphicFrame>
        <p:nvGraphicFramePr>
          <p:cNvPr id="15" name="Table 14">
            <a:extLst>
              <a:ext uri="{FF2B5EF4-FFF2-40B4-BE49-F238E27FC236}">
                <a16:creationId xmlns:a16="http://schemas.microsoft.com/office/drawing/2014/main" id="{535B235F-3DC5-E0B1-3207-9C1FE4F129C2}"/>
              </a:ext>
            </a:extLst>
          </p:cNvPr>
          <p:cNvGraphicFramePr>
            <a:graphicFrameLocks noGrp="1"/>
          </p:cNvGraphicFramePr>
          <p:nvPr>
            <p:extLst>
              <p:ext uri="{D42A27DB-BD31-4B8C-83A1-F6EECF244321}">
                <p14:modId xmlns:p14="http://schemas.microsoft.com/office/powerpoint/2010/main" val="2612227836"/>
              </p:ext>
            </p:extLst>
          </p:nvPr>
        </p:nvGraphicFramePr>
        <p:xfrm>
          <a:off x="6830008" y="943536"/>
          <a:ext cx="5037095" cy="717427"/>
        </p:xfrm>
        <a:graphic>
          <a:graphicData uri="http://schemas.openxmlformats.org/drawingml/2006/table">
            <a:tbl>
              <a:tblPr firstRow="1" bandRow="1"/>
              <a:tblGrid>
                <a:gridCol w="2530255">
                  <a:extLst>
                    <a:ext uri="{9D8B030D-6E8A-4147-A177-3AD203B41FA5}">
                      <a16:colId xmlns:a16="http://schemas.microsoft.com/office/drawing/2014/main" val="20001"/>
                    </a:ext>
                  </a:extLst>
                </a:gridCol>
                <a:gridCol w="2506840">
                  <a:extLst>
                    <a:ext uri="{9D8B030D-6E8A-4147-A177-3AD203B41FA5}">
                      <a16:colId xmlns:a16="http://schemas.microsoft.com/office/drawing/2014/main" val="20002"/>
                    </a:ext>
                  </a:extLst>
                </a:gridCol>
              </a:tblGrid>
              <a:tr h="259058">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a:lnSpc>
                          <a:spcPct val="100000"/>
                        </a:lnSpc>
                        <a:spcBef>
                          <a:spcPts val="0"/>
                        </a:spcBef>
                        <a:spcAft>
                          <a:spcPts val="0"/>
                        </a:spcAft>
                        <a:buNone/>
                      </a:pPr>
                      <a:r>
                        <a:rPr lang="en-US" sz="1000" u="none" strike="noStrike" kern="1200" cap="none" normalizeH="0" baseline="0" dirty="0">
                          <a:ln>
                            <a:noFill/>
                          </a:ln>
                          <a:solidFill>
                            <a:schemeClr val="tx1"/>
                          </a:solidFill>
                          <a:effectLst/>
                          <a:latin typeface="Poppins" pitchFamily="2" charset="77"/>
                          <a:cs typeface="Poppins" pitchFamily="2" charset="77"/>
                        </a:rPr>
                        <a:t>Project Manager</a:t>
                      </a:r>
                      <a:endParaRPr kumimoji="0" lang="en-US" sz="1000" dirty="0">
                        <a:solidFill>
                          <a:schemeClr val="tx1"/>
                        </a:solidFill>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456996" rtl="0" eaLnBrk="1" fontAlgn="auto" latinLnBrk="0" hangingPunct="1">
                        <a:lnSpc>
                          <a:spcPct val="100000"/>
                        </a:lnSpc>
                        <a:spcBef>
                          <a:spcPts val="0"/>
                        </a:spcBef>
                        <a:spcAft>
                          <a:spcPts val="0"/>
                        </a:spcAft>
                        <a:buClrTx/>
                        <a:buSzTx/>
                        <a:buFontTx/>
                        <a:buNone/>
                        <a:tabLst/>
                        <a:defRPr/>
                      </a:pPr>
                      <a:r>
                        <a:rPr kumimoji="0" lang="en-US" sz="1000" u="none" strike="noStrike" cap="none" normalizeH="0" baseline="0" dirty="0">
                          <a:ln>
                            <a:noFill/>
                          </a:ln>
                          <a:solidFill>
                            <a:schemeClr val="tx1"/>
                          </a:solidFill>
                          <a:effectLst/>
                          <a:latin typeface="Poppins" pitchFamily="2" charset="77"/>
                          <a:cs typeface="Poppins" pitchFamily="2" charset="77"/>
                        </a:rPr>
                        <a:t>Project Oversight</a:t>
                      </a:r>
                      <a:endParaRPr kumimoji="0" lang="en-US" sz="1000" b="1" i="0" u="none" strike="noStrike" cap="none" normalizeH="0" baseline="0" dirty="0">
                        <a:ln>
                          <a:noFill/>
                        </a:ln>
                        <a:solidFill>
                          <a:schemeClr val="tx1"/>
                        </a:solidFill>
                        <a:effectLst/>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5836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a:lnSpc>
                          <a:spcPct val="80000"/>
                        </a:lnSpc>
                        <a:spcBef>
                          <a:spcPts val="600"/>
                        </a:spcBef>
                        <a:spcAft>
                          <a:spcPct val="0"/>
                        </a:spcAft>
                        <a:buNone/>
                      </a:pPr>
                      <a:r>
                        <a:rPr lang="en-US" sz="800" b="0" i="0" u="none" strike="noStrike" kern="1200" noProof="0" dirty="0">
                          <a:solidFill>
                            <a:schemeClr val="bg1"/>
                          </a:solidFill>
                          <a:effectLst/>
                          <a:latin typeface="Poppins" pitchFamily="2" charset="77"/>
                          <a:cs typeface="Poppins" pitchFamily="2" charset="77"/>
                        </a:rPr>
                        <a:t>Sinnan Khan</a:t>
                      </a: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1" indent="0" algn="ctr" defTabSz="914400" rtl="0" eaLnBrk="0" fontAlgn="base" latinLnBrk="0" hangingPunct="0">
                        <a:lnSpc>
                          <a:spcPct val="120000"/>
                        </a:lnSpc>
                        <a:spcBef>
                          <a:spcPts val="0"/>
                        </a:spcBef>
                        <a:spcAft>
                          <a:spcPct val="0"/>
                        </a:spcAft>
                        <a:buClrTx/>
                        <a:buSzTx/>
                        <a:buFont typeface="Arial" pitchFamily="34" charset="0"/>
                        <a:buNone/>
                        <a:tabLst/>
                        <a:defRPr/>
                      </a:pPr>
                      <a:r>
                        <a:rPr lang="en-US" sz="800" b="0" strike="noStrike" kern="1200" noProof="0" dirty="0">
                          <a:solidFill>
                            <a:schemeClr val="bg1"/>
                          </a:solidFill>
                          <a:effectLst/>
                          <a:latin typeface="Poppins" pitchFamily="2" charset="77"/>
                          <a:ea typeface="+mn-ea"/>
                          <a:cs typeface="Poppins" pitchFamily="2" charset="77"/>
                        </a:rPr>
                        <a:t>Ahsan Tirmizi</a:t>
                      </a:r>
                    </a:p>
                    <a:p>
                      <a:pPr marL="0" marR="0" lvl="1" indent="0" algn="ctr" defTabSz="914400" rtl="0" eaLnBrk="0" fontAlgn="base" latinLnBrk="0" hangingPunct="0">
                        <a:lnSpc>
                          <a:spcPct val="120000"/>
                        </a:lnSpc>
                        <a:spcBef>
                          <a:spcPts val="0"/>
                        </a:spcBef>
                        <a:spcAft>
                          <a:spcPct val="0"/>
                        </a:spcAft>
                        <a:buClrTx/>
                        <a:buSzTx/>
                        <a:buFont typeface="Arial" pitchFamily="34" charset="0"/>
                        <a:buNone/>
                        <a:tabLst/>
                        <a:defRPr/>
                      </a:pPr>
                      <a:r>
                        <a:rPr lang="en-US" sz="800" b="0" strike="noStrike" kern="1200" noProof="0" dirty="0">
                          <a:solidFill>
                            <a:schemeClr val="bg1"/>
                          </a:solidFill>
                          <a:effectLst/>
                          <a:latin typeface="Poppins" pitchFamily="2" charset="77"/>
                          <a:ea typeface="+mn-ea"/>
                          <a:cs typeface="Poppins" pitchFamily="2" charset="77"/>
                        </a:rPr>
                        <a:t>Zeeshan Ahmed</a:t>
                      </a:r>
                      <a:endParaRPr lang="en-US" sz="800" dirty="0">
                        <a:solidFill>
                          <a:schemeClr val="bg1"/>
                        </a:solidFill>
                        <a:latin typeface="Poppins" pitchFamily="2" charset="77"/>
                        <a:cs typeface="Poppins" pitchFamily="2" charset="77"/>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16" name="Table 15">
            <a:extLst>
              <a:ext uri="{FF2B5EF4-FFF2-40B4-BE49-F238E27FC236}">
                <a16:creationId xmlns:a16="http://schemas.microsoft.com/office/drawing/2014/main" id="{B416D81A-1363-BFF3-2447-941A0AA7B8BC}"/>
              </a:ext>
            </a:extLst>
          </p:cNvPr>
          <p:cNvGraphicFramePr>
            <a:graphicFrameLocks noGrp="1"/>
          </p:cNvGraphicFramePr>
          <p:nvPr>
            <p:extLst>
              <p:ext uri="{D42A27DB-BD31-4B8C-83A1-F6EECF244321}">
                <p14:modId xmlns:p14="http://schemas.microsoft.com/office/powerpoint/2010/main" val="3872145112"/>
              </p:ext>
            </p:extLst>
          </p:nvPr>
        </p:nvGraphicFramePr>
        <p:xfrm>
          <a:off x="6830007" y="1947284"/>
          <a:ext cx="5037095" cy="3467506"/>
        </p:xfrm>
        <a:graphic>
          <a:graphicData uri="http://schemas.openxmlformats.org/drawingml/2006/table">
            <a:tbl>
              <a:tblPr firstRow="1" firstCol="1" bandRow="1"/>
              <a:tblGrid>
                <a:gridCol w="2175326">
                  <a:extLst>
                    <a:ext uri="{9D8B030D-6E8A-4147-A177-3AD203B41FA5}">
                      <a16:colId xmlns:a16="http://schemas.microsoft.com/office/drawing/2014/main" val="3605627058"/>
                    </a:ext>
                  </a:extLst>
                </a:gridCol>
                <a:gridCol w="1030159">
                  <a:extLst>
                    <a:ext uri="{9D8B030D-6E8A-4147-A177-3AD203B41FA5}">
                      <a16:colId xmlns:a16="http://schemas.microsoft.com/office/drawing/2014/main" val="2970187396"/>
                    </a:ext>
                  </a:extLst>
                </a:gridCol>
                <a:gridCol w="1066625">
                  <a:extLst>
                    <a:ext uri="{9D8B030D-6E8A-4147-A177-3AD203B41FA5}">
                      <a16:colId xmlns:a16="http://schemas.microsoft.com/office/drawing/2014/main" val="584016925"/>
                    </a:ext>
                  </a:extLst>
                </a:gridCol>
                <a:gridCol w="764985">
                  <a:extLst>
                    <a:ext uri="{9D8B030D-6E8A-4147-A177-3AD203B41FA5}">
                      <a16:colId xmlns:a16="http://schemas.microsoft.com/office/drawing/2014/main" val="3111489013"/>
                    </a:ext>
                  </a:extLst>
                </a:gridCol>
              </a:tblGrid>
              <a:tr h="267106">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Critical Milestones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Due Date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a:latin typeface="Poppins" pitchFamily="2" charset="77"/>
                          <a:cs typeface="Poppins" pitchFamily="2" charset="77"/>
                        </a:rPr>
                        <a:t>Owner(s)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000" dirty="0">
                          <a:latin typeface="Poppins" pitchFamily="2" charset="77"/>
                          <a:cs typeface="Poppins" pitchFamily="2" charset="77"/>
                        </a:rPr>
                        <a:t>Status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681172629"/>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Vendor Communication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Jan 2024</a:t>
                      </a:r>
                      <a:endParaRPr kumimoji="0" lang="en-US" sz="8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a:lnSpc>
                          <a:spcPct val="100000"/>
                        </a:lnSpc>
                        <a:spcBef>
                          <a:spcPts val="0"/>
                        </a:spcBef>
                        <a:spcAft>
                          <a:spcPts val="0"/>
                        </a:spcAft>
                        <a:buNone/>
                      </a:pPr>
                      <a:endParaRPr kumimoji="0" lang="en-US" sz="800" b="0" i="0" u="none" strike="noStrike" kern="0" cap="none" spc="0" normalizeH="0" baseline="0" noProof="0" dirty="0">
                        <a:ln>
                          <a:noFill/>
                        </a:ln>
                        <a:solidFill>
                          <a:schemeClr val="bg1"/>
                        </a:solidFill>
                        <a:effectLst/>
                        <a:uLnTx/>
                        <a:uFillTx/>
                        <a:latin typeface="Poppins" pitchFamily="2" charset="77"/>
                        <a:cs typeface="Poppins" pitchFamily="2" charset="77"/>
                      </a:endParaRPr>
                    </a:p>
                    <a:p>
                      <a:pPr lvl="0" algn="ctr">
                        <a:lnSpc>
                          <a:spcPct val="100000"/>
                        </a:lnSpc>
                        <a:spcBef>
                          <a:spcPts val="0"/>
                        </a:spcBef>
                        <a:spcAft>
                          <a:spcPts val="0"/>
                        </a:spcAft>
                        <a:buNone/>
                      </a:pPr>
                      <a:r>
                        <a:rPr lang="en-US" sz="800" b="0" i="0" u="none" strike="noStrike" kern="0" cap="none" spc="0" normalizeH="0" baseline="0" noProof="0" dirty="0">
                          <a:ln>
                            <a:noFill/>
                          </a:ln>
                          <a:solidFill>
                            <a:schemeClr val="bg1"/>
                          </a:solidFill>
                          <a:effectLst/>
                          <a:uLnTx/>
                          <a:uFillTx/>
                          <a:latin typeface="Poppins" pitchFamily="2" charset="77"/>
                          <a:cs typeface="Poppins" pitchFamily="2" charset="77"/>
                        </a:rPr>
                        <a:t>PMO / MT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Completed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818264609"/>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Testers Alignment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09/01/2024</a:t>
                      </a:r>
                      <a:endParaRPr kumimoji="0" lang="en-US" sz="8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lvl="0" algn="ctr">
                        <a:lnSpc>
                          <a:spcPct val="100000"/>
                        </a:lnSpc>
                        <a:spcBef>
                          <a:spcPts val="0"/>
                        </a:spcBef>
                        <a:spcAft>
                          <a:spcPts val="0"/>
                        </a:spcAft>
                        <a:buNone/>
                      </a:pPr>
                      <a:endParaRPr kumimoji="0" lang="en-US" sz="800" b="0" i="0" u="none" strike="noStrike" kern="0" cap="none" spc="0" normalizeH="0" baseline="0" noProof="0" dirty="0">
                        <a:ln>
                          <a:noFill/>
                        </a:ln>
                        <a:solidFill>
                          <a:schemeClr val="bg1"/>
                        </a:solidFill>
                        <a:effectLst/>
                        <a:uLnTx/>
                        <a:uFillTx/>
                        <a:latin typeface="Poppins" pitchFamily="2" charset="77"/>
                        <a:cs typeface="Poppins" pitchFamily="2" charset="77"/>
                      </a:endParaRPr>
                    </a:p>
                    <a:p>
                      <a:pPr lvl="0" algn="ctr">
                        <a:lnSpc>
                          <a:spcPct val="100000"/>
                        </a:lnSpc>
                        <a:spcBef>
                          <a:spcPts val="0"/>
                        </a:spcBef>
                        <a:spcAft>
                          <a:spcPts val="0"/>
                        </a:spcAft>
                        <a:buNone/>
                      </a:pPr>
                      <a:r>
                        <a:rPr lang="en-US" sz="800" b="0" i="0" u="none" strike="noStrike" kern="0" cap="none" spc="0" normalizeH="0" baseline="0" noProof="0" dirty="0">
                          <a:ln>
                            <a:noFill/>
                          </a:ln>
                          <a:solidFill>
                            <a:schemeClr val="bg1"/>
                          </a:solidFill>
                          <a:effectLst/>
                          <a:uLnTx/>
                          <a:uFillTx/>
                          <a:latin typeface="Poppins" pitchFamily="2" charset="77"/>
                          <a:cs typeface="Poppins" pitchFamily="2" charset="77"/>
                        </a:rPr>
                        <a:t>PMO</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Completed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152356995"/>
                  </a:ext>
                </a:extLst>
              </a:tr>
              <a:tr h="457200">
                <a:tc>
                  <a:txBody>
                    <a:bodyPr/>
                    <a:lstStyle/>
                    <a:p>
                      <a:pPr marL="0" marR="0" lvl="0" indent="0" algn="l" rtl="0">
                        <a:lnSpc>
                          <a:spcPct val="100000"/>
                        </a:lnSpc>
                        <a:spcBef>
                          <a:spcPts val="0"/>
                        </a:spcBef>
                        <a:spcAft>
                          <a:spcPts val="0"/>
                        </a:spcAft>
                        <a:buClrTx/>
                        <a:buSzTx/>
                        <a:buNone/>
                      </a:pPr>
                      <a:r>
                        <a:rPr lang="en-US" sz="800" b="0" strike="noStrike" kern="1200" noProof="0" dirty="0">
                          <a:solidFill>
                            <a:schemeClr val="bg1"/>
                          </a:solidFill>
                          <a:latin typeface="Poppins" pitchFamily="2" charset="77"/>
                          <a:ea typeface="+mn-ea"/>
                          <a:cs typeface="Poppins" pitchFamily="2" charset="77"/>
                        </a:rPr>
                        <a:t>Test Stations Setup</a:t>
                      </a:r>
                      <a:endParaRPr lang="en-US" sz="800" dirty="0">
                        <a:solidFill>
                          <a:schemeClr val="bg1"/>
                        </a:solidFill>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09/02/2024</a:t>
                      </a:r>
                      <a:endParaRPr kumimoji="0" lang="en-US" sz="8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rtl="0">
                        <a:lnSpc>
                          <a:spcPct val="100000"/>
                        </a:lnSpc>
                        <a:spcBef>
                          <a:spcPts val="0"/>
                        </a:spcBef>
                        <a:spcAft>
                          <a:spcPts val="0"/>
                        </a:spcAft>
                        <a:buClrTx/>
                        <a:buSzTx/>
                        <a:buFont typeface="Arial" panose="020B0604020202020204" pitchFamily="34" charset="0"/>
                        <a:buNone/>
                      </a:pPr>
                      <a:r>
                        <a:rPr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PMO / ITFS</a:t>
                      </a:r>
                      <a:endParaRPr kumimoji="0" lang="en-US" sz="800" dirty="0">
                        <a:solidFill>
                          <a:schemeClr val="bg1"/>
                        </a:solidFill>
                        <a:latin typeface="Poppins" pitchFamily="2" charset="77"/>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Completed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1961824"/>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AL App Deployment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09/02/2024</a:t>
                      </a:r>
                      <a:endParaRPr kumimoji="0" lang="en-US" sz="8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a:lnSpc>
                          <a:spcPct val="100000"/>
                        </a:lnSpc>
                        <a:spcBef>
                          <a:spcPct val="20000"/>
                        </a:spcBef>
                        <a:spcAft>
                          <a:spcPts val="0"/>
                        </a:spcAft>
                        <a:buNone/>
                      </a:pPr>
                      <a:r>
                        <a:rPr kumimoji="0" lang="en-US" sz="800" b="0" i="0" u="none" strike="noStrike" kern="0" cap="none" spc="0" normalizeH="0" baseline="0" noProof="0" dirty="0">
                          <a:ln>
                            <a:noFill/>
                          </a:ln>
                          <a:solidFill>
                            <a:schemeClr val="bg1"/>
                          </a:solidFill>
                          <a:effectLst/>
                          <a:uLnTx/>
                          <a:uFillTx/>
                          <a:latin typeface="Poppins" pitchFamily="2" charset="77"/>
                          <a:cs typeface="Poppins" pitchFamily="2" charset="77"/>
                        </a:rPr>
                        <a:t>ITFS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Completed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34713985"/>
                  </a:ext>
                </a:extLst>
              </a:tr>
              <a:tr h="457200">
                <a:tc>
                  <a:txBody>
                    <a:bodyPr/>
                    <a:lstStyle/>
                    <a:p>
                      <a:pPr marL="0" marR="0" lvl="0" indent="0" algn="l" rtl="0">
                        <a:lnSpc>
                          <a:spcPct val="100000"/>
                        </a:lnSpc>
                        <a:spcBef>
                          <a:spcPts val="0"/>
                        </a:spcBef>
                        <a:spcAft>
                          <a:spcPts val="0"/>
                        </a:spcAft>
                        <a:buClrTx/>
                        <a:buSzTx/>
                        <a:buNone/>
                      </a:pPr>
                      <a:r>
                        <a:rPr lang="en-US" sz="800" b="0" strike="noStrike" noProof="0" dirty="0">
                          <a:solidFill>
                            <a:schemeClr val="bg1"/>
                          </a:solidFill>
                          <a:latin typeface="Poppins" pitchFamily="2" charset="77"/>
                          <a:cs typeface="Poppins" pitchFamily="2" charset="77"/>
                        </a:rPr>
                        <a:t>Get approval to implement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09/02/2024</a:t>
                      </a:r>
                      <a:endParaRPr kumimoji="0" lang="en-US" sz="8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a:lnSpc>
                          <a:spcPct val="100000"/>
                        </a:lnSpc>
                        <a:spcBef>
                          <a:spcPct val="20000"/>
                        </a:spcBef>
                        <a:spcAft>
                          <a:spcPts val="0"/>
                        </a:spcAft>
                        <a:buNone/>
                      </a:pPr>
                      <a:r>
                        <a:rPr lang="en-US" sz="800" b="0" i="0" u="none" strike="noStrike" kern="0" cap="none" spc="0" normalizeH="0" baseline="0" noProof="0" dirty="0">
                          <a:ln>
                            <a:noFill/>
                          </a:ln>
                          <a:solidFill>
                            <a:schemeClr val="bg1"/>
                          </a:solidFill>
                          <a:effectLst/>
                          <a:uLnTx/>
                          <a:uFillTx/>
                          <a:latin typeface="Poppins" pitchFamily="2" charset="77"/>
                          <a:cs typeface="Poppins" pitchFamily="2" charset="77"/>
                        </a:rPr>
                        <a:t>CS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Completed</a:t>
                      </a:r>
                      <a:endParaRPr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210325465"/>
                  </a:ext>
                </a:extLst>
              </a:tr>
              <a:tr h="457200">
                <a:tc>
                  <a:txBody>
                    <a:bodyPr/>
                    <a:lstStyle/>
                    <a:p>
                      <a:pPr marL="0" marR="0" lvl="0" indent="0" algn="l" rtl="0">
                        <a:lnSpc>
                          <a:spcPct val="100000"/>
                        </a:lnSpc>
                        <a:spcBef>
                          <a:spcPts val="0"/>
                        </a:spcBef>
                        <a:spcAft>
                          <a:spcPts val="0"/>
                        </a:spcAft>
                        <a:buClrTx/>
                        <a:buSzTx/>
                        <a:buNone/>
                      </a:pPr>
                      <a:r>
                        <a:rPr lang="en-US" sz="800" b="0" strike="noStrike" kern="1200" noProof="0" dirty="0">
                          <a:solidFill>
                            <a:schemeClr val="bg1"/>
                          </a:solidFill>
                          <a:latin typeface="Poppins" pitchFamily="2" charset="77"/>
                          <a:ea typeface="+mn-ea"/>
                          <a:cs typeface="Poppins" pitchFamily="2" charset="77"/>
                        </a:rPr>
                        <a:t>Initiate Pilot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09/04/2024</a:t>
                      </a:r>
                      <a:endParaRPr kumimoji="0" lang="en-US" sz="800" b="0" i="0" u="none" strike="noStrike" kern="1200" cap="none" spc="0" normalizeH="0" baseline="0" noProof="0" dirty="0">
                        <a:ln>
                          <a:noFill/>
                        </a:ln>
                        <a:solidFill>
                          <a:schemeClr val="bg1"/>
                        </a:solidFill>
                        <a:effectLst/>
                        <a:uLnTx/>
                        <a:uFillTx/>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a:lnSpc>
                          <a:spcPct val="100000"/>
                        </a:lnSpc>
                        <a:spcBef>
                          <a:spcPts val="0"/>
                        </a:spcBef>
                        <a:spcAft>
                          <a:spcPts val="0"/>
                        </a:spcAft>
                        <a:buClrTx/>
                        <a:buSzTx/>
                        <a:buNone/>
                        <a:tabLst>
                          <a:tab pos="2400300" algn="l"/>
                        </a:tabLst>
                        <a:defRPr/>
                      </a:pPr>
                      <a:r>
                        <a:rPr kumimoji="0" lang="en-US" sz="800" b="0" strike="noStrike" kern="1200" noProof="0" dirty="0">
                          <a:solidFill>
                            <a:schemeClr val="bg1"/>
                          </a:solidFill>
                          <a:latin typeface="Poppins" pitchFamily="2" charset="77"/>
                          <a:ea typeface="+mn-ea"/>
                          <a:cs typeface="Poppins" pitchFamily="2" charset="77"/>
                        </a:rPr>
                        <a:t>CS / PMO / Wave IX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0" fontAlgn="auto" latinLnBrk="0" hangingPunct="0">
                        <a:lnSpc>
                          <a:spcPct val="100000"/>
                        </a:lnSpc>
                        <a:spcBef>
                          <a:spcPct val="20000"/>
                        </a:spcBef>
                        <a:spcAft>
                          <a:spcPts val="0"/>
                        </a:spcAft>
                        <a:buClr>
                          <a:srgbClr val="000000"/>
                        </a:buClr>
                        <a:buSzTx/>
                        <a:buFontTx/>
                        <a:buNone/>
                        <a:tabLst>
                          <a:tab pos="2400300" algn="l"/>
                        </a:tabLst>
                        <a:defRPr/>
                      </a:pPr>
                      <a:r>
                        <a:rPr kumimoji="0" lang="en-US" sz="800" b="0" i="0" u="none" strike="noStrike" kern="0" cap="none" spc="0" normalizeH="0" baseline="0" noProof="0" dirty="0">
                          <a:ln>
                            <a:noFill/>
                          </a:ln>
                          <a:solidFill>
                            <a:schemeClr val="bg1"/>
                          </a:solidFill>
                          <a:effectLst/>
                          <a:uLnTx/>
                          <a:uFillTx/>
                          <a:latin typeface="Poppins" pitchFamily="2" charset="77"/>
                          <a:ea typeface="+mn-ea"/>
                          <a:cs typeface="Poppins" pitchFamily="2" charset="77"/>
                        </a:rPr>
                        <a:t>Completed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900411667"/>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strike="noStrike" kern="1200" noProof="0" dirty="0">
                          <a:solidFill>
                            <a:schemeClr val="bg1"/>
                          </a:solidFill>
                          <a:latin typeface="Poppins" pitchFamily="2" charset="77"/>
                          <a:ea typeface="+mn-ea"/>
                          <a:cs typeface="Poppins" pitchFamily="2" charset="77"/>
                        </a:rPr>
                        <a:t>Results </a:t>
                      </a:r>
                      <a:r>
                        <a:rPr lang="en-US" sz="800" b="0" strike="noStrike" kern="1200" noProof="0" dirty="0" err="1">
                          <a:solidFill>
                            <a:schemeClr val="bg1"/>
                          </a:solidFill>
                          <a:latin typeface="Poppins" pitchFamily="2" charset="77"/>
                          <a:ea typeface="+mn-ea"/>
                          <a:cs typeface="Poppins" pitchFamily="2" charset="77"/>
                        </a:rPr>
                        <a:t>Analsys</a:t>
                      </a:r>
                      <a:endParaRPr lang="en-US" sz="800" b="0" strike="noStrike" kern="1200" noProof="0" dirty="0">
                        <a:solidFill>
                          <a:schemeClr val="bg1"/>
                        </a:solidFill>
                        <a:latin typeface="Poppins" pitchFamily="2" charset="77"/>
                        <a:ea typeface="+mn-ea"/>
                        <a:cs typeface="Poppins" pitchFamily="2" charset="77"/>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strike="noStrike" kern="1200" noProof="0" dirty="0">
                          <a:solidFill>
                            <a:schemeClr val="bg1"/>
                          </a:solidFill>
                          <a:latin typeface="Poppins" pitchFamily="2" charset="77"/>
                          <a:ea typeface="+mn-ea"/>
                          <a:cs typeface="Poppins" pitchFamily="2" charset="77"/>
                        </a:rPr>
                        <a:t>12/31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strike="noStrike" kern="1200" noProof="0" dirty="0">
                          <a:solidFill>
                            <a:schemeClr val="bg1"/>
                          </a:solidFill>
                          <a:latin typeface="Poppins" pitchFamily="2" charset="77"/>
                          <a:ea typeface="+mn-ea"/>
                          <a:cs typeface="Poppins" pitchFamily="2" charset="77"/>
                        </a:rPr>
                        <a:t>CS / PMO / Wave IX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strike="noStrike" kern="1200" noProof="0" dirty="0">
                          <a:solidFill>
                            <a:schemeClr val="bg1"/>
                          </a:solidFill>
                          <a:latin typeface="Poppins" pitchFamily="2" charset="77"/>
                          <a:ea typeface="+mn-ea"/>
                          <a:cs typeface="Poppins" pitchFamily="2" charset="77"/>
                        </a:rPr>
                        <a:t>In-Progress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4225300039"/>
                  </a:ext>
                </a:extLst>
              </a:tr>
            </a:tbl>
          </a:graphicData>
        </a:graphic>
      </p:graphicFrame>
    </p:spTree>
    <p:extLst>
      <p:ext uri="{BB962C8B-B14F-4D97-AF65-F5344CB8AC3E}">
        <p14:creationId xmlns:p14="http://schemas.microsoft.com/office/powerpoint/2010/main" val="1690595074"/>
      </p:ext>
    </p:extLst>
  </p:cSld>
  <p:clrMapOvr>
    <a:masterClrMapping/>
  </p:clrMapOvr>
  <p:transition spd="med"/>
</p:sld>
</file>

<file path=ppt/theme/theme1.xml><?xml version="1.0" encoding="utf-8"?>
<a:theme xmlns:a="http://schemas.openxmlformats.org/drawingml/2006/main" name="Office Theme">
  <a:themeElements>
    <a:clrScheme name="ibex">
      <a:dk1>
        <a:srgbClr val="000000"/>
      </a:dk1>
      <a:lt1>
        <a:srgbClr val="FFFFFF"/>
      </a:lt1>
      <a:dk2>
        <a:srgbClr val="463156"/>
      </a:dk2>
      <a:lt2>
        <a:srgbClr val="F9F9F9"/>
      </a:lt2>
      <a:accent1>
        <a:srgbClr val="F20052"/>
      </a:accent1>
      <a:accent2>
        <a:srgbClr val="F20052"/>
      </a:accent2>
      <a:accent3>
        <a:srgbClr val="F20052"/>
      </a:accent3>
      <a:accent4>
        <a:srgbClr val="F20052"/>
      </a:accent4>
      <a:accent5>
        <a:srgbClr val="F20052"/>
      </a:accent5>
      <a:accent6>
        <a:srgbClr val="F20052"/>
      </a:accent6>
      <a:hlink>
        <a:srgbClr val="FFFF00"/>
      </a:hlink>
      <a:folHlink>
        <a:srgbClr val="000000"/>
      </a:folHlink>
    </a:clrScheme>
    <a:fontScheme name="Office Theme">
      <a:majorFont>
        <a:latin typeface="Aptos"/>
        <a:ea typeface="Aptos"/>
        <a:cs typeface="Apto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3081" indent="0" algn="l" defTabSz="554491" rtl="0" fontAlgn="auto" latinLnBrk="0" hangingPunct="0">
          <a:lnSpc>
            <a:spcPct val="120000"/>
          </a:lnSpc>
          <a:spcBef>
            <a:spcPts val="0"/>
          </a:spcBef>
          <a:spcAft>
            <a:spcPts val="0"/>
          </a:spcAft>
          <a:buClrTx/>
          <a:buSzTx/>
          <a:buFontTx/>
          <a:buNone/>
          <a:tabLst/>
          <a:defRPr kumimoji="0" sz="2100" b="0" i="0" u="none" strike="noStrike" cap="none" spc="0" normalizeH="0" baseline="0">
            <a:ln>
              <a:noFill/>
            </a:ln>
            <a:solidFill>
              <a:srgbClr val="FFFFFF"/>
            </a:solidFill>
            <a:effectLst/>
            <a:uFillTx/>
            <a:latin typeface="Poppins Medium"/>
            <a:ea typeface="Poppins Medium"/>
            <a:cs typeface="Poppins Medium"/>
            <a:sym typeface="Poppins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ptos"/>
        <a:ea typeface="Aptos"/>
        <a:cs typeface="Apto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3081" indent="0" algn="l" defTabSz="554491" rtl="0" fontAlgn="auto" latinLnBrk="0" hangingPunct="0">
          <a:lnSpc>
            <a:spcPct val="120000"/>
          </a:lnSpc>
          <a:spcBef>
            <a:spcPts val="0"/>
          </a:spcBef>
          <a:spcAft>
            <a:spcPts val="0"/>
          </a:spcAft>
          <a:buClrTx/>
          <a:buSzTx/>
          <a:buFontTx/>
          <a:buNone/>
          <a:tabLst/>
          <a:defRPr kumimoji="0" sz="2100" b="0" i="0" u="none" strike="noStrike" cap="none" spc="0" normalizeH="0" baseline="0">
            <a:ln>
              <a:noFill/>
            </a:ln>
            <a:solidFill>
              <a:srgbClr val="FFFFFF"/>
            </a:solidFill>
            <a:effectLst/>
            <a:uFillTx/>
            <a:latin typeface="Poppins Medium"/>
            <a:ea typeface="Poppins Medium"/>
            <a:cs typeface="Poppins Medium"/>
            <a:sym typeface="Poppins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20608</TotalTime>
  <Words>1870</Words>
  <Application>Microsoft Office PowerPoint</Application>
  <PresentationFormat>Widescreen</PresentationFormat>
  <Paragraphs>539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Arial</vt:lpstr>
      <vt:lpstr>Calibri</vt:lpstr>
      <vt:lpstr>Helvetica</vt:lpstr>
      <vt:lpstr>Poppins</vt:lpstr>
      <vt:lpstr>Poppins Bold</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Sparrow, Damon</dc:creator>
  <cp:lastModifiedBy>Tirmizi, Ahsan</cp:lastModifiedBy>
  <cp:revision>248</cp:revision>
  <dcterms:modified xsi:type="dcterms:W3CDTF">2024-12-13T23:34:33Z</dcterms:modified>
</cp:coreProperties>
</file>