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147472697" r:id="rId3"/>
    <p:sldId id="2147472693" r:id="rId4"/>
    <p:sldId id="2147472688" r:id="rId5"/>
    <p:sldId id="2147472686" r:id="rId6"/>
    <p:sldId id="2147472687" r:id="rId7"/>
    <p:sldId id="2147472703" r:id="rId8"/>
    <p:sldId id="2147472704" r:id="rId9"/>
    <p:sldId id="2147472699" r:id="rId10"/>
    <p:sldId id="2147472690" r:id="rId11"/>
    <p:sldId id="2147472701" r:id="rId12"/>
    <p:sldId id="2147472700" r:id="rId13"/>
    <p:sldId id="2147472689" r:id="rId14"/>
    <p:sldId id="2147472562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1pPr>
    <a:lvl2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2pPr>
    <a:lvl3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3pPr>
    <a:lvl4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4pPr>
    <a:lvl5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5pPr>
    <a:lvl6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6pPr>
    <a:lvl7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7pPr>
    <a:lvl8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8pPr>
    <a:lvl9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7"/>
    <p:restoredTop sz="96301"/>
  </p:normalViewPr>
  <p:slideViewPr>
    <p:cSldViewPr snapToGrid="0">
      <p:cViewPr varScale="1">
        <p:scale>
          <a:sx n="82" d="100"/>
          <a:sy n="82" d="100"/>
        </p:scale>
        <p:origin x="1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ptos"/>
      </a:defRPr>
    </a:lvl1pPr>
    <a:lvl2pPr indent="228600" latinLnBrk="0">
      <a:defRPr sz="1200">
        <a:latin typeface="+mj-lt"/>
        <a:ea typeface="+mj-ea"/>
        <a:cs typeface="+mj-cs"/>
        <a:sym typeface="Aptos"/>
      </a:defRPr>
    </a:lvl2pPr>
    <a:lvl3pPr indent="457200" latinLnBrk="0">
      <a:defRPr sz="1200">
        <a:latin typeface="+mj-lt"/>
        <a:ea typeface="+mj-ea"/>
        <a:cs typeface="+mj-cs"/>
        <a:sym typeface="Aptos"/>
      </a:defRPr>
    </a:lvl3pPr>
    <a:lvl4pPr indent="685800" latinLnBrk="0">
      <a:defRPr sz="1200">
        <a:latin typeface="+mj-lt"/>
        <a:ea typeface="+mj-ea"/>
        <a:cs typeface="+mj-cs"/>
        <a:sym typeface="Aptos"/>
      </a:defRPr>
    </a:lvl4pPr>
    <a:lvl5pPr indent="914400" latinLnBrk="0">
      <a:defRPr sz="1200">
        <a:latin typeface="+mj-lt"/>
        <a:ea typeface="+mj-ea"/>
        <a:cs typeface="+mj-cs"/>
        <a:sym typeface="Aptos"/>
      </a:defRPr>
    </a:lvl5pPr>
    <a:lvl6pPr indent="1143000" latinLnBrk="0">
      <a:defRPr sz="1200">
        <a:latin typeface="+mj-lt"/>
        <a:ea typeface="+mj-ea"/>
        <a:cs typeface="+mj-cs"/>
        <a:sym typeface="Aptos"/>
      </a:defRPr>
    </a:lvl6pPr>
    <a:lvl7pPr indent="1371600" latinLnBrk="0">
      <a:defRPr sz="1200">
        <a:latin typeface="+mj-lt"/>
        <a:ea typeface="+mj-ea"/>
        <a:cs typeface="+mj-cs"/>
        <a:sym typeface="Aptos"/>
      </a:defRPr>
    </a:lvl7pPr>
    <a:lvl8pPr indent="1600200" latinLnBrk="0">
      <a:defRPr sz="1200">
        <a:latin typeface="+mj-lt"/>
        <a:ea typeface="+mj-ea"/>
        <a:cs typeface="+mj-cs"/>
        <a:sym typeface="Aptos"/>
      </a:defRPr>
    </a:lvl8pPr>
    <a:lvl9pPr indent="1828800" latinLnBrk="0">
      <a:defRPr sz="1200">
        <a:latin typeface="+mj-lt"/>
        <a:ea typeface="+mj-ea"/>
        <a:cs typeface="+mj-cs"/>
        <a:sym typeface="Apto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914400" y="2125979"/>
            <a:ext cx="10363200" cy="14401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40479"/>
            <a:ext cx="8534400" cy="1714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3919220" y="497330"/>
            <a:ext cx="5164455" cy="13030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919220" y="1931923"/>
            <a:ext cx="5327651" cy="3619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3919220" y="497330"/>
            <a:ext cx="5164455" cy="13030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577339"/>
            <a:ext cx="5303521" cy="45262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919220" y="497330"/>
            <a:ext cx="5164455" cy="13030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457200" y="1420282"/>
            <a:ext cx="5181600" cy="8617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4400" y="2590800"/>
            <a:ext cx="4267200" cy="18466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rgbClr val="888888"/>
                </a:solidFill>
              </a:defRPr>
            </a:lvl1pPr>
            <a:lvl2pPr indent="304814" algn="ctr">
              <a:defRPr>
                <a:solidFill>
                  <a:srgbClr val="888888"/>
                </a:solidFill>
              </a:defRPr>
            </a:lvl2pPr>
            <a:lvl3pPr indent="609629" algn="ctr">
              <a:defRPr>
                <a:solidFill>
                  <a:srgbClr val="888888"/>
                </a:solidFill>
              </a:defRPr>
            </a:lvl3pPr>
            <a:lvl4pPr indent="914446" algn="ctr">
              <a:defRPr>
                <a:solidFill>
                  <a:srgbClr val="888888"/>
                </a:solidFill>
              </a:defRPr>
            </a:lvl4pPr>
            <a:lvl5pPr indent="1219261" algn="ctr"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 object 16" descr="bg object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15427" y="6377940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R="0" algn="r" defTabSz="914400">
              <a:lnSpc>
                <a:spcPct val="100000"/>
              </a:lnSpc>
              <a:defRPr sz="1800"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BA6DFD2F-B445-43C4-C66A-5D7BED2B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93E4339-9EAE-E022-CAAA-037C9D306F98}"/>
              </a:ext>
            </a:extLst>
          </p:cNvPr>
          <p:cNvSpPr/>
          <p:nvPr/>
        </p:nvSpPr>
        <p:spPr>
          <a:xfrm>
            <a:off x="7114177" y="1458465"/>
            <a:ext cx="4403178" cy="4403178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rgbClr val="121212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object 15" descr="object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62" y="2554871"/>
            <a:ext cx="2044273" cy="464869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extBox 12"/>
          <p:cNvSpPr txBox="1"/>
          <p:nvPr/>
        </p:nvSpPr>
        <p:spPr>
          <a:xfrm>
            <a:off x="764337" y="3159218"/>
            <a:ext cx="3370655" cy="86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5400" dirty="0"/>
              <a:t>Life </a:t>
            </a:r>
            <a:r>
              <a:rPr lang="en-US" sz="54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Cycle</a:t>
            </a:r>
            <a:endParaRPr sz="5400" dirty="0"/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id="{0594B484-5162-39BC-80B6-CD4935A1EC0E}"/>
              </a:ext>
            </a:extLst>
          </p:cNvPr>
          <p:cNvGrpSpPr/>
          <p:nvPr/>
        </p:nvGrpSpPr>
        <p:grpSpPr>
          <a:xfrm>
            <a:off x="764338" y="551676"/>
            <a:ext cx="762248" cy="274323"/>
            <a:chOff x="0" y="0"/>
            <a:chExt cx="762244" cy="274320"/>
          </a:xfrm>
        </p:grpSpPr>
        <p:pic>
          <p:nvPicPr>
            <p:cNvPr id="7" name="Graphic 18" descr="Graphic 18">
              <a:extLst>
                <a:ext uri="{FF2B5EF4-FFF2-40B4-BE49-F238E27FC236}">
                  <a16:creationId xmlns:a16="http://schemas.microsoft.com/office/drawing/2014/main" id="{B878D308-771D-4C04-B389-0EC5B6DDA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0"/>
              <a:ext cx="757246" cy="274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DC29C6C3-D5B6-ACB5-0ADB-E6ABE656F14A}"/>
                </a:ext>
              </a:extLst>
            </p:cNvPr>
            <p:cNvSpPr/>
            <p:nvPr/>
          </p:nvSpPr>
          <p:spPr>
            <a:xfrm>
              <a:off x="687420" y="199496"/>
              <a:ext cx="74825" cy="74825"/>
            </a:xfrm>
            <a:prstGeom prst="ellipse">
              <a:avLst/>
            </a:prstGeom>
            <a:gradFill flip="none" rotWithShape="1">
              <a:gsLst>
                <a:gs pos="0">
                  <a:srgbClr val="FA0060"/>
                </a:gs>
                <a:gs pos="100000">
                  <a:srgbClr val="7400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 algn="ctr">
                <a:lnSpc>
                  <a:spcPct val="100000"/>
                </a:lnSpc>
                <a:defRPr sz="10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9" name="Google Shape;247;p35">
            <a:extLst>
              <a:ext uri="{FF2B5EF4-FFF2-40B4-BE49-F238E27FC236}">
                <a16:creationId xmlns:a16="http://schemas.microsoft.com/office/drawing/2014/main" id="{5C320580-C814-52A6-F9A4-6450D4FC398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8303" b="24944"/>
          <a:stretch/>
        </p:blipFill>
        <p:spPr>
          <a:xfrm>
            <a:off x="7053889" y="1388129"/>
            <a:ext cx="4403178" cy="4403178"/>
          </a:xfrm>
          <a:prstGeom prst="ellipse">
            <a:avLst/>
          </a:prstGeom>
          <a:ln>
            <a:solidFill>
              <a:srgbClr val="121212"/>
            </a:solidFill>
          </a:ln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22E766B1-26CF-42B0-B3E9-5C529DB97F7A}"/>
              </a:ext>
            </a:extLst>
          </p:cNvPr>
          <p:cNvSpPr txBox="1"/>
          <p:nvPr/>
        </p:nvSpPr>
        <p:spPr>
          <a:xfrm>
            <a:off x="2840544" y="2608661"/>
            <a:ext cx="4851170" cy="59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3600" dirty="0"/>
              <a:t>&amp; 3</a:t>
            </a:r>
            <a:r>
              <a:rPr lang="en-US" sz="3600" baseline="30000" dirty="0"/>
              <a:t>rd</a:t>
            </a:r>
            <a:r>
              <a:rPr lang="en-US" sz="3600" dirty="0"/>
              <a:t> Party Tools</a:t>
            </a:r>
            <a:endParaRPr sz="36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Conifer – </a:t>
            </a:r>
            <a:r>
              <a:rPr lang="en-US" sz="24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IX Accent Localization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64337" y="1974894"/>
            <a:ext cx="5458112" cy="9746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Pilot in Progress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Work performance data and feedback has been shared with Wave IX Accent team.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Wating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for the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Feedbackl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4308659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764337" y="4648959"/>
            <a:ext cx="5458112" cy="5283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Pilot to complete EO2024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Preserve also under consideration.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66395"/>
              </p:ext>
            </p:extLst>
          </p:nvPr>
        </p:nvGraphicFramePr>
        <p:xfrm>
          <a:off x="764337" y="5546693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722938"/>
              </p:ext>
            </p:extLst>
          </p:nvPr>
        </p:nvGraphicFramePr>
        <p:xfrm>
          <a:off x="6581670" y="1925788"/>
          <a:ext cx="5155424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2226428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091682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Vendor Communication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Jan 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 / MT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Testers Alignment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09/01/2024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Test Stations Setup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09/02/2024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PMO / ITFS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AL App 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09/02/2024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ITFS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Get approval to implement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09/02/2024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Initiate Pilot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09/04/2024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CS / PMO / 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Results </a:t>
                      </a:r>
                      <a:r>
                        <a:rPr lang="en-US" sz="800" b="0" strike="noStrike" kern="1200" noProof="0" dirty="0" err="1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Analsys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CS / PMO / 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5950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6668D-972D-A4F4-AF30-ED1134F7D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133E5D6F-883A-CA16-1326-85A392719B63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F7F35818-E2F9-2084-3B81-D0D4A1F0E928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B18A9E9D-E68A-B065-2354-A71E5E88433C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B1F718AA-C8E1-161C-6A82-10A493CCED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58BB1C1D-2054-DF73-582B-DA2C28F9A2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5A6D61F9-901D-D89C-54C3-090E1B4E82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B0BC5BF6-8AD3-4829-EA56-97D146A68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63A6BE25-1D71-BDF1-4570-46752D4985AF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UHC – </a:t>
            </a:r>
            <a:r>
              <a:rPr lang="en-US" sz="24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IX Accent Preservation 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54882-A8BA-80B7-94CD-518BF4B791FE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3E305-045F-F32A-DF91-00FC9CFC92CA}"/>
              </a:ext>
            </a:extLst>
          </p:cNvPr>
          <p:cNvSpPr txBox="1"/>
          <p:nvPr/>
        </p:nvSpPr>
        <p:spPr>
          <a:xfrm>
            <a:off x="764337" y="1974894"/>
            <a:ext cx="5458112" cy="7899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Client agrees to have Preserve mode deployed on the Production (No Pilot)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Installation on PH (Davao, Bohol) done on around 144 Workstations.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Weekly Monitoring session with Vendor and Ops for the progress.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038AC-B574-8E70-572A-5C9DC61F7422}"/>
              </a:ext>
            </a:extLst>
          </p:cNvPr>
          <p:cNvSpPr txBox="1"/>
          <p:nvPr/>
        </p:nvSpPr>
        <p:spPr>
          <a:xfrm>
            <a:off x="764337" y="4308659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CF9782-2EC7-7699-9415-D3745618F5A9}"/>
              </a:ext>
            </a:extLst>
          </p:cNvPr>
          <p:cNvSpPr txBox="1"/>
          <p:nvPr/>
        </p:nvSpPr>
        <p:spPr>
          <a:xfrm>
            <a:off x="764337" y="4648959"/>
            <a:ext cx="5458112" cy="2667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Monitoring the performance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EAB42D4-7199-8EEA-9328-AA8E34D4661E}"/>
              </a:ext>
            </a:extLst>
          </p:cNvPr>
          <p:cNvGraphicFramePr>
            <a:graphicFrameLocks noGrp="1"/>
          </p:cNvGraphicFramePr>
          <p:nvPr/>
        </p:nvGraphicFramePr>
        <p:xfrm>
          <a:off x="764337" y="5546693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700F24-3EF1-5859-2A2A-95BC0BCC18E4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3C551D-C03D-B0AF-8914-B5CC4C56D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74985"/>
              </p:ext>
            </p:extLst>
          </p:nvPr>
        </p:nvGraphicFramePr>
        <p:xfrm>
          <a:off x="6581670" y="1925788"/>
          <a:ext cx="5285435" cy="3010306"/>
        </p:xfrm>
        <a:graphic>
          <a:graphicData uri="http://schemas.openxmlformats.org/drawingml/2006/table">
            <a:tbl>
              <a:tblPr firstRow="1" firstCol="1" bandRow="1"/>
              <a:tblGrid>
                <a:gridCol w="2301073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212979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782338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 to the 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/Client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Client Approval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(Pilot)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Monitoring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WaveIX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strike="noStrike" kern="1200" noProof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3388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6">
            <a:extLst>
              <a:ext uri="{FF2B5EF4-FFF2-40B4-BE49-F238E27FC236}">
                <a16:creationId xmlns:a16="http://schemas.microsoft.com/office/drawing/2014/main" id="{0594B484-5162-39BC-80B6-CD4935A1EC0E}"/>
              </a:ext>
            </a:extLst>
          </p:cNvPr>
          <p:cNvGrpSpPr/>
          <p:nvPr/>
        </p:nvGrpSpPr>
        <p:grpSpPr>
          <a:xfrm>
            <a:off x="764338" y="551676"/>
            <a:ext cx="762248" cy="274323"/>
            <a:chOff x="0" y="0"/>
            <a:chExt cx="762244" cy="274320"/>
          </a:xfrm>
        </p:grpSpPr>
        <p:pic>
          <p:nvPicPr>
            <p:cNvPr id="7" name="Graphic 18" descr="Graphic 18">
              <a:extLst>
                <a:ext uri="{FF2B5EF4-FFF2-40B4-BE49-F238E27FC236}">
                  <a16:creationId xmlns:a16="http://schemas.microsoft.com/office/drawing/2014/main" id="{B878D308-771D-4C04-B389-0EC5B6DDA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757246" cy="274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DC29C6C3-D5B6-ACB5-0ADB-E6ABE656F14A}"/>
                </a:ext>
              </a:extLst>
            </p:cNvPr>
            <p:cNvSpPr/>
            <p:nvPr/>
          </p:nvSpPr>
          <p:spPr>
            <a:xfrm>
              <a:off x="687420" y="199496"/>
              <a:ext cx="74825" cy="74825"/>
            </a:xfrm>
            <a:prstGeom prst="ellipse">
              <a:avLst/>
            </a:prstGeom>
            <a:gradFill flip="none" rotWithShape="1">
              <a:gsLst>
                <a:gs pos="0">
                  <a:srgbClr val="FA0060"/>
                </a:gs>
                <a:gs pos="100000">
                  <a:srgbClr val="7400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 algn="ctr">
                <a:lnSpc>
                  <a:spcPct val="100000"/>
                </a:lnSpc>
                <a:defRPr sz="10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1" name="TextBox 12">
            <a:extLst>
              <a:ext uri="{FF2B5EF4-FFF2-40B4-BE49-F238E27FC236}">
                <a16:creationId xmlns:a16="http://schemas.microsoft.com/office/drawing/2014/main" id="{22E766B1-26CF-42B0-B3E9-5C529DB97F7A}"/>
              </a:ext>
            </a:extLst>
          </p:cNvPr>
          <p:cNvSpPr txBox="1"/>
          <p:nvPr/>
        </p:nvSpPr>
        <p:spPr>
          <a:xfrm>
            <a:off x="3639671" y="408997"/>
            <a:ext cx="4858872" cy="59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3600" dirty="0"/>
              <a:t>Other 3</a:t>
            </a:r>
            <a:r>
              <a:rPr lang="en-US" sz="3600" baseline="30000" dirty="0"/>
              <a:t>rd</a:t>
            </a:r>
            <a:r>
              <a:rPr lang="en-US" sz="3600" dirty="0"/>
              <a:t> Party Tools</a:t>
            </a:r>
            <a:endParaRPr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1B2AC0-580A-4554-9E58-3FCD933DB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40519"/>
              </p:ext>
            </p:extLst>
          </p:nvPr>
        </p:nvGraphicFramePr>
        <p:xfrm>
          <a:off x="609600" y="1600200"/>
          <a:ext cx="10719452" cy="1222072"/>
        </p:xfrm>
        <a:graphic>
          <a:graphicData uri="http://schemas.openxmlformats.org/drawingml/2006/table">
            <a:tbl>
              <a:tblPr firstRow="1" firstCol="1" bandRow="1"/>
              <a:tblGrid>
                <a:gridCol w="2238840">
                  <a:extLst>
                    <a:ext uri="{9D8B030D-6E8A-4147-A177-3AD203B41FA5}">
                      <a16:colId xmlns:a16="http://schemas.microsoft.com/office/drawing/2014/main" val="2196601205"/>
                    </a:ext>
                  </a:extLst>
                </a:gridCol>
                <a:gridCol w="2644589">
                  <a:extLst>
                    <a:ext uri="{9D8B030D-6E8A-4147-A177-3AD203B41FA5}">
                      <a16:colId xmlns:a16="http://schemas.microsoft.com/office/drawing/2014/main" val="964037091"/>
                    </a:ext>
                  </a:extLst>
                </a:gridCol>
                <a:gridCol w="5836023">
                  <a:extLst>
                    <a:ext uri="{9D8B030D-6E8A-4147-A177-3AD203B41FA5}">
                      <a16:colId xmlns:a16="http://schemas.microsoft.com/office/drawing/2014/main" val="3047498651"/>
                    </a:ext>
                  </a:extLst>
                </a:gridCol>
              </a:tblGrid>
              <a:tr h="6277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3</a:t>
                      </a:r>
                      <a:r>
                        <a:rPr lang="en-US" sz="1100" baseline="30000" dirty="0">
                          <a:latin typeface="Poppins" pitchFamily="2" charset="77"/>
                          <a:cs typeface="Poppins" pitchFamily="2" charset="77"/>
                        </a:rPr>
                        <a:t>rd</a:t>
                      </a:r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 Party Partner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1100" dirty="0" err="1"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 Solution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Description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539198"/>
                  </a:ext>
                </a:extLst>
              </a:tr>
              <a:tr h="5422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1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Envoy Visitor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1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Not under Wave </a:t>
                      </a:r>
                      <a:r>
                        <a:rPr lang="en-US" sz="1100" b="0" strike="noStrike" noProof="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endParaRPr lang="en-US" sz="1100" b="0" strike="noStrike" noProof="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Envoy Visitors is a cloud based electronic visitor management system that streamlines the check-in process, enhancing security and visitor experience by digitizing sign-ins and tracking in workplaces.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525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861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Envoy – </a:t>
            </a:r>
            <a:r>
              <a:rPr lang="en-US" sz="16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Electronic Visitor Management Solution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64337" y="1974894"/>
            <a:ext cx="5458112" cy="22826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 digital replacement of conventional paper based system.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Initially deployed to 4 ibex sites last year as part of Google VoVo audit.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It was planned to expand to other sites in future as well.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Currently we are using Premium licenses.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Amazon compliance audit also mandated to use EVMS on all amazon sites.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have reviewed and opted for its Enterprise version due to more security features.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Pricing approval in progress.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Licenses and equipment procured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4441557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764337" y="4779463"/>
            <a:ext cx="5458112" cy="2667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Start deployment.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0967"/>
              </p:ext>
            </p:extLst>
          </p:nvPr>
        </p:nvGraphicFramePr>
        <p:xfrm>
          <a:off x="764337" y="5546693"/>
          <a:ext cx="11102767" cy="1014884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Hardware availability in PH and PK</a:t>
                      </a: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Delay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Needs to be hand carried from US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trike="noStrike" kern="0" dirty="0">
                          <a:solidFill>
                            <a:srgbClr val="58595B"/>
                          </a:solidFill>
                          <a:effectLst/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TBD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PMO / Procurement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Calibri"/>
                          <a:cs typeface="Poppins" pitchFamily="2" charset="77"/>
                        </a:rPr>
                        <a:t>Pending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0" noProof="0">
                        <a:solidFill>
                          <a:srgbClr val="58595B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987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284107"/>
              </p:ext>
            </p:extLst>
          </p:nvPr>
        </p:nvGraphicFramePr>
        <p:xfrm>
          <a:off x="6581670" y="1925788"/>
          <a:ext cx="5296565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008212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Initiate Vendor Communication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March 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 / Procurement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Feature and Pricing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April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 / Procurement / Compliance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Pricing Negotiation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July 2024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Procurement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Gather Site and Regional Approvals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August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Gather Management Approval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September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Procurement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Place Orders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October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Procurement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December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PMO / ITFS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Pending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0D2CF9B7-09A9-4054-BEEE-42CA5599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4" y="433993"/>
            <a:ext cx="1266464" cy="560863"/>
          </a:xfrm>
          <a:prstGeom prst="rect">
            <a:avLst/>
          </a:prstGeom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6027130D-EB0E-4B1A-947D-7E9DE0B23930}"/>
              </a:ext>
            </a:extLst>
          </p:cNvPr>
          <p:cNvSpPr txBox="1"/>
          <p:nvPr/>
        </p:nvSpPr>
        <p:spPr>
          <a:xfrm>
            <a:off x="1793821" y="517179"/>
            <a:ext cx="2850182" cy="45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26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3rd Party Tools</a:t>
            </a:r>
            <a:endParaRPr sz="2600"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868387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00" y="0"/>
            <a:ext cx="10069599" cy="71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" name="Graphic 19" descr="Graphic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10" y="6340087"/>
            <a:ext cx="721701" cy="1519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9" name="Group 23"/>
          <p:cNvGrpSpPr/>
          <p:nvPr/>
        </p:nvGrpSpPr>
        <p:grpSpPr>
          <a:xfrm>
            <a:off x="738831" y="551679"/>
            <a:ext cx="762246" cy="274321"/>
            <a:chOff x="0" y="0"/>
            <a:chExt cx="762244" cy="274320"/>
          </a:xfrm>
        </p:grpSpPr>
        <p:pic>
          <p:nvPicPr>
            <p:cNvPr id="577" name="Graphic 24" descr="Graphic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0"/>
              <a:ext cx="757246" cy="274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8" name="Oval 25"/>
            <p:cNvSpPr/>
            <p:nvPr/>
          </p:nvSpPr>
          <p:spPr>
            <a:xfrm>
              <a:off x="687420" y="199496"/>
              <a:ext cx="74825" cy="74825"/>
            </a:xfrm>
            <a:prstGeom prst="ellipse">
              <a:avLst/>
            </a:prstGeom>
            <a:gradFill flip="none" rotWithShape="1">
              <a:gsLst>
                <a:gs pos="0">
                  <a:srgbClr val="FA0060"/>
                </a:gs>
                <a:gs pos="100000">
                  <a:srgbClr val="7400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 algn="ctr">
                <a:lnSpc>
                  <a:spcPct val="100000"/>
                </a:lnSpc>
                <a:defRPr sz="10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580" name="TextBox 27"/>
          <p:cNvSpPr txBox="1"/>
          <p:nvPr/>
        </p:nvSpPr>
        <p:spPr>
          <a:xfrm>
            <a:off x="3084756" y="2955794"/>
            <a:ext cx="6022488" cy="946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R="0" algn="ctr" defTabSz="914358">
              <a:lnSpc>
                <a:spcPct val="90000"/>
              </a:lnSpc>
              <a:defRPr sz="6000" spc="-91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r>
              <a:rPr b="1" dirty="0">
                <a:latin typeface="Poppins" pitchFamily="2" charset="77"/>
                <a:cs typeface="Poppins" pitchFamily="2" charset="77"/>
              </a:rPr>
              <a:t>Thank you</a:t>
            </a:r>
            <a:r>
              <a:rPr lang="en-US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.</a:t>
            </a:r>
            <a:endParaRPr b="1" dirty="0">
              <a:solidFill>
                <a:schemeClr val="accent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55840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object 15" descr="object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255" y="430230"/>
            <a:ext cx="2044273" cy="4648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Group 16">
            <a:extLst>
              <a:ext uri="{FF2B5EF4-FFF2-40B4-BE49-F238E27FC236}">
                <a16:creationId xmlns:a16="http://schemas.microsoft.com/office/drawing/2014/main" id="{0594B484-5162-39BC-80B6-CD4935A1EC0E}"/>
              </a:ext>
            </a:extLst>
          </p:cNvPr>
          <p:cNvGrpSpPr/>
          <p:nvPr/>
        </p:nvGrpSpPr>
        <p:grpSpPr>
          <a:xfrm>
            <a:off x="764338" y="551676"/>
            <a:ext cx="762248" cy="274323"/>
            <a:chOff x="0" y="0"/>
            <a:chExt cx="762244" cy="274320"/>
          </a:xfrm>
        </p:grpSpPr>
        <p:pic>
          <p:nvPicPr>
            <p:cNvPr id="7" name="Graphic 18" descr="Graphic 18">
              <a:extLst>
                <a:ext uri="{FF2B5EF4-FFF2-40B4-BE49-F238E27FC236}">
                  <a16:creationId xmlns:a16="http://schemas.microsoft.com/office/drawing/2014/main" id="{B878D308-771D-4C04-B389-0EC5B6DDA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0"/>
              <a:ext cx="757246" cy="274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DC29C6C3-D5B6-ACB5-0ADB-E6ABE656F14A}"/>
                </a:ext>
              </a:extLst>
            </p:cNvPr>
            <p:cNvSpPr/>
            <p:nvPr/>
          </p:nvSpPr>
          <p:spPr>
            <a:xfrm>
              <a:off x="687420" y="199496"/>
              <a:ext cx="74825" cy="74825"/>
            </a:xfrm>
            <a:prstGeom prst="ellipse">
              <a:avLst/>
            </a:prstGeom>
            <a:gradFill flip="none" rotWithShape="1">
              <a:gsLst>
                <a:gs pos="0">
                  <a:srgbClr val="FA0060"/>
                </a:gs>
                <a:gs pos="100000">
                  <a:srgbClr val="7400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 algn="ctr">
                <a:lnSpc>
                  <a:spcPct val="100000"/>
                </a:lnSpc>
                <a:defRPr sz="10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1" name="TextBox 12">
            <a:extLst>
              <a:ext uri="{FF2B5EF4-FFF2-40B4-BE49-F238E27FC236}">
                <a16:creationId xmlns:a16="http://schemas.microsoft.com/office/drawing/2014/main" id="{22E766B1-26CF-42B0-B3E9-5C529DB97F7A}"/>
              </a:ext>
            </a:extLst>
          </p:cNvPr>
          <p:cNvSpPr txBox="1"/>
          <p:nvPr/>
        </p:nvSpPr>
        <p:spPr>
          <a:xfrm>
            <a:off x="4455456" y="448160"/>
            <a:ext cx="6194612" cy="59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3600" dirty="0"/>
              <a:t>Authenticate &amp; Automate</a:t>
            </a:r>
            <a:endParaRPr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40046F-6560-4A40-85D5-9AB17564ED71}"/>
              </a:ext>
            </a:extLst>
          </p:cNvPr>
          <p:cNvSpPr txBox="1"/>
          <p:nvPr/>
        </p:nvSpPr>
        <p:spPr>
          <a:xfrm>
            <a:off x="2447365" y="1371836"/>
            <a:ext cx="7772400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AI-driven voice and IVR automation platform that streamlines customer service by automating routine tasks, enhancing efficiency, and improving customer experiences.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8B0AA-A008-4308-8D36-DAFEFAF4CE76}"/>
              </a:ext>
            </a:extLst>
          </p:cNvPr>
          <p:cNvSpPr txBox="1"/>
          <p:nvPr/>
        </p:nvSpPr>
        <p:spPr>
          <a:xfrm>
            <a:off x="1137691" y="2528489"/>
            <a:ext cx="2566562" cy="3754874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u="sng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WaveIX</a:t>
            </a:r>
            <a:r>
              <a:rPr lang="en-US" sz="1800" b="1" u="sng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 AI Agent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Active Opportunities: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Custom Ink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Leslie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Redroof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 Inc.</a:t>
            </a:r>
          </a:p>
          <a:p>
            <a:pPr marL="171450" marR="0" indent="-171450" defTabSz="914400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TiVo</a:t>
            </a:r>
          </a:p>
          <a:p>
            <a:pPr marL="171450" marR="0" indent="-171450" defTabSz="914400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Mint Mobile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Pipeline Opportunities :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oppins" pitchFamily="2" charset="77"/>
                <a:cs typeface="Poppins" pitchFamily="2" charset="77"/>
                <a:sym typeface="Helvetica"/>
              </a:rPr>
              <a:t>Transcard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9C8B50-0CA9-4B52-BBED-7493C392151E}"/>
              </a:ext>
            </a:extLst>
          </p:cNvPr>
          <p:cNvSpPr txBox="1"/>
          <p:nvPr/>
        </p:nvSpPr>
        <p:spPr>
          <a:xfrm>
            <a:off x="6829731" y="2528489"/>
            <a:ext cx="2668832" cy="2908489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u="sng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WaveIX</a:t>
            </a:r>
            <a:r>
              <a:rPr lang="en-US" sz="1800" b="1" u="sng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 Translate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Active Opportunities: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Red Roof Inn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Pipeline Opportunities :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Modivcare</a:t>
            </a: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, 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Saferide</a:t>
            </a: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UPS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 err="1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Transcard</a:t>
            </a:r>
            <a:endParaRPr lang="en-US" sz="1100" dirty="0">
              <a:solidFill>
                <a:schemeClr val="tx1"/>
              </a:solidFill>
              <a:latin typeface="Poppins" pitchFamily="2" charset="77"/>
              <a:cs typeface="Poppins" pitchFamily="2" charset="77"/>
              <a:sym typeface="Helvetica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Lyft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Square Trade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  <a:sym typeface="Helvetica"/>
              </a:rPr>
              <a:t>Mercedes Benz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 pitchFamily="2" charset="77"/>
              <a:cs typeface="Poppins" pitchFamily="2" charset="77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6205642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Mint Mobile –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WaveIXP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Agent AI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64337" y="1974894"/>
            <a:ext cx="5458112" cy="149784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Additional requested </a:t>
            </a:r>
            <a:r>
              <a:rPr lang="en-US" sz="1000" kern="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urls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are whitelisted </a:t>
            </a:r>
            <a:r>
              <a:rPr lang="en-US" sz="1000" kern="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WaveIXP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AI needs to verify and confirm.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Standard plan for </a:t>
            </a:r>
            <a:r>
              <a:rPr lang="en-US" sz="1000" kern="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WaveIX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translate reviewed and finalized with little tweaks on 6/12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AMP Session with </a:t>
            </a:r>
            <a:r>
              <a:rPr lang="en-US" sz="1000" kern="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WaveIXP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is done  9/12.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Template for </a:t>
            </a:r>
            <a:r>
              <a:rPr lang="en-US" sz="1000" kern="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WaveIX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AIP Agent was shared and need some tweaks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4300322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543736" y="4667272"/>
            <a:ext cx="5458112" cy="45140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Setup Regular Kick-Offs</a:t>
            </a:r>
          </a:p>
          <a:p>
            <a:pPr marL="171450" indent="-171450" defTabSz="4572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Telephony &amp; Backend System integration.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133930"/>
              </p:ext>
            </p:extLst>
          </p:nvPr>
        </p:nvGraphicFramePr>
        <p:xfrm>
          <a:off x="667438" y="5460861"/>
          <a:ext cx="10668820" cy="1120495"/>
        </p:xfrm>
        <a:graphic>
          <a:graphicData uri="http://schemas.openxmlformats.org/drawingml/2006/table">
            <a:tbl>
              <a:tblPr firstRow="1" bandRow="1"/>
              <a:tblGrid>
                <a:gridCol w="1794193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1789352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3116175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Delayed Implementation</a:t>
                      </a: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Bad impact on client in terms of implementation expertise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Parloa engaged on top priority to devise solution.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trike="noStrike" kern="0" dirty="0">
                          <a:solidFill>
                            <a:srgbClr val="58595B"/>
                          </a:solidFill>
                          <a:effectLst/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TBD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kern="0" dirty="0" err="1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WaveiX</a:t>
                      </a:r>
                      <a:endParaRPr lang="en-US" sz="100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Calibri"/>
                          <a:cs typeface="Poppins" pitchFamily="2" charset="77"/>
                        </a:rPr>
                        <a:t>In-Progress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0" noProof="0" dirty="0">
                        <a:solidFill>
                          <a:srgbClr val="58595B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987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40483"/>
              </p:ext>
            </p:extLst>
          </p:nvPr>
        </p:nvGraphicFramePr>
        <p:xfrm>
          <a:off x="7305868" y="597173"/>
          <a:ext cx="4561237" cy="717427"/>
        </p:xfrm>
        <a:graphic>
          <a:graphicData uri="http://schemas.openxmlformats.org/drawingml/2006/table">
            <a:tbl>
              <a:tblPr firstRow="1" bandRow="1"/>
              <a:tblGrid>
                <a:gridCol w="229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04599"/>
              </p:ext>
            </p:extLst>
          </p:nvPr>
        </p:nvGraphicFramePr>
        <p:xfrm>
          <a:off x="7305869" y="1553104"/>
          <a:ext cx="4561237" cy="3615101"/>
        </p:xfrm>
        <a:graphic>
          <a:graphicData uri="http://schemas.openxmlformats.org/drawingml/2006/table">
            <a:tbl>
              <a:tblPr firstRow="1" firstCol="1" bandRow="1"/>
              <a:tblGrid>
                <a:gridCol w="2099388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643812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75645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SzTx/>
                        <a:buFont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Kick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&amp; Pre Go-:Live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Go-:Live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0186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 err="1">
                <a:solidFill>
                  <a:schemeClr val="tx1"/>
                </a:solidFill>
              </a:rPr>
              <a:t>RedRoof</a:t>
            </a:r>
            <a:r>
              <a:rPr lang="en-US" dirty="0">
                <a:solidFill>
                  <a:schemeClr val="tx1"/>
                </a:solidFill>
              </a:rPr>
              <a:t> Inn –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WaveIXF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64337" y="1974894"/>
            <a:ext cx="5458112" cy="9746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Retro Listen mode was requested to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AI agent for listening 500 calls on the box space.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Ibex has provisioned 500calls to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AI agent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Seeking updates from Partner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4308659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764337" y="4648959"/>
            <a:ext cx="5458112" cy="2667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will follow-up with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AI agent next week 12/9.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972558"/>
              </p:ext>
            </p:extLst>
          </p:nvPr>
        </p:nvGraphicFramePr>
        <p:xfrm>
          <a:off x="764337" y="5546693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1032676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3872851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776232"/>
              </p:ext>
            </p:extLst>
          </p:nvPr>
        </p:nvGraphicFramePr>
        <p:xfrm>
          <a:off x="6581670" y="1925788"/>
          <a:ext cx="5285435" cy="3491890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99248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49481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Initial Demo to 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08/25/2024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Owner / 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Platform Admin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09/05/2024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Owner / 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Retro Listen Mode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 Team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Listen Mode Analysis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 AI Agent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Performance Review and Evaluation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 AI Agent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Intent identification and Automation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 AI Agent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800" b="0" strike="noStrike" kern="1200" noProof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strike="noStrike" kern="1200" noProof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0878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Custom Ink –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WaveIXF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64337" y="1974894"/>
            <a:ext cx="5458112" cy="7899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 custom demo environment is handed over to CI. 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Client will review and share feedback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Working on finalizing SOW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4127789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764337" y="4468089"/>
            <a:ext cx="5458112" cy="5309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Client feedback awaited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After approval start working on intent automation.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/>
        </p:nvGraphicFramePr>
        <p:xfrm>
          <a:off x="764337" y="5546693"/>
          <a:ext cx="11102767" cy="1014884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0" noProof="0">
                        <a:solidFill>
                          <a:srgbClr val="58595B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987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94931"/>
              </p:ext>
            </p:extLst>
          </p:nvPr>
        </p:nvGraphicFramePr>
        <p:xfrm>
          <a:off x="6581670" y="1925788"/>
          <a:ext cx="5285435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017177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31552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Initial Demo to 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07/18/2024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Owner / 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Platform Admin Access</a:t>
                      </a:r>
                      <a:b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</a:b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(</a:t>
                      </a: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  <a:latin typeface="Poppins" pitchFamily="2" charset="77"/>
                          <a:cs typeface="Poppins" pitchFamily="2" charset="77"/>
                        </a:rPr>
                        <a:t>client denied access</a:t>
                      </a: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Owner / 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Enable Listen Mode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09/09/2024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 Team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Present Listen Mode Data and Automation options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10/08/2024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Eric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Get approval to implement Automation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Client / 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Custom Demo Provision to CI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 Team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SOW Finalization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3287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TiVo –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WaveIXP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 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64337" y="1974894"/>
            <a:ext cx="5458112" cy="7899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API access provisioned for Ibex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team.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QnA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call with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TiVO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on 12/12.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TiVo IVR Flow are shared 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Working on FAQ’s.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4461064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883009"/>
              </p:ext>
            </p:extLst>
          </p:nvPr>
        </p:nvGraphicFramePr>
        <p:xfrm>
          <a:off x="764337" y="5546693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CGC raised a concern of multiple duplicate records in reporting due to call deflection.</a:t>
                      </a: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Reporting issues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CGC will keep participant ID same and wont change without informing Insight team</a:t>
                      </a:r>
                    </a:p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Insight team will filter our the call legs with said participant ID.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Calibri"/>
                          <a:cs typeface="Poppins" pitchFamily="2" charset="77"/>
                        </a:rPr>
                        <a:t>Resolved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A56DA38-6C65-6DEF-7957-F79D137D70B1}"/>
              </a:ext>
            </a:extLst>
          </p:cNvPr>
          <p:cNvSpPr txBox="1"/>
          <p:nvPr/>
        </p:nvSpPr>
        <p:spPr>
          <a:xfrm>
            <a:off x="764337" y="4819513"/>
            <a:ext cx="5458112" cy="10515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Telephony &amp; Backend System integration.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A6F271-F47B-2343-81E0-7906D6E60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58824"/>
              </p:ext>
            </p:extLst>
          </p:nvPr>
        </p:nvGraphicFramePr>
        <p:xfrm>
          <a:off x="6581667" y="2013544"/>
          <a:ext cx="5285435" cy="3485967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81318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67411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8/20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SzTx/>
                        <a:buFont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Kick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&amp; Pre Go-:Live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Go-:Live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6764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A5964-A123-76FE-975A-B7A0AA1BB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C104A9AE-3C77-A62A-ACD6-4264AE8F4484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1C900915-9BDD-3624-4111-C3B62E1EC9F3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C6F10D7E-92BA-1D18-B773-DC889A8A5DB4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2D16BEEF-48A9-4B79-55E7-067936978A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63066F4-2CD5-3F2D-6EA7-E4610C8C14C6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9E15D969-62C7-FFB5-D921-01E08F38C0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1E08387D-19F7-F8B2-7689-74BF12D8B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C11D0509-3463-E915-73F4-7858E3276DC2}"/>
              </a:ext>
            </a:extLst>
          </p:cNvPr>
          <p:cNvSpPr txBox="1"/>
          <p:nvPr/>
        </p:nvSpPr>
        <p:spPr>
          <a:xfrm>
            <a:off x="764337" y="1090825"/>
            <a:ext cx="9178226" cy="997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Leslie –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WaveIXF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</a:t>
            </a:r>
          </a:p>
          <a:p>
            <a:pPr indent="7701">
              <a:spcBef>
                <a:spcPts val="500"/>
              </a:spcBef>
              <a:defRPr sz="2600"/>
            </a:pP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0FF55D-4E56-5AEE-40F5-718BBD3E0729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D14C3E-AAB7-30EC-8BF0-8252996E3754}"/>
              </a:ext>
            </a:extLst>
          </p:cNvPr>
          <p:cNvSpPr txBox="1"/>
          <p:nvPr/>
        </p:nvSpPr>
        <p:spPr>
          <a:xfrm>
            <a:off x="764337" y="1974894"/>
            <a:ext cx="5458112" cy="5283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Done with the listening mode by 11/25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Pavel is working on the data analysis with Stephen Kelly.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B8D3A-5AD6-710B-51E1-CA6013D5994A}"/>
              </a:ext>
            </a:extLst>
          </p:cNvPr>
          <p:cNvSpPr txBox="1"/>
          <p:nvPr/>
        </p:nvSpPr>
        <p:spPr>
          <a:xfrm>
            <a:off x="764337" y="4461064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7D56167-B16F-0557-4957-0E42E2C3571B}"/>
              </a:ext>
            </a:extLst>
          </p:cNvPr>
          <p:cNvGraphicFramePr>
            <a:graphicFrameLocks noGrp="1"/>
          </p:cNvGraphicFramePr>
          <p:nvPr/>
        </p:nvGraphicFramePr>
        <p:xfrm>
          <a:off x="764337" y="5546693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Calibri"/>
                          <a:cs typeface="Poppins" pitchFamily="2" charset="77"/>
                        </a:rPr>
                        <a:t>Resolved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DF90F2C-1F43-27BE-A60D-C7FA627F598D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0256CDE-7382-69DF-F382-7463BD637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318658"/>
              </p:ext>
            </p:extLst>
          </p:nvPr>
        </p:nvGraphicFramePr>
        <p:xfrm>
          <a:off x="6581670" y="1925788"/>
          <a:ext cx="5285435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91746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56983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WaveIX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SOW and Contract Negotiation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WaveIX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Technical Discussion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WaveIX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/Client/PMO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PMO/Client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Enable Listen mode, Translate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11/14 – 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AI Agent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Performance Measurement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12/9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WaveIX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Intent identification and Automation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PMO/Client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DBF1D8F-038F-AE4A-8B64-F1002E142461}"/>
              </a:ext>
            </a:extLst>
          </p:cNvPr>
          <p:cNvSpPr txBox="1"/>
          <p:nvPr/>
        </p:nvSpPr>
        <p:spPr>
          <a:xfrm>
            <a:off x="764337" y="4819513"/>
            <a:ext cx="5458112" cy="2667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Follow up call with Pavel on 12/9.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10864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61408-779E-73F6-7E18-A5C295BCE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1CD82F00-29F7-15FB-4893-6E76543A67CF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3F68958A-5B74-7B92-7134-0CDAFA678ADC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F983A461-E939-FD24-7D67-E4FD2989FE3C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1B841625-6DB7-2D22-2A40-9B58253230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F5622AD4-07CC-37CA-B281-BC273E0D9881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0A9F0DDA-840B-03C6-1CBE-9CD2D21F5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F65E5580-803D-6780-FE86-FF93EADD9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8410539C-69DE-1AC5-5DDC-298FBD6810F0}"/>
              </a:ext>
            </a:extLst>
          </p:cNvPr>
          <p:cNvSpPr txBox="1"/>
          <p:nvPr/>
        </p:nvSpPr>
        <p:spPr>
          <a:xfrm>
            <a:off x="764337" y="1090825"/>
            <a:ext cx="9178226" cy="997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Leslie –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WaveIXP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</a:t>
            </a:r>
          </a:p>
          <a:p>
            <a:pPr indent="7701">
              <a:spcBef>
                <a:spcPts val="500"/>
              </a:spcBef>
              <a:defRPr sz="2600"/>
            </a:pP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334CC-52E2-D624-D345-604617D9ABF4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51CC3-0944-FEF5-B341-4948EB2DBCAB}"/>
              </a:ext>
            </a:extLst>
          </p:cNvPr>
          <p:cNvSpPr txBox="1"/>
          <p:nvPr/>
        </p:nvSpPr>
        <p:spPr>
          <a:xfrm>
            <a:off x="764337" y="1974894"/>
            <a:ext cx="5458112" cy="5283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Scoping Call done with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WaveIXP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team on setting up AMP on Leslie’s Pool by 12/9.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WaveIXP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is working on the scoping before start integration discussion.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1755B-04B1-8E6A-C08C-74F080D52240}"/>
              </a:ext>
            </a:extLst>
          </p:cNvPr>
          <p:cNvSpPr txBox="1"/>
          <p:nvPr/>
        </p:nvSpPr>
        <p:spPr>
          <a:xfrm>
            <a:off x="764337" y="4461064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B23B02-7E1C-AB49-D6AF-EDC8801E5D7C}"/>
              </a:ext>
            </a:extLst>
          </p:cNvPr>
          <p:cNvGraphicFramePr>
            <a:graphicFrameLocks noGrp="1"/>
          </p:cNvGraphicFramePr>
          <p:nvPr/>
        </p:nvGraphicFramePr>
        <p:xfrm>
          <a:off x="764337" y="5546693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Calibri"/>
                          <a:cs typeface="Poppins" pitchFamily="2" charset="77"/>
                        </a:rPr>
                        <a:t>Resolved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BB1FAC1-9BE6-297F-0BF0-00A2F1710631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518D733-3469-A6D2-C38E-73FBCD15861D}"/>
              </a:ext>
            </a:extLst>
          </p:cNvPr>
          <p:cNvSpPr txBox="1"/>
          <p:nvPr/>
        </p:nvSpPr>
        <p:spPr>
          <a:xfrm>
            <a:off x="764337" y="4819513"/>
            <a:ext cx="5458112" cy="2667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Follow up call with vendor on Weekly meet up.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9044A12-3675-59E5-7E64-9E9655C34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29867"/>
              </p:ext>
            </p:extLst>
          </p:nvPr>
        </p:nvGraphicFramePr>
        <p:xfrm>
          <a:off x="6581668" y="1925788"/>
          <a:ext cx="5285435" cy="3485967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81318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67411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SzTx/>
                        <a:buFont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Kick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&amp; Pre Go-:Live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Go-:Live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9022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 err="1">
                <a:solidFill>
                  <a:schemeClr val="tx1"/>
                </a:solidFill>
              </a:rPr>
              <a:t>RedRoof</a:t>
            </a:r>
            <a:r>
              <a:rPr lang="en-US" dirty="0">
                <a:solidFill>
                  <a:schemeClr val="tx1"/>
                </a:solidFill>
              </a:rPr>
              <a:t> Inn –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Translate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64337" y="1974894"/>
            <a:ext cx="5458112" cy="97462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Automation for “Guest Relations”, forward reservations calls to the reps.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Looking for a way to segregate PCI and Non-PCI call.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Rengie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proposed a solution, which needs to be reviewed by client.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Sample (10) transcripts to share with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Translate.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4308659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764337" y="4648959"/>
            <a:ext cx="5458112" cy="2667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Follow up with Client next week.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/>
        </p:nvGraphicFramePr>
        <p:xfrm>
          <a:off x="764337" y="5546693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1032676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3872851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76824"/>
              </p:ext>
            </p:extLst>
          </p:nvPr>
        </p:nvGraphicFramePr>
        <p:xfrm>
          <a:off x="6581670" y="1925788"/>
          <a:ext cx="5285435" cy="2553106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99248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49481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PMO/</a:t>
                      </a: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WaveIX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/Client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Not Started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Go-Live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PMO/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Client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Not Started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Training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WaveIX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 Translate 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96988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ibex">
      <a:dk1>
        <a:srgbClr val="000000"/>
      </a:dk1>
      <a:lt1>
        <a:srgbClr val="FFFFFF"/>
      </a:lt1>
      <a:dk2>
        <a:srgbClr val="463156"/>
      </a:dk2>
      <a:lt2>
        <a:srgbClr val="F9F9F9"/>
      </a:lt2>
      <a:accent1>
        <a:srgbClr val="F20052"/>
      </a:accent1>
      <a:accent2>
        <a:srgbClr val="F20052"/>
      </a:accent2>
      <a:accent3>
        <a:srgbClr val="F20052"/>
      </a:accent3>
      <a:accent4>
        <a:srgbClr val="F20052"/>
      </a:accent4>
      <a:accent5>
        <a:srgbClr val="F20052"/>
      </a:accent5>
      <a:accent6>
        <a:srgbClr val="F20052"/>
      </a:accent6>
      <a:hlink>
        <a:srgbClr val="FFFF00"/>
      </a:hlink>
      <a:folHlink>
        <a:srgbClr val="000000"/>
      </a:folHlink>
    </a:clrScheme>
    <a:fontScheme name="Office Theme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3081" indent="0" algn="l" defTabSz="55449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Medium"/>
            <a:ea typeface="Poppins Medium"/>
            <a:cs typeface="Poppins Medium"/>
            <a:sym typeface="Poppins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3081" indent="0" algn="l" defTabSz="55449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Medium"/>
            <a:ea typeface="Poppins Medium"/>
            <a:cs typeface="Poppins Medium"/>
            <a:sym typeface="Poppins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20413</TotalTime>
  <Words>1599</Words>
  <Application>Microsoft Office PowerPoint</Application>
  <PresentationFormat>Widescreen</PresentationFormat>
  <Paragraphs>557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Helvetica</vt:lpstr>
      <vt:lpstr>Poppins</vt:lpstr>
      <vt:lpstr>Poppins Bold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Sparrow, Damon</dc:creator>
  <cp:lastModifiedBy>Tirmizi, Ahsan</cp:lastModifiedBy>
  <cp:revision>207</cp:revision>
  <dcterms:modified xsi:type="dcterms:W3CDTF">2024-12-12T19:24:14Z</dcterms:modified>
</cp:coreProperties>
</file>