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4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9/21/2021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7914" y="470080"/>
            <a:ext cx="8973446" cy="1280890"/>
          </a:xfrm>
        </p:spPr>
        <p:txBody>
          <a:bodyPr>
            <a:normAutofit fontScale="90000"/>
          </a:bodyPr>
          <a:lstStyle/>
          <a:p>
            <a:r>
              <a:rPr lang="en-US" sz="4000" dirty="0">
                <a:latin typeface="Elephant" panose="02020904090505020303" pitchFamily="18" charset="0"/>
              </a:rPr>
              <a:t>TOPIC NAME : </a:t>
            </a:r>
            <a:r>
              <a:rPr lang="en-US" sz="4900" dirty="0">
                <a:solidFill>
                  <a:schemeClr val="tx1">
                    <a:lumMod val="95000"/>
                    <a:lumOff val="5000"/>
                  </a:schemeClr>
                </a:solidFill>
                <a:latin typeface="Britannic Bold" panose="020B0903060703020204" pitchFamily="34" charset="0"/>
              </a:rPr>
              <a:t>Personal</a:t>
            </a:r>
            <a:r>
              <a:rPr lang="en-US" sz="4000" dirty="0">
                <a:latin typeface="Elephant" panose="02020904090505020303" pitchFamily="18" charset="0"/>
              </a:rPr>
              <a:t> PORTFOLIO</a:t>
            </a:r>
            <a:br>
              <a:rPr lang="en-US" sz="4000" dirty="0">
                <a:latin typeface="Elephant" panose="02020904090505020303" pitchFamily="18" charset="0"/>
              </a:rPr>
            </a:br>
            <a:br>
              <a:rPr lang="en-US" sz="4000" dirty="0">
                <a:latin typeface="Elephant" panose="02020904090505020303" pitchFamily="18" charset="0"/>
              </a:rPr>
            </a:br>
            <a:endParaRPr lang="en-US" sz="4000" dirty="0"/>
          </a:p>
        </p:txBody>
      </p:sp>
      <p:sp>
        <p:nvSpPr>
          <p:cNvPr id="3" name="Subtitle 2"/>
          <p:cNvSpPr>
            <a:spLocks noGrp="1"/>
          </p:cNvSpPr>
          <p:nvPr>
            <p:ph sz="half" idx="1"/>
          </p:nvPr>
        </p:nvSpPr>
        <p:spPr>
          <a:xfrm>
            <a:off x="7167092" y="5003443"/>
            <a:ext cx="5125790" cy="3709114"/>
          </a:xfrm>
        </p:spPr>
        <p:txBody>
          <a:bodyPr>
            <a:normAutofit/>
          </a:bodyPr>
          <a:lstStyle/>
          <a:p>
            <a:endParaRPr lang="en-US" sz="2000" dirty="0">
              <a:solidFill>
                <a:schemeClr val="tx1"/>
              </a:solidFill>
              <a:latin typeface="Bodoni MT" panose="02070603080606020203" pitchFamily="18" charset="0"/>
            </a:endParaRPr>
          </a:p>
          <a:p>
            <a:pPr marL="0" indent="0">
              <a:buNone/>
            </a:pPr>
            <a:r>
              <a:rPr lang="en-US" sz="1600" dirty="0">
                <a:solidFill>
                  <a:schemeClr val="tx1"/>
                </a:solidFill>
                <a:latin typeface="Berlin Sans FB Demi" panose="020E0802020502020306" pitchFamily="34" charset="0"/>
              </a:rPr>
              <a:t> </a:t>
            </a:r>
            <a:endParaRPr lang="en-US" b="1" dirty="0">
              <a:solidFill>
                <a:schemeClr val="tx1"/>
              </a:solidFill>
            </a:endParaRPr>
          </a:p>
        </p:txBody>
      </p:sp>
      <p:sp>
        <p:nvSpPr>
          <p:cNvPr id="6" name="Content Placeholder 5"/>
          <p:cNvSpPr>
            <a:spLocks noGrp="1"/>
          </p:cNvSpPr>
          <p:nvPr>
            <p:ph sz="half" idx="2"/>
          </p:nvPr>
        </p:nvSpPr>
        <p:spPr>
          <a:xfrm>
            <a:off x="6255026" y="1875558"/>
            <a:ext cx="4520485" cy="3127885"/>
          </a:xfrm>
        </p:spPr>
        <p:txBody>
          <a:bodyPr>
            <a:normAutofit/>
          </a:bodyPr>
          <a:lstStyle/>
          <a:p>
            <a:r>
              <a:rPr lang="en-US" sz="2000" dirty="0">
                <a:solidFill>
                  <a:schemeClr val="tx1"/>
                </a:solidFill>
                <a:latin typeface="Bodoni MT" panose="02070603080606020203" pitchFamily="18" charset="0"/>
              </a:rPr>
              <a:t>COURSE  CODE  :   CSE – 0402       </a:t>
            </a:r>
          </a:p>
          <a:p>
            <a:r>
              <a:rPr lang="en-US" sz="2000" dirty="0">
                <a:solidFill>
                  <a:schemeClr val="tx1"/>
                </a:solidFill>
                <a:latin typeface="Bodoni MT" panose="02070603080606020203" pitchFamily="18" charset="0"/>
              </a:rPr>
              <a:t> COURSE  NAME  :</a:t>
            </a:r>
            <a:r>
              <a:rPr lang="en-US" sz="2000" dirty="0"/>
              <a:t> </a:t>
            </a:r>
            <a:r>
              <a:rPr lang="en-US" sz="2000" dirty="0">
                <a:solidFill>
                  <a:schemeClr val="tx1"/>
                </a:solidFill>
                <a:latin typeface="Bodoni MT" panose="02070603080606020203" pitchFamily="18" charset="0"/>
              </a:rPr>
              <a:t>E-Commerce Lab </a:t>
            </a:r>
          </a:p>
          <a:p>
            <a:r>
              <a:rPr lang="en-US" sz="2000" b="1" dirty="0">
                <a:solidFill>
                  <a:schemeClr val="tx1"/>
                </a:solidFill>
                <a:latin typeface="Bodoni MT" panose="02070603080606020203" pitchFamily="18" charset="0"/>
              </a:rPr>
              <a:t>STATE  UNIVERSITY  OF BANGLADESH</a:t>
            </a:r>
          </a:p>
          <a:p>
            <a:endParaRPr lang="en-US" sz="2000" dirty="0">
              <a:solidFill>
                <a:schemeClr val="tx1"/>
              </a:solidFill>
              <a:latin typeface="Bodoni MT" panose="02070603080606020203" pitchFamily="18" charset="0"/>
            </a:endParaRPr>
          </a:p>
          <a:p>
            <a:endParaRPr lang="en-US" sz="2000" dirty="0">
              <a:solidFill>
                <a:schemeClr val="tx1"/>
              </a:solidFill>
              <a:latin typeface="Bodoni MT" panose="02070603080606020203" pitchFamily="18" charset="0"/>
            </a:endParaRPr>
          </a:p>
        </p:txBody>
      </p:sp>
      <p:sp>
        <p:nvSpPr>
          <p:cNvPr id="7" name="TextBox 6">
            <a:extLst>
              <a:ext uri="{FF2B5EF4-FFF2-40B4-BE49-F238E27FC236}">
                <a16:creationId xmlns:a16="http://schemas.microsoft.com/office/drawing/2014/main" id="{479783A8-C58E-40B4-9AE2-8D1B145E2F30}"/>
              </a:ext>
            </a:extLst>
          </p:cNvPr>
          <p:cNvSpPr txBox="1"/>
          <p:nvPr/>
        </p:nvSpPr>
        <p:spPr>
          <a:xfrm>
            <a:off x="700640" y="1750970"/>
            <a:ext cx="6149008" cy="2677656"/>
          </a:xfrm>
          <a:prstGeom prst="rect">
            <a:avLst/>
          </a:prstGeom>
          <a:noFill/>
        </p:spPr>
        <p:txBody>
          <a:bodyPr wrap="square">
            <a:spAutoFit/>
          </a:bodyPr>
          <a:lstStyle/>
          <a:p>
            <a:r>
              <a:rPr lang="en-US" sz="2800" dirty="0">
                <a:solidFill>
                  <a:schemeClr val="tx1"/>
                </a:solidFill>
                <a:latin typeface="Bodoni MT" panose="02070603080606020203" pitchFamily="18" charset="0"/>
              </a:rPr>
              <a:t>SUBMITTED BY ,</a:t>
            </a:r>
          </a:p>
          <a:p>
            <a:r>
              <a:rPr lang="en-US" sz="2800" dirty="0" err="1">
                <a:solidFill>
                  <a:schemeClr val="tx1"/>
                </a:solidFill>
                <a:latin typeface="Bodoni MT" panose="02070603080606020203" pitchFamily="18" charset="0"/>
              </a:rPr>
              <a:t>Ahasanul</a:t>
            </a:r>
            <a:r>
              <a:rPr lang="en-US" sz="2800" dirty="0">
                <a:solidFill>
                  <a:schemeClr val="tx1"/>
                </a:solidFill>
                <a:latin typeface="Bodoni MT" panose="02070603080606020203" pitchFamily="18" charset="0"/>
              </a:rPr>
              <a:t> Bari Rifat</a:t>
            </a:r>
          </a:p>
          <a:p>
            <a:endParaRPr lang="en-US" sz="2800" dirty="0">
              <a:solidFill>
                <a:schemeClr val="tx1"/>
              </a:solidFill>
              <a:latin typeface="Bodoni MT" panose="02070603080606020203" pitchFamily="18" charset="0"/>
            </a:endParaRPr>
          </a:p>
          <a:p>
            <a:r>
              <a:rPr lang="en-US" sz="2800" dirty="0">
                <a:solidFill>
                  <a:schemeClr val="tx1"/>
                </a:solidFill>
                <a:latin typeface="Bodoni MT" panose="02070603080606020203" pitchFamily="18" charset="0"/>
              </a:rPr>
              <a:t>UG02-47-18-0007</a:t>
            </a:r>
          </a:p>
          <a:p>
            <a:endParaRPr lang="en-US" sz="2800" dirty="0">
              <a:solidFill>
                <a:schemeClr val="tx1"/>
              </a:solidFill>
              <a:latin typeface="Bodoni MT" panose="02070603080606020203" pitchFamily="18" charset="0"/>
            </a:endParaRPr>
          </a:p>
          <a:p>
            <a:r>
              <a:rPr lang="en-US" sz="2800" dirty="0">
                <a:solidFill>
                  <a:schemeClr val="tx1"/>
                </a:solidFill>
                <a:latin typeface="Bodoni MT" panose="02070603080606020203" pitchFamily="18" charset="0"/>
              </a:rPr>
              <a:t>DEPARTMENT OF CSE</a:t>
            </a:r>
          </a:p>
        </p:txBody>
      </p:sp>
      <p:sp>
        <p:nvSpPr>
          <p:cNvPr id="8" name="TextBox 7">
            <a:extLst>
              <a:ext uri="{FF2B5EF4-FFF2-40B4-BE49-F238E27FC236}">
                <a16:creationId xmlns:a16="http://schemas.microsoft.com/office/drawing/2014/main" id="{8BC8F1E7-ED8E-4CBF-BC2F-E698D31010FF}"/>
              </a:ext>
            </a:extLst>
          </p:cNvPr>
          <p:cNvSpPr txBox="1"/>
          <p:nvPr/>
        </p:nvSpPr>
        <p:spPr>
          <a:xfrm>
            <a:off x="2643694" y="4705267"/>
            <a:ext cx="6149008" cy="2246769"/>
          </a:xfrm>
          <a:prstGeom prst="rect">
            <a:avLst/>
          </a:prstGeom>
          <a:noFill/>
        </p:spPr>
        <p:txBody>
          <a:bodyPr wrap="square">
            <a:spAutoFit/>
          </a:bodyPr>
          <a:lstStyle/>
          <a:p>
            <a:r>
              <a:rPr lang="en-US" sz="2800" dirty="0">
                <a:solidFill>
                  <a:schemeClr val="tx1"/>
                </a:solidFill>
                <a:latin typeface="Bodoni MT" panose="02070603080606020203" pitchFamily="18" charset="0"/>
              </a:rPr>
              <a:t>SUBMITTED TO</a:t>
            </a:r>
          </a:p>
          <a:p>
            <a:endParaRPr lang="en-US" sz="2800" dirty="0">
              <a:solidFill>
                <a:schemeClr val="tx1"/>
              </a:solidFill>
              <a:latin typeface="Bodoni MT" panose="02070603080606020203" pitchFamily="18" charset="0"/>
            </a:endParaRPr>
          </a:p>
          <a:p>
            <a:r>
              <a:rPr lang="en-US" sz="2800" b="1" dirty="0">
                <a:solidFill>
                  <a:schemeClr val="tx1"/>
                </a:solidFill>
                <a:latin typeface="Bodoni MT" panose="02070603080606020203" pitchFamily="18" charset="0"/>
              </a:rPr>
              <a:t>KHAN Md. HASIB</a:t>
            </a:r>
          </a:p>
          <a:p>
            <a:endParaRPr lang="en-US" sz="2800" b="1" dirty="0">
              <a:solidFill>
                <a:schemeClr val="tx1"/>
              </a:solidFill>
              <a:latin typeface="Bodoni MT" panose="02070603080606020203" pitchFamily="18" charset="0"/>
            </a:endParaRPr>
          </a:p>
          <a:p>
            <a:r>
              <a:rPr lang="en-US" sz="2800" dirty="0">
                <a:solidFill>
                  <a:schemeClr val="tx1"/>
                </a:solidFill>
                <a:latin typeface="Bodoni MT" panose="02070603080606020203" pitchFamily="18" charset="0"/>
              </a:rPr>
              <a:t>LECTURER DEPARTMENT OF CSE</a:t>
            </a:r>
          </a:p>
        </p:txBody>
      </p:sp>
    </p:spTree>
    <p:extLst>
      <p:ext uri="{BB962C8B-B14F-4D97-AF65-F5344CB8AC3E}">
        <p14:creationId xmlns:p14="http://schemas.microsoft.com/office/powerpoint/2010/main" val="3267020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624110"/>
            <a:ext cx="8915400" cy="1075901"/>
          </a:xfrm>
        </p:spPr>
        <p:txBody>
          <a:bodyPr>
            <a:normAutofit/>
          </a:bodyPr>
          <a:lstStyle/>
          <a:p>
            <a:r>
              <a:rPr lang="en-US" sz="5400" u="sng" dirty="0">
                <a:latin typeface="Britannic Bold" panose="020B0903060703020204" pitchFamily="34" charset="0"/>
              </a:rPr>
              <a:t>OUTLINE</a:t>
            </a:r>
          </a:p>
        </p:txBody>
      </p:sp>
      <p:sp>
        <p:nvSpPr>
          <p:cNvPr id="3" name="Content Placeholder 2"/>
          <p:cNvSpPr>
            <a:spLocks noGrp="1"/>
          </p:cNvSpPr>
          <p:nvPr>
            <p:ph idx="1"/>
          </p:nvPr>
        </p:nvSpPr>
        <p:spPr>
          <a:xfrm>
            <a:off x="2589212" y="2133600"/>
            <a:ext cx="8915400" cy="4473262"/>
          </a:xfrm>
        </p:spPr>
        <p:txBody>
          <a:bodyPr>
            <a:normAutofit/>
          </a:bodyPr>
          <a:lstStyle/>
          <a:p>
            <a:r>
              <a:rPr lang="en-US" sz="3200" dirty="0">
                <a:solidFill>
                  <a:schemeClr val="tx1">
                    <a:lumMod val="95000"/>
                    <a:lumOff val="5000"/>
                  </a:schemeClr>
                </a:solidFill>
                <a:latin typeface="Britannic Bold" panose="020B0903060703020204" pitchFamily="34" charset="0"/>
              </a:rPr>
              <a:t>INTRODUCTION</a:t>
            </a:r>
          </a:p>
          <a:p>
            <a:r>
              <a:rPr lang="en-US" sz="3600" dirty="0">
                <a:solidFill>
                  <a:schemeClr val="tx1"/>
                </a:solidFill>
                <a:latin typeface="Britannic Bold" panose="020B0903060703020204" pitchFamily="34" charset="0"/>
              </a:rPr>
              <a:t>Purpose</a:t>
            </a:r>
          </a:p>
          <a:p>
            <a:r>
              <a:rPr lang="en-US" sz="3200" dirty="0">
                <a:solidFill>
                  <a:schemeClr val="tx1">
                    <a:lumMod val="95000"/>
                    <a:lumOff val="5000"/>
                  </a:schemeClr>
                </a:solidFill>
                <a:latin typeface="Britannic Bold" panose="020B0903060703020204" pitchFamily="34" charset="0"/>
              </a:rPr>
              <a:t>How to Develop a Personal Portfolio </a:t>
            </a:r>
          </a:p>
          <a:p>
            <a:r>
              <a:rPr lang="en-US" sz="3200" dirty="0">
                <a:solidFill>
                  <a:schemeClr val="tx1">
                    <a:lumMod val="95000"/>
                    <a:lumOff val="5000"/>
                  </a:schemeClr>
                </a:solidFill>
                <a:latin typeface="Britannic Bold" panose="020B0903060703020204" pitchFamily="34" charset="0"/>
              </a:rPr>
              <a:t>REQUIREMENTS</a:t>
            </a:r>
          </a:p>
          <a:p>
            <a:r>
              <a:rPr lang="en-US" sz="3200" dirty="0">
                <a:solidFill>
                  <a:schemeClr val="tx1"/>
                </a:solidFill>
                <a:latin typeface="Britannic Bold" panose="020B0903060703020204" pitchFamily="34" charset="0"/>
              </a:rPr>
              <a:t>PROJECT SUMMARY</a:t>
            </a:r>
          </a:p>
          <a:p>
            <a:r>
              <a:rPr lang="en-US" sz="3200" b="1" dirty="0">
                <a:solidFill>
                  <a:schemeClr val="tx1"/>
                </a:solidFill>
                <a:latin typeface="Britannic Bold" panose="020B0903060703020204" pitchFamily="34" charset="0"/>
              </a:rPr>
              <a:t>CONCLUSION</a:t>
            </a:r>
            <a:endParaRPr lang="en-US" sz="3200" dirty="0">
              <a:solidFill>
                <a:schemeClr val="tx1"/>
              </a:solidFill>
              <a:latin typeface="Britannic Bold" panose="020B0903060703020204" pitchFamily="34" charset="0"/>
            </a:endParaRPr>
          </a:p>
          <a:p>
            <a:endParaRPr lang="en-US" sz="3200" dirty="0">
              <a:solidFill>
                <a:schemeClr val="tx1"/>
              </a:solidFill>
              <a:latin typeface="Britannic Bold" panose="020B0903060703020204" pitchFamily="34" charset="0"/>
            </a:endParaRPr>
          </a:p>
          <a:p>
            <a:endParaRPr lang="en-US" sz="3600" dirty="0">
              <a:solidFill>
                <a:schemeClr val="tx1">
                  <a:lumMod val="95000"/>
                  <a:lumOff val="5000"/>
                </a:schemeClr>
              </a:solidFill>
              <a:latin typeface="Britannic Bold" panose="020B0903060703020204" pitchFamily="34" charset="0"/>
            </a:endParaRPr>
          </a:p>
          <a:p>
            <a:endParaRPr lang="en-US" sz="2800" dirty="0">
              <a:solidFill>
                <a:schemeClr val="tx1">
                  <a:lumMod val="95000"/>
                  <a:lumOff val="5000"/>
                </a:schemeClr>
              </a:solidFill>
              <a:latin typeface="Britannic Bold" panose="020B0903060703020204" pitchFamily="34" charset="0"/>
            </a:endParaRPr>
          </a:p>
        </p:txBody>
      </p:sp>
    </p:spTree>
    <p:extLst>
      <p:ext uri="{BB962C8B-B14F-4D97-AF65-F5344CB8AC3E}">
        <p14:creationId xmlns:p14="http://schemas.microsoft.com/office/powerpoint/2010/main" val="572440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1075" y="668628"/>
            <a:ext cx="9173537" cy="1236372"/>
          </a:xfrm>
        </p:spPr>
        <p:txBody>
          <a:bodyPr>
            <a:normAutofit fontScale="90000"/>
          </a:bodyPr>
          <a:lstStyle/>
          <a:p>
            <a:r>
              <a:rPr lang="en-US" sz="5300" dirty="0">
                <a:solidFill>
                  <a:schemeClr val="tx1"/>
                </a:solidFill>
                <a:latin typeface="Britannic Bold" panose="020B0903060703020204" pitchFamily="34" charset="0"/>
              </a:rPr>
              <a:t>INTRODUCTION</a:t>
            </a:r>
            <a:br>
              <a:rPr lang="en-US" dirty="0">
                <a:solidFill>
                  <a:schemeClr val="tx1">
                    <a:lumMod val="95000"/>
                    <a:lumOff val="5000"/>
                  </a:schemeClr>
                </a:solidFill>
                <a:latin typeface="Britannic Bold" panose="020B0903060703020204" pitchFamily="34" charset="0"/>
              </a:rPr>
            </a:br>
            <a:endParaRPr lang="en-US" dirty="0"/>
          </a:p>
        </p:txBody>
      </p:sp>
      <p:sp>
        <p:nvSpPr>
          <p:cNvPr id="3" name="Content Placeholder 2"/>
          <p:cNvSpPr>
            <a:spLocks noGrp="1"/>
          </p:cNvSpPr>
          <p:nvPr>
            <p:ph idx="1"/>
          </p:nvPr>
        </p:nvSpPr>
        <p:spPr>
          <a:xfrm>
            <a:off x="2331075" y="2318197"/>
            <a:ext cx="9646277" cy="4275786"/>
          </a:xfrm>
        </p:spPr>
        <p:txBody>
          <a:bodyPr>
            <a:normAutofit/>
          </a:bodyPr>
          <a:lstStyle/>
          <a:p>
            <a:pPr marL="0" indent="0">
              <a:buNone/>
            </a:pPr>
            <a:r>
              <a:rPr lang="en-US" sz="2000" dirty="0">
                <a:solidFill>
                  <a:schemeClr val="tx1">
                    <a:lumMod val="95000"/>
                    <a:lumOff val="5000"/>
                  </a:schemeClr>
                </a:solidFill>
                <a:latin typeface="Bell MT" panose="02020503060305020303" pitchFamily="18" charset="0"/>
              </a:rPr>
              <a:t>A personal portfolio is an organized collection of documents that show your successes both in and out of. It will documents that show your goals, skills, interests, and experiences. This work aims to report the process of designing and developing a web portfolio for a graduating bachelor design student specializing in web design and development.</a:t>
            </a:r>
            <a:endParaRPr lang="en-US" sz="2000" dirty="0">
              <a:solidFill>
                <a:schemeClr val="tx1"/>
              </a:solidFill>
              <a:latin typeface="Bell MT" panose="02020503060305020303" pitchFamily="18" charset="0"/>
            </a:endParaRPr>
          </a:p>
        </p:txBody>
      </p:sp>
    </p:spTree>
    <p:extLst>
      <p:ext uri="{BB962C8B-B14F-4D97-AF65-F5344CB8AC3E}">
        <p14:creationId xmlns:p14="http://schemas.microsoft.com/office/powerpoint/2010/main" val="144802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solidFill>
                  <a:schemeClr val="tx1"/>
                </a:solidFill>
                <a:latin typeface="Britannic Bold" panose="020B0903060703020204" pitchFamily="34" charset="0"/>
              </a:rPr>
              <a:t>Purpose</a:t>
            </a:r>
          </a:p>
        </p:txBody>
      </p:sp>
      <p:sp>
        <p:nvSpPr>
          <p:cNvPr id="5" name="Content Placeholder 4"/>
          <p:cNvSpPr>
            <a:spLocks noGrp="1"/>
          </p:cNvSpPr>
          <p:nvPr>
            <p:ph idx="1"/>
          </p:nvPr>
        </p:nvSpPr>
        <p:spPr>
          <a:xfrm>
            <a:off x="2592924" y="2305319"/>
            <a:ext cx="9599075" cy="4198512"/>
          </a:xfrm>
        </p:spPr>
        <p:txBody>
          <a:bodyPr>
            <a:normAutofit/>
          </a:bodyPr>
          <a:lstStyle/>
          <a:p>
            <a:pPr marL="0" indent="0">
              <a:buNone/>
            </a:pPr>
            <a:r>
              <a:rPr lang="en-US" sz="2400" u="sng" dirty="0">
                <a:latin typeface="Bell MT" panose="02020503060305020303" pitchFamily="18" charset="0"/>
              </a:rPr>
              <a:t>Creating a personal portfolio is a great idea for several reasons</a:t>
            </a:r>
            <a:r>
              <a:rPr lang="en-US" sz="2400" b="1" u="sng" dirty="0">
                <a:latin typeface="Bell MT" panose="02020503060305020303" pitchFamily="18" charset="0"/>
              </a:rPr>
              <a:t>:</a:t>
            </a:r>
          </a:p>
          <a:p>
            <a:endParaRPr lang="en-US" sz="2400" b="1" dirty="0">
              <a:latin typeface="Bell MT" panose="02020503060305020303" pitchFamily="18" charset="0"/>
            </a:endParaRPr>
          </a:p>
          <a:p>
            <a:r>
              <a:rPr lang="en-US" sz="2000" dirty="0">
                <a:solidFill>
                  <a:schemeClr val="tx1">
                    <a:lumMod val="95000"/>
                    <a:lumOff val="5000"/>
                  </a:schemeClr>
                </a:solidFill>
                <a:latin typeface="Bell MT" panose="02020503060305020303" pitchFamily="18" charset="0"/>
              </a:rPr>
              <a:t>You will have an organized record of your goals, skills, and achievements.</a:t>
            </a:r>
          </a:p>
          <a:p>
            <a:r>
              <a:rPr lang="en-US" sz="2000" dirty="0">
                <a:solidFill>
                  <a:schemeClr val="tx1">
                    <a:lumMod val="95000"/>
                    <a:lumOff val="5000"/>
                  </a:schemeClr>
                </a:solidFill>
                <a:latin typeface="Bell MT" panose="02020503060305020303" pitchFamily="18" charset="0"/>
              </a:rPr>
              <a:t> You will have an impressive document (about you) to take to an employment interview. </a:t>
            </a:r>
          </a:p>
          <a:p>
            <a:r>
              <a:rPr lang="en-US" sz="2000" dirty="0">
                <a:solidFill>
                  <a:schemeClr val="tx1">
                    <a:lumMod val="95000"/>
                    <a:lumOff val="5000"/>
                  </a:schemeClr>
                </a:solidFill>
                <a:latin typeface="Bell MT" panose="02020503060305020303" pitchFamily="18" charset="0"/>
              </a:rPr>
              <a:t>You will be able to share your portfolio with different education programs. </a:t>
            </a:r>
          </a:p>
          <a:p>
            <a:r>
              <a:rPr lang="en-US" sz="2000" dirty="0">
                <a:solidFill>
                  <a:schemeClr val="tx1">
                    <a:lumMod val="95000"/>
                    <a:lumOff val="5000"/>
                  </a:schemeClr>
                </a:solidFill>
                <a:latin typeface="Bell MT" panose="02020503060305020303" pitchFamily="18" charset="0"/>
              </a:rPr>
              <a:t>Portfolios may be helpful when applying for a scholarship or bursary.</a:t>
            </a:r>
          </a:p>
          <a:p>
            <a:r>
              <a:rPr lang="en-US" sz="2000" dirty="0">
                <a:solidFill>
                  <a:schemeClr val="tx1">
                    <a:lumMod val="95000"/>
                    <a:lumOff val="5000"/>
                  </a:schemeClr>
                </a:solidFill>
                <a:latin typeface="Bell MT" panose="02020503060305020303" pitchFamily="18" charset="0"/>
              </a:rPr>
              <a:t> Teachers and advisors will be able to easily see who you are.</a:t>
            </a:r>
          </a:p>
        </p:txBody>
      </p:sp>
    </p:spTree>
    <p:extLst>
      <p:ext uri="{BB962C8B-B14F-4D97-AF65-F5344CB8AC3E}">
        <p14:creationId xmlns:p14="http://schemas.microsoft.com/office/powerpoint/2010/main" val="252903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6835" y="624110"/>
            <a:ext cx="9147778" cy="1101659"/>
          </a:xfrm>
        </p:spPr>
        <p:txBody>
          <a:bodyPr>
            <a:normAutofit/>
          </a:bodyPr>
          <a:lstStyle/>
          <a:p>
            <a:r>
              <a:rPr lang="en-US" sz="4000" dirty="0">
                <a:solidFill>
                  <a:schemeClr val="tx1">
                    <a:lumMod val="95000"/>
                    <a:lumOff val="5000"/>
                  </a:schemeClr>
                </a:solidFill>
                <a:latin typeface="Britannic Bold" panose="020B0903060703020204" pitchFamily="34" charset="0"/>
              </a:rPr>
              <a:t>How to Develop a Personal Portfolio </a:t>
            </a:r>
          </a:p>
        </p:txBody>
      </p:sp>
      <p:sp>
        <p:nvSpPr>
          <p:cNvPr id="3" name="Content Placeholder 2"/>
          <p:cNvSpPr>
            <a:spLocks noGrp="1"/>
          </p:cNvSpPr>
          <p:nvPr>
            <p:ph idx="1"/>
          </p:nvPr>
        </p:nvSpPr>
        <p:spPr>
          <a:xfrm>
            <a:off x="2356835" y="2133599"/>
            <a:ext cx="9569002" cy="4576293"/>
          </a:xfrm>
        </p:spPr>
        <p:txBody>
          <a:bodyPr/>
          <a:lstStyle/>
          <a:p>
            <a:pPr marL="0" indent="0">
              <a:buNone/>
            </a:pPr>
            <a:r>
              <a:rPr lang="en-US" sz="2400" u="sng" dirty="0">
                <a:latin typeface="Bell MT" panose="02020503060305020303" pitchFamily="18" charset="0"/>
              </a:rPr>
              <a:t>There are four stages to creating and maintaining a personal portfolio:</a:t>
            </a:r>
          </a:p>
          <a:p>
            <a:endParaRPr lang="en-US" sz="2000" b="1" u="sng" dirty="0">
              <a:latin typeface="Bell MT" panose="02020503060305020303" pitchFamily="18" charset="0"/>
            </a:endParaRPr>
          </a:p>
          <a:p>
            <a:r>
              <a:rPr lang="en-US" sz="2000" b="1" u="sng" dirty="0">
                <a:solidFill>
                  <a:schemeClr val="tx1">
                    <a:lumMod val="95000"/>
                    <a:lumOff val="5000"/>
                  </a:schemeClr>
                </a:solidFill>
                <a:latin typeface="Bell MT" panose="02020503060305020303" pitchFamily="18" charset="0"/>
              </a:rPr>
              <a:t>ONE</a:t>
            </a:r>
            <a:r>
              <a:rPr lang="en-US" sz="2000" dirty="0">
                <a:solidFill>
                  <a:schemeClr val="tx1">
                    <a:lumMod val="95000"/>
                    <a:lumOff val="5000"/>
                  </a:schemeClr>
                </a:solidFill>
                <a:latin typeface="Bell MT" panose="02020503060305020303" pitchFamily="18" charset="0"/>
              </a:rPr>
              <a:t>: Collect and create information and records that show your goals, interests, skills, and achievements. </a:t>
            </a:r>
          </a:p>
          <a:p>
            <a:r>
              <a:rPr lang="en-US" sz="2000" b="1" u="sng" dirty="0">
                <a:solidFill>
                  <a:schemeClr val="tx1">
                    <a:lumMod val="95000"/>
                    <a:lumOff val="5000"/>
                  </a:schemeClr>
                </a:solidFill>
                <a:latin typeface="Bell MT" panose="02020503060305020303" pitchFamily="18" charset="0"/>
              </a:rPr>
              <a:t>TWO</a:t>
            </a:r>
            <a:r>
              <a:rPr lang="en-US" sz="2000" dirty="0">
                <a:solidFill>
                  <a:schemeClr val="tx1">
                    <a:lumMod val="95000"/>
                    <a:lumOff val="5000"/>
                  </a:schemeClr>
                </a:solidFill>
                <a:latin typeface="Bell MT" panose="02020503060305020303" pitchFamily="18" charset="0"/>
              </a:rPr>
              <a:t>: Divide your portfolio material into logical sections so it is easy to read. </a:t>
            </a:r>
          </a:p>
          <a:p>
            <a:r>
              <a:rPr lang="en-US" sz="2000" b="1" u="sng" dirty="0">
                <a:solidFill>
                  <a:schemeClr val="tx1">
                    <a:lumMod val="95000"/>
                    <a:lumOff val="5000"/>
                  </a:schemeClr>
                </a:solidFill>
                <a:latin typeface="Bell MT" panose="02020503060305020303" pitchFamily="18" charset="0"/>
              </a:rPr>
              <a:t>THREE</a:t>
            </a:r>
            <a:r>
              <a:rPr lang="en-US" sz="2000" dirty="0">
                <a:solidFill>
                  <a:schemeClr val="tx1">
                    <a:lumMod val="95000"/>
                    <a:lumOff val="5000"/>
                  </a:schemeClr>
                </a:solidFill>
                <a:latin typeface="Bell MT" panose="02020503060305020303" pitchFamily="18" charset="0"/>
              </a:rPr>
              <a:t>: Review your portfolio to make sure it shows you in the best possible light</a:t>
            </a:r>
          </a:p>
          <a:p>
            <a:r>
              <a:rPr lang="en-US" sz="2000" b="1" u="sng" dirty="0">
                <a:solidFill>
                  <a:schemeClr val="tx1">
                    <a:lumMod val="95000"/>
                    <a:lumOff val="5000"/>
                  </a:schemeClr>
                </a:solidFill>
                <a:latin typeface="Bell MT" panose="02020503060305020303" pitchFamily="18" charset="0"/>
              </a:rPr>
              <a:t>FOUR</a:t>
            </a:r>
            <a:r>
              <a:rPr lang="en-US" sz="2000" dirty="0">
                <a:solidFill>
                  <a:schemeClr val="tx1">
                    <a:lumMod val="95000"/>
                    <a:lumOff val="5000"/>
                  </a:schemeClr>
                </a:solidFill>
                <a:latin typeface="Bell MT" panose="02020503060305020303" pitchFamily="18" charset="0"/>
              </a:rPr>
              <a:t>: Maintain your portfolio by regularly adding new material that reflects your new skills and experiences</a:t>
            </a:r>
            <a:r>
              <a:rPr lang="en-US" dirty="0"/>
              <a:t>.</a:t>
            </a:r>
            <a:endParaRPr lang="en-US" b="1" dirty="0"/>
          </a:p>
        </p:txBody>
      </p:sp>
    </p:spTree>
    <p:extLst>
      <p:ext uri="{BB962C8B-B14F-4D97-AF65-F5344CB8AC3E}">
        <p14:creationId xmlns:p14="http://schemas.microsoft.com/office/powerpoint/2010/main" val="3295344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69701"/>
            <a:ext cx="8911687" cy="1463899"/>
          </a:xfrm>
        </p:spPr>
        <p:txBody>
          <a:bodyPr>
            <a:normAutofit/>
          </a:bodyPr>
          <a:lstStyle/>
          <a:p>
            <a:r>
              <a:rPr lang="en-US" sz="4000" dirty="0">
                <a:solidFill>
                  <a:schemeClr val="tx1">
                    <a:lumMod val="95000"/>
                    <a:lumOff val="5000"/>
                  </a:schemeClr>
                </a:solidFill>
                <a:latin typeface="Britannic Bold" panose="020B0903060703020204" pitchFamily="34" charset="0"/>
              </a:rPr>
              <a:t>REQUIREMENTS</a:t>
            </a:r>
            <a:br>
              <a:rPr lang="en-US" dirty="0">
                <a:solidFill>
                  <a:schemeClr val="tx1">
                    <a:lumMod val="95000"/>
                    <a:lumOff val="5000"/>
                  </a:schemeClr>
                </a:solidFill>
                <a:latin typeface="Britannic Bold" panose="020B0903060703020204" pitchFamily="34" charset="0"/>
              </a:rPr>
            </a:br>
            <a:endParaRPr lang="en-US" dirty="0"/>
          </a:p>
        </p:txBody>
      </p:sp>
      <p:sp>
        <p:nvSpPr>
          <p:cNvPr id="3" name="Content Placeholder 2"/>
          <p:cNvSpPr>
            <a:spLocks noGrp="1"/>
          </p:cNvSpPr>
          <p:nvPr>
            <p:ph idx="1"/>
          </p:nvPr>
        </p:nvSpPr>
        <p:spPr>
          <a:xfrm>
            <a:off x="2589212" y="1880315"/>
            <a:ext cx="8915400" cy="4030907"/>
          </a:xfrm>
        </p:spPr>
        <p:txBody>
          <a:bodyPr/>
          <a:lstStyle/>
          <a:p>
            <a:endParaRPr lang="en-US" dirty="0"/>
          </a:p>
          <a:p>
            <a:r>
              <a:rPr lang="en-US" sz="2400" u="sng" dirty="0">
                <a:solidFill>
                  <a:schemeClr val="tx1"/>
                </a:solidFill>
                <a:latin typeface="Bell MT" panose="02020503060305020303" pitchFamily="18" charset="0"/>
              </a:rPr>
              <a:t>CSS</a:t>
            </a:r>
          </a:p>
          <a:p>
            <a:r>
              <a:rPr lang="en-US" sz="2400" u="sng" dirty="0">
                <a:solidFill>
                  <a:schemeClr val="tx1"/>
                </a:solidFill>
                <a:latin typeface="Bell MT" panose="02020503060305020303" pitchFamily="18" charset="0"/>
              </a:rPr>
              <a:t>HTML</a:t>
            </a:r>
          </a:p>
          <a:p>
            <a:r>
              <a:rPr lang="en-US" sz="3200" u="sng" dirty="0">
                <a:solidFill>
                  <a:schemeClr val="tx1"/>
                </a:solidFill>
                <a:latin typeface="Bell MT" panose="02020503060305020303" pitchFamily="18" charset="0"/>
              </a:rPr>
              <a:t>Java Script</a:t>
            </a:r>
          </a:p>
          <a:p>
            <a:endParaRPr lang="en-US" dirty="0"/>
          </a:p>
        </p:txBody>
      </p:sp>
    </p:spTree>
    <p:extLst>
      <p:ext uri="{BB962C8B-B14F-4D97-AF65-F5344CB8AC3E}">
        <p14:creationId xmlns:p14="http://schemas.microsoft.com/office/powerpoint/2010/main" val="1928961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Britannic Bold" panose="020B0903060703020204" pitchFamily="34" charset="0"/>
              </a:rPr>
              <a:t>PROJECT SUMMARY</a:t>
            </a:r>
          </a:p>
        </p:txBody>
      </p:sp>
      <p:pic>
        <p:nvPicPr>
          <p:cNvPr id="7" name="Content Placeholder 6">
            <a:extLst>
              <a:ext uri="{FF2B5EF4-FFF2-40B4-BE49-F238E27FC236}">
                <a16:creationId xmlns:a16="http://schemas.microsoft.com/office/drawing/2014/main" id="{E794FC7E-BCD5-4324-BA72-6C0AE3656B75}"/>
              </a:ext>
            </a:extLst>
          </p:cNvPr>
          <p:cNvPicPr>
            <a:picLocks noGrp="1" noChangeAspect="1"/>
          </p:cNvPicPr>
          <p:nvPr>
            <p:ph idx="1"/>
          </p:nvPr>
        </p:nvPicPr>
        <p:blipFill>
          <a:blip r:embed="rId2"/>
          <a:stretch>
            <a:fillRect/>
          </a:stretch>
        </p:blipFill>
        <p:spPr>
          <a:xfrm>
            <a:off x="1863083" y="2104627"/>
            <a:ext cx="8686104" cy="3091664"/>
          </a:xfrm>
        </p:spPr>
      </p:pic>
    </p:spTree>
    <p:extLst>
      <p:ext uri="{BB962C8B-B14F-4D97-AF65-F5344CB8AC3E}">
        <p14:creationId xmlns:p14="http://schemas.microsoft.com/office/powerpoint/2010/main" val="3821365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chemeClr val="tx1"/>
                </a:solidFill>
                <a:latin typeface="Britannic Bold" panose="020B0903060703020204" pitchFamily="34" charset="0"/>
              </a:rPr>
              <a:t>CONCLUSION</a:t>
            </a:r>
            <a:endParaRPr lang="en-US" sz="4400" dirty="0">
              <a:solidFill>
                <a:schemeClr val="tx1"/>
              </a:solidFill>
              <a:latin typeface="Britannic Bold" panose="020B0903060703020204" pitchFamily="34" charset="0"/>
            </a:endParaRPr>
          </a:p>
        </p:txBody>
      </p:sp>
      <p:sp>
        <p:nvSpPr>
          <p:cNvPr id="3" name="Content Placeholder 2"/>
          <p:cNvSpPr>
            <a:spLocks noGrp="1"/>
          </p:cNvSpPr>
          <p:nvPr>
            <p:ph sz="half" idx="2"/>
          </p:nvPr>
        </p:nvSpPr>
        <p:spPr>
          <a:xfrm>
            <a:off x="2592924" y="2047741"/>
            <a:ext cx="8911687" cy="2627290"/>
          </a:xfrm>
        </p:spPr>
        <p:txBody>
          <a:bodyPr>
            <a:normAutofit/>
          </a:bodyPr>
          <a:lstStyle/>
          <a:p>
            <a:pPr marL="0" indent="0">
              <a:buNone/>
            </a:pPr>
            <a:r>
              <a:rPr lang="en-US" sz="2000" dirty="0">
                <a:solidFill>
                  <a:schemeClr val="tx1">
                    <a:lumMod val="95000"/>
                    <a:lumOff val="5000"/>
                  </a:schemeClr>
                </a:solidFill>
                <a:latin typeface="Bell MT" panose="02020503060305020303" pitchFamily="18" charset="0"/>
              </a:rPr>
              <a:t>Personal portfolio should change as  learn and develop new skills. Regularly update  portfolio by getting rid of old information and inserting new and better evidence of our goals and skills. Remember, portfolio is a great way to introduce yourself to a potential employer or students. It is something that may come in handy now and in years to come. Update it regularly. Be proud of your achievements! </a:t>
            </a:r>
          </a:p>
        </p:txBody>
      </p:sp>
      <p:pic>
        <p:nvPicPr>
          <p:cNvPr id="10" name="Content Placeholder 9"/>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823608" y="3966693"/>
            <a:ext cx="4732515" cy="2647776"/>
          </a:xfrm>
        </p:spPr>
      </p:pic>
    </p:spTree>
    <p:extLst>
      <p:ext uri="{BB962C8B-B14F-4D97-AF65-F5344CB8AC3E}">
        <p14:creationId xmlns:p14="http://schemas.microsoft.com/office/powerpoint/2010/main" val="3889901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6389" y="2807594"/>
            <a:ext cx="6581104" cy="1056068"/>
          </a:xfrm>
        </p:spPr>
        <p:txBody>
          <a:bodyPr>
            <a:normAutofit/>
          </a:bodyPr>
          <a:lstStyle/>
          <a:p>
            <a:r>
              <a:rPr lang="en-US" sz="4000" dirty="0">
                <a:latin typeface="Goudy Stout" panose="0202090407030B020401" pitchFamily="18" charset="0"/>
              </a:rPr>
              <a:t>THANK YOU</a:t>
            </a:r>
          </a:p>
        </p:txBody>
      </p:sp>
    </p:spTree>
    <p:extLst>
      <p:ext uri="{BB962C8B-B14F-4D97-AF65-F5344CB8AC3E}">
        <p14:creationId xmlns:p14="http://schemas.microsoft.com/office/powerpoint/2010/main" val="421942439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161</TotalTime>
  <Words>378</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Bell MT</vt:lpstr>
      <vt:lpstr>Berlin Sans FB Demi</vt:lpstr>
      <vt:lpstr>Bodoni MT</vt:lpstr>
      <vt:lpstr>Britannic Bold</vt:lpstr>
      <vt:lpstr>Century Gothic</vt:lpstr>
      <vt:lpstr>Elephant</vt:lpstr>
      <vt:lpstr>Goudy Stout</vt:lpstr>
      <vt:lpstr>Wingdings 3</vt:lpstr>
      <vt:lpstr>Wisp</vt:lpstr>
      <vt:lpstr>TOPIC NAME : Personal PORTFOLIO  </vt:lpstr>
      <vt:lpstr>OUTLINE</vt:lpstr>
      <vt:lpstr>INTRODUCTION </vt:lpstr>
      <vt:lpstr>Purpose</vt:lpstr>
      <vt:lpstr>How to Develop a Personal Portfolio </vt:lpstr>
      <vt:lpstr>REQUIREMENTS </vt:lpstr>
      <vt:lpstr>PROJECT SUMMARY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NAME :PORTFOLIO</dc:title>
  <dc:creator>User</dc:creator>
  <cp:lastModifiedBy>Shahriar Hasan</cp:lastModifiedBy>
  <cp:revision>16</cp:revision>
  <dcterms:created xsi:type="dcterms:W3CDTF">2021-07-29T05:36:03Z</dcterms:created>
  <dcterms:modified xsi:type="dcterms:W3CDTF">2021-09-20T19:13:12Z</dcterms:modified>
</cp:coreProperties>
</file>