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FB37-7979-45F6-902A-810E6EB3109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55AA7-B44D-4651-9100-77DD2300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want 2 artworks related to the same genre. The idea is to creative narratives between things which are not the same. Focus on the differences between the classes. Should the looping.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55AA7-B44D-4651-9100-77DD2300D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0C6F-9B0F-22E1-ADCF-E575B615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C372F-F306-351E-1B1C-0C769636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9828-A87F-CDE1-C482-0CBA4F79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B585-7C4B-1E7A-3266-A206C0F2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F2AD-6A6F-E4CD-25E6-AC23F997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7B7E-68D9-5BBF-6790-329D1B77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96FB-6827-1A37-777F-15D17550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D2A-7D0A-3CD1-12E2-D366098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C7B7-9F4B-D0A3-705A-12F51B31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2BC2-3E9F-CA9F-F425-91591CC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E09C1-7EC6-9269-496E-0CB9BF97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1B1F3-0448-27C5-9310-9646FBE7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2C62-A04F-5675-85A4-F2A08F25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165E-D8A1-50C2-6E76-95350E07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51B9-FFAA-79AB-7867-2B42E2C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ABA4-9D45-7543-E488-7CC2C392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A244-6E66-6BD0-DE7F-46546AD4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6EA9-AE85-49FA-477A-CCC7CCA4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2527-2CE9-9F48-97E7-DF244C20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182B-FCF7-6B82-6AD8-FECFCD5B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D0ED-2390-EEFC-9119-6AEF5F08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BF77-706F-0442-DCB5-60EB959C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EFCE-ED82-4D78-129F-B3951A0B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3439-63E6-B918-C8B9-05EEB69D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D5E5-3E1D-4F6F-E786-39D36822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2BB-5F52-03DD-84DC-2A042D3A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D116-DC91-495A-5102-857647342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B522-0938-F693-7A89-8A2CA0AA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7A67-6A5E-EF80-2283-A4489201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BDB5-94C1-5090-2613-28ED8ED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42D35-D65A-919C-B0AB-BF3D8997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F994-90C2-04EC-D1B1-B48D9B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3700-9055-B5F1-F376-2D656265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6BF3-08DC-27BD-36D9-AF2DE9D5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2FBB-40E4-2C53-FF6F-2C398017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1318B-8790-E632-3762-9BDF08E72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9EEE1-ED54-B510-BFD3-D51BAAD2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C10DC-2C52-33CA-1F86-C4BEBB9F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979D0-6ABE-8CE8-EDC6-C85144AC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A483-6653-84F9-66E9-28ED088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F954A-EE59-B518-8152-5E1257ED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CCBD5-9C17-35C1-B388-FFD25D8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7E7C9-877B-3281-9699-28397579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1481-C098-BC76-9702-3B6208BA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26285-2BF0-F58F-EBF6-A300C7F1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DCD57-D4C9-C013-DCC6-2B18949A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99B5-F748-DF00-A8F5-422381E8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40E4-7E6D-CF22-7619-FAD33011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104B-8E86-5C33-463F-DB7EAF1D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425F-6B56-D99E-39F0-61872075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E8DE-08A2-80FB-307A-69D638D6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2BC93-3183-1ECA-3603-7705A29E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D534-200F-AEBE-2E6C-47314834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8245F-ABE2-9835-C76E-795D21C8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4D47-C321-C190-8A46-E23A21D1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74BD-AE7A-168A-64B2-C227090C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625B-BB22-4398-63B0-C58FED34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F761-D9AB-A5F1-51BE-88AE93DC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C62BA-5631-B14E-E23E-6815CA0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DEB5-737C-773F-AAD7-F1F27833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1BF5-811D-0E38-1FDE-91D4B317C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FEC7-F6FA-463A-B17D-D5A1382AC3F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D033-E464-13B6-75F2-632D4773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B943-152C-8E5B-E153-82E8A68CC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47FB-ADD3-4026-84AC-1378C259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AB0D-F85D-FF6F-3C55-ABA358A8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054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Narrative extraction </a:t>
            </a:r>
          </a:p>
        </p:txBody>
      </p:sp>
    </p:spTree>
    <p:extLst>
      <p:ext uri="{BB962C8B-B14F-4D97-AF65-F5344CB8AC3E}">
        <p14:creationId xmlns:p14="http://schemas.microsoft.com/office/powerpoint/2010/main" val="20147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5129-3E18-CF48-71C5-C43B0FF8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Course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159-2F3B-CBE3-16EE-58C276A5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18051"/>
            <a:ext cx="11506199" cy="556577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Knowledge graph as input 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Currently taking .</a:t>
            </a:r>
            <a:r>
              <a:rPr lang="en-US" sz="2800" dirty="0" err="1">
                <a:solidFill>
                  <a:srgbClr val="FF0000"/>
                </a:solidFill>
              </a:rPr>
              <a:t>ttl</a:t>
            </a:r>
            <a:r>
              <a:rPr lang="en-US" sz="2800" dirty="0">
                <a:solidFill>
                  <a:srgbClr val="FF0000"/>
                </a:solidFill>
              </a:rPr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Extract all the object properties that are being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Computationally choose the properties which are of interest to us between two object classes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Currently using frequency and schema.org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Once the properties have been selected, extract all the triples that are using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(sub)graph for each type of property being used. For example: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For each node in the (sub)graphs, assign a weightage to these nodes using </a:t>
            </a:r>
            <a:r>
              <a:rPr lang="en-US" sz="3100" b="1" dirty="0">
                <a:solidFill>
                  <a:srgbClr val="FF0000"/>
                </a:solidFill>
              </a:rPr>
              <a:t>some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Combine all the (sub)graphs based on the common nodes. The weightage of the common nodes that are being combined on will be added up as well.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Once we have the final graph with nodes having weightages, then traverse through this using </a:t>
            </a:r>
            <a:r>
              <a:rPr lang="en-US" sz="3100" b="1" dirty="0">
                <a:solidFill>
                  <a:srgbClr val="FF0000"/>
                </a:solidFill>
              </a:rPr>
              <a:t>relevant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  <a:p>
            <a:pPr lvl="2"/>
            <a:r>
              <a:rPr lang="en-US" sz="2900" dirty="0">
                <a:solidFill>
                  <a:srgbClr val="FF0000"/>
                </a:solidFill>
              </a:rPr>
              <a:t>Currently using node weightages only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7ADD711A-9B96-D5DE-479B-430697611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7998" r="10240" b="44444"/>
          <a:stretch/>
        </p:blipFill>
        <p:spPr>
          <a:xfrm>
            <a:off x="4408715" y="3385456"/>
            <a:ext cx="3951514" cy="14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57D5-666A-DB7E-1E41-BDFEC468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57" y="2766218"/>
            <a:ext cx="3211286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9846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627B-C73C-317D-72A7-E39FD92C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-14650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Case study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86ED04-BA0B-F9A7-B17D-FF1D87880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3958" r="14257" b="2728"/>
          <a:stretch/>
        </p:blipFill>
        <p:spPr bwMode="auto">
          <a:xfrm rot="16200000">
            <a:off x="3869868" y="-294519"/>
            <a:ext cx="4452264" cy="74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5129-3E18-CF48-71C5-C43B0FF8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159-2F3B-CBE3-16EE-58C276A5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18051"/>
            <a:ext cx="5753100" cy="5565777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</a:rPr>
              <a:t>Computations based on degree</a:t>
            </a:r>
          </a:p>
          <a:p>
            <a:pPr lvl="1" fontAlgn="base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</a:rPr>
              <a:t>ssign the degree of each node as the weightage of that node</a:t>
            </a:r>
          </a:p>
          <a:p>
            <a:pPr lvl="1" fontAlgn="base">
              <a:spcBef>
                <a:spcPts val="0"/>
              </a:spcBef>
            </a:pPr>
            <a:endParaRPr lang="en-US" sz="1600" dirty="0">
              <a:solidFill>
                <a:srgbClr val="FF0000"/>
              </a:solidFill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b="1" dirty="0">
                <a:solidFill>
                  <a:srgbClr val="FF0000"/>
                </a:solidFill>
              </a:rPr>
              <a:t>Weight = node degree</a:t>
            </a:r>
          </a:p>
          <a:p>
            <a:pPr lvl="1" fontAlgn="base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1600" b="1" i="0" u="none" strike="noStrike" dirty="0">
                <a:solidFill>
                  <a:srgbClr val="FF0000"/>
                </a:solidFill>
                <a:effectLst/>
              </a:rPr>
              <a:t>	cw1=3, cw2=12, cw3=1, cw4=10</a:t>
            </a:r>
          </a:p>
          <a:p>
            <a:pPr lvl="1" fontAlgn="base">
              <a:spcBef>
                <a:spcPts val="0"/>
              </a:spcBef>
            </a:pPr>
            <a:endParaRPr lang="en-US" sz="1600" b="1" i="0" u="none" strike="noStrike" dirty="0">
              <a:solidFill>
                <a:srgbClr val="FF0000"/>
              </a:solidFill>
              <a:effectLst/>
            </a:endParaRPr>
          </a:p>
          <a:p>
            <a:pPr lvl="1" fontAlgn="base">
              <a:spcBef>
                <a:spcPts val="0"/>
              </a:spcBef>
            </a:pPr>
            <a:r>
              <a:rPr lang="en-US" sz="1600" i="0" u="none" strike="noStrike" dirty="0">
                <a:solidFill>
                  <a:srgbClr val="FF0000"/>
                </a:solidFill>
                <a:effectLst/>
              </a:rPr>
              <a:t>2.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</a:rPr>
              <a:t>When new (sub) graph comes then </a:t>
            </a:r>
            <a:r>
              <a:rPr lang="en-US" sz="1600" b="1" i="0" u="none" strike="noStrike" dirty="0">
                <a:solidFill>
                  <a:srgbClr val="FF0000"/>
                </a:solidFill>
                <a:effectLst/>
              </a:rPr>
              <a:t>cw1 = 3+2 = 5</a:t>
            </a:r>
            <a:br>
              <a:rPr lang="en-US" sz="1600" b="1" i="0" u="none" strike="noStrike" dirty="0">
                <a:solidFill>
                  <a:srgbClr val="FF0000"/>
                </a:solidFill>
                <a:effectLst/>
              </a:rPr>
            </a:br>
            <a:endParaRPr lang="en-US" sz="1600" b="1" i="0" u="none" strike="noStrike" dirty="0">
              <a:solidFill>
                <a:srgbClr val="FF0000"/>
              </a:solidFill>
              <a:effectLst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dirty="0">
              <a:solidFill>
                <a:srgbClr val="FF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</a:rPr>
              <a:t>Computations based on degree and cycles</a:t>
            </a:r>
          </a:p>
          <a:p>
            <a:pPr lvl="1" fontAlgn="base">
              <a:spcBef>
                <a:spcPts val="0"/>
              </a:spcBef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</a:rPr>
              <a:t>The idea behind this approach is to first get all the cycles in the sub graph</a:t>
            </a:r>
          </a:p>
          <a:p>
            <a:pPr lvl="1" fontAlgn="base">
              <a:spcBef>
                <a:spcPts val="0"/>
              </a:spcBef>
            </a:pPr>
            <a:endParaRPr lang="en-US" sz="1600" b="0" i="0" u="none" strike="noStrike" dirty="0">
              <a:solidFill>
                <a:srgbClr val="FF0000"/>
              </a:solidFill>
              <a:effectLst/>
            </a:endParaRPr>
          </a:p>
          <a:p>
            <a:pPr lvl="1" fontAlgn="base">
              <a:spcBef>
                <a:spcPts val="0"/>
              </a:spcBef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</a:rPr>
              <a:t>Then using both degree and cycles we construct a formula:</a:t>
            </a:r>
          </a:p>
          <a:p>
            <a:pPr marL="457200" lvl="1" indent="0" fontAlgn="base">
              <a:spcBef>
                <a:spcPts val="0"/>
              </a:spcBef>
              <a:buNone/>
            </a:pPr>
            <a:br>
              <a:rPr lang="en-US" sz="1600" b="0" i="0" u="none" strike="noStrike" dirty="0">
                <a:solidFill>
                  <a:srgbClr val="FF0000"/>
                </a:solidFill>
                <a:effectLst/>
              </a:rPr>
            </a:br>
            <a:r>
              <a:rPr lang="en-US" sz="1600" b="1" dirty="0">
                <a:solidFill>
                  <a:srgbClr val="FF0000"/>
                </a:solidFill>
              </a:rPr>
              <a:t>Weight = Number of cyclesx70% + node degreex30%</a:t>
            </a:r>
          </a:p>
          <a:p>
            <a:pPr lvl="1" fontAlgn="base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914400" lvl="1" indent="0" fontAlgn="base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cw1=3, cw2=5.7, cw3=2.3, cw4=5.1</a:t>
            </a:r>
          </a:p>
          <a:p>
            <a:pPr marL="1200150" lvl="1" indent="-285750" fontAlgn="base">
              <a:spcBef>
                <a:spcPts val="0"/>
              </a:spcBef>
            </a:pPr>
            <a:endParaRPr lang="en-US" sz="1600" dirty="0">
              <a:solidFill>
                <a:srgbClr val="FF0000"/>
              </a:solidFill>
            </a:endParaRPr>
          </a:p>
          <a:p>
            <a:pPr lvl="1" fontAlgn="base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When new (sub)graph comes then cw1 = 3+0.6 = 3.6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600" b="0" i="0" u="none" strike="noStrike" dirty="0">
                <a:solidFill>
                  <a:srgbClr val="FF0000"/>
                </a:solidFill>
                <a:effectLst/>
              </a:rPr>
            </a:br>
            <a:endParaRPr lang="en-US" sz="1600" b="0" i="0" u="none" strike="noStrike" dirty="0">
              <a:solidFill>
                <a:srgbClr val="FF0000"/>
              </a:solidFill>
              <a:effectLst/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21419-BE55-5F25-DEFC-1F822E2D6D83}"/>
              </a:ext>
            </a:extLst>
          </p:cNvPr>
          <p:cNvSpPr txBox="1"/>
          <p:nvPr/>
        </p:nvSpPr>
        <p:spPr>
          <a:xfrm>
            <a:off x="6096000" y="174172"/>
            <a:ext cx="5812971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3. Computations based on degree and clustering coefficient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Clustering coefficient is basically looking at how connected your </a:t>
            </a:r>
            <a:r>
              <a:rPr lang="en-US" sz="1600" dirty="0" err="1">
                <a:solidFill>
                  <a:srgbClr val="FF0000"/>
                </a:solidFill>
              </a:rPr>
              <a:t>neighbours</a:t>
            </a:r>
            <a:r>
              <a:rPr lang="en-US" sz="1600" dirty="0">
                <a:solidFill>
                  <a:srgbClr val="FF0000"/>
                </a:solidFill>
              </a:rPr>
              <a:t> are to each other (friends of friend's concept). However, that would not be beneficial here so we could look at level-2 clustering coefficients. Basically, looking at all the </a:t>
            </a:r>
            <a:r>
              <a:rPr lang="en-US" sz="1600" dirty="0" err="1">
                <a:solidFill>
                  <a:srgbClr val="FF0000"/>
                </a:solidFill>
              </a:rPr>
              <a:t>neighbours</a:t>
            </a:r>
            <a:r>
              <a:rPr lang="en-US" sz="1600" dirty="0">
                <a:solidFill>
                  <a:srgbClr val="FF0000"/>
                </a:solidFill>
              </a:rPr>
              <a:t> that are connected to each other through a shared node.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It is important to also take degrees into account here as well. Because some nodes might have high clustering coefficients but low degree.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	Weight = node level-2 clustering coefficient (count)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	cw1=2, cw2=2, cw3=0, cw4=3	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When new (sub) graph comes then cw1 = 2+0= 2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4. Computations based on eigen-vector centrality (most influential) Feedback loops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Eigen-vector centrality of a node looks at the degrees of its </a:t>
            </a:r>
            <a:r>
              <a:rPr lang="en-US" sz="1600" dirty="0" err="1">
                <a:solidFill>
                  <a:srgbClr val="FF0000"/>
                </a:solidFill>
              </a:rPr>
              <a:t>neighbours</a:t>
            </a:r>
            <a:r>
              <a:rPr lang="en-US" sz="1600" dirty="0">
                <a:solidFill>
                  <a:srgbClr val="FF0000"/>
                </a:solidFill>
              </a:rPr>
              <a:t> to see how influential it is.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	Weight = feedback score (links give you power)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	cw1=7, cw2=16, cw3=4, cw4=15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0000"/>
              </a:solidFill>
            </a:endParaRPr>
          </a:p>
          <a:p>
            <a:pPr marL="7429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When new (sub) graph comes then cw1 = 7+2 = 9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8455A3-717F-8589-1984-8BA71B51C287}"/>
              </a:ext>
            </a:extLst>
          </p:cNvPr>
          <p:cNvCxnSpPr/>
          <p:nvPr/>
        </p:nvCxnSpPr>
        <p:spPr>
          <a:xfrm>
            <a:off x="6052456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1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5129-3E18-CF48-71C5-C43B0FF8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Psuedocode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for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159-2F3B-CBE3-16EE-58C276A5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18052"/>
            <a:ext cx="11228614" cy="5293634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Choose the length of chain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Pick a random node as current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Check if it is creative work</a:t>
            </a: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If yes then add this node to visited list</a:t>
            </a: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Print all its neighbors</a:t>
            </a: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r>
              <a:rPr 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Pick the neighbor which has the highest weightage</a:t>
            </a: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endParaRPr lang="en-US" sz="16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Select the creative work of this neighbor with the highest weightage and set it as current</a:t>
            </a: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Repeat step 3 till we reach the desired length of chain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Else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select the creative work neighbor of this node with the highest weightage</a:t>
            </a:r>
            <a:endParaRPr lang="en-US" sz="20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endParaRPr lang="en-US" sz="20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+mj-lt"/>
              <a:buAutoNum type="alphaLcPeriod"/>
            </a:pPr>
            <a:r>
              <a:rPr 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Move to step 3a</a:t>
            </a:r>
            <a:br>
              <a:rPr 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br>
              <a:rPr lang="en-US" sz="1400" b="0" i="0" u="none" strike="noStrike" dirty="0">
                <a:solidFill>
                  <a:srgbClr val="FF0000"/>
                </a:solidFill>
                <a:effectLst/>
              </a:rPr>
            </a:br>
            <a:endParaRPr lang="en-US" sz="1400" b="0" i="0" u="none" strike="noStrike" dirty="0">
              <a:solidFill>
                <a:srgbClr val="FF0000"/>
              </a:solidFill>
              <a:effectLst/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7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5129-3E18-CF48-71C5-C43B0FF8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159-2F3B-CBE3-16EE-58C276A5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18052"/>
            <a:ext cx="11228614" cy="2234748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Possible to extract chains of data which have connections between them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Possibility to see how two people are connected to each other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Possibility to see how two creative work are connec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ted to each other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Allows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layman users to have an idea of what story is the dataset presenting </a:t>
            </a:r>
            <a:br>
              <a:rPr lang="en-US" sz="16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br>
              <a:rPr lang="en-US" sz="1400" b="0" i="0" u="none" strike="noStrike" dirty="0">
                <a:solidFill>
                  <a:srgbClr val="FF0000"/>
                </a:solidFill>
                <a:effectLst/>
              </a:rPr>
            </a:br>
            <a:endParaRPr lang="en-US" sz="1400" b="0" i="0" u="none" strike="noStrike" dirty="0">
              <a:solidFill>
                <a:srgbClr val="FF0000"/>
              </a:solidFill>
              <a:effectLst/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B17EA-7B5B-7CCE-A3A1-523E263142ED}"/>
              </a:ext>
            </a:extLst>
          </p:cNvPr>
          <p:cNvSpPr txBox="1">
            <a:spLocks/>
          </p:cNvSpPr>
          <p:nvPr/>
        </p:nvSpPr>
        <p:spPr>
          <a:xfrm>
            <a:off x="283029" y="3058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Further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F406A2-DA55-FCFB-239F-5D71B12C5850}"/>
              </a:ext>
            </a:extLst>
          </p:cNvPr>
          <p:cNvSpPr txBox="1">
            <a:spLocks/>
          </p:cNvSpPr>
          <p:nvPr/>
        </p:nvSpPr>
        <p:spPr>
          <a:xfrm>
            <a:off x="342900" y="4176938"/>
            <a:ext cx="11228614" cy="2234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Taking different forms of input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Choosing properties on the basis of some other evaluation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Incorporating the use of edge weightages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Taking dates into account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Make sure all the processes are computationally efficient</a:t>
            </a:r>
            <a:b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sz="21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Taking into consideration the input of the end user</a:t>
            </a:r>
            <a:b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br>
              <a:rPr lang="en-US" sz="1400" dirty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7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676</Words>
  <Application>Microsoft Office PowerPoint</Application>
  <PresentationFormat>Widescreen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Narrative extraction </vt:lpstr>
      <vt:lpstr>Course of action</vt:lpstr>
      <vt:lpstr>Visualization</vt:lpstr>
      <vt:lpstr>Case study example</vt:lpstr>
      <vt:lpstr>Computation</vt:lpstr>
      <vt:lpstr>Psuedocode for algorithm</vt:lpstr>
      <vt:lpstr>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extraction </dc:title>
  <dc:creator>Muhammad Ahsan Syed - muhammadahsan.syed@studio.unibo.it</dc:creator>
  <cp:lastModifiedBy>Muhammad Ahsan Syed - muhammadahsan.syed@studio.unibo.it</cp:lastModifiedBy>
  <cp:revision>17</cp:revision>
  <dcterms:created xsi:type="dcterms:W3CDTF">2023-05-29T12:03:00Z</dcterms:created>
  <dcterms:modified xsi:type="dcterms:W3CDTF">2023-06-13T09:22:15Z</dcterms:modified>
</cp:coreProperties>
</file>