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0"/>
  </p:notesMasterIdLst>
  <p:handoutMasterIdLst>
    <p:handoutMasterId r:id="rId31"/>
  </p:handoutMasterIdLst>
  <p:sldIdLst>
    <p:sldId id="1454" r:id="rId8"/>
    <p:sldId id="467" r:id="rId9"/>
    <p:sldId id="1480" r:id="rId10"/>
    <p:sldId id="1477" r:id="rId11"/>
    <p:sldId id="463" r:id="rId12"/>
    <p:sldId id="1460" r:id="rId13"/>
    <p:sldId id="651" r:id="rId14"/>
    <p:sldId id="652" r:id="rId15"/>
    <p:sldId id="1478" r:id="rId16"/>
    <p:sldId id="659" r:id="rId17"/>
    <p:sldId id="660" r:id="rId18"/>
    <p:sldId id="661" r:id="rId19"/>
    <p:sldId id="662" r:id="rId20"/>
    <p:sldId id="663" r:id="rId21"/>
    <p:sldId id="664" r:id="rId22"/>
    <p:sldId id="712" r:id="rId23"/>
    <p:sldId id="714" r:id="rId24"/>
    <p:sldId id="1479" r:id="rId25"/>
    <p:sldId id="669" r:id="rId26"/>
    <p:sldId id="670" r:id="rId27"/>
    <p:sldId id="671" r:id="rId28"/>
    <p:sldId id="26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A26"/>
    <a:srgbClr val="F9F9F9"/>
    <a:srgbClr val="4C5252"/>
    <a:srgbClr val="8A8A8A"/>
    <a:srgbClr val="48504F"/>
    <a:srgbClr val="B60206"/>
    <a:srgbClr val="AD2B26"/>
    <a:srgbClr val="49504F"/>
    <a:srgbClr val="B70006"/>
    <a:srgbClr val="FF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4" autoAdjust="0"/>
    <p:restoredTop sz="93342" autoAdjust="0"/>
  </p:normalViewPr>
  <p:slideViewPr>
    <p:cSldViewPr snapToGrid="0">
      <p:cViewPr varScale="1">
        <p:scale>
          <a:sx n="77" d="100"/>
          <a:sy n="77" d="100"/>
        </p:scale>
        <p:origin x="5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2022/9/1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3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517454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94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3" r:id="rId16"/>
    <p:sldLayoutId id="2147483714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729917"/>
            <a:ext cx="10541000" cy="1158875"/>
          </a:xfrm>
        </p:spPr>
        <p:txBody>
          <a:bodyPr/>
          <a:lstStyle/>
          <a:p>
            <a:r>
              <a:rPr kumimoji="1" lang="en-US" altLang="zh-CN" sz="5400"/>
              <a:t>IDEA </a:t>
            </a:r>
            <a:r>
              <a:rPr kumimoji="1" lang="zh-CN" altLang="en-US" sz="5400"/>
              <a:t>开发工具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6892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IDEA </a:t>
            </a:r>
            <a:r>
              <a:rPr kumimoji="1" lang="zh-CN" altLang="en-US" dirty="0">
                <a:solidFill>
                  <a:srgbClr val="C00000"/>
                </a:solidFill>
              </a:rPr>
              <a:t>项目结构介绍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CE68016E-376B-4CC2-BD0F-6535ED23A098}"/>
              </a:ext>
            </a:extLst>
          </p:cNvPr>
          <p:cNvSpPr txBox="1"/>
          <p:nvPr/>
        </p:nvSpPr>
        <p:spPr>
          <a:xfrm>
            <a:off x="710880" y="1635973"/>
            <a:ext cx="7488237" cy="1535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project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（项目、工程）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module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（模块）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（包）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（类）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04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IDEA </a:t>
            </a:r>
            <a:r>
              <a:rPr kumimoji="1" lang="zh-CN" altLang="en-US" dirty="0">
                <a:solidFill>
                  <a:srgbClr val="C00000"/>
                </a:solidFill>
              </a:rPr>
              <a:t>项目结构介绍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55AB77-C3A6-4834-9C13-41F3AEB65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73" y="1577179"/>
            <a:ext cx="1135478" cy="11583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CC45EA-9011-46C2-92ED-3AE4D6FDE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701" y="2417699"/>
            <a:ext cx="1120237" cy="11202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03BAAFA-782C-434C-8A54-C9991ED5F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674" y="1861391"/>
            <a:ext cx="1097375" cy="111261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88E85C3-B988-4667-B60C-4A4C2D87A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6530" y="3193267"/>
            <a:ext cx="1059272" cy="113547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A79C8BD-63F7-4742-ABEF-25D1A0727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7259" y="1980520"/>
            <a:ext cx="1074513" cy="10973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3781A6D-6D5E-4359-886C-74AA539B05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1495" y="3286392"/>
            <a:ext cx="960203" cy="117358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ABC057B-F3EA-4A8C-A8A4-3CE1050533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7683" y="5081685"/>
            <a:ext cx="1074513" cy="115072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001AC17-1E66-49E2-B352-05FE505937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1605" y="4498365"/>
            <a:ext cx="1028789" cy="135647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C3C6AC5-5944-4BDB-9BCF-9373A8FFDB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91819" y="4234955"/>
            <a:ext cx="1036410" cy="106689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20ABA05-5961-4E2A-B75E-DCAA258E0A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9886" y="3313065"/>
            <a:ext cx="983065" cy="112023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DE373E2-FE55-403F-9BC9-CCBE4E15DD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86648" y="5081685"/>
            <a:ext cx="998307" cy="12269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B18EE751-5678-4F86-94C5-80DC8F016E0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72382" y="3077895"/>
            <a:ext cx="1066892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9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IDEA </a:t>
            </a:r>
            <a:r>
              <a:rPr kumimoji="1" lang="zh-CN" altLang="en-US" dirty="0">
                <a:solidFill>
                  <a:srgbClr val="C00000"/>
                </a:solidFill>
              </a:rPr>
              <a:t>项目结构介绍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4886D0B-533D-4484-961D-C77FDEAA2F8A}"/>
              </a:ext>
            </a:extLst>
          </p:cNvPr>
          <p:cNvSpPr/>
          <p:nvPr/>
        </p:nvSpPr>
        <p:spPr>
          <a:xfrm>
            <a:off x="788153" y="1767381"/>
            <a:ext cx="10313436" cy="4414478"/>
          </a:xfrm>
          <a:prstGeom prst="roundRect">
            <a:avLst/>
          </a:prstGeom>
          <a:solidFill>
            <a:srgbClr val="FFE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45C90DD-4A6E-43E3-B8D2-677523BCDE11}"/>
              </a:ext>
            </a:extLst>
          </p:cNvPr>
          <p:cNvSpPr/>
          <p:nvPr/>
        </p:nvSpPr>
        <p:spPr>
          <a:xfrm>
            <a:off x="1236373" y="2672361"/>
            <a:ext cx="2125014" cy="321327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0D05576-96F4-47E1-9324-87B03639CD01}"/>
              </a:ext>
            </a:extLst>
          </p:cNvPr>
          <p:cNvSpPr/>
          <p:nvPr/>
        </p:nvSpPr>
        <p:spPr>
          <a:xfrm>
            <a:off x="3618965" y="2672360"/>
            <a:ext cx="2125014" cy="321327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BA3BA47-6A31-4AA7-875F-D8A2C5576524}"/>
              </a:ext>
            </a:extLst>
          </p:cNvPr>
          <p:cNvSpPr/>
          <p:nvPr/>
        </p:nvSpPr>
        <p:spPr>
          <a:xfrm>
            <a:off x="6001557" y="2672359"/>
            <a:ext cx="2125014" cy="321327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117AA82-786A-4517-A3D0-C9C26F61B707}"/>
              </a:ext>
            </a:extLst>
          </p:cNvPr>
          <p:cNvSpPr/>
          <p:nvPr/>
        </p:nvSpPr>
        <p:spPr>
          <a:xfrm>
            <a:off x="8384149" y="2672359"/>
            <a:ext cx="2125014" cy="321327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51008AD-582A-4857-A138-E1D86720A552}"/>
              </a:ext>
            </a:extLst>
          </p:cNvPr>
          <p:cNvSpPr/>
          <p:nvPr/>
        </p:nvSpPr>
        <p:spPr>
          <a:xfrm>
            <a:off x="1526147" y="3052288"/>
            <a:ext cx="1506831" cy="56345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HelloWorld</a:t>
            </a:r>
            <a:endParaRPr lang="zh-CN" altLang="en-US" sz="12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EF94425-E663-4C15-BEEE-324FD7775428}"/>
              </a:ext>
            </a:extLst>
          </p:cNvPr>
          <p:cNvSpPr/>
          <p:nvPr/>
        </p:nvSpPr>
        <p:spPr>
          <a:xfrm>
            <a:off x="1526146" y="3879633"/>
            <a:ext cx="1506831" cy="56345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IDEA</a:t>
            </a:r>
            <a:endParaRPr lang="zh-CN" altLang="en-US" sz="12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89049B8-4C5A-4DDB-B610-DCAE62DF40E5}"/>
              </a:ext>
            </a:extLst>
          </p:cNvPr>
          <p:cNvSpPr/>
          <p:nvPr/>
        </p:nvSpPr>
        <p:spPr>
          <a:xfrm>
            <a:off x="1526146" y="4706978"/>
            <a:ext cx="1506831" cy="56345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注释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B5045A0-3D81-4935-8E6F-5F66C39D91D9}"/>
              </a:ext>
            </a:extLst>
          </p:cNvPr>
          <p:cNvSpPr/>
          <p:nvPr/>
        </p:nvSpPr>
        <p:spPr>
          <a:xfrm>
            <a:off x="3928056" y="3334013"/>
            <a:ext cx="1506831" cy="56345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常量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BC1F47C-FF20-444F-8D40-2B62983E47E0}"/>
              </a:ext>
            </a:extLst>
          </p:cNvPr>
          <p:cNvSpPr/>
          <p:nvPr/>
        </p:nvSpPr>
        <p:spPr>
          <a:xfrm>
            <a:off x="3928056" y="4245190"/>
            <a:ext cx="1506831" cy="56345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EA94D8F-BA72-4A21-A183-C9CA81022B7E}"/>
              </a:ext>
            </a:extLst>
          </p:cNvPr>
          <p:cNvSpPr/>
          <p:nvPr/>
        </p:nvSpPr>
        <p:spPr>
          <a:xfrm>
            <a:off x="6320310" y="3083803"/>
            <a:ext cx="1506831" cy="56345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4447F839-3BEA-477F-AE37-FE546CC7266B}"/>
              </a:ext>
            </a:extLst>
          </p:cNvPr>
          <p:cNvSpPr/>
          <p:nvPr/>
        </p:nvSpPr>
        <p:spPr>
          <a:xfrm>
            <a:off x="6320310" y="3935795"/>
            <a:ext cx="1506831" cy="56345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</a:t>
            </a:r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789CDA9-C3AD-4E0D-B405-E5976A44718B}"/>
              </a:ext>
            </a:extLst>
          </p:cNvPr>
          <p:cNvSpPr/>
          <p:nvPr/>
        </p:nvSpPr>
        <p:spPr>
          <a:xfrm>
            <a:off x="6320311" y="4808044"/>
            <a:ext cx="1506831" cy="56345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 </a:t>
            </a:r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3F23EA0-310C-4232-BCEC-F03B28BF1FD1}"/>
              </a:ext>
            </a:extLst>
          </p:cNvPr>
          <p:cNvSpPr/>
          <p:nvPr/>
        </p:nvSpPr>
        <p:spPr>
          <a:xfrm>
            <a:off x="8693240" y="3372344"/>
            <a:ext cx="1506831" cy="56345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</a:t>
            </a:r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循环语句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EC82C2A-B554-4420-9772-30E3B48E73E7}"/>
              </a:ext>
            </a:extLst>
          </p:cNvPr>
          <p:cNvSpPr/>
          <p:nvPr/>
        </p:nvSpPr>
        <p:spPr>
          <a:xfrm>
            <a:off x="8693240" y="4443084"/>
            <a:ext cx="1506831" cy="56345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循环语句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8C38E3-7B34-416F-B23C-A9B30D9F9AF7}"/>
              </a:ext>
            </a:extLst>
          </p:cNvPr>
          <p:cNvSpPr txBox="1"/>
          <p:nvPr/>
        </p:nvSpPr>
        <p:spPr>
          <a:xfrm>
            <a:off x="5029201" y="1858525"/>
            <a:ext cx="3264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基础班代码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98E1AF3-354F-4BD3-ADFF-E4710FCCABE0}"/>
              </a:ext>
            </a:extLst>
          </p:cNvPr>
          <p:cNvSpPr txBox="1"/>
          <p:nvPr/>
        </p:nvSpPr>
        <p:spPr>
          <a:xfrm>
            <a:off x="1654937" y="2320828"/>
            <a:ext cx="3264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day01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A1C4C59-0986-4A5E-91A9-E58E00E65F17}"/>
              </a:ext>
            </a:extLst>
          </p:cNvPr>
          <p:cNvSpPr txBox="1"/>
          <p:nvPr/>
        </p:nvSpPr>
        <p:spPr>
          <a:xfrm>
            <a:off x="4007477" y="2320828"/>
            <a:ext cx="3264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day02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BF77640-5C5E-4745-82E8-324A854BB834}"/>
              </a:ext>
            </a:extLst>
          </p:cNvPr>
          <p:cNvSpPr txBox="1"/>
          <p:nvPr/>
        </p:nvSpPr>
        <p:spPr>
          <a:xfrm>
            <a:off x="6473782" y="2320828"/>
            <a:ext cx="1762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day03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7C0159F-84B4-48F5-BB45-C51EEC29863A}"/>
              </a:ext>
            </a:extLst>
          </p:cNvPr>
          <p:cNvSpPr txBox="1"/>
          <p:nvPr/>
        </p:nvSpPr>
        <p:spPr>
          <a:xfrm>
            <a:off x="8826322" y="2320828"/>
            <a:ext cx="1762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day04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2704008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1" grpId="0" animBg="1"/>
      <p:bldP spid="23" grpId="0" animBg="1"/>
      <p:bldP spid="7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40" grpId="0"/>
      <p:bldP spid="41" grpId="0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IDEA </a:t>
            </a:r>
            <a:r>
              <a:rPr kumimoji="1" lang="zh-CN" altLang="en-US" dirty="0">
                <a:solidFill>
                  <a:srgbClr val="C00000"/>
                </a:solidFill>
              </a:rPr>
              <a:t>项目结构介绍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4886D0B-533D-4484-961D-C77FDEAA2F8A}"/>
              </a:ext>
            </a:extLst>
          </p:cNvPr>
          <p:cNvSpPr/>
          <p:nvPr/>
        </p:nvSpPr>
        <p:spPr>
          <a:xfrm>
            <a:off x="788153" y="1767381"/>
            <a:ext cx="10313436" cy="4414478"/>
          </a:xfrm>
          <a:prstGeom prst="roundRect">
            <a:avLst/>
          </a:prstGeom>
          <a:solidFill>
            <a:srgbClr val="FFE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45C90DD-4A6E-43E3-B8D2-677523BCDE11}"/>
              </a:ext>
            </a:extLst>
          </p:cNvPr>
          <p:cNvSpPr/>
          <p:nvPr/>
        </p:nvSpPr>
        <p:spPr>
          <a:xfrm>
            <a:off x="1236373" y="2672361"/>
            <a:ext cx="2125014" cy="321327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0D05576-96F4-47E1-9324-87B03639CD01}"/>
              </a:ext>
            </a:extLst>
          </p:cNvPr>
          <p:cNvSpPr/>
          <p:nvPr/>
        </p:nvSpPr>
        <p:spPr>
          <a:xfrm>
            <a:off x="3618965" y="2672360"/>
            <a:ext cx="2125014" cy="321327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BA3BA47-6A31-4AA7-875F-D8A2C5576524}"/>
              </a:ext>
            </a:extLst>
          </p:cNvPr>
          <p:cNvSpPr/>
          <p:nvPr/>
        </p:nvSpPr>
        <p:spPr>
          <a:xfrm>
            <a:off x="6001557" y="2672359"/>
            <a:ext cx="2125014" cy="321327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117AA82-786A-4517-A3D0-C9C26F61B707}"/>
              </a:ext>
            </a:extLst>
          </p:cNvPr>
          <p:cNvSpPr/>
          <p:nvPr/>
        </p:nvSpPr>
        <p:spPr>
          <a:xfrm>
            <a:off x="8384149" y="2672359"/>
            <a:ext cx="2125014" cy="321327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51008AD-582A-4857-A138-E1D86720A552}"/>
              </a:ext>
            </a:extLst>
          </p:cNvPr>
          <p:cNvSpPr/>
          <p:nvPr/>
        </p:nvSpPr>
        <p:spPr>
          <a:xfrm>
            <a:off x="1526147" y="3052288"/>
            <a:ext cx="1506831" cy="56345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 </a:t>
            </a:r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EF94425-E663-4C15-BEEE-324FD7775428}"/>
              </a:ext>
            </a:extLst>
          </p:cNvPr>
          <p:cNvSpPr/>
          <p:nvPr/>
        </p:nvSpPr>
        <p:spPr>
          <a:xfrm>
            <a:off x="1526146" y="3879633"/>
            <a:ext cx="1506831" cy="56345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 </a:t>
            </a:r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89049B8-4C5A-4DDB-B610-DCAE62DF40E5}"/>
              </a:ext>
            </a:extLst>
          </p:cNvPr>
          <p:cNvSpPr/>
          <p:nvPr/>
        </p:nvSpPr>
        <p:spPr>
          <a:xfrm>
            <a:off x="1526146" y="4706978"/>
            <a:ext cx="1506831" cy="56345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 </a:t>
            </a:r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B5045A0-3D81-4935-8E6F-5F66C39D91D9}"/>
              </a:ext>
            </a:extLst>
          </p:cNvPr>
          <p:cNvSpPr/>
          <p:nvPr/>
        </p:nvSpPr>
        <p:spPr>
          <a:xfrm>
            <a:off x="3928056" y="3334013"/>
            <a:ext cx="1506831" cy="56345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 </a:t>
            </a:r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BC1F47C-FF20-444F-8D40-2B62983E47E0}"/>
              </a:ext>
            </a:extLst>
          </p:cNvPr>
          <p:cNvSpPr/>
          <p:nvPr/>
        </p:nvSpPr>
        <p:spPr>
          <a:xfrm>
            <a:off x="3928056" y="4245190"/>
            <a:ext cx="1506831" cy="56345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 </a:t>
            </a:r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EA94D8F-BA72-4A21-A183-C9CA81022B7E}"/>
              </a:ext>
            </a:extLst>
          </p:cNvPr>
          <p:cNvSpPr/>
          <p:nvPr/>
        </p:nvSpPr>
        <p:spPr>
          <a:xfrm>
            <a:off x="6320310" y="3083803"/>
            <a:ext cx="1506831" cy="56345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 </a:t>
            </a:r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4447F839-3BEA-477F-AE37-FE546CC7266B}"/>
              </a:ext>
            </a:extLst>
          </p:cNvPr>
          <p:cNvSpPr/>
          <p:nvPr/>
        </p:nvSpPr>
        <p:spPr>
          <a:xfrm>
            <a:off x="6320310" y="3935795"/>
            <a:ext cx="1506831" cy="56345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 </a:t>
            </a:r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789CDA9-C3AD-4E0D-B405-E5976A44718B}"/>
              </a:ext>
            </a:extLst>
          </p:cNvPr>
          <p:cNvSpPr/>
          <p:nvPr/>
        </p:nvSpPr>
        <p:spPr>
          <a:xfrm>
            <a:off x="6320311" y="4808044"/>
            <a:ext cx="1506831" cy="56345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 </a:t>
            </a:r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3F23EA0-310C-4232-BCEC-F03B28BF1FD1}"/>
              </a:ext>
            </a:extLst>
          </p:cNvPr>
          <p:cNvSpPr/>
          <p:nvPr/>
        </p:nvSpPr>
        <p:spPr>
          <a:xfrm>
            <a:off x="8693240" y="3372344"/>
            <a:ext cx="1506831" cy="56345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 </a:t>
            </a:r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EC82C2A-B554-4420-9772-30E3B48E73E7}"/>
              </a:ext>
            </a:extLst>
          </p:cNvPr>
          <p:cNvSpPr/>
          <p:nvPr/>
        </p:nvSpPr>
        <p:spPr>
          <a:xfrm>
            <a:off x="8693240" y="4443084"/>
            <a:ext cx="1506831" cy="56345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 </a:t>
            </a:r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8C38E3-7B34-416F-B23C-A9B30D9F9AF7}"/>
              </a:ext>
            </a:extLst>
          </p:cNvPr>
          <p:cNvSpPr txBox="1"/>
          <p:nvPr/>
        </p:nvSpPr>
        <p:spPr>
          <a:xfrm>
            <a:off x="5029201" y="1858525"/>
            <a:ext cx="3264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Project </a:t>
            </a: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98E1AF3-354F-4BD3-ADFF-E4710FCCABE0}"/>
              </a:ext>
            </a:extLst>
          </p:cNvPr>
          <p:cNvSpPr txBox="1"/>
          <p:nvPr/>
        </p:nvSpPr>
        <p:spPr>
          <a:xfrm>
            <a:off x="1654937" y="2320828"/>
            <a:ext cx="3264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Module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A1C4C59-0986-4A5E-91A9-E58E00E65F17}"/>
              </a:ext>
            </a:extLst>
          </p:cNvPr>
          <p:cNvSpPr txBox="1"/>
          <p:nvPr/>
        </p:nvSpPr>
        <p:spPr>
          <a:xfrm>
            <a:off x="4007477" y="2320828"/>
            <a:ext cx="3264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Module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BF77640-5C5E-4745-82E8-324A854BB834}"/>
              </a:ext>
            </a:extLst>
          </p:cNvPr>
          <p:cNvSpPr txBox="1"/>
          <p:nvPr/>
        </p:nvSpPr>
        <p:spPr>
          <a:xfrm>
            <a:off x="6473782" y="2320828"/>
            <a:ext cx="1762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Module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7C0159F-84B4-48F5-BB45-C51EEC29863A}"/>
              </a:ext>
            </a:extLst>
          </p:cNvPr>
          <p:cNvSpPr txBox="1"/>
          <p:nvPr/>
        </p:nvSpPr>
        <p:spPr>
          <a:xfrm>
            <a:off x="8826322" y="2320828"/>
            <a:ext cx="1762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Module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269919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IDEA </a:t>
            </a:r>
            <a:r>
              <a:rPr kumimoji="1" lang="zh-CN" altLang="en-US" dirty="0">
                <a:solidFill>
                  <a:srgbClr val="C00000"/>
                </a:solidFill>
              </a:rPr>
              <a:t>项目结构介绍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CE68016E-376B-4CC2-BD0F-6535ED23A098}"/>
              </a:ext>
            </a:extLst>
          </p:cNvPr>
          <p:cNvSpPr txBox="1"/>
          <p:nvPr/>
        </p:nvSpPr>
        <p:spPr>
          <a:xfrm>
            <a:off x="710880" y="1635973"/>
            <a:ext cx="7488237" cy="1535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project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（项目、工程）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module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（模块）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600" dirty="0">
                <a:solidFill>
                  <a:srgbClr val="91919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</a:t>
            </a:r>
            <a:r>
              <a:rPr lang="zh-CN" altLang="en-US" sz="1600" dirty="0">
                <a:solidFill>
                  <a:srgbClr val="91919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（包）</a:t>
            </a:r>
            <a:endParaRPr lang="en-US" altLang="zh-CN" sz="1600" dirty="0">
              <a:solidFill>
                <a:srgbClr val="91919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（类）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25E8B56-7253-4DC7-A3CE-DB622E3EC01F}"/>
              </a:ext>
            </a:extLst>
          </p:cNvPr>
          <p:cNvSpPr/>
          <p:nvPr/>
        </p:nvSpPr>
        <p:spPr>
          <a:xfrm>
            <a:off x="779172" y="3348507"/>
            <a:ext cx="5316828" cy="75341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这些结构的划分，是为了方便管理类文件的</a:t>
            </a:r>
          </a:p>
        </p:txBody>
      </p:sp>
    </p:spTree>
    <p:extLst>
      <p:ext uri="{BB962C8B-B14F-4D97-AF65-F5344CB8AC3E}">
        <p14:creationId xmlns:p14="http://schemas.microsoft.com/office/powerpoint/2010/main" val="233178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IDEA </a:t>
            </a:r>
            <a:r>
              <a:rPr kumimoji="1" lang="zh-CN" altLang="en-US" dirty="0">
                <a:solidFill>
                  <a:srgbClr val="C00000"/>
                </a:solidFill>
              </a:rPr>
              <a:t>中的第一个代码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C8D4EA-3EC5-4EA2-AD50-CFA9E05390D5}"/>
              </a:ext>
            </a:extLst>
          </p:cNvPr>
          <p:cNvSpPr txBox="1"/>
          <p:nvPr/>
        </p:nvSpPr>
        <p:spPr>
          <a:xfrm>
            <a:off x="710880" y="1715797"/>
            <a:ext cx="2233304" cy="19032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Project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Module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在类中编写代码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完成编译运行</a:t>
            </a:r>
          </a:p>
        </p:txBody>
      </p:sp>
    </p:spTree>
    <p:extLst>
      <p:ext uri="{BB962C8B-B14F-4D97-AF65-F5344CB8AC3E}">
        <p14:creationId xmlns:p14="http://schemas.microsoft.com/office/powerpoint/2010/main" val="1910917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修改主题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2F73C8D-B8D3-44E8-A447-96158B8F3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579846"/>
            <a:ext cx="3733800" cy="4924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C8192E-5ADF-4127-9B1D-90A9F9D5E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300" y="1579846"/>
            <a:ext cx="6885233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5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修改字体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18E227-E721-4719-9CA0-75A43DF0A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688" y="1579846"/>
            <a:ext cx="6200504" cy="49244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2F73C8D-B8D3-44E8-A447-96158B8F3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1579846"/>
            <a:ext cx="37338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9172459-ACF9-95F0-5D17-1AE066268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161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kumimoji="1" lang="en-US" altLang="zh-CN"/>
              <a:t>IDEA </a:t>
            </a:r>
            <a:r>
              <a:rPr kumimoji="1" lang="zh-CN" altLang="en-US"/>
              <a:t>中类、模块、项目操作</a:t>
            </a:r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0B1BC45-5569-5946-CA90-F7D6F5753B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713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IDEA </a:t>
            </a:r>
            <a:r>
              <a:rPr kumimoji="1" lang="zh-CN" altLang="en-US" dirty="0">
                <a:solidFill>
                  <a:srgbClr val="C00000"/>
                </a:solidFill>
              </a:rPr>
              <a:t>中的类操作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88331945-7777-42FF-A9AA-0B9ECE777230}"/>
              </a:ext>
            </a:extLst>
          </p:cNvPr>
          <p:cNvSpPr txBox="1"/>
          <p:nvPr/>
        </p:nvSpPr>
        <p:spPr>
          <a:xfrm>
            <a:off x="710880" y="1635973"/>
            <a:ext cx="9984316" cy="116576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7708" lvl="4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新建类文件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lvl="4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删除类文件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lvl="4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修改类文件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928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IDEA </a:t>
            </a:r>
            <a:r>
              <a:rPr kumimoji="1" lang="zh-CN" altLang="en-US" dirty="0">
                <a:solidFill>
                  <a:srgbClr val="C00000"/>
                </a:solidFill>
              </a:rPr>
              <a:t>概述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F04E3F8F-C575-43A1-9669-0A03D74980AB}"/>
              </a:ext>
            </a:extLst>
          </p:cNvPr>
          <p:cNvSpPr txBox="1"/>
          <p:nvPr/>
        </p:nvSpPr>
        <p:spPr>
          <a:xfrm>
            <a:off x="710880" y="1780386"/>
            <a:ext cx="10638367" cy="1993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全称</a:t>
            </a:r>
            <a:r>
              <a:rPr lang="en-US" altLang="zh-CN" sz="1400" b="1" dirty="0" err="1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IntelliJ</a:t>
            </a:r>
            <a:r>
              <a:rPr lang="en-US" altLang="zh-CN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IDEA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，是用于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语言开发的集成环境，它是业界公认的目前用于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程序开发最好的工具。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集成环境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：把代码编写，编译，执行，调试等多种功能综合到一起的开发工具。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49EE96-053D-20B5-46CC-351728A7B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356" y="2969534"/>
            <a:ext cx="1566333" cy="1128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CA50C17-9C0A-11A8-CCAE-7CA3F8434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24" y="4668711"/>
            <a:ext cx="2400300" cy="163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5EA4BF-61EF-ACA1-9F0D-5A241D6BA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58" y="5116289"/>
            <a:ext cx="166581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435CE1-4C91-F53A-BB92-62D12FAA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23" y="3949630"/>
            <a:ext cx="1595967" cy="29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C95907-0534-AA3A-FED2-EB88E7180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509" y="3533626"/>
            <a:ext cx="1860551" cy="189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26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IDEA </a:t>
            </a:r>
            <a:r>
              <a:rPr kumimoji="1" lang="zh-CN" altLang="en-US" dirty="0">
                <a:solidFill>
                  <a:srgbClr val="C00000"/>
                </a:solidFill>
              </a:rPr>
              <a:t>中的模块操作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88331945-7777-42FF-A9AA-0B9ECE777230}"/>
              </a:ext>
            </a:extLst>
          </p:cNvPr>
          <p:cNvSpPr txBox="1"/>
          <p:nvPr/>
        </p:nvSpPr>
        <p:spPr>
          <a:xfrm>
            <a:off x="710880" y="1635973"/>
            <a:ext cx="9984316" cy="1526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7708" lvl="4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新建模块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lvl="4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删除模块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lvl="4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修改模块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lvl="4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导入模块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2318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IDEA </a:t>
            </a:r>
            <a:r>
              <a:rPr kumimoji="1" lang="zh-CN" altLang="en-US" dirty="0">
                <a:solidFill>
                  <a:srgbClr val="C00000"/>
                </a:solidFill>
              </a:rPr>
              <a:t>中的项目操作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88331945-7777-42FF-A9AA-0B9ECE777230}"/>
              </a:ext>
            </a:extLst>
          </p:cNvPr>
          <p:cNvSpPr txBox="1"/>
          <p:nvPr/>
        </p:nvSpPr>
        <p:spPr>
          <a:xfrm>
            <a:off x="710880" y="1635973"/>
            <a:ext cx="9984316" cy="1526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7708" lvl="4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关闭项目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lvl="4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打开项目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lvl="4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修改项目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lvl="4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新建项目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737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IDEA </a:t>
            </a:r>
            <a:r>
              <a:rPr kumimoji="1" lang="zh-CN" altLang="en-US" dirty="0">
                <a:solidFill>
                  <a:srgbClr val="C00000"/>
                </a:solidFill>
              </a:rPr>
              <a:t>概述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F04E3F8F-C575-43A1-9669-0A03D74980AB}"/>
              </a:ext>
            </a:extLst>
          </p:cNvPr>
          <p:cNvSpPr txBox="1"/>
          <p:nvPr/>
        </p:nvSpPr>
        <p:spPr>
          <a:xfrm>
            <a:off x="710880" y="1780386"/>
            <a:ext cx="10638367" cy="1993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全称</a:t>
            </a:r>
            <a:r>
              <a:rPr lang="en-US" altLang="zh-CN" sz="1400" b="1" dirty="0" err="1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IntelliJ</a:t>
            </a:r>
            <a:r>
              <a:rPr lang="en-US" altLang="zh-CN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IDEA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，是用于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语言开发的集成环境，它是业界公认的目前用于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程序开发最好的工具。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集成环境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：把代码编写，编译，执行，调试等多种功能综合到一起的开发工具。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8E6916-FF31-177B-A1CD-8FE0DC18A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356" y="2969534"/>
            <a:ext cx="1566333" cy="1128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2AC753-14E5-5E1F-6343-6E0B5FF13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24" y="4668711"/>
            <a:ext cx="2400300" cy="163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92227D6-5357-6FEB-9301-E1A12E1C7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509" y="3533626"/>
            <a:ext cx="1860551" cy="189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DFD0F07-0238-3FF7-3D8F-C439973C6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58" y="5116289"/>
            <a:ext cx="166581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A667857-368F-1934-A7B7-FB5751B61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23" y="3949630"/>
            <a:ext cx="1595967" cy="29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79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 0.02191 L 0.53264 0.10679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73" y="42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01 0.02192 L 0.50001 -0.13271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41" y="-774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97 0.02199 L 0.32709 0.03681 " pathEditMode="relative" rAng="0" ptsTypes="AA">
                                      <p:cBhvr>
                                        <p:cTn id="21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9" y="74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97 0.02199 L 0.24102 -0.14954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3" y="-858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IDEA </a:t>
            </a:r>
            <a:r>
              <a:rPr kumimoji="1" lang="zh-CN" altLang="en-US" dirty="0">
                <a:solidFill>
                  <a:srgbClr val="C00000"/>
                </a:solidFill>
              </a:rPr>
              <a:t>概述</a:t>
            </a:r>
          </a:p>
        </p:txBody>
      </p:sp>
      <p:pic>
        <p:nvPicPr>
          <p:cNvPr id="2" name="IDEA">
            <a:hlinkClick r:id="" action="ppaction://media"/>
            <a:extLst>
              <a:ext uri="{FF2B5EF4-FFF2-40B4-BE49-F238E27FC236}">
                <a16:creationId xmlns:a16="http://schemas.microsoft.com/office/drawing/2014/main" id="{B4B00280-ECBA-4483-AE2B-452A5E02271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7655" y="1635973"/>
            <a:ext cx="8677469" cy="487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2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1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IDEA </a:t>
            </a:r>
            <a:r>
              <a:rPr lang="zh-CN" altLang="en-US"/>
              <a:t>下载和安装</a:t>
            </a:r>
            <a:endParaRPr lang="en-US" altLang="zh-CN"/>
          </a:p>
          <a:p>
            <a:r>
              <a:rPr lang="en-US" altLang="zh-CN"/>
              <a:t>IDEA </a:t>
            </a:r>
            <a:r>
              <a:rPr lang="zh-CN" altLang="en-US"/>
              <a:t>中的第一个代码</a:t>
            </a:r>
            <a:endParaRPr lang="en-US" altLang="zh-CN"/>
          </a:p>
          <a:p>
            <a:r>
              <a:rPr lang="en-US" altLang="zh-CN"/>
              <a:t>IDEA </a:t>
            </a:r>
            <a:r>
              <a:rPr lang="zh-CN" altLang="en-US"/>
              <a:t>中类、模块、项目相关操作</a:t>
            </a: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9172459-ACF9-95F0-5D17-1AE066268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161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IDEA </a:t>
            </a:r>
            <a:r>
              <a:rPr lang="zh-CN" altLang="en-US"/>
              <a:t>下载和安装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0B1BC45-5569-5946-CA90-F7D6F5753B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2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IDEA </a:t>
            </a:r>
            <a:r>
              <a:rPr kumimoji="1" lang="zh-CN" altLang="en-US" dirty="0">
                <a:solidFill>
                  <a:srgbClr val="C00000"/>
                </a:solidFill>
              </a:rPr>
              <a:t>下载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C391FA29-9C79-472F-A1F7-C59B01F241DD}"/>
              </a:ext>
            </a:extLst>
          </p:cNvPr>
          <p:cNvSpPr txBox="1"/>
          <p:nvPr/>
        </p:nvSpPr>
        <p:spPr>
          <a:xfrm>
            <a:off x="710880" y="1635973"/>
            <a:ext cx="10638367" cy="1535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下载：</a:t>
            </a:r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https://www.jetbrains.com/idea/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安装：傻瓜式安装，建议修改安装路径。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707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IDEA </a:t>
            </a:r>
            <a:r>
              <a:rPr kumimoji="1" lang="zh-CN" altLang="en-US" dirty="0">
                <a:solidFill>
                  <a:srgbClr val="C00000"/>
                </a:solidFill>
              </a:rPr>
              <a:t>安装</a:t>
            </a:r>
          </a:p>
        </p:txBody>
      </p:sp>
    </p:spTree>
    <p:extLst>
      <p:ext uri="{BB962C8B-B14F-4D97-AF65-F5344CB8AC3E}">
        <p14:creationId xmlns:p14="http://schemas.microsoft.com/office/powerpoint/2010/main" val="325041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9172459-ACF9-95F0-5D17-1AE066268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161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kumimoji="1" lang="en-US" altLang="zh-CN"/>
              <a:t>IDEA </a:t>
            </a:r>
            <a:r>
              <a:rPr kumimoji="1" lang="zh-CN" altLang="en-US"/>
              <a:t>中的第一个代码</a:t>
            </a:r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0B1BC45-5569-5946-CA90-F7D6F5753B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797335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58438</TotalTime>
  <Words>370</Words>
  <Application>Microsoft Office PowerPoint</Application>
  <PresentationFormat>宽屏</PresentationFormat>
  <Paragraphs>92</Paragraphs>
  <Slides>22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22</vt:i4>
      </vt:variant>
    </vt:vector>
  </HeadingPairs>
  <TitlesOfParts>
    <vt:vector size="44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IDEA 开发工具</vt:lpstr>
      <vt:lpstr>PowerPoint 演示文稿</vt:lpstr>
      <vt:lpstr>PowerPoint 演示文稿</vt:lpstr>
      <vt:lpstr>PowerPoint 演示文稿</vt:lpstr>
      <vt:lpstr>PowerPoint 演示文稿</vt:lpstr>
      <vt:lpstr>IDEA 下载和安装</vt:lpstr>
      <vt:lpstr>PowerPoint 演示文稿</vt:lpstr>
      <vt:lpstr>PowerPoint 演示文稿</vt:lpstr>
      <vt:lpstr>IDEA 中的第一个代码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IDEA 中类、模块、项目操作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6622</cp:lastModifiedBy>
  <cp:revision>2151</cp:revision>
  <dcterms:created xsi:type="dcterms:W3CDTF">2020-03-31T02:23:27Z</dcterms:created>
  <dcterms:modified xsi:type="dcterms:W3CDTF">2022-09-02T09:09:39Z</dcterms:modified>
</cp:coreProperties>
</file>