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1"/>
  </p:notesMasterIdLst>
  <p:handoutMasterIdLst>
    <p:handoutMasterId r:id="rId52"/>
  </p:handoutMasterIdLst>
  <p:sldIdLst>
    <p:sldId id="1454" r:id="rId8"/>
    <p:sldId id="463" r:id="rId9"/>
    <p:sldId id="1460" r:id="rId10"/>
    <p:sldId id="652" r:id="rId11"/>
    <p:sldId id="1006" r:id="rId12"/>
    <p:sldId id="1007" r:id="rId13"/>
    <p:sldId id="460" r:id="rId14"/>
    <p:sldId id="1004" r:id="rId15"/>
    <p:sldId id="1009" r:id="rId16"/>
    <p:sldId id="1010" r:id="rId17"/>
    <p:sldId id="1011" r:id="rId18"/>
    <p:sldId id="1494" r:id="rId19"/>
    <p:sldId id="1461" r:id="rId20"/>
    <p:sldId id="1013" r:id="rId21"/>
    <p:sldId id="1014" r:id="rId22"/>
    <p:sldId id="1495" r:id="rId23"/>
    <p:sldId id="1497" r:id="rId24"/>
    <p:sldId id="1016" r:id="rId25"/>
    <p:sldId id="1017" r:id="rId26"/>
    <p:sldId id="1018" r:id="rId27"/>
    <p:sldId id="1019" r:id="rId28"/>
    <p:sldId id="1020" r:id="rId29"/>
    <p:sldId id="1022" r:id="rId30"/>
    <p:sldId id="1023" r:id="rId31"/>
    <p:sldId id="1024" r:id="rId32"/>
    <p:sldId id="1025" r:id="rId33"/>
    <p:sldId id="1026" r:id="rId34"/>
    <p:sldId id="1498" r:id="rId35"/>
    <p:sldId id="1499" r:id="rId36"/>
    <p:sldId id="1500" r:id="rId37"/>
    <p:sldId id="1501" r:id="rId38"/>
    <p:sldId id="1148" r:id="rId39"/>
    <p:sldId id="1149" r:id="rId40"/>
    <p:sldId id="670" r:id="rId41"/>
    <p:sldId id="673" r:id="rId42"/>
    <p:sldId id="674" r:id="rId43"/>
    <p:sldId id="675" r:id="rId44"/>
    <p:sldId id="1503" r:id="rId45"/>
    <p:sldId id="677" r:id="rId46"/>
    <p:sldId id="678" r:id="rId47"/>
    <p:sldId id="1471" r:id="rId48"/>
    <p:sldId id="1472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F9F9F9"/>
    <a:srgbClr val="4C5252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3342" autoAdjust="0"/>
  </p:normalViewPr>
  <p:slideViewPr>
    <p:cSldViewPr snapToGrid="0">
      <p:cViewPr varScale="1">
        <p:scale>
          <a:sx n="77" d="100"/>
          <a:sy n="77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E6C985A2-51F4-7277-B134-92BB320BE2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D09279F3-4743-506E-2D57-2BD662C8F7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124BF32D-DD61-5A3E-B2A9-130E42851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BD9102-8C0E-4845-98FB-A1C5C44D90A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又过两站上来一个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9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又过两站上来一个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02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66343601-D7A0-73CB-8267-CC0FB8EC6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3057D8BA-2775-CE7B-727D-72F222BDD7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8CE89E40-7531-AE8F-AD88-8A446BD85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29E760-1EA1-4909-8C5B-23FA293182C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B02E94BD-57B9-6678-ADDC-AA93EA2961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CFAEAC7F-248F-3FD1-B88F-41D03641DB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04DBAAAB-0564-74B0-25DC-DE1DDBA5B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82826F7-33F4-490A-B517-683001A8DCF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EEDB559F-2E34-79B1-5788-E5FFC8F120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E63C64A5-7B63-516A-90B3-7BCE159527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7446B9CD-269D-055D-CAED-746BA042C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F8AD06-D67F-4B0E-BF06-69689E20C27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DB521DB8-9586-C06A-D394-620398FAF9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E2884F28-34E2-8D15-42BA-170216A77F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F5034CAF-6D97-E7D4-7F69-03783856F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5E41415-966B-406B-B1E7-04B05C72ADE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DB521DB8-9586-C06A-D394-620398FAF9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E2884F28-34E2-8D15-42BA-170216A77F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F5034CAF-6D97-E7D4-7F69-03783856F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5E41415-966B-406B-B1E7-04B05C72ADE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4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1D14CB9B-0C1D-E4F9-D4EE-37DB08D2A2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CE63D723-ECAD-8F3E-1056-AB1101B71A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C42F26EC-5089-A0F1-80E9-117E47A63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96977C-7D38-49DB-929E-AAF033A9575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17454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53195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78205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217819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124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3" r:id="rId16"/>
    <p:sldLayoutId id="2147483714" r:id="rId17"/>
    <p:sldLayoutId id="2147483719" r:id="rId18"/>
    <p:sldLayoutId id="2147483720" r:id="rId19"/>
    <p:sldLayoutId id="2147483721" r:id="rId20"/>
    <p:sldLayoutId id="2147483722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zh-CN" altLang="en-US" sz="5400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字符串拼接操作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5CC6F6-8485-4985-B86B-B22E5435EBF7}"/>
              </a:ext>
            </a:extLst>
          </p:cNvPr>
          <p:cNvSpPr txBox="1"/>
          <p:nvPr/>
        </p:nvSpPr>
        <p:spPr>
          <a:xfrm>
            <a:off x="710880" y="1680747"/>
            <a:ext cx="727710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操作中，遇到了字符串，这时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字符串连接符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，而不是算术运算。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B216A2A-D4D6-4D36-AE9C-20C578B23A32}"/>
              </a:ext>
            </a:extLst>
          </p:cNvPr>
          <p:cNvSpPr txBox="1"/>
          <p:nvPr/>
        </p:nvSpPr>
        <p:spPr>
          <a:xfrm>
            <a:off x="710880" y="2406454"/>
            <a:ext cx="5261928" cy="116955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D77C0B67-35F0-484C-9842-A0EA9AA57DFE}"/>
              </a:ext>
            </a:extLst>
          </p:cNvPr>
          <p:cNvSpPr txBox="1"/>
          <p:nvPr/>
        </p:nvSpPr>
        <p:spPr>
          <a:xfrm>
            <a:off x="6219194" y="2406454"/>
            <a:ext cx="2753521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年龄为：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231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8E256A6-8E14-4399-94C3-BC08CF1BD9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0699"/>
            <a:ext cx="5470525" cy="435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C7A95B-1DCF-4A5D-AC08-00B968330578}"/>
              </a:ext>
            </a:extLst>
          </p:cNvPr>
          <p:cNvSpPr/>
          <p:nvPr/>
        </p:nvSpPr>
        <p:spPr>
          <a:xfrm>
            <a:off x="710880" y="3873500"/>
            <a:ext cx="5131120" cy="26629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C5BD4B-7AA9-4177-B5B7-438F5D0EF898}"/>
              </a:ext>
            </a:extLst>
          </p:cNvPr>
          <p:cNvSpPr/>
          <p:nvPr/>
        </p:nvSpPr>
        <p:spPr>
          <a:xfrm>
            <a:off x="710880" y="3836370"/>
            <a:ext cx="4680270" cy="1860550"/>
          </a:xfrm>
          <a:prstGeom prst="roundRect">
            <a:avLst/>
          </a:prstGeom>
          <a:solidFill>
            <a:srgbClr val="FFFFE4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8BF24C-4547-41E4-B586-9A6911B620E7}"/>
              </a:ext>
            </a:extLst>
          </p:cNvPr>
          <p:cNvSpPr txBox="1"/>
          <p:nvPr/>
        </p:nvSpPr>
        <p:spPr>
          <a:xfrm>
            <a:off x="1117600" y="4032250"/>
            <a:ext cx="5232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为:"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6CB5D5-3F22-47C1-96AF-8AE1912589B7}"/>
              </a:ext>
            </a:extLst>
          </p:cNvPr>
          <p:cNvSpPr txBox="1"/>
          <p:nvPr/>
        </p:nvSpPr>
        <p:spPr>
          <a:xfrm>
            <a:off x="1117600" y="4428091"/>
            <a:ext cx="1835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为:</a:t>
            </a:r>
            <a:r>
              <a:rPr lang="en-US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564A1D-FFBD-4421-B7C3-9A470A51F969}"/>
              </a:ext>
            </a:extLst>
          </p:cNvPr>
          <p:cNvSpPr txBox="1"/>
          <p:nvPr/>
        </p:nvSpPr>
        <p:spPr>
          <a:xfrm>
            <a:off x="2319422" y="4428091"/>
            <a:ext cx="5232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en-US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7D40EF-EFEA-4E46-8553-8FA23ACF3CDE}"/>
              </a:ext>
            </a:extLst>
          </p:cNvPr>
          <p:cNvSpPr txBox="1"/>
          <p:nvPr/>
        </p:nvSpPr>
        <p:spPr>
          <a:xfrm>
            <a:off x="1117600" y="4873735"/>
            <a:ext cx="189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为:</a:t>
            </a:r>
            <a:r>
              <a:rPr lang="en-US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231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8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7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字符串拼接操作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5CC6F6-8485-4985-B86B-B22E5435EBF7}"/>
              </a:ext>
            </a:extLst>
          </p:cNvPr>
          <p:cNvSpPr txBox="1"/>
          <p:nvPr/>
        </p:nvSpPr>
        <p:spPr>
          <a:xfrm>
            <a:off x="710880" y="1680747"/>
            <a:ext cx="727710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操作中，遇到了字符串，这时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字符串连接符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，而不是算术运算。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B216A2A-D4D6-4D36-AE9C-20C578B23A32}"/>
              </a:ext>
            </a:extLst>
          </p:cNvPr>
          <p:cNvSpPr txBox="1"/>
          <p:nvPr/>
        </p:nvSpPr>
        <p:spPr>
          <a:xfrm>
            <a:off x="710880" y="2406454"/>
            <a:ext cx="5261928" cy="116955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D77C0B67-35F0-484C-9842-A0EA9AA57DFE}"/>
              </a:ext>
            </a:extLst>
          </p:cNvPr>
          <p:cNvSpPr txBox="1"/>
          <p:nvPr/>
        </p:nvSpPr>
        <p:spPr>
          <a:xfrm>
            <a:off x="6219194" y="2406454"/>
            <a:ext cx="2753521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年龄为：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24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C7A95B-1DCF-4A5D-AC08-00B968330578}"/>
              </a:ext>
            </a:extLst>
          </p:cNvPr>
          <p:cNvSpPr/>
          <p:nvPr/>
        </p:nvSpPr>
        <p:spPr>
          <a:xfrm>
            <a:off x="710880" y="3873500"/>
            <a:ext cx="5131120" cy="26629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105410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算数运算符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自增自减运算符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类型转换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赋值运算符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关系运算符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三元运算符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运算符优先级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自增自减运算符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5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自增自减运算符介绍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C7A95B-1DCF-4A5D-AC08-00B968330578}"/>
              </a:ext>
            </a:extLst>
          </p:cNvPr>
          <p:cNvSpPr/>
          <p:nvPr/>
        </p:nvSpPr>
        <p:spPr>
          <a:xfrm>
            <a:off x="710880" y="3873500"/>
            <a:ext cx="5131120" cy="26629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94404C-F5B8-4ED4-A1EC-D758EA8DF81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413048" cy="1609543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555299219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1450431261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1932126364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89858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++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自增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变量自身的值加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8781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--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自减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变量自身的值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7182"/>
                  </a:ext>
                </a:extLst>
              </a:tr>
            </a:tbl>
          </a:graphicData>
        </a:graphic>
      </p:graphicFrame>
      <p:sp>
        <p:nvSpPr>
          <p:cNvPr id="11" name="TextBox 8">
            <a:extLst>
              <a:ext uri="{FF2B5EF4-FFF2-40B4-BE49-F238E27FC236}">
                <a16:creationId xmlns:a16="http://schemas.microsoft.com/office/drawing/2014/main" id="{C293688B-8AA1-48A6-A658-30CCC0DB48B8}"/>
              </a:ext>
            </a:extLst>
          </p:cNvPr>
          <p:cNvSpPr txBox="1"/>
          <p:nvPr/>
        </p:nvSpPr>
        <p:spPr>
          <a:xfrm>
            <a:off x="1090084" y="4254501"/>
            <a:ext cx="7543800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既可以放在变量的后边，也可以放在变量的前边。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146B98-47FB-4A92-BE27-96194280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384" y="3998384"/>
            <a:ext cx="416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18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自增自减运算符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C7A95B-1DCF-4A5D-AC08-00B968330578}"/>
              </a:ext>
            </a:extLst>
          </p:cNvPr>
          <p:cNvSpPr/>
          <p:nvPr/>
        </p:nvSpPr>
        <p:spPr>
          <a:xfrm>
            <a:off x="710880" y="3873500"/>
            <a:ext cx="5131120" cy="26629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BDC42035-6CA6-4E37-9EDE-6944763FA9E3}"/>
              </a:ext>
            </a:extLst>
          </p:cNvPr>
          <p:cNvSpPr/>
          <p:nvPr/>
        </p:nvSpPr>
        <p:spPr>
          <a:xfrm rot="2651319">
            <a:off x="717495" y="212068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D57F4E1-099F-42BD-94A8-22B0400F0C27}"/>
              </a:ext>
            </a:extLst>
          </p:cNvPr>
          <p:cNvSpPr txBox="1"/>
          <p:nvPr/>
        </p:nvSpPr>
        <p:spPr>
          <a:xfrm>
            <a:off x="1055284" y="2261742"/>
            <a:ext cx="9180916" cy="42622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自增自减运算符有两种使用方式：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单独使用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参与操作使用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19170" lvl="6">
              <a:lnSpc>
                <a:spcPct val="150000"/>
              </a:lnSpc>
              <a:defRPr/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19170" lvl="6">
              <a:lnSpc>
                <a:spcPct val="150000"/>
              </a:lnSpc>
              <a:defRPr/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19170" lvl="6">
              <a:lnSpc>
                <a:spcPct val="150000"/>
              </a:lnSpc>
              <a:defRPr/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19170" lvl="6">
              <a:lnSpc>
                <a:spcPct val="150000"/>
              </a:lnSpc>
              <a:defRPr/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19170" lvl="6">
              <a:lnSpc>
                <a:spcPct val="150000"/>
              </a:lnSpc>
              <a:defRPr/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19170" lvl="6">
              <a:lnSpc>
                <a:spcPct val="150000"/>
              </a:lnSpc>
              <a:defRPr/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19170" lvl="6">
              <a:lnSpc>
                <a:spcPct val="150000"/>
              </a:lnSpc>
              <a:defRPr/>
            </a:pP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3" indent="-38103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只能操作变量，不能操作常量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5BFB9A-4C56-4A4B-942D-AD42767FC142}"/>
              </a:ext>
            </a:extLst>
          </p:cNvPr>
          <p:cNvSpPr/>
          <p:nvPr/>
        </p:nvSpPr>
        <p:spPr>
          <a:xfrm>
            <a:off x="810809" y="1764098"/>
            <a:ext cx="10302240" cy="484971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8EBD46-206A-46A6-AD24-7FD32695B0C8}"/>
              </a:ext>
            </a:extLst>
          </p:cNvPr>
          <p:cNvSpPr/>
          <p:nvPr/>
        </p:nvSpPr>
        <p:spPr>
          <a:xfrm>
            <a:off x="710881" y="183656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832ABA-9763-44B3-8AAB-E759B7CF67BB}"/>
              </a:ext>
            </a:extLst>
          </p:cNvPr>
          <p:cNvSpPr txBox="1"/>
          <p:nvPr/>
        </p:nvSpPr>
        <p:spPr>
          <a:xfrm>
            <a:off x="1644650" y="3092274"/>
            <a:ext cx="65532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无论是放在变量的前边还是后边，结果是一样的。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15F25-8BAF-4F18-B6B8-E5C8E68D7BF0}"/>
              </a:ext>
            </a:extLst>
          </p:cNvPr>
          <p:cNvSpPr txBox="1"/>
          <p:nvPr/>
        </p:nvSpPr>
        <p:spPr>
          <a:xfrm>
            <a:off x="1009090" y="3992408"/>
            <a:ext cx="10681823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5" indent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如果放在变量的后边，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在变量的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，先拿变量的值进行运算，再对变量的值进行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 </a:t>
            </a:r>
          </a:p>
          <a:p>
            <a:pPr marL="609585" lvl="5" inden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int a = 10;</a:t>
            </a:r>
          </a:p>
          <a:p>
            <a:pPr marL="609585" lvl="5" inden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int b = a++;</a:t>
            </a:r>
          </a:p>
          <a:p>
            <a:pPr marL="609585" lvl="5" indent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如果放在变量的前边，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先对变量进行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，再拿变量的值进行运算。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09585" lvl="5" inden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a = 10;</a:t>
            </a:r>
          </a:p>
          <a:p>
            <a:pPr marL="609585" lvl="5" inden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int b = ++a;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0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105410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算数运算符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自增自减运算符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类型转换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赋值运算符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关系运算符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三元运算符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运算符优先级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3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类型转换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56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类型转换分类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C7A95B-1DCF-4A5D-AC08-00B968330578}"/>
              </a:ext>
            </a:extLst>
          </p:cNvPr>
          <p:cNvSpPr/>
          <p:nvPr/>
        </p:nvSpPr>
        <p:spPr>
          <a:xfrm>
            <a:off x="710880" y="3873500"/>
            <a:ext cx="5131120" cy="26629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789B55-018C-472A-A1E8-B5E7B0885E9C}"/>
              </a:ext>
            </a:extLst>
          </p:cNvPr>
          <p:cNvGrpSpPr/>
          <p:nvPr/>
        </p:nvGrpSpPr>
        <p:grpSpPr>
          <a:xfrm>
            <a:off x="824297" y="1763257"/>
            <a:ext cx="6170251" cy="343440"/>
            <a:chOff x="1240942" y="2153598"/>
            <a:chExt cx="6170251" cy="34344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59E5CA6-518D-415E-AA17-0BC3E679D6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942" y="2153598"/>
              <a:ext cx="539529" cy="343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文本框 66">
              <a:extLst>
                <a:ext uri="{FF2B5EF4-FFF2-40B4-BE49-F238E27FC236}">
                  <a16:creationId xmlns:a16="http://schemas.microsoft.com/office/drawing/2014/main" id="{BE75F529-AC32-418F-A11A-D9FF4E7B6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397" y="2153598"/>
              <a:ext cx="54177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r>
                <a:rPr lang="zh-CN" altLang="en-US" sz="16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隐式转换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83FA90-B446-4262-A07C-6E2B14FB0A4E}"/>
              </a:ext>
            </a:extLst>
          </p:cNvPr>
          <p:cNvGrpSpPr/>
          <p:nvPr/>
        </p:nvGrpSpPr>
        <p:grpSpPr>
          <a:xfrm>
            <a:off x="824297" y="2412683"/>
            <a:ext cx="6170251" cy="343440"/>
            <a:chOff x="1240942" y="2153598"/>
            <a:chExt cx="6170251" cy="34344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04A1A42-0002-4910-A7A1-D9941B791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942" y="2153598"/>
              <a:ext cx="539529" cy="343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文本框 66">
              <a:extLst>
                <a:ext uri="{FF2B5EF4-FFF2-40B4-BE49-F238E27FC236}">
                  <a16:creationId xmlns:a16="http://schemas.microsoft.com/office/drawing/2014/main" id="{507510C0-078A-4351-89BC-43696B3CE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397" y="2153598"/>
              <a:ext cx="54177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r>
                <a:rPr lang="zh-CN" altLang="en-US" sz="16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强制转换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隐式转换介绍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AF2A9D-3203-439E-B0E8-1B162BDADEDE}"/>
              </a:ext>
            </a:extLst>
          </p:cNvPr>
          <p:cNvSpPr txBox="1"/>
          <p:nvPr/>
        </p:nvSpPr>
        <p:spPr>
          <a:xfrm>
            <a:off x="710880" y="1659538"/>
            <a:ext cx="78507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把一个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的数值或者变量，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给另一个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取值范围大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的变量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33EDAE-E11C-417A-89A1-B91D740EC589}"/>
              </a:ext>
            </a:extLst>
          </p:cNvPr>
          <p:cNvSpPr txBox="1"/>
          <p:nvPr/>
        </p:nvSpPr>
        <p:spPr>
          <a:xfrm>
            <a:off x="4347634" y="4967817"/>
            <a:ext cx="776817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8EC493-F634-4FCC-83C2-84DF6C1F5CE5}"/>
              </a:ext>
            </a:extLst>
          </p:cNvPr>
          <p:cNvSpPr txBox="1"/>
          <p:nvPr/>
        </p:nvSpPr>
        <p:spPr>
          <a:xfrm>
            <a:off x="6455834" y="4950884"/>
            <a:ext cx="7747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升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4369ECB-BC24-43A9-B85F-12D8A9D9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967" y="3452285"/>
            <a:ext cx="2207684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E944ADD7-9577-493D-990E-1A4A7FF4C997}"/>
              </a:ext>
            </a:extLst>
          </p:cNvPr>
          <p:cNvSpPr txBox="1"/>
          <p:nvPr/>
        </p:nvSpPr>
        <p:spPr>
          <a:xfrm>
            <a:off x="6504517" y="2304872"/>
            <a:ext cx="1452033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10.0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89FB0B-A273-4D36-9538-3A7530CF90BC}"/>
              </a:ext>
            </a:extLst>
          </p:cNvPr>
          <p:cNvSpPr txBox="1"/>
          <p:nvPr/>
        </p:nvSpPr>
        <p:spPr>
          <a:xfrm>
            <a:off x="945830" y="2298014"/>
            <a:ext cx="5261928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A36E025-B04B-4C91-9DBA-378808252C98}"/>
              </a:ext>
            </a:extLst>
          </p:cNvPr>
          <p:cNvGrpSpPr>
            <a:grpSpLocks/>
          </p:cNvGrpSpPr>
          <p:nvPr/>
        </p:nvGrpSpPr>
        <p:grpSpPr bwMode="auto">
          <a:xfrm>
            <a:off x="814918" y="4153912"/>
            <a:ext cx="9698567" cy="1975972"/>
            <a:chOff x="611560" y="2427734"/>
            <a:chExt cx="7272809" cy="1481273"/>
          </a:xfrm>
        </p:grpSpPr>
        <p:grpSp>
          <p:nvGrpSpPr>
            <p:cNvPr id="25" name="组合 6">
              <a:extLst>
                <a:ext uri="{FF2B5EF4-FFF2-40B4-BE49-F238E27FC236}">
                  <a16:creationId xmlns:a16="http://schemas.microsoft.com/office/drawing/2014/main" id="{E9C48608-76FE-45AC-B865-63A7A3108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560" y="2932319"/>
              <a:ext cx="6960119" cy="976688"/>
              <a:chOff x="767761" y="2788303"/>
              <a:chExt cx="6960119" cy="976688"/>
            </a:xfrm>
          </p:grpSpPr>
          <p:sp>
            <p:nvSpPr>
              <p:cNvPr id="27" name="TextBox 7">
                <a:extLst>
                  <a:ext uri="{FF2B5EF4-FFF2-40B4-BE49-F238E27FC236}">
                    <a16:creationId xmlns:a16="http://schemas.microsoft.com/office/drawing/2014/main" id="{B7B8C792-DDB4-49C2-979B-4918254FA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7761" y="2788303"/>
                <a:ext cx="923783" cy="22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33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byte</a:t>
                </a:r>
                <a:endParaRPr lang="zh-CN" altLang="en-US" sz="1333">
                  <a:solidFill>
                    <a:srgbClr val="40404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569F97F7-0DE2-478E-9347-904FE5BFD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5663" y="2788303"/>
                <a:ext cx="923783" cy="22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33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short</a:t>
                </a:r>
                <a:endParaRPr lang="zh-CN" altLang="en-US" sz="1333">
                  <a:solidFill>
                    <a:srgbClr val="40404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2CBFFD58-7FD8-4D65-99DB-BC7D950ED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1978" y="3172295"/>
                <a:ext cx="923783" cy="22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33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int</a:t>
                </a:r>
                <a:endParaRPr lang="zh-CN" altLang="en-US" sz="1333">
                  <a:solidFill>
                    <a:srgbClr val="40404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TextBox 10">
                <a:extLst>
                  <a:ext uri="{FF2B5EF4-FFF2-40B4-BE49-F238E27FC236}">
                    <a16:creationId xmlns:a16="http://schemas.microsoft.com/office/drawing/2014/main" id="{C4B1333B-41B9-4998-A3A3-EF48410E0C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9880" y="3172295"/>
                <a:ext cx="923783" cy="22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33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long</a:t>
                </a:r>
                <a:endParaRPr lang="zh-CN" altLang="en-US" sz="1333">
                  <a:solidFill>
                    <a:srgbClr val="40404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TextBox 11">
                <a:extLst>
                  <a:ext uri="{FF2B5EF4-FFF2-40B4-BE49-F238E27FC236}">
                    <a16:creationId xmlns:a16="http://schemas.microsoft.com/office/drawing/2014/main" id="{B982ED04-2696-4C5C-9E4A-EB02B4349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6195" y="3172295"/>
                <a:ext cx="923783" cy="22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33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float</a:t>
                </a:r>
                <a:endParaRPr lang="zh-CN" altLang="en-US" sz="1333">
                  <a:solidFill>
                    <a:srgbClr val="40404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TextBox 12">
                <a:extLst>
                  <a:ext uri="{FF2B5EF4-FFF2-40B4-BE49-F238E27FC236}">
                    <a16:creationId xmlns:a16="http://schemas.microsoft.com/office/drawing/2014/main" id="{4A883F9C-A967-4825-9480-028121F41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411" y="3542007"/>
                <a:ext cx="923783" cy="22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33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char</a:t>
                </a:r>
                <a:endParaRPr lang="zh-CN" altLang="en-US" sz="1333">
                  <a:solidFill>
                    <a:srgbClr val="40404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TextBox 13">
                <a:extLst>
                  <a:ext uri="{FF2B5EF4-FFF2-40B4-BE49-F238E27FC236}">
                    <a16:creationId xmlns:a16="http://schemas.microsoft.com/office/drawing/2014/main" id="{325B6EC5-6707-437E-9AF6-BFF45E6002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097" y="3172295"/>
                <a:ext cx="923783" cy="222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333">
                    <a:solidFill>
                      <a:srgbClr val="404040"/>
                    </a:solidFill>
                    <a:latin typeface="微软雅黑" panose="020B0503020204020204" pitchFamily="34" charset="-122"/>
                  </a:rPr>
                  <a:t>double</a:t>
                </a:r>
                <a:endParaRPr lang="zh-CN" altLang="en-US" sz="1333">
                  <a:solidFill>
                    <a:srgbClr val="40404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右箭头 14">
                <a:extLst>
                  <a:ext uri="{FF2B5EF4-FFF2-40B4-BE49-F238E27FC236}">
                    <a16:creationId xmlns:a16="http://schemas.microsoft.com/office/drawing/2014/main" id="{CEDC35A9-B8F6-4B68-B5D9-92CB0C77FFED}"/>
                  </a:ext>
                </a:extLst>
              </p:cNvPr>
              <p:cNvSpPr/>
              <p:nvPr/>
            </p:nvSpPr>
            <p:spPr>
              <a:xfrm>
                <a:off x="6372363" y="3245285"/>
                <a:ext cx="576175" cy="107899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右箭头 15">
                <a:extLst>
                  <a:ext uri="{FF2B5EF4-FFF2-40B4-BE49-F238E27FC236}">
                    <a16:creationId xmlns:a16="http://schemas.microsoft.com/office/drawing/2014/main" id="{F7B939A1-DA36-4F60-B92E-C553DDE1F8D2}"/>
                  </a:ext>
                </a:extLst>
              </p:cNvPr>
              <p:cNvSpPr/>
              <p:nvPr/>
            </p:nvSpPr>
            <p:spPr>
              <a:xfrm>
                <a:off x="5148589" y="3251632"/>
                <a:ext cx="574587" cy="107899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右箭头 16">
                <a:extLst>
                  <a:ext uri="{FF2B5EF4-FFF2-40B4-BE49-F238E27FC236}">
                    <a16:creationId xmlns:a16="http://schemas.microsoft.com/office/drawing/2014/main" id="{6B5C99BD-96AF-4512-898B-B985C1763084}"/>
                  </a:ext>
                </a:extLst>
              </p:cNvPr>
              <p:cNvSpPr/>
              <p:nvPr/>
            </p:nvSpPr>
            <p:spPr>
              <a:xfrm>
                <a:off x="3923227" y="3251632"/>
                <a:ext cx="576174" cy="107899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右箭头 17">
                <a:extLst>
                  <a:ext uri="{FF2B5EF4-FFF2-40B4-BE49-F238E27FC236}">
                    <a16:creationId xmlns:a16="http://schemas.microsoft.com/office/drawing/2014/main" id="{478CFA23-2E7B-4048-A331-E49F3D9B2014}"/>
                  </a:ext>
                </a:extLst>
              </p:cNvPr>
              <p:cNvSpPr/>
              <p:nvPr/>
            </p:nvSpPr>
            <p:spPr>
              <a:xfrm>
                <a:off x="1607419" y="2861293"/>
                <a:ext cx="576175" cy="107899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右箭头 18">
                <a:extLst>
                  <a:ext uri="{FF2B5EF4-FFF2-40B4-BE49-F238E27FC236}">
                    <a16:creationId xmlns:a16="http://schemas.microsoft.com/office/drawing/2014/main" id="{612B2D43-BE8D-4314-9218-931AC6F053D0}"/>
                  </a:ext>
                </a:extLst>
              </p:cNvPr>
              <p:cNvSpPr/>
              <p:nvPr/>
            </p:nvSpPr>
            <p:spPr>
              <a:xfrm rot="19800000">
                <a:off x="2743895" y="3453149"/>
                <a:ext cx="576175" cy="107899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右箭头 19">
                <a:extLst>
                  <a:ext uri="{FF2B5EF4-FFF2-40B4-BE49-F238E27FC236}">
                    <a16:creationId xmlns:a16="http://schemas.microsoft.com/office/drawing/2014/main" id="{5841357A-20C5-4038-B76D-A9970C29338E}"/>
                  </a:ext>
                </a:extLst>
              </p:cNvPr>
              <p:cNvSpPr/>
              <p:nvPr/>
            </p:nvSpPr>
            <p:spPr>
              <a:xfrm rot="1800000">
                <a:off x="2747069" y="3085024"/>
                <a:ext cx="576175" cy="107899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0EC5E9AE-3B47-4BA5-ACEA-4DED1D128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006" y="2427734"/>
              <a:ext cx="4563363" cy="28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表示数据范围从小到大图</a:t>
              </a:r>
              <a:endPara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54CE6D4-5B68-FEAF-FF4B-25E4F331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47" y="4527343"/>
            <a:ext cx="1329939" cy="170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1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19" grpId="1"/>
      <p:bldP spid="20" grpId="0"/>
      <p:bldP spid="20" grpId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1054100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算数运算符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自增自减运算符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类型转换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赋值运算符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关系运算符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三元运算符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运算符优先级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5185186A-4341-47E1-B52A-5E18BC6A4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918" y="2327277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double a</a:t>
            </a:r>
            <a:endParaRPr lang="zh-CN" altLang="en-US" sz="1600" b="1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运算过程中的隐式转换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C872EB-1628-48B1-A969-485695D3470F}"/>
              </a:ext>
            </a:extLst>
          </p:cNvPr>
          <p:cNvSpPr txBox="1"/>
          <p:nvPr/>
        </p:nvSpPr>
        <p:spPr>
          <a:xfrm>
            <a:off x="1684867" y="2396068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08C354-9EA0-4232-8B65-4E457F220AD4}"/>
              </a:ext>
            </a:extLst>
          </p:cNvPr>
          <p:cNvSpPr txBox="1"/>
          <p:nvPr/>
        </p:nvSpPr>
        <p:spPr>
          <a:xfrm>
            <a:off x="710880" y="1648859"/>
            <a:ext cx="7850716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取值范围小的数据，和取值范围大的数据进行运算，小的会先提升为大的之后，再进行运算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05772F4-7942-4B07-A04A-F5163280D6CA}"/>
              </a:ext>
            </a:extLst>
          </p:cNvPr>
          <p:cNvSpPr txBox="1"/>
          <p:nvPr/>
        </p:nvSpPr>
        <p:spPr>
          <a:xfrm>
            <a:off x="815975" y="2327277"/>
            <a:ext cx="5088467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chemeClr val="accent2"/>
                </a:solidFill>
                <a:latin typeface="Consolas" panose="020B0609020204030204" pitchFamily="49" charset="0"/>
              </a:rPr>
              <a:t>数据类型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DC60FB4-BA04-4922-94E3-F3343AA63B16}"/>
              </a:ext>
            </a:extLst>
          </p:cNvPr>
          <p:cNvSpPr/>
          <p:nvPr/>
        </p:nvSpPr>
        <p:spPr>
          <a:xfrm>
            <a:off x="6500285" y="2723094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BC83861-7CE7-435F-B91F-9BBDB6067DFA}"/>
              </a:ext>
            </a:extLst>
          </p:cNvPr>
          <p:cNvSpPr/>
          <p:nvPr/>
        </p:nvSpPr>
        <p:spPr>
          <a:xfrm>
            <a:off x="6978651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6BAA8C0-5A85-4D6C-BE86-04DE0C461388}"/>
              </a:ext>
            </a:extLst>
          </p:cNvPr>
          <p:cNvSpPr/>
          <p:nvPr/>
        </p:nvSpPr>
        <p:spPr>
          <a:xfrm>
            <a:off x="7459134" y="2723094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43FB5B-D14B-442A-87EE-F42D6EED0FF2}"/>
              </a:ext>
            </a:extLst>
          </p:cNvPr>
          <p:cNvSpPr/>
          <p:nvPr/>
        </p:nvSpPr>
        <p:spPr>
          <a:xfrm>
            <a:off x="7939617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29A384E-DD79-4F57-AB4C-9CD074BEC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918" y="2333627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a</a:t>
            </a:r>
            <a:endParaRPr lang="zh-CN" altLang="en-US" sz="1600" b="1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919C168-4D5B-4D22-A3A2-1C7653125C63}"/>
              </a:ext>
            </a:extLst>
          </p:cNvPr>
          <p:cNvSpPr/>
          <p:nvPr/>
        </p:nvSpPr>
        <p:spPr>
          <a:xfrm>
            <a:off x="6500285" y="3796244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68702D-8F3E-4527-AB88-AFF3D91F15E9}"/>
              </a:ext>
            </a:extLst>
          </p:cNvPr>
          <p:cNvSpPr/>
          <p:nvPr/>
        </p:nvSpPr>
        <p:spPr>
          <a:xfrm>
            <a:off x="6978651" y="3796244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845F664-B863-4C70-B1FD-59543D317367}"/>
              </a:ext>
            </a:extLst>
          </p:cNvPr>
          <p:cNvSpPr/>
          <p:nvPr/>
        </p:nvSpPr>
        <p:spPr>
          <a:xfrm>
            <a:off x="7459134" y="3796244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5786F40-3C9B-4B2B-9149-14DF23CF563E}"/>
              </a:ext>
            </a:extLst>
          </p:cNvPr>
          <p:cNvSpPr/>
          <p:nvPr/>
        </p:nvSpPr>
        <p:spPr>
          <a:xfrm>
            <a:off x="7939617" y="3796244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C36F099-70EC-40A8-8265-39A1E9A043CF}"/>
              </a:ext>
            </a:extLst>
          </p:cNvPr>
          <p:cNvSpPr/>
          <p:nvPr/>
        </p:nvSpPr>
        <p:spPr>
          <a:xfrm>
            <a:off x="8420101" y="3796244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F9032EE-D327-4F7F-A286-AB713FEC3E79}"/>
              </a:ext>
            </a:extLst>
          </p:cNvPr>
          <p:cNvSpPr/>
          <p:nvPr/>
        </p:nvSpPr>
        <p:spPr>
          <a:xfrm>
            <a:off x="8900584" y="3796244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C3119B3-908B-401B-AC68-C5E079815CE9}"/>
              </a:ext>
            </a:extLst>
          </p:cNvPr>
          <p:cNvSpPr/>
          <p:nvPr/>
        </p:nvSpPr>
        <p:spPr>
          <a:xfrm>
            <a:off x="9381067" y="3796244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BED55DA-7607-4355-B107-C7F1A6CDE336}"/>
              </a:ext>
            </a:extLst>
          </p:cNvPr>
          <p:cNvSpPr/>
          <p:nvPr/>
        </p:nvSpPr>
        <p:spPr>
          <a:xfrm>
            <a:off x="9859434" y="3796244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DFEC20E-1C3A-462F-A8DE-DF6D13D0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918" y="3402543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double b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517DA2-363D-4B7F-B05C-1982C3AE6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3167594"/>
            <a:ext cx="565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3200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DF99BEC-A503-4FB3-A2F8-7CE670C6FCD3}"/>
              </a:ext>
            </a:extLst>
          </p:cNvPr>
          <p:cNvSpPr/>
          <p:nvPr/>
        </p:nvSpPr>
        <p:spPr>
          <a:xfrm>
            <a:off x="6500285" y="2723094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04016A1-9C15-4E0C-B2E5-EDF6A27F6E07}"/>
              </a:ext>
            </a:extLst>
          </p:cNvPr>
          <p:cNvSpPr/>
          <p:nvPr/>
        </p:nvSpPr>
        <p:spPr>
          <a:xfrm>
            <a:off x="6978651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5A2FBB3-891C-4475-9E1F-520A31B1C5C3}"/>
              </a:ext>
            </a:extLst>
          </p:cNvPr>
          <p:cNvSpPr/>
          <p:nvPr/>
        </p:nvSpPr>
        <p:spPr>
          <a:xfrm>
            <a:off x="7459134" y="2723094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4CA2821-F756-48FA-BBE2-E8DCD094D8BD}"/>
              </a:ext>
            </a:extLst>
          </p:cNvPr>
          <p:cNvSpPr/>
          <p:nvPr/>
        </p:nvSpPr>
        <p:spPr>
          <a:xfrm>
            <a:off x="7939617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19737C1-CA6B-4104-856B-DF2D907D6869}"/>
              </a:ext>
            </a:extLst>
          </p:cNvPr>
          <p:cNvSpPr/>
          <p:nvPr/>
        </p:nvSpPr>
        <p:spPr>
          <a:xfrm>
            <a:off x="8420101" y="2723094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7E6EA1F-BE9D-4D01-8485-6341A739740B}"/>
              </a:ext>
            </a:extLst>
          </p:cNvPr>
          <p:cNvSpPr/>
          <p:nvPr/>
        </p:nvSpPr>
        <p:spPr>
          <a:xfrm>
            <a:off x="8900584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DA303A9-3CFD-4ECE-9555-AFD93129BE93}"/>
              </a:ext>
            </a:extLst>
          </p:cNvPr>
          <p:cNvSpPr/>
          <p:nvPr/>
        </p:nvSpPr>
        <p:spPr>
          <a:xfrm>
            <a:off x="9381067" y="2723094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B93722-8420-4AEA-AAAA-6A7B4F4CDA6F}"/>
              </a:ext>
            </a:extLst>
          </p:cNvPr>
          <p:cNvSpPr/>
          <p:nvPr/>
        </p:nvSpPr>
        <p:spPr>
          <a:xfrm>
            <a:off x="9859434" y="2723094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94ADE07-9601-47A4-A29C-32224FA83DC6}"/>
              </a:ext>
            </a:extLst>
          </p:cNvPr>
          <p:cNvSpPr/>
          <p:nvPr/>
        </p:nvSpPr>
        <p:spPr>
          <a:xfrm>
            <a:off x="6500285" y="5146677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F6F8F4C-FE93-49E8-83E5-2DD550C9934B}"/>
              </a:ext>
            </a:extLst>
          </p:cNvPr>
          <p:cNvSpPr/>
          <p:nvPr/>
        </p:nvSpPr>
        <p:spPr>
          <a:xfrm>
            <a:off x="6978651" y="5146677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0AB16E-60F6-4806-82B4-A80CF2BE025F}"/>
              </a:ext>
            </a:extLst>
          </p:cNvPr>
          <p:cNvSpPr/>
          <p:nvPr/>
        </p:nvSpPr>
        <p:spPr>
          <a:xfrm>
            <a:off x="7459134" y="5146677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C5C28A2-D69B-4F35-A921-5F4DA1D6E1C2}"/>
              </a:ext>
            </a:extLst>
          </p:cNvPr>
          <p:cNvSpPr/>
          <p:nvPr/>
        </p:nvSpPr>
        <p:spPr>
          <a:xfrm>
            <a:off x="7939617" y="5146677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96A9BD2-183C-4A99-A9BA-B5DBAEA1A72A}"/>
              </a:ext>
            </a:extLst>
          </p:cNvPr>
          <p:cNvSpPr/>
          <p:nvPr/>
        </p:nvSpPr>
        <p:spPr>
          <a:xfrm>
            <a:off x="8420101" y="5146677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57F7999-E1D5-4C42-A6FD-A915B6925567}"/>
              </a:ext>
            </a:extLst>
          </p:cNvPr>
          <p:cNvSpPr/>
          <p:nvPr/>
        </p:nvSpPr>
        <p:spPr>
          <a:xfrm>
            <a:off x="8900584" y="5146677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9A606F-89A3-40C4-B497-9B6F5C072EF0}"/>
              </a:ext>
            </a:extLst>
          </p:cNvPr>
          <p:cNvSpPr/>
          <p:nvPr/>
        </p:nvSpPr>
        <p:spPr>
          <a:xfrm>
            <a:off x="9381067" y="5146677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D11524E-E1D8-45BB-ABF2-3C6CE243E9BE}"/>
              </a:ext>
            </a:extLst>
          </p:cNvPr>
          <p:cNvSpPr/>
          <p:nvPr/>
        </p:nvSpPr>
        <p:spPr>
          <a:xfrm>
            <a:off x="9859434" y="5146677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3795491-64C5-4601-94A4-17CD93593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918" y="4750861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double c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41" grpId="0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7" grpId="2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5185186A-4341-47E1-B52A-5E18BC6A4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918" y="2327277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double a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运算过程中的隐式转换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C872EB-1628-48B1-A969-485695D3470F}"/>
              </a:ext>
            </a:extLst>
          </p:cNvPr>
          <p:cNvSpPr txBox="1"/>
          <p:nvPr/>
        </p:nvSpPr>
        <p:spPr>
          <a:xfrm>
            <a:off x="1684867" y="2396068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08C354-9EA0-4232-8B65-4E457F220AD4}"/>
              </a:ext>
            </a:extLst>
          </p:cNvPr>
          <p:cNvSpPr txBox="1"/>
          <p:nvPr/>
        </p:nvSpPr>
        <p:spPr>
          <a:xfrm>
            <a:off x="710880" y="1648859"/>
            <a:ext cx="7850716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取值范围小的数据，和取值范围大的数据进行运算，小的会先提升为大的之后，再进行运算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05772F4-7942-4B07-A04A-F5163280D6CA}"/>
              </a:ext>
            </a:extLst>
          </p:cNvPr>
          <p:cNvSpPr txBox="1"/>
          <p:nvPr/>
        </p:nvSpPr>
        <p:spPr>
          <a:xfrm>
            <a:off x="815975" y="2327277"/>
            <a:ext cx="5088467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double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DC60FB4-BA04-4922-94E3-F3343AA63B16}"/>
              </a:ext>
            </a:extLst>
          </p:cNvPr>
          <p:cNvSpPr/>
          <p:nvPr/>
        </p:nvSpPr>
        <p:spPr>
          <a:xfrm>
            <a:off x="6500285" y="2723094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BC83861-7CE7-435F-B91F-9BBDB6067DFA}"/>
              </a:ext>
            </a:extLst>
          </p:cNvPr>
          <p:cNvSpPr/>
          <p:nvPr/>
        </p:nvSpPr>
        <p:spPr>
          <a:xfrm>
            <a:off x="6978651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6BAA8C0-5A85-4D6C-BE86-04DE0C461388}"/>
              </a:ext>
            </a:extLst>
          </p:cNvPr>
          <p:cNvSpPr/>
          <p:nvPr/>
        </p:nvSpPr>
        <p:spPr>
          <a:xfrm>
            <a:off x="7459134" y="2723094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43FB5B-D14B-442A-87EE-F42D6EED0FF2}"/>
              </a:ext>
            </a:extLst>
          </p:cNvPr>
          <p:cNvSpPr/>
          <p:nvPr/>
        </p:nvSpPr>
        <p:spPr>
          <a:xfrm>
            <a:off x="7939617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919C168-4D5B-4D22-A3A2-1C7653125C63}"/>
              </a:ext>
            </a:extLst>
          </p:cNvPr>
          <p:cNvSpPr/>
          <p:nvPr/>
        </p:nvSpPr>
        <p:spPr>
          <a:xfrm>
            <a:off x="6500285" y="3796244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68702D-8F3E-4527-AB88-AFF3D91F15E9}"/>
              </a:ext>
            </a:extLst>
          </p:cNvPr>
          <p:cNvSpPr/>
          <p:nvPr/>
        </p:nvSpPr>
        <p:spPr>
          <a:xfrm>
            <a:off x="6978651" y="3796244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845F664-B863-4C70-B1FD-59543D317367}"/>
              </a:ext>
            </a:extLst>
          </p:cNvPr>
          <p:cNvSpPr/>
          <p:nvPr/>
        </p:nvSpPr>
        <p:spPr>
          <a:xfrm>
            <a:off x="7459134" y="3796244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5786F40-3C9B-4B2B-9149-14DF23CF563E}"/>
              </a:ext>
            </a:extLst>
          </p:cNvPr>
          <p:cNvSpPr/>
          <p:nvPr/>
        </p:nvSpPr>
        <p:spPr>
          <a:xfrm>
            <a:off x="7939617" y="3796244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C36F099-70EC-40A8-8265-39A1E9A043CF}"/>
              </a:ext>
            </a:extLst>
          </p:cNvPr>
          <p:cNvSpPr/>
          <p:nvPr/>
        </p:nvSpPr>
        <p:spPr>
          <a:xfrm>
            <a:off x="8420101" y="3796244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F9032EE-D327-4F7F-A286-AB713FEC3E79}"/>
              </a:ext>
            </a:extLst>
          </p:cNvPr>
          <p:cNvSpPr/>
          <p:nvPr/>
        </p:nvSpPr>
        <p:spPr>
          <a:xfrm>
            <a:off x="8900584" y="3796244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C3119B3-908B-401B-AC68-C5E079815CE9}"/>
              </a:ext>
            </a:extLst>
          </p:cNvPr>
          <p:cNvSpPr/>
          <p:nvPr/>
        </p:nvSpPr>
        <p:spPr>
          <a:xfrm>
            <a:off x="9381067" y="3796244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BED55DA-7607-4355-B107-C7F1A6CDE336}"/>
              </a:ext>
            </a:extLst>
          </p:cNvPr>
          <p:cNvSpPr/>
          <p:nvPr/>
        </p:nvSpPr>
        <p:spPr>
          <a:xfrm>
            <a:off x="9859434" y="3796244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DFEC20E-1C3A-462F-A8DE-DF6D13D0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918" y="3402543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double b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517DA2-363D-4B7F-B05C-1982C3AE6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3167594"/>
            <a:ext cx="565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3200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DF99BEC-A503-4FB3-A2F8-7CE670C6FCD3}"/>
              </a:ext>
            </a:extLst>
          </p:cNvPr>
          <p:cNvSpPr/>
          <p:nvPr/>
        </p:nvSpPr>
        <p:spPr>
          <a:xfrm>
            <a:off x="6500285" y="2723094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04016A1-9C15-4E0C-B2E5-EDF6A27F6E07}"/>
              </a:ext>
            </a:extLst>
          </p:cNvPr>
          <p:cNvSpPr/>
          <p:nvPr/>
        </p:nvSpPr>
        <p:spPr>
          <a:xfrm>
            <a:off x="6978651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5A2FBB3-891C-4475-9E1F-520A31B1C5C3}"/>
              </a:ext>
            </a:extLst>
          </p:cNvPr>
          <p:cNvSpPr/>
          <p:nvPr/>
        </p:nvSpPr>
        <p:spPr>
          <a:xfrm>
            <a:off x="7459134" y="2723094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4CA2821-F756-48FA-BBE2-E8DCD094D8BD}"/>
              </a:ext>
            </a:extLst>
          </p:cNvPr>
          <p:cNvSpPr/>
          <p:nvPr/>
        </p:nvSpPr>
        <p:spPr>
          <a:xfrm>
            <a:off x="7939617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19737C1-CA6B-4104-856B-DF2D907D6869}"/>
              </a:ext>
            </a:extLst>
          </p:cNvPr>
          <p:cNvSpPr/>
          <p:nvPr/>
        </p:nvSpPr>
        <p:spPr>
          <a:xfrm>
            <a:off x="8420101" y="2723094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7E6EA1F-BE9D-4D01-8485-6341A739740B}"/>
              </a:ext>
            </a:extLst>
          </p:cNvPr>
          <p:cNvSpPr/>
          <p:nvPr/>
        </p:nvSpPr>
        <p:spPr>
          <a:xfrm>
            <a:off x="8900584" y="2723094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DA303A9-3CFD-4ECE-9555-AFD93129BE93}"/>
              </a:ext>
            </a:extLst>
          </p:cNvPr>
          <p:cNvSpPr/>
          <p:nvPr/>
        </p:nvSpPr>
        <p:spPr>
          <a:xfrm>
            <a:off x="9381067" y="2723094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B93722-8420-4AEA-AAAA-6A7B4F4CDA6F}"/>
              </a:ext>
            </a:extLst>
          </p:cNvPr>
          <p:cNvSpPr/>
          <p:nvPr/>
        </p:nvSpPr>
        <p:spPr>
          <a:xfrm>
            <a:off x="9859434" y="2723094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94ADE07-9601-47A4-A29C-32224FA83DC6}"/>
              </a:ext>
            </a:extLst>
          </p:cNvPr>
          <p:cNvSpPr/>
          <p:nvPr/>
        </p:nvSpPr>
        <p:spPr>
          <a:xfrm>
            <a:off x="6500285" y="5146677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F6F8F4C-FE93-49E8-83E5-2DD550C9934B}"/>
              </a:ext>
            </a:extLst>
          </p:cNvPr>
          <p:cNvSpPr/>
          <p:nvPr/>
        </p:nvSpPr>
        <p:spPr>
          <a:xfrm>
            <a:off x="6978651" y="5146677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0AB16E-60F6-4806-82B4-A80CF2BE025F}"/>
              </a:ext>
            </a:extLst>
          </p:cNvPr>
          <p:cNvSpPr/>
          <p:nvPr/>
        </p:nvSpPr>
        <p:spPr>
          <a:xfrm>
            <a:off x="7459134" y="5146677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C5C28A2-D69B-4F35-A921-5F4DA1D6E1C2}"/>
              </a:ext>
            </a:extLst>
          </p:cNvPr>
          <p:cNvSpPr/>
          <p:nvPr/>
        </p:nvSpPr>
        <p:spPr>
          <a:xfrm>
            <a:off x="7939617" y="5146677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96A9BD2-183C-4A99-A9BA-B5DBAEA1A72A}"/>
              </a:ext>
            </a:extLst>
          </p:cNvPr>
          <p:cNvSpPr/>
          <p:nvPr/>
        </p:nvSpPr>
        <p:spPr>
          <a:xfrm>
            <a:off x="8420101" y="5146677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57F7999-E1D5-4C42-A6FD-A915B6925567}"/>
              </a:ext>
            </a:extLst>
          </p:cNvPr>
          <p:cNvSpPr/>
          <p:nvPr/>
        </p:nvSpPr>
        <p:spPr>
          <a:xfrm>
            <a:off x="8900584" y="5146677"/>
            <a:ext cx="480483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9A606F-89A3-40C4-B497-9B6F5C072EF0}"/>
              </a:ext>
            </a:extLst>
          </p:cNvPr>
          <p:cNvSpPr/>
          <p:nvPr/>
        </p:nvSpPr>
        <p:spPr>
          <a:xfrm>
            <a:off x="9381067" y="5146677"/>
            <a:ext cx="478367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D11524E-E1D8-45BB-ABF2-3C6CE243E9BE}"/>
              </a:ext>
            </a:extLst>
          </p:cNvPr>
          <p:cNvSpPr/>
          <p:nvPr/>
        </p:nvSpPr>
        <p:spPr>
          <a:xfrm>
            <a:off x="9859434" y="5146677"/>
            <a:ext cx="480484" cy="478367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3795491-64C5-4601-94A4-17CD93593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918" y="4750861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double c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89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运算过程中的隐式转换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08C354-9EA0-4232-8B65-4E457F220AD4}"/>
              </a:ext>
            </a:extLst>
          </p:cNvPr>
          <p:cNvSpPr txBox="1"/>
          <p:nvPr/>
        </p:nvSpPr>
        <p:spPr>
          <a:xfrm>
            <a:off x="710880" y="1648859"/>
            <a:ext cx="7850716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取值范围小的数据，和取值范围大的数据进行运算，小的会先提升为大的之后，再进行运算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56EF96-BB12-4711-9DAD-B54F5F3F7424}"/>
              </a:ext>
            </a:extLst>
          </p:cNvPr>
          <p:cNvSpPr txBox="1"/>
          <p:nvPr/>
        </p:nvSpPr>
        <p:spPr>
          <a:xfrm>
            <a:off x="710880" y="2108175"/>
            <a:ext cx="9419167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 short char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三种数据在运算的时候，都会提升为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，然后再进行运算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TextBox 3">
            <a:extLst>
              <a:ext uri="{FF2B5EF4-FFF2-40B4-BE49-F238E27FC236}">
                <a16:creationId xmlns:a16="http://schemas.microsoft.com/office/drawing/2014/main" id="{049A8736-4919-4E1E-AA16-EACDD07E4EAF}"/>
              </a:ext>
            </a:extLst>
          </p:cNvPr>
          <p:cNvSpPr txBox="1"/>
          <p:nvPr/>
        </p:nvSpPr>
        <p:spPr>
          <a:xfrm>
            <a:off x="869950" y="3207865"/>
            <a:ext cx="5088467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byte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byte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byte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3B08498-7F0D-4F43-8BED-4BC128A926C5}"/>
              </a:ext>
            </a:extLst>
          </p:cNvPr>
          <p:cNvSpPr txBox="1"/>
          <p:nvPr/>
        </p:nvSpPr>
        <p:spPr>
          <a:xfrm>
            <a:off x="1629834" y="4685298"/>
            <a:ext cx="174759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~~~~~~~~~~~~~~~</a:t>
            </a:r>
            <a:endParaRPr lang="zh-CN" altLang="en-US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FCF1DCF-CED5-4BB0-8F4D-71B3A9C38F84}"/>
              </a:ext>
            </a:extLst>
          </p:cNvPr>
          <p:cNvSpPr/>
          <p:nvPr/>
        </p:nvSpPr>
        <p:spPr>
          <a:xfrm>
            <a:off x="7158567" y="3432230"/>
            <a:ext cx="480483" cy="48048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7BF0136-6D3B-4FC6-89C7-D097D03D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2985613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 a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97177B5-D89F-4544-B377-9EBA46EE7994}"/>
              </a:ext>
            </a:extLst>
          </p:cNvPr>
          <p:cNvSpPr/>
          <p:nvPr/>
        </p:nvSpPr>
        <p:spPr>
          <a:xfrm>
            <a:off x="9050867" y="3432230"/>
            <a:ext cx="480483" cy="48048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F2B409B-2649-4BE3-B361-99CE5B54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1" y="2981380"/>
            <a:ext cx="1919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 b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368391C-7055-458C-8F92-09200A4BB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483" y="3296764"/>
            <a:ext cx="567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endParaRPr lang="zh-CN" altLang="en-US" sz="3200">
              <a:solidFill>
                <a:schemeClr val="accent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E989B72-F294-4CF3-A4C7-7E222EFDF50C}"/>
              </a:ext>
            </a:extLst>
          </p:cNvPr>
          <p:cNvSpPr/>
          <p:nvPr/>
        </p:nvSpPr>
        <p:spPr>
          <a:xfrm>
            <a:off x="6246284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D3AC60-0368-4822-8F91-E5EE81ADE520}"/>
              </a:ext>
            </a:extLst>
          </p:cNvPr>
          <p:cNvSpPr/>
          <p:nvPr/>
        </p:nvSpPr>
        <p:spPr>
          <a:xfrm>
            <a:off x="6726767" y="4285247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35E55AE-59D8-42E7-8342-D52366ABC707}"/>
              </a:ext>
            </a:extLst>
          </p:cNvPr>
          <p:cNvSpPr/>
          <p:nvPr/>
        </p:nvSpPr>
        <p:spPr>
          <a:xfrm>
            <a:off x="7207251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2688828-1604-429B-B086-A0B64DCD6A86}"/>
              </a:ext>
            </a:extLst>
          </p:cNvPr>
          <p:cNvSpPr/>
          <p:nvPr/>
        </p:nvSpPr>
        <p:spPr>
          <a:xfrm>
            <a:off x="7687735" y="4285247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0413A8D-5DD7-4BB9-A4BF-B098F8411D35}"/>
              </a:ext>
            </a:extLst>
          </p:cNvPr>
          <p:cNvSpPr/>
          <p:nvPr/>
        </p:nvSpPr>
        <p:spPr>
          <a:xfrm>
            <a:off x="8646584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E477AB8-9EEA-4BA2-A024-34E5B8415A7C}"/>
              </a:ext>
            </a:extLst>
          </p:cNvPr>
          <p:cNvSpPr/>
          <p:nvPr/>
        </p:nvSpPr>
        <p:spPr>
          <a:xfrm>
            <a:off x="9127067" y="4285247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C16EF6D-479C-4B73-B69E-2F5C9C7A3636}"/>
              </a:ext>
            </a:extLst>
          </p:cNvPr>
          <p:cNvSpPr/>
          <p:nvPr/>
        </p:nvSpPr>
        <p:spPr>
          <a:xfrm>
            <a:off x="9607551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7808707-02C7-4C0A-BAC1-8B2B5D48A8DE}"/>
              </a:ext>
            </a:extLst>
          </p:cNvPr>
          <p:cNvSpPr/>
          <p:nvPr/>
        </p:nvSpPr>
        <p:spPr>
          <a:xfrm>
            <a:off x="10088035" y="4285247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1AD8FBB-E0BE-4826-8DAE-B285C0AE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034" y="3940231"/>
            <a:ext cx="1919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a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617098A-F193-4A90-AD2D-9C133727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851" y="3940231"/>
            <a:ext cx="8339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b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648F43C-7A49-4676-92CC-3BBEDFA2C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568" y="4217514"/>
            <a:ext cx="5651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endParaRPr lang="zh-CN" altLang="en-US" sz="3200">
              <a:solidFill>
                <a:schemeClr val="accent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28A2748-154B-4C7E-85ED-D1FB8EA0DCEE}"/>
              </a:ext>
            </a:extLst>
          </p:cNvPr>
          <p:cNvSpPr/>
          <p:nvPr/>
        </p:nvSpPr>
        <p:spPr>
          <a:xfrm>
            <a:off x="7543801" y="5394380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8FE826-DEE5-4578-A239-E985B5988987}"/>
              </a:ext>
            </a:extLst>
          </p:cNvPr>
          <p:cNvSpPr/>
          <p:nvPr/>
        </p:nvSpPr>
        <p:spPr>
          <a:xfrm>
            <a:off x="8024284" y="5394380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1F6B8C6-5EA5-44B8-8141-76D792AD91EB}"/>
              </a:ext>
            </a:extLst>
          </p:cNvPr>
          <p:cNvSpPr/>
          <p:nvPr/>
        </p:nvSpPr>
        <p:spPr>
          <a:xfrm>
            <a:off x="8502651" y="5394380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887A96-2415-420F-AD67-3BEEED9D3E6D}"/>
              </a:ext>
            </a:extLst>
          </p:cNvPr>
          <p:cNvSpPr/>
          <p:nvPr/>
        </p:nvSpPr>
        <p:spPr>
          <a:xfrm>
            <a:off x="8983134" y="5394380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5038E40-F124-4538-A347-F173ABF99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417" y="4996447"/>
            <a:ext cx="8339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c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9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运算过程中的隐式转换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08C354-9EA0-4232-8B65-4E457F220AD4}"/>
              </a:ext>
            </a:extLst>
          </p:cNvPr>
          <p:cNvSpPr txBox="1"/>
          <p:nvPr/>
        </p:nvSpPr>
        <p:spPr>
          <a:xfrm>
            <a:off x="710880" y="1648859"/>
            <a:ext cx="7850716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取值范围小的数据，和取值范围大的数据进行运算，小的会先提升为大的之后，再进行运算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56EF96-BB12-4711-9DAD-B54F5F3F7424}"/>
              </a:ext>
            </a:extLst>
          </p:cNvPr>
          <p:cNvSpPr txBox="1"/>
          <p:nvPr/>
        </p:nvSpPr>
        <p:spPr>
          <a:xfrm>
            <a:off x="710880" y="2108175"/>
            <a:ext cx="9419167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 short char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三种数据在运算的时候，都会提升为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，然后再进行运算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TextBox 3">
            <a:extLst>
              <a:ext uri="{FF2B5EF4-FFF2-40B4-BE49-F238E27FC236}">
                <a16:creationId xmlns:a16="http://schemas.microsoft.com/office/drawing/2014/main" id="{049A8736-4919-4E1E-AA16-EACDD07E4EAF}"/>
              </a:ext>
            </a:extLst>
          </p:cNvPr>
          <p:cNvSpPr txBox="1"/>
          <p:nvPr/>
        </p:nvSpPr>
        <p:spPr>
          <a:xfrm>
            <a:off x="869950" y="3207865"/>
            <a:ext cx="5088467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byte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byte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FCF1DCF-CED5-4BB0-8F4D-71B3A9C38F84}"/>
              </a:ext>
            </a:extLst>
          </p:cNvPr>
          <p:cNvSpPr/>
          <p:nvPr/>
        </p:nvSpPr>
        <p:spPr>
          <a:xfrm>
            <a:off x="7158567" y="3432230"/>
            <a:ext cx="480483" cy="48048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7BF0136-6D3B-4FC6-89C7-D097D03D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2985613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 a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97177B5-D89F-4544-B377-9EBA46EE7994}"/>
              </a:ext>
            </a:extLst>
          </p:cNvPr>
          <p:cNvSpPr/>
          <p:nvPr/>
        </p:nvSpPr>
        <p:spPr>
          <a:xfrm>
            <a:off x="9050867" y="3432230"/>
            <a:ext cx="480483" cy="48048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F2B409B-2649-4BE3-B361-99CE5B54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1" y="2981380"/>
            <a:ext cx="1919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 b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368391C-7055-458C-8F92-09200A4BB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483" y="3296764"/>
            <a:ext cx="567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endParaRPr lang="zh-CN" altLang="en-US" sz="3200">
              <a:solidFill>
                <a:schemeClr val="accent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E989B72-F294-4CF3-A4C7-7E222EFDF50C}"/>
              </a:ext>
            </a:extLst>
          </p:cNvPr>
          <p:cNvSpPr/>
          <p:nvPr/>
        </p:nvSpPr>
        <p:spPr>
          <a:xfrm>
            <a:off x="6246284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D3AC60-0368-4822-8F91-E5EE81ADE520}"/>
              </a:ext>
            </a:extLst>
          </p:cNvPr>
          <p:cNvSpPr/>
          <p:nvPr/>
        </p:nvSpPr>
        <p:spPr>
          <a:xfrm>
            <a:off x="6726767" y="4285247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35E55AE-59D8-42E7-8342-D52366ABC707}"/>
              </a:ext>
            </a:extLst>
          </p:cNvPr>
          <p:cNvSpPr/>
          <p:nvPr/>
        </p:nvSpPr>
        <p:spPr>
          <a:xfrm>
            <a:off x="7207251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2688828-1604-429B-B086-A0B64DCD6A86}"/>
              </a:ext>
            </a:extLst>
          </p:cNvPr>
          <p:cNvSpPr/>
          <p:nvPr/>
        </p:nvSpPr>
        <p:spPr>
          <a:xfrm>
            <a:off x="7687735" y="4285247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0413A8D-5DD7-4BB9-A4BF-B098F8411D35}"/>
              </a:ext>
            </a:extLst>
          </p:cNvPr>
          <p:cNvSpPr/>
          <p:nvPr/>
        </p:nvSpPr>
        <p:spPr>
          <a:xfrm>
            <a:off x="8646584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E477AB8-9EEA-4BA2-A024-34E5B8415A7C}"/>
              </a:ext>
            </a:extLst>
          </p:cNvPr>
          <p:cNvSpPr/>
          <p:nvPr/>
        </p:nvSpPr>
        <p:spPr>
          <a:xfrm>
            <a:off x="9127067" y="4285247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C16EF6D-479C-4B73-B69E-2F5C9C7A3636}"/>
              </a:ext>
            </a:extLst>
          </p:cNvPr>
          <p:cNvSpPr/>
          <p:nvPr/>
        </p:nvSpPr>
        <p:spPr>
          <a:xfrm>
            <a:off x="9607551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7808707-02C7-4C0A-BAC1-8B2B5D48A8DE}"/>
              </a:ext>
            </a:extLst>
          </p:cNvPr>
          <p:cNvSpPr/>
          <p:nvPr/>
        </p:nvSpPr>
        <p:spPr>
          <a:xfrm>
            <a:off x="10088035" y="4285247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1AD8FBB-E0BE-4826-8DAE-B285C0AE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034" y="3940231"/>
            <a:ext cx="1919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a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617098A-F193-4A90-AD2D-9C133727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851" y="3940231"/>
            <a:ext cx="8339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b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648F43C-7A49-4676-92CC-3BBEDFA2C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568" y="4217514"/>
            <a:ext cx="5651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endParaRPr lang="zh-CN" altLang="en-US" sz="3200">
              <a:solidFill>
                <a:schemeClr val="accent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28A2748-154B-4C7E-85ED-D1FB8EA0DCEE}"/>
              </a:ext>
            </a:extLst>
          </p:cNvPr>
          <p:cNvSpPr/>
          <p:nvPr/>
        </p:nvSpPr>
        <p:spPr>
          <a:xfrm>
            <a:off x="7543801" y="5394380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8FE826-DEE5-4578-A239-E985B5988987}"/>
              </a:ext>
            </a:extLst>
          </p:cNvPr>
          <p:cNvSpPr/>
          <p:nvPr/>
        </p:nvSpPr>
        <p:spPr>
          <a:xfrm>
            <a:off x="8024284" y="5394380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1F6B8C6-5EA5-44B8-8141-76D792AD91EB}"/>
              </a:ext>
            </a:extLst>
          </p:cNvPr>
          <p:cNvSpPr/>
          <p:nvPr/>
        </p:nvSpPr>
        <p:spPr>
          <a:xfrm>
            <a:off x="8502651" y="5394380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887A96-2415-420F-AD67-3BEEED9D3E6D}"/>
              </a:ext>
            </a:extLst>
          </p:cNvPr>
          <p:cNvSpPr/>
          <p:nvPr/>
        </p:nvSpPr>
        <p:spPr>
          <a:xfrm>
            <a:off x="8983134" y="5394380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5038E40-F124-4538-A347-F173ABF99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417" y="4996447"/>
            <a:ext cx="8339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c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55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运算过程中的隐式转换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08C354-9EA0-4232-8B65-4E457F220AD4}"/>
              </a:ext>
            </a:extLst>
          </p:cNvPr>
          <p:cNvSpPr txBox="1"/>
          <p:nvPr/>
        </p:nvSpPr>
        <p:spPr>
          <a:xfrm>
            <a:off x="710880" y="1648859"/>
            <a:ext cx="7850716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取值范围小的数据，和取值范围大的数据进行运算，小的会先提升为大的之后，再进行运算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56EF96-BB12-4711-9DAD-B54F5F3F7424}"/>
              </a:ext>
            </a:extLst>
          </p:cNvPr>
          <p:cNvSpPr txBox="1"/>
          <p:nvPr/>
        </p:nvSpPr>
        <p:spPr>
          <a:xfrm>
            <a:off x="710880" y="2108175"/>
            <a:ext cx="9419167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 short char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三种数据在运算的时候，都会提升为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，然后再进行运算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TextBox 3">
            <a:extLst>
              <a:ext uri="{FF2B5EF4-FFF2-40B4-BE49-F238E27FC236}">
                <a16:creationId xmlns:a16="http://schemas.microsoft.com/office/drawing/2014/main" id="{049A8736-4919-4E1E-AA16-EACDD07E4EAF}"/>
              </a:ext>
            </a:extLst>
          </p:cNvPr>
          <p:cNvSpPr txBox="1"/>
          <p:nvPr/>
        </p:nvSpPr>
        <p:spPr>
          <a:xfrm>
            <a:off x="869950" y="3207865"/>
            <a:ext cx="5088467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byte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byte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FCF1DCF-CED5-4BB0-8F4D-71B3A9C38F84}"/>
              </a:ext>
            </a:extLst>
          </p:cNvPr>
          <p:cNvSpPr/>
          <p:nvPr/>
        </p:nvSpPr>
        <p:spPr>
          <a:xfrm>
            <a:off x="7158567" y="3432230"/>
            <a:ext cx="480483" cy="48048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7BF0136-6D3B-4FC6-89C7-D097D03D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2985613"/>
            <a:ext cx="19219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 a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97177B5-D89F-4544-B377-9EBA46EE7994}"/>
              </a:ext>
            </a:extLst>
          </p:cNvPr>
          <p:cNvSpPr/>
          <p:nvPr/>
        </p:nvSpPr>
        <p:spPr>
          <a:xfrm>
            <a:off x="9050867" y="3432230"/>
            <a:ext cx="480483" cy="48048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F2B409B-2649-4BE3-B361-99CE5B54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1" y="2981380"/>
            <a:ext cx="1919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 b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368391C-7055-458C-8F92-09200A4BB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483" y="3296764"/>
            <a:ext cx="567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endParaRPr lang="zh-CN" altLang="en-US" sz="3200">
              <a:solidFill>
                <a:schemeClr val="accent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E989B72-F294-4CF3-A4C7-7E222EFDF50C}"/>
              </a:ext>
            </a:extLst>
          </p:cNvPr>
          <p:cNvSpPr/>
          <p:nvPr/>
        </p:nvSpPr>
        <p:spPr>
          <a:xfrm>
            <a:off x="6246284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FD3AC60-0368-4822-8F91-E5EE81ADE520}"/>
              </a:ext>
            </a:extLst>
          </p:cNvPr>
          <p:cNvSpPr/>
          <p:nvPr/>
        </p:nvSpPr>
        <p:spPr>
          <a:xfrm>
            <a:off x="6726767" y="4285247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35E55AE-59D8-42E7-8342-D52366ABC707}"/>
              </a:ext>
            </a:extLst>
          </p:cNvPr>
          <p:cNvSpPr/>
          <p:nvPr/>
        </p:nvSpPr>
        <p:spPr>
          <a:xfrm>
            <a:off x="7207251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2688828-1604-429B-B086-A0B64DCD6A86}"/>
              </a:ext>
            </a:extLst>
          </p:cNvPr>
          <p:cNvSpPr/>
          <p:nvPr/>
        </p:nvSpPr>
        <p:spPr>
          <a:xfrm>
            <a:off x="7687735" y="4285247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0413A8D-5DD7-4BB9-A4BF-B098F8411D35}"/>
              </a:ext>
            </a:extLst>
          </p:cNvPr>
          <p:cNvSpPr/>
          <p:nvPr/>
        </p:nvSpPr>
        <p:spPr>
          <a:xfrm>
            <a:off x="8646584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E477AB8-9EEA-4BA2-A024-34E5B8415A7C}"/>
              </a:ext>
            </a:extLst>
          </p:cNvPr>
          <p:cNvSpPr/>
          <p:nvPr/>
        </p:nvSpPr>
        <p:spPr>
          <a:xfrm>
            <a:off x="9127067" y="4285247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C16EF6D-479C-4B73-B69E-2F5C9C7A3636}"/>
              </a:ext>
            </a:extLst>
          </p:cNvPr>
          <p:cNvSpPr/>
          <p:nvPr/>
        </p:nvSpPr>
        <p:spPr>
          <a:xfrm>
            <a:off x="9607551" y="4285247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7808707-02C7-4C0A-BAC1-8B2B5D48A8DE}"/>
              </a:ext>
            </a:extLst>
          </p:cNvPr>
          <p:cNvSpPr/>
          <p:nvPr/>
        </p:nvSpPr>
        <p:spPr>
          <a:xfrm>
            <a:off x="10088035" y="4285247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1AD8FBB-E0BE-4826-8DAE-B285C0AE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034" y="3940231"/>
            <a:ext cx="1919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a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617098A-F193-4A90-AD2D-9C133727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851" y="3940231"/>
            <a:ext cx="8339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b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648F43C-7A49-4676-92CC-3BBEDFA2C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568" y="4217514"/>
            <a:ext cx="5651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endParaRPr lang="zh-CN" altLang="en-US" sz="3200">
              <a:solidFill>
                <a:schemeClr val="accent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28A2748-154B-4C7E-85ED-D1FB8EA0DCEE}"/>
              </a:ext>
            </a:extLst>
          </p:cNvPr>
          <p:cNvSpPr/>
          <p:nvPr/>
        </p:nvSpPr>
        <p:spPr>
          <a:xfrm>
            <a:off x="7543801" y="5394380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8FE826-DEE5-4578-A239-E985B5988987}"/>
              </a:ext>
            </a:extLst>
          </p:cNvPr>
          <p:cNvSpPr/>
          <p:nvPr/>
        </p:nvSpPr>
        <p:spPr>
          <a:xfrm>
            <a:off x="8024284" y="5394380"/>
            <a:ext cx="478367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1F6B8C6-5EA5-44B8-8141-76D792AD91EB}"/>
              </a:ext>
            </a:extLst>
          </p:cNvPr>
          <p:cNvSpPr/>
          <p:nvPr/>
        </p:nvSpPr>
        <p:spPr>
          <a:xfrm>
            <a:off x="8502651" y="5394380"/>
            <a:ext cx="480484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887A96-2415-420F-AD67-3BEEED9D3E6D}"/>
              </a:ext>
            </a:extLst>
          </p:cNvPr>
          <p:cNvSpPr/>
          <p:nvPr/>
        </p:nvSpPr>
        <p:spPr>
          <a:xfrm>
            <a:off x="8983134" y="5394380"/>
            <a:ext cx="480483" cy="48048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5038E40-F124-4538-A347-F173ABF99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417" y="4996447"/>
            <a:ext cx="8339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c</a:t>
            </a:r>
            <a:endParaRPr lang="zh-CN" altLang="en-US" sz="1600" b="1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1BC325A-5B67-4DD1-BF4B-23C28490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34" y="3799417"/>
            <a:ext cx="2639484" cy="202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C9036128-5105-4808-9D32-F95F5E594236}"/>
              </a:ext>
            </a:extLst>
          </p:cNvPr>
          <p:cNvSpPr/>
          <p:nvPr/>
        </p:nvSpPr>
        <p:spPr>
          <a:xfrm>
            <a:off x="9091084" y="2923118"/>
            <a:ext cx="2175933" cy="1276349"/>
          </a:xfrm>
          <a:prstGeom prst="cloudCallout">
            <a:avLst>
              <a:gd name="adj1" fmla="val -34733"/>
              <a:gd name="adj2" fmla="val 57313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char ?? int ??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7EAA9043-E3F5-42E2-B086-C74F9116FCAA}"/>
              </a:ext>
            </a:extLst>
          </p:cNvPr>
          <p:cNvSpPr txBox="1"/>
          <p:nvPr/>
        </p:nvSpPr>
        <p:spPr>
          <a:xfrm>
            <a:off x="869949" y="3207865"/>
            <a:ext cx="5088467" cy="26430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char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'a'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b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5BC323-C9F0-4765-AE11-8C486F4E4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825" y="4810125"/>
            <a:ext cx="762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33" b="1" dirty="0">
                <a:solidFill>
                  <a:schemeClr val="accent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98</a:t>
            </a:r>
            <a:endParaRPr lang="zh-CN" altLang="en-US" sz="2133" b="1" dirty="0">
              <a:solidFill>
                <a:schemeClr val="accent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84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0" grpId="0"/>
      <p:bldP spid="81" grpId="0" animBg="1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/>
      <p:bldP spid="29" grpId="0" animBg="1"/>
      <p:bldP spid="30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BD8DB8-79EF-462F-BF0B-2EFC56A5B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818640"/>
            <a:ext cx="6106566" cy="4511040"/>
          </a:xfrm>
        </p:spPr>
        <p:txBody>
          <a:bodyPr/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基本的隐式转换：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把一个取值范围小的数值或者变量，赋值给另一个取值范围大的变量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运算中的隐式转换：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取值范围小的数据，和取值范围大的数据进行运算，小的会先提升为大的之后，再进行运算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 short char 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三种数据在运算的时候，都会提升为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，然后再进行运算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400" dirty="0"/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D7A7DAE1-F87F-47D7-8374-A07BE1FF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7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59867F-E5BB-42A6-83A0-8C3713E22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846501"/>
            <a:ext cx="6973950" cy="3709750"/>
          </a:xfrm>
          <a:solidFill>
            <a:srgbClr val="FFFFE4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______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byte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num1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short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num2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______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num3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num1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num2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______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'a'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endParaRPr lang="zh-CN" altLang="en-US" sz="14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0EA83BC-D57F-4E73-BB90-51454273B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隐式转换</a:t>
            </a: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68226F9A-E625-4794-B08E-D806DBDB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62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强制转换介绍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B85EC9-9EC0-49D7-85A1-135F478CE768}"/>
              </a:ext>
            </a:extLst>
          </p:cNvPr>
          <p:cNvSpPr txBox="1"/>
          <p:nvPr/>
        </p:nvSpPr>
        <p:spPr>
          <a:xfrm>
            <a:off x="710880" y="1554785"/>
            <a:ext cx="8906933" cy="7051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把一个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取值范围大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的数值或者变量，</a:t>
            </a:r>
            <a:r>
              <a:rPr lang="zh-CN" alt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给另一个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取值范围小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的变量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不允许直接赋值，需要加入强制转换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B2982E-1289-4300-8B72-D72DF38E7EC6}"/>
              </a:ext>
            </a:extLst>
          </p:cNvPr>
          <p:cNvSpPr txBox="1"/>
          <p:nvPr/>
        </p:nvSpPr>
        <p:spPr>
          <a:xfrm>
            <a:off x="10092585" y="5278654"/>
            <a:ext cx="776816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升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4F916-C91B-46B6-8214-BD6A1C7BCCC7}"/>
              </a:ext>
            </a:extLst>
          </p:cNvPr>
          <p:cNvSpPr txBox="1"/>
          <p:nvPr/>
        </p:nvSpPr>
        <p:spPr>
          <a:xfrm>
            <a:off x="6866468" y="5280310"/>
            <a:ext cx="7747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升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0F5D6BF5-DF10-46B4-A4CE-E3303C1C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83" y="3781711"/>
            <a:ext cx="22098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">
            <a:extLst>
              <a:ext uri="{FF2B5EF4-FFF2-40B4-BE49-F238E27FC236}">
                <a16:creationId xmlns:a16="http://schemas.microsoft.com/office/drawing/2014/main" id="{FC490865-DB70-47BB-B5FA-7C9D88FF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2301967"/>
            <a:ext cx="7543800" cy="3820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目标数据类型 变量名 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(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目标数据类型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被强转的数据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EBACAE88-0B5F-4917-92BB-ED18C9F185D5}"/>
              </a:ext>
            </a:extLst>
          </p:cNvPr>
          <p:cNvSpPr txBox="1"/>
          <p:nvPr/>
        </p:nvSpPr>
        <p:spPr>
          <a:xfrm>
            <a:off x="710880" y="2957388"/>
            <a:ext cx="5088467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12.3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F8969169-D1CC-4892-9A11-AED5E58FDA97}"/>
              </a:ext>
            </a:extLst>
          </p:cNvPr>
          <p:cNvSpPr txBox="1"/>
          <p:nvPr/>
        </p:nvSpPr>
        <p:spPr>
          <a:xfrm>
            <a:off x="5958417" y="2965487"/>
            <a:ext cx="1178983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12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6D3FA72-0F94-46E2-9C64-8BB79394D116}"/>
              </a:ext>
            </a:extLst>
          </p:cNvPr>
          <p:cNvSpPr txBox="1"/>
          <p:nvPr/>
        </p:nvSpPr>
        <p:spPr>
          <a:xfrm>
            <a:off x="1520141" y="4117321"/>
            <a:ext cx="2482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~~~~~~~~~</a:t>
            </a:r>
            <a:endParaRPr lang="zh-CN" altLang="en-US" sz="14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91F0AE-2FB8-44A4-A6E0-F78B7B1C64C8}"/>
              </a:ext>
            </a:extLst>
          </p:cNvPr>
          <p:cNvSpPr txBox="1"/>
          <p:nvPr/>
        </p:nvSpPr>
        <p:spPr>
          <a:xfrm>
            <a:off x="1520141" y="3980183"/>
            <a:ext cx="6094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24E0FF6-D3AB-4381-A774-5F2710D2C2EC}"/>
              </a:ext>
            </a:extLst>
          </p:cNvPr>
          <p:cNvSpPr txBox="1"/>
          <p:nvPr/>
        </p:nvSpPr>
        <p:spPr>
          <a:xfrm>
            <a:off x="1501786" y="4377122"/>
            <a:ext cx="6094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8B3CFE2-88B7-428F-AB31-4BF83549C513}"/>
              </a:ext>
            </a:extLst>
          </p:cNvPr>
          <p:cNvSpPr txBox="1"/>
          <p:nvPr/>
        </p:nvSpPr>
        <p:spPr>
          <a:xfrm>
            <a:off x="1520141" y="3986056"/>
            <a:ext cx="3153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b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2033AD-08F9-21C6-FDCF-F5B46F0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449" y="4808450"/>
            <a:ext cx="1329939" cy="170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呕吐 - 这插座怎么了？？？_沙雕_插座表情">
            <a:extLst>
              <a:ext uri="{FF2B5EF4-FFF2-40B4-BE49-F238E27FC236}">
                <a16:creationId xmlns:a16="http://schemas.microsoft.com/office/drawing/2014/main" id="{ED26CC5E-D730-3C2C-1E73-862D3F78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06" y="2673634"/>
            <a:ext cx="2017703" cy="19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8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7" grpId="0"/>
      <p:bldP spid="38" grpId="0" animBg="1"/>
      <p:bldP spid="40" grpId="0" animBg="1"/>
      <p:bldP spid="43" grpId="0"/>
      <p:bldP spid="43" grpId="1"/>
      <p:bldP spid="45" grpId="0"/>
      <p:bldP spid="46" grpId="0"/>
      <p:bldP spid="48" grpId="0"/>
      <p:bldP spid="4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进制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53E5D6A5-0A6F-48B7-D5C0-89D5053C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779588"/>
            <a:ext cx="417671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6B663D-50C7-D48D-0C48-6F2F4CA3750F}"/>
              </a:ext>
            </a:extLst>
          </p:cNvPr>
          <p:cNvSpPr txBox="1"/>
          <p:nvPr/>
        </p:nvSpPr>
        <p:spPr>
          <a:xfrm>
            <a:off x="1908175" y="2500313"/>
            <a:ext cx="4187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思源黑体 CN Normal" panose="020B0400000000000000" pitchFamily="34" charset="-122"/>
              </a:rPr>
              <a:t>10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libaba PuHuiTi M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87EA1A-B3BE-42FA-D908-2B8E0EFAFE03}"/>
              </a:ext>
            </a:extLst>
          </p:cNvPr>
          <p:cNvSpPr txBox="1"/>
          <p:nvPr/>
        </p:nvSpPr>
        <p:spPr>
          <a:xfrm>
            <a:off x="1908175" y="3103563"/>
            <a:ext cx="5934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思源黑体 CN Normal" panose="020B0400000000000000" pitchFamily="34" charset="-122"/>
              </a:rPr>
              <a:t>12.3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libaba PuHuiTi M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C9AEC0-3220-B55F-B2EE-87E79993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7" y="2157574"/>
            <a:ext cx="3676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计算机中存储数据的单位：字节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7BA4BA-DED8-7F8E-1CC9-59D06EC3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95" y="3126512"/>
            <a:ext cx="2858705" cy="204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C97CD6-DCBC-B416-8C59-B96E69F9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31" y="3103563"/>
            <a:ext cx="4021946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EA417AC-0C2E-0101-7E5B-2B6151D6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5733253"/>
            <a:ext cx="9217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每一个字节，在计算机底层，都是以二进制的形式进行体现的。</a:t>
            </a:r>
          </a:p>
        </p:txBody>
      </p:sp>
    </p:spTree>
    <p:extLst>
      <p:ext uri="{BB962C8B-B14F-4D97-AF65-F5344CB8AC3E}">
        <p14:creationId xmlns:p14="http://schemas.microsoft.com/office/powerpoint/2010/main" val="42135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计算机中进制分类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FC18737D-90C8-A903-386C-6687C382EB7F}"/>
              </a:ext>
            </a:extLst>
          </p:cNvPr>
          <p:cNvSpPr txBox="1"/>
          <p:nvPr/>
        </p:nvSpPr>
        <p:spPr>
          <a:xfrm>
            <a:off x="710880" y="1635973"/>
            <a:ext cx="8813800" cy="7033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二进制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：二进制数据是用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两个数码来表示。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进位规则是“逢二进一”，借位规则是“借一当二”。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7D1ED0C-236F-6D36-7312-95DD5F77F898}"/>
              </a:ext>
            </a:extLst>
          </p:cNvPr>
          <p:cNvSpPr txBox="1"/>
          <p:nvPr/>
        </p:nvSpPr>
        <p:spPr>
          <a:xfrm>
            <a:off x="710880" y="2555259"/>
            <a:ext cx="8813800" cy="7033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十进制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：由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进行表示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逢十进一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，借一当十。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76BAB61-586B-E37B-D58B-EC3EB4D63028}"/>
              </a:ext>
            </a:extLst>
          </p:cNvPr>
          <p:cNvSpPr txBox="1"/>
          <p:nvPr/>
        </p:nvSpPr>
        <p:spPr>
          <a:xfrm>
            <a:off x="710880" y="4216325"/>
            <a:ext cx="8813800" cy="7051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十六进制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：用数字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和字母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a~f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）表示，其中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a~f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10~15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，这些称作</a:t>
            </a:r>
            <a:r>
              <a:rPr lang="zh-CN" altLang="en-US" sz="1400" dirty="0">
                <a:solidFill>
                  <a:srgbClr val="0070C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十六进制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【0】【1】【2】【3】【4】【5】【6】【7】【8】【9】【a】【b】【c】【d】【e】【f】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F149EE9E-BACB-4F9F-07D1-78EACD7248F7}"/>
              </a:ext>
            </a:extLst>
          </p:cNvPr>
          <p:cNvSpPr txBox="1"/>
          <p:nvPr/>
        </p:nvSpPr>
        <p:spPr>
          <a:xfrm>
            <a:off x="710880" y="3546445"/>
            <a:ext cx="881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八进制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：采用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八个数字，逢八进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71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算数运算符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2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不同进制的书写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6B6A6C-409C-1241-59E9-FB028DB6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407682"/>
            <a:ext cx="1943100" cy="98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3A692F-BAB0-3B1D-D219-B1E489F0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920749"/>
            <a:ext cx="1943100" cy="981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84C7ED-A15C-5EE7-005A-6CA70F1B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70" y="3912138"/>
            <a:ext cx="1943100" cy="981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972A11-C6FE-9BFE-FB1D-0D52A286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20" y="5469835"/>
            <a:ext cx="1943100" cy="981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4D37A4-AE91-6C59-956F-EF20CBB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171" y="5406420"/>
            <a:ext cx="1943100" cy="981075"/>
          </a:xfrm>
          <a:prstGeom prst="rect">
            <a:avLst/>
          </a:prstGeom>
        </p:spPr>
      </p:pic>
      <p:pic>
        <p:nvPicPr>
          <p:cNvPr id="10" name="Picture 4" descr="https://image.dbbqb.com/202104221737/46ee8379d8920b3f685473363a8a97fc/O34nN">
            <a:extLst>
              <a:ext uri="{FF2B5EF4-FFF2-40B4-BE49-F238E27FC236}">
                <a16:creationId xmlns:a16="http://schemas.microsoft.com/office/drawing/2014/main" id="{B0904B65-09A5-DC22-CB95-249B381E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0390" y="1228989"/>
            <a:ext cx="2200011" cy="220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0E8A3B-9147-1F04-651D-025D166F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94" y="4117475"/>
            <a:ext cx="1881421" cy="633812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D6E5157-4FB0-21AF-A4F9-83E525C32F3F}"/>
              </a:ext>
            </a:extLst>
          </p:cNvPr>
          <p:cNvSpPr/>
          <p:nvPr/>
        </p:nvSpPr>
        <p:spPr>
          <a:xfrm>
            <a:off x="779172" y="3880430"/>
            <a:ext cx="3818007" cy="104449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76866E-6883-507F-549C-36BE23CA8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220" y="5634714"/>
            <a:ext cx="2010602" cy="7196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CBEA9AB-97A7-3BC5-BD09-097731785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414" y="4114424"/>
            <a:ext cx="1943100" cy="6226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9B7386-065D-4BC6-7F4E-43B5C8236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1271" y="5606135"/>
            <a:ext cx="2247106" cy="6226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229FB5B-CCE7-3847-1F8D-E04F73B6F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754" y="3973333"/>
            <a:ext cx="1200150" cy="90487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AFB71-023D-EC60-A795-992033CB4398}"/>
              </a:ext>
            </a:extLst>
          </p:cNvPr>
          <p:cNvSpPr/>
          <p:nvPr/>
        </p:nvSpPr>
        <p:spPr>
          <a:xfrm>
            <a:off x="5141525" y="3880430"/>
            <a:ext cx="5325248" cy="104449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837B105-8FD0-7185-87CC-DC3267DCBB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156" y="5488884"/>
            <a:ext cx="714375" cy="942975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2417CBF-3745-3AD0-5099-6C3B1A7CE704}"/>
              </a:ext>
            </a:extLst>
          </p:cNvPr>
          <p:cNvSpPr/>
          <p:nvPr/>
        </p:nvSpPr>
        <p:spPr>
          <a:xfrm>
            <a:off x="739190" y="5406420"/>
            <a:ext cx="4711256" cy="104449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B29087A-DF58-B0E8-3E58-9CFEEF2B17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1435" y="5492145"/>
            <a:ext cx="1143000" cy="895350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05AC1F8-59ED-9A9F-668A-1FE8D29C505B}"/>
              </a:ext>
            </a:extLst>
          </p:cNvPr>
          <p:cNvSpPr/>
          <p:nvPr/>
        </p:nvSpPr>
        <p:spPr>
          <a:xfrm>
            <a:off x="6091410" y="5374712"/>
            <a:ext cx="5441893" cy="104449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2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90545"/>
            <a:ext cx="10749599" cy="51719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二进制到十进制转换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0124344-71B8-218B-00D3-6E6AEB2DC1F3}"/>
              </a:ext>
            </a:extLst>
          </p:cNvPr>
          <p:cNvGrpSpPr>
            <a:grpSpLocks/>
          </p:cNvGrpSpPr>
          <p:nvPr/>
        </p:nvGrpSpPr>
        <p:grpSpPr bwMode="auto">
          <a:xfrm>
            <a:off x="782000" y="1809828"/>
            <a:ext cx="3648655" cy="444791"/>
            <a:chOff x="-1365659" y="0"/>
            <a:chExt cx="14029285" cy="1143674"/>
          </a:xfrm>
        </p:grpSpPr>
        <p:sp>
          <p:nvSpPr>
            <p:cNvPr id="42" name="圆角矩形 5">
              <a:extLst>
                <a:ext uri="{FF2B5EF4-FFF2-40B4-BE49-F238E27FC236}">
                  <a16:creationId xmlns:a16="http://schemas.microsoft.com/office/drawing/2014/main" id="{155D7D14-9B55-8F32-A277-4BAFF091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59" y="0"/>
              <a:ext cx="12124832" cy="1143674"/>
            </a:xfrm>
            <a:prstGeom prst="roundRect">
              <a:avLst>
                <a:gd name="adj" fmla="val 16667"/>
              </a:avLst>
            </a:prstGeom>
            <a:solidFill>
              <a:srgbClr val="D66E49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3" name="文本框 58">
              <a:extLst>
                <a:ext uri="{FF2B5EF4-FFF2-40B4-BE49-F238E27FC236}">
                  <a16:creationId xmlns:a16="http://schemas.microsoft.com/office/drawing/2014/main" id="{E437D314-B1E8-4978-523D-57907EE67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8603" y="119196"/>
              <a:ext cx="13782229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/>
              <a:r>
                <a:rPr lang="zh-CN" altLang="en-US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公式：系数 * 基数的权次幂 相加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07DD8784-E50B-5D0A-8F83-259CB1208781}"/>
              </a:ext>
            </a:extLst>
          </p:cNvPr>
          <p:cNvSpPr txBox="1"/>
          <p:nvPr/>
        </p:nvSpPr>
        <p:spPr>
          <a:xfrm>
            <a:off x="782000" y="2555029"/>
            <a:ext cx="4231481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系数：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就是每一位上的数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基数：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当前进制数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权   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从右往左，依次为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 1 2 3 4 5 …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7628227-6BF4-0119-D185-3F7FF44CF441}"/>
              </a:ext>
            </a:extLst>
          </p:cNvPr>
          <p:cNvSpPr/>
          <p:nvPr/>
        </p:nvSpPr>
        <p:spPr>
          <a:xfrm>
            <a:off x="4989072" y="1811868"/>
            <a:ext cx="2169201" cy="4783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DCF4B29-406F-2280-67F6-CDD77E71404A}"/>
              </a:ext>
            </a:extLst>
          </p:cNvPr>
          <p:cNvSpPr/>
          <p:nvPr/>
        </p:nvSpPr>
        <p:spPr>
          <a:xfrm>
            <a:off x="7157638" y="1809750"/>
            <a:ext cx="2169201" cy="480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D5778F-C0C3-25D4-5CB2-07BE69B9688F}"/>
              </a:ext>
            </a:extLst>
          </p:cNvPr>
          <p:cNvSpPr/>
          <p:nvPr/>
        </p:nvSpPr>
        <p:spPr>
          <a:xfrm>
            <a:off x="9316679" y="1809750"/>
            <a:ext cx="2169201" cy="480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65D066-9D08-CA1E-03CD-BC2649761ADB}"/>
              </a:ext>
            </a:extLst>
          </p:cNvPr>
          <p:cNvSpPr/>
          <p:nvPr/>
        </p:nvSpPr>
        <p:spPr>
          <a:xfrm>
            <a:off x="7890760" y="1260827"/>
            <a:ext cx="71365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二进制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E02CCA3-594A-8C1F-339A-8641D16B580B}"/>
              </a:ext>
            </a:extLst>
          </p:cNvPr>
          <p:cNvGrpSpPr>
            <a:grpSpLocks/>
          </p:cNvGrpSpPr>
          <p:nvPr/>
        </p:nvGrpSpPr>
        <p:grpSpPr bwMode="auto">
          <a:xfrm>
            <a:off x="4921740" y="2544869"/>
            <a:ext cx="2172280" cy="444791"/>
            <a:chOff x="-1365659" y="0"/>
            <a:chExt cx="8352539" cy="1143674"/>
          </a:xfrm>
        </p:grpSpPr>
        <p:sp>
          <p:nvSpPr>
            <p:cNvPr id="50" name="圆角矩形 5">
              <a:extLst>
                <a:ext uri="{FF2B5EF4-FFF2-40B4-BE49-F238E27FC236}">
                  <a16:creationId xmlns:a16="http://schemas.microsoft.com/office/drawing/2014/main" id="{6A243C1D-48A5-BA79-DA79-8E8362C91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59" y="0"/>
              <a:ext cx="8352539" cy="1143674"/>
            </a:xfrm>
            <a:prstGeom prst="roundRect">
              <a:avLst>
                <a:gd name="adj" fmla="val 16667"/>
              </a:avLst>
            </a:prstGeom>
            <a:solidFill>
              <a:srgbClr val="D66E49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1" name="文本框 58">
              <a:extLst>
                <a:ext uri="{FF2B5EF4-FFF2-40B4-BE49-F238E27FC236}">
                  <a16:creationId xmlns:a16="http://schemas.microsoft.com/office/drawing/2014/main" id="{FB2A4C25-E467-DCB7-C0B9-DC24A8C5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8603" y="119196"/>
              <a:ext cx="810548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/>
              <a:r>
                <a:rPr lang="zh-CN" altLang="en-US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系数 * 基数的权次幂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80C89E8-D5EF-1B19-3CBC-E8B4D8620F72}"/>
              </a:ext>
            </a:extLst>
          </p:cNvPr>
          <p:cNvGrpSpPr>
            <a:grpSpLocks/>
          </p:cNvGrpSpPr>
          <p:nvPr/>
        </p:nvGrpSpPr>
        <p:grpSpPr bwMode="auto">
          <a:xfrm>
            <a:off x="7167798" y="2538107"/>
            <a:ext cx="2172280" cy="444791"/>
            <a:chOff x="-1365659" y="0"/>
            <a:chExt cx="8352539" cy="1143674"/>
          </a:xfrm>
        </p:grpSpPr>
        <p:sp>
          <p:nvSpPr>
            <p:cNvPr id="53" name="圆角矩形 5">
              <a:extLst>
                <a:ext uri="{FF2B5EF4-FFF2-40B4-BE49-F238E27FC236}">
                  <a16:creationId xmlns:a16="http://schemas.microsoft.com/office/drawing/2014/main" id="{7D84354C-A5DA-3BE2-46EE-A877CB8C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59" y="0"/>
              <a:ext cx="8352539" cy="1143674"/>
            </a:xfrm>
            <a:prstGeom prst="roundRect">
              <a:avLst>
                <a:gd name="adj" fmla="val 16667"/>
              </a:avLst>
            </a:prstGeom>
            <a:solidFill>
              <a:srgbClr val="D66E49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4" name="文本框 58">
              <a:extLst>
                <a:ext uri="{FF2B5EF4-FFF2-40B4-BE49-F238E27FC236}">
                  <a16:creationId xmlns:a16="http://schemas.microsoft.com/office/drawing/2014/main" id="{01901CA6-9808-52E5-3B93-F27C2112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8603" y="119196"/>
              <a:ext cx="810548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/>
              <a:r>
                <a:rPr lang="zh-CN" altLang="en-US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系数 * 基数的权次幂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82D6DA1-219B-6EEF-3943-81AA43546CBC}"/>
              </a:ext>
            </a:extLst>
          </p:cNvPr>
          <p:cNvGrpSpPr>
            <a:grpSpLocks/>
          </p:cNvGrpSpPr>
          <p:nvPr/>
        </p:nvGrpSpPr>
        <p:grpSpPr bwMode="auto">
          <a:xfrm>
            <a:off x="9413856" y="2544869"/>
            <a:ext cx="2172280" cy="444791"/>
            <a:chOff x="-1365659" y="0"/>
            <a:chExt cx="8352539" cy="1143674"/>
          </a:xfrm>
        </p:grpSpPr>
        <p:sp>
          <p:nvSpPr>
            <p:cNvPr id="56" name="圆角矩形 5">
              <a:extLst>
                <a:ext uri="{FF2B5EF4-FFF2-40B4-BE49-F238E27FC236}">
                  <a16:creationId xmlns:a16="http://schemas.microsoft.com/office/drawing/2014/main" id="{17D76CB4-23FA-C9B0-67BA-AD8F7D9E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59" y="0"/>
              <a:ext cx="8352539" cy="1143674"/>
            </a:xfrm>
            <a:prstGeom prst="roundRect">
              <a:avLst>
                <a:gd name="adj" fmla="val 16667"/>
              </a:avLst>
            </a:prstGeom>
            <a:solidFill>
              <a:srgbClr val="D66E49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8">
              <a:extLst>
                <a:ext uri="{FF2B5EF4-FFF2-40B4-BE49-F238E27FC236}">
                  <a16:creationId xmlns:a16="http://schemas.microsoft.com/office/drawing/2014/main" id="{51A2B7D2-9874-FF27-9007-F8D168612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8603" y="119196"/>
              <a:ext cx="810548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/>
              <a:r>
                <a:rPr lang="zh-CN" altLang="en-US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系数 * 基数的权次幂</a:t>
              </a: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6A44694-E2F5-0C72-E24E-2137F8922054}"/>
              </a:ext>
            </a:extLst>
          </p:cNvPr>
          <p:cNvSpPr/>
          <p:nvPr/>
        </p:nvSpPr>
        <p:spPr>
          <a:xfrm>
            <a:off x="9989799" y="3244294"/>
            <a:ext cx="863600" cy="4804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1*2^0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7B9F3F3-EB4F-53B6-5C05-85B68FD5668C}"/>
              </a:ext>
            </a:extLst>
          </p:cNvPr>
          <p:cNvSpPr/>
          <p:nvPr/>
        </p:nvSpPr>
        <p:spPr>
          <a:xfrm>
            <a:off x="7877547" y="3244294"/>
            <a:ext cx="817033" cy="4804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0*2^1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8A5921C-BB53-70C7-56EE-A7E662304B4A}"/>
              </a:ext>
            </a:extLst>
          </p:cNvPr>
          <p:cNvSpPr/>
          <p:nvPr/>
        </p:nvSpPr>
        <p:spPr>
          <a:xfrm>
            <a:off x="5673726" y="3244294"/>
            <a:ext cx="863600" cy="4804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1*2^2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461392C-17CE-9B81-1BD0-F780BCF7AF31}"/>
              </a:ext>
            </a:extLst>
          </p:cNvPr>
          <p:cNvSpPr/>
          <p:nvPr/>
        </p:nvSpPr>
        <p:spPr>
          <a:xfrm>
            <a:off x="9989799" y="4169835"/>
            <a:ext cx="863600" cy="4804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8B6F0FC-4D6F-CA1B-6ACC-A111C60F2220}"/>
              </a:ext>
            </a:extLst>
          </p:cNvPr>
          <p:cNvSpPr/>
          <p:nvPr/>
        </p:nvSpPr>
        <p:spPr>
          <a:xfrm>
            <a:off x="7877546" y="4169835"/>
            <a:ext cx="817033" cy="4804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F0AE24C-F01D-A2B1-D004-006F161768BF}"/>
              </a:ext>
            </a:extLst>
          </p:cNvPr>
          <p:cNvSpPr/>
          <p:nvPr/>
        </p:nvSpPr>
        <p:spPr>
          <a:xfrm>
            <a:off x="5673726" y="4169835"/>
            <a:ext cx="863600" cy="4804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23257F6A-6CC3-BDB0-D8FF-934332D11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33"/>
          <a:stretch/>
        </p:blipFill>
        <p:spPr>
          <a:xfrm>
            <a:off x="6767748" y="3882901"/>
            <a:ext cx="781050" cy="85725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C84BA95-9379-ACFE-A456-DD3E0E3F8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33"/>
          <a:stretch/>
        </p:blipFill>
        <p:spPr>
          <a:xfrm>
            <a:off x="9023327" y="3884400"/>
            <a:ext cx="781050" cy="857250"/>
          </a:xfrm>
          <a:prstGeom prst="rect">
            <a:avLst/>
          </a:prstGeom>
        </p:spPr>
      </p:pic>
      <p:grpSp>
        <p:nvGrpSpPr>
          <p:cNvPr id="66" name="组合 65">
            <a:extLst>
              <a:ext uri="{FF2B5EF4-FFF2-40B4-BE49-F238E27FC236}">
                <a16:creationId xmlns:a16="http://schemas.microsoft.com/office/drawing/2014/main" id="{22754077-6AE2-5CB5-BC51-7A0C3C317E3B}"/>
              </a:ext>
            </a:extLst>
          </p:cNvPr>
          <p:cNvGrpSpPr/>
          <p:nvPr/>
        </p:nvGrpSpPr>
        <p:grpSpPr>
          <a:xfrm>
            <a:off x="5097489" y="4816387"/>
            <a:ext cx="6138991" cy="278988"/>
            <a:chOff x="4714408" y="4908983"/>
            <a:chExt cx="6138991" cy="278988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2EA5E7F5-08FC-9FFB-97CD-E4E8C3CD3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12" r="65714" b="19965"/>
            <a:stretch/>
          </p:blipFill>
          <p:spPr>
            <a:xfrm>
              <a:off x="4714408" y="4908983"/>
              <a:ext cx="3200400" cy="27622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61284222-6B55-2235-7E1C-5D2F32E27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12" r="65714" b="19965"/>
            <a:stretch/>
          </p:blipFill>
          <p:spPr>
            <a:xfrm>
              <a:off x="7652999" y="4911746"/>
              <a:ext cx="3200400" cy="276225"/>
            </a:xfrm>
            <a:prstGeom prst="rect">
              <a:avLst/>
            </a:prstGeom>
          </p:spPr>
        </p:pic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7EBA0C07-FC64-774B-726C-368D9FD1B9EB}"/>
              </a:ext>
            </a:extLst>
          </p:cNvPr>
          <p:cNvSpPr/>
          <p:nvPr/>
        </p:nvSpPr>
        <p:spPr>
          <a:xfrm>
            <a:off x="8814687" y="5355538"/>
            <a:ext cx="2169201" cy="480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362BE8-626F-84BB-F96E-F59FE3110262}"/>
              </a:ext>
            </a:extLst>
          </p:cNvPr>
          <p:cNvSpPr/>
          <p:nvPr/>
        </p:nvSpPr>
        <p:spPr>
          <a:xfrm>
            <a:off x="7775888" y="5369561"/>
            <a:ext cx="71365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十进制</a:t>
            </a:r>
          </a:p>
        </p:txBody>
      </p:sp>
    </p:spTree>
    <p:extLst>
      <p:ext uri="{BB962C8B-B14F-4D97-AF65-F5344CB8AC3E}">
        <p14:creationId xmlns:p14="http://schemas.microsoft.com/office/powerpoint/2010/main" val="29012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 animBg="1"/>
      <p:bldP spid="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7ECB076D-279F-485F-89A7-5C2FC5DB8D59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4018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二进制转十进制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6501A7-669B-4846-ACEC-58FBD07DA90F}"/>
              </a:ext>
            </a:extLst>
          </p:cNvPr>
          <p:cNvGrpSpPr>
            <a:grpSpLocks/>
          </p:cNvGrpSpPr>
          <p:nvPr/>
        </p:nvGrpSpPr>
        <p:grpSpPr bwMode="auto">
          <a:xfrm>
            <a:off x="945359" y="1809750"/>
            <a:ext cx="1860640" cy="444791"/>
            <a:chOff x="-1365659" y="0"/>
            <a:chExt cx="7154266" cy="1143674"/>
          </a:xfrm>
        </p:grpSpPr>
        <p:sp>
          <p:nvSpPr>
            <p:cNvPr id="12" name="圆角矩形 5">
              <a:extLst>
                <a:ext uri="{FF2B5EF4-FFF2-40B4-BE49-F238E27FC236}">
                  <a16:creationId xmlns:a16="http://schemas.microsoft.com/office/drawing/2014/main" id="{BD906C5D-EB57-431C-A323-43266A38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59" y="0"/>
              <a:ext cx="7154266" cy="1143674"/>
            </a:xfrm>
            <a:prstGeom prst="roundRect">
              <a:avLst>
                <a:gd name="adj" fmla="val 16667"/>
              </a:avLst>
            </a:prstGeom>
            <a:solidFill>
              <a:srgbClr val="D66E49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文本框 58">
              <a:extLst>
                <a:ext uri="{FF2B5EF4-FFF2-40B4-BE49-F238E27FC236}">
                  <a16:creationId xmlns:a16="http://schemas.microsoft.com/office/drawing/2014/main" id="{6CDB813A-DE71-411A-8F5B-59555F0FD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8603" y="119196"/>
              <a:ext cx="6907210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8421</a:t>
              </a:r>
              <a:r>
                <a:rPr lang="zh-CN" altLang="en-US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快速转换法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4AAF36D-95B0-4FE4-9C4E-E8E221962257}"/>
              </a:ext>
            </a:extLst>
          </p:cNvPr>
          <p:cNvSpPr txBox="1"/>
          <p:nvPr/>
        </p:nvSpPr>
        <p:spPr>
          <a:xfrm>
            <a:off x="848491" y="2544869"/>
            <a:ext cx="1032064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二进制中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每一位的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都是代表一个固定数值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把每一位的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代表的十进制数加起来得到的结果就是它所代表的十进制数。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8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7ECB076D-279F-485F-89A7-5C2FC5DB8D59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4018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二进制转十进制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6501A7-669B-4846-ACEC-58FBD07DA90F}"/>
              </a:ext>
            </a:extLst>
          </p:cNvPr>
          <p:cNvGrpSpPr>
            <a:grpSpLocks/>
          </p:cNvGrpSpPr>
          <p:nvPr/>
        </p:nvGrpSpPr>
        <p:grpSpPr bwMode="auto">
          <a:xfrm>
            <a:off x="945359" y="1809750"/>
            <a:ext cx="1860640" cy="444791"/>
            <a:chOff x="-1365659" y="0"/>
            <a:chExt cx="7154266" cy="1143674"/>
          </a:xfrm>
        </p:grpSpPr>
        <p:sp>
          <p:nvSpPr>
            <p:cNvPr id="12" name="圆角矩形 5">
              <a:extLst>
                <a:ext uri="{FF2B5EF4-FFF2-40B4-BE49-F238E27FC236}">
                  <a16:creationId xmlns:a16="http://schemas.microsoft.com/office/drawing/2014/main" id="{BD906C5D-EB57-431C-A323-43266A38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59" y="0"/>
              <a:ext cx="7154266" cy="1143674"/>
            </a:xfrm>
            <a:prstGeom prst="roundRect">
              <a:avLst>
                <a:gd name="adj" fmla="val 16667"/>
              </a:avLst>
            </a:prstGeom>
            <a:solidFill>
              <a:srgbClr val="D66E49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文本框 58">
              <a:extLst>
                <a:ext uri="{FF2B5EF4-FFF2-40B4-BE49-F238E27FC236}">
                  <a16:creationId xmlns:a16="http://schemas.microsoft.com/office/drawing/2014/main" id="{6CDB813A-DE71-411A-8F5B-59555F0FD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8603" y="119196"/>
              <a:ext cx="6907210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8421</a:t>
              </a:r>
              <a:r>
                <a:rPr lang="zh-CN" altLang="en-US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快速转换法</a:t>
              </a: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25705047-3184-403F-95C9-3C5BBCE73069}"/>
              </a:ext>
            </a:extLst>
          </p:cNvPr>
          <p:cNvSpPr/>
          <p:nvPr/>
        </p:nvSpPr>
        <p:spPr>
          <a:xfrm>
            <a:off x="3830131" y="1907117"/>
            <a:ext cx="863600" cy="4783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9AE7FDB-3F53-4B28-A136-BFB4CF28696A}"/>
              </a:ext>
            </a:extLst>
          </p:cNvPr>
          <p:cNvSpPr/>
          <p:nvPr/>
        </p:nvSpPr>
        <p:spPr>
          <a:xfrm>
            <a:off x="4693731" y="1907117"/>
            <a:ext cx="863600" cy="4783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F5D362-3B6E-4B80-949D-6BC1FC74BFC5}"/>
              </a:ext>
            </a:extLst>
          </p:cNvPr>
          <p:cNvSpPr/>
          <p:nvPr/>
        </p:nvSpPr>
        <p:spPr>
          <a:xfrm>
            <a:off x="5557331" y="1907117"/>
            <a:ext cx="863600" cy="4783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0E0E6C4-DE94-45A9-8F39-2BD95DA2E765}"/>
              </a:ext>
            </a:extLst>
          </p:cNvPr>
          <p:cNvSpPr/>
          <p:nvPr/>
        </p:nvSpPr>
        <p:spPr>
          <a:xfrm>
            <a:off x="6420931" y="1907117"/>
            <a:ext cx="863600" cy="4783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F22738C-8D96-43BD-BB41-DD0F71121B2E}"/>
              </a:ext>
            </a:extLst>
          </p:cNvPr>
          <p:cNvSpPr/>
          <p:nvPr/>
        </p:nvSpPr>
        <p:spPr>
          <a:xfrm>
            <a:off x="7284531" y="1907117"/>
            <a:ext cx="865717" cy="4783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26F3F7-1811-432D-8BC8-5E156CD0320C}"/>
              </a:ext>
            </a:extLst>
          </p:cNvPr>
          <p:cNvSpPr/>
          <p:nvPr/>
        </p:nvSpPr>
        <p:spPr>
          <a:xfrm>
            <a:off x="8150248" y="1907117"/>
            <a:ext cx="863600" cy="4783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0416F1-862F-47A5-92C7-B327F1D23140}"/>
              </a:ext>
            </a:extLst>
          </p:cNvPr>
          <p:cNvSpPr/>
          <p:nvPr/>
        </p:nvSpPr>
        <p:spPr>
          <a:xfrm>
            <a:off x="9013848" y="1905000"/>
            <a:ext cx="863600" cy="480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75441F0-2448-4B90-8E6B-63D424A8BFDA}"/>
              </a:ext>
            </a:extLst>
          </p:cNvPr>
          <p:cNvSpPr/>
          <p:nvPr/>
        </p:nvSpPr>
        <p:spPr>
          <a:xfrm>
            <a:off x="9877448" y="1905000"/>
            <a:ext cx="863600" cy="480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标注: 下箭头 50">
            <a:extLst>
              <a:ext uri="{FF2B5EF4-FFF2-40B4-BE49-F238E27FC236}">
                <a16:creationId xmlns:a16="http://schemas.microsoft.com/office/drawing/2014/main" id="{AC453685-6B94-44C2-AA65-23DB8EA016B7}"/>
              </a:ext>
            </a:extLst>
          </p:cNvPr>
          <p:cNvSpPr/>
          <p:nvPr/>
        </p:nvSpPr>
        <p:spPr>
          <a:xfrm>
            <a:off x="3732765" y="1809750"/>
            <a:ext cx="7177617" cy="1151467"/>
          </a:xfrm>
          <a:prstGeom prst="downArrowCallou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3CAE1FC-632E-4B6E-B5A1-FCF05B293B1F}"/>
              </a:ext>
            </a:extLst>
          </p:cNvPr>
          <p:cNvSpPr/>
          <p:nvPr/>
        </p:nvSpPr>
        <p:spPr>
          <a:xfrm>
            <a:off x="3830131" y="3073301"/>
            <a:ext cx="863600" cy="4783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128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5878A50-DB06-4069-ADCE-46B9C7ABB3CB}"/>
              </a:ext>
            </a:extLst>
          </p:cNvPr>
          <p:cNvSpPr/>
          <p:nvPr/>
        </p:nvSpPr>
        <p:spPr>
          <a:xfrm>
            <a:off x="4693731" y="3071183"/>
            <a:ext cx="863600" cy="48048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AA3F595-F68A-49DE-BFCF-6ECEAE6C989C}"/>
              </a:ext>
            </a:extLst>
          </p:cNvPr>
          <p:cNvSpPr/>
          <p:nvPr/>
        </p:nvSpPr>
        <p:spPr>
          <a:xfrm>
            <a:off x="5557331" y="3071183"/>
            <a:ext cx="863600" cy="48048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1D7B9C6-F374-4A5D-ABBA-1476C34ACE42}"/>
              </a:ext>
            </a:extLst>
          </p:cNvPr>
          <p:cNvSpPr/>
          <p:nvPr/>
        </p:nvSpPr>
        <p:spPr>
          <a:xfrm>
            <a:off x="6420931" y="3071183"/>
            <a:ext cx="863600" cy="48048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2C011F9-2149-47E2-B3C5-E24D28DA576C}"/>
              </a:ext>
            </a:extLst>
          </p:cNvPr>
          <p:cNvSpPr/>
          <p:nvPr/>
        </p:nvSpPr>
        <p:spPr>
          <a:xfrm>
            <a:off x="7284531" y="3071183"/>
            <a:ext cx="865717" cy="48048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EA73E7A-B4FD-4A69-8411-C827365F8C23}"/>
              </a:ext>
            </a:extLst>
          </p:cNvPr>
          <p:cNvSpPr/>
          <p:nvPr/>
        </p:nvSpPr>
        <p:spPr>
          <a:xfrm>
            <a:off x="8150248" y="3071183"/>
            <a:ext cx="863600" cy="48048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5BABBEC-004A-433A-B4CB-A0B0129AC8EE}"/>
              </a:ext>
            </a:extLst>
          </p:cNvPr>
          <p:cNvSpPr/>
          <p:nvPr/>
        </p:nvSpPr>
        <p:spPr>
          <a:xfrm>
            <a:off x="9007498" y="3071183"/>
            <a:ext cx="865717" cy="48048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DBC97FB-A6CD-4517-B107-C3C92D8A5124}"/>
              </a:ext>
            </a:extLst>
          </p:cNvPr>
          <p:cNvSpPr/>
          <p:nvPr/>
        </p:nvSpPr>
        <p:spPr>
          <a:xfrm>
            <a:off x="9881682" y="3071183"/>
            <a:ext cx="865716" cy="48048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TextBox 5">
            <a:extLst>
              <a:ext uri="{FF2B5EF4-FFF2-40B4-BE49-F238E27FC236}">
                <a16:creationId xmlns:a16="http://schemas.microsoft.com/office/drawing/2014/main" id="{F443C26D-9EBC-4B7B-B165-ADBE0C19C713}"/>
              </a:ext>
            </a:extLst>
          </p:cNvPr>
          <p:cNvSpPr txBox="1"/>
          <p:nvPr/>
        </p:nvSpPr>
        <p:spPr>
          <a:xfrm>
            <a:off x="5412339" y="4770867"/>
            <a:ext cx="2017184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例如：二进制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1101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70FCEC-E10E-4C35-81C7-676DAF1A6C4B}"/>
              </a:ext>
            </a:extLst>
          </p:cNvPr>
          <p:cNvSpPr/>
          <p:nvPr/>
        </p:nvSpPr>
        <p:spPr>
          <a:xfrm>
            <a:off x="7320516" y="4770867"/>
            <a:ext cx="859367" cy="4064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2268C1D-B919-49CA-A091-7EF0D2D70DBF}"/>
              </a:ext>
            </a:extLst>
          </p:cNvPr>
          <p:cNvSpPr/>
          <p:nvPr/>
        </p:nvSpPr>
        <p:spPr>
          <a:xfrm>
            <a:off x="9109098" y="4770867"/>
            <a:ext cx="859367" cy="4064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DB4EE2-02AC-4E5A-BED9-B1E02E10E1C8}"/>
              </a:ext>
            </a:extLst>
          </p:cNvPr>
          <p:cNvSpPr/>
          <p:nvPr/>
        </p:nvSpPr>
        <p:spPr>
          <a:xfrm>
            <a:off x="9981165" y="4770867"/>
            <a:ext cx="859367" cy="4064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290CB62-553C-4CB4-8EF3-2C2A5A97325B}"/>
              </a:ext>
            </a:extLst>
          </p:cNvPr>
          <p:cNvCxnSpPr>
            <a:stCxn id="61" idx="0"/>
          </p:cNvCxnSpPr>
          <p:nvPr/>
        </p:nvCxnSpPr>
        <p:spPr>
          <a:xfrm flipH="1" flipV="1">
            <a:off x="7750198" y="3551667"/>
            <a:ext cx="0" cy="1219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80C65B3-5EA5-491B-A72B-25CD240BE4EB}"/>
              </a:ext>
            </a:extLst>
          </p:cNvPr>
          <p:cNvCxnSpPr/>
          <p:nvPr/>
        </p:nvCxnSpPr>
        <p:spPr>
          <a:xfrm flipH="1" flipV="1">
            <a:off x="10400264" y="3587650"/>
            <a:ext cx="0" cy="1217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6EEA165-8FD7-4A5D-B9BD-2EA130CB5232}"/>
              </a:ext>
            </a:extLst>
          </p:cNvPr>
          <p:cNvSpPr txBox="1"/>
          <p:nvPr/>
        </p:nvSpPr>
        <p:spPr>
          <a:xfrm>
            <a:off x="7211506" y="5361317"/>
            <a:ext cx="38058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 + 4 + 1 = 13</a:t>
            </a:r>
          </a:p>
          <a:p>
            <a:pPr>
              <a:defRPr/>
            </a:pPr>
            <a:r>
              <a:rPr lang="zh-CN" altLang="en-US" sz="1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二进制</a:t>
            </a:r>
            <a:r>
              <a:rPr lang="en-US" altLang="zh-CN" sz="1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0b1101</a:t>
            </a:r>
            <a:r>
              <a:rPr lang="zh-CN" altLang="en-US" sz="1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，转</a:t>
            </a:r>
            <a:r>
              <a:rPr lang="en-US" altLang="zh-CN" sz="1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进制后，结果为</a:t>
            </a:r>
            <a:r>
              <a:rPr lang="en-US" altLang="zh-CN" sz="1600" dirty="0">
                <a:solidFill>
                  <a:srgbClr val="AD2A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endParaRPr lang="zh-CN" altLang="en-US" sz="1600" dirty="0">
              <a:solidFill>
                <a:srgbClr val="AD2A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75F119C-0F7B-4497-B873-D2509CF0BEFB}"/>
              </a:ext>
            </a:extLst>
          </p:cNvPr>
          <p:cNvSpPr/>
          <p:nvPr/>
        </p:nvSpPr>
        <p:spPr>
          <a:xfrm>
            <a:off x="8192582" y="4770867"/>
            <a:ext cx="859367" cy="4064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EDE6564-1616-4C2A-8176-5DE791D94A8A}"/>
              </a:ext>
            </a:extLst>
          </p:cNvPr>
          <p:cNvCxnSpPr/>
          <p:nvPr/>
        </p:nvCxnSpPr>
        <p:spPr>
          <a:xfrm flipH="1" flipV="1">
            <a:off x="8622264" y="3551667"/>
            <a:ext cx="0" cy="1219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3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6" grpId="0"/>
      <p:bldP spid="6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>
            <a:extLst>
              <a:ext uri="{FF2B5EF4-FFF2-40B4-BE49-F238E27FC236}">
                <a16:creationId xmlns:a16="http://schemas.microsoft.com/office/drawing/2014/main" id="{9EE8C028-416C-9E03-E01E-C574F2AC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D9CFF3-4B9C-4CC1-E94B-E836C1E93A1F}"/>
              </a:ext>
            </a:extLst>
          </p:cNvPr>
          <p:cNvSpPr txBox="1"/>
          <p:nvPr/>
        </p:nvSpPr>
        <p:spPr>
          <a:xfrm>
            <a:off x="710880" y="1701281"/>
            <a:ext cx="5517857" cy="7964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原码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数据的二进制体现形式，一个字节由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个二进制位组成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0D0D50-87F1-7C1F-10D6-661655B08402}"/>
              </a:ext>
            </a:extLst>
          </p:cNvPr>
          <p:cNvSpPr/>
          <p:nvPr/>
        </p:nvSpPr>
        <p:spPr>
          <a:xfrm>
            <a:off x="2446867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B27CAA-4C24-09D0-FEEC-4F269BA4E141}"/>
              </a:ext>
            </a:extLst>
          </p:cNvPr>
          <p:cNvSpPr/>
          <p:nvPr/>
        </p:nvSpPr>
        <p:spPr>
          <a:xfrm>
            <a:off x="3119967" y="3251200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EF3D1E-BBB0-AC79-5310-84960F88D9A7}"/>
              </a:ext>
            </a:extLst>
          </p:cNvPr>
          <p:cNvSpPr/>
          <p:nvPr/>
        </p:nvSpPr>
        <p:spPr>
          <a:xfrm>
            <a:off x="3790951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DE8AAF-D7E8-ABA5-9294-423A14ADBB5E}"/>
              </a:ext>
            </a:extLst>
          </p:cNvPr>
          <p:cNvSpPr/>
          <p:nvPr/>
        </p:nvSpPr>
        <p:spPr>
          <a:xfrm>
            <a:off x="4464051" y="3251200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63066F-26FA-71AB-FB58-A7DF6F97BFD7}"/>
              </a:ext>
            </a:extLst>
          </p:cNvPr>
          <p:cNvSpPr/>
          <p:nvPr/>
        </p:nvSpPr>
        <p:spPr>
          <a:xfrm>
            <a:off x="5135034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98A829-1B43-6B2D-166B-C5F2CF1182BA}"/>
              </a:ext>
            </a:extLst>
          </p:cNvPr>
          <p:cNvSpPr/>
          <p:nvPr/>
        </p:nvSpPr>
        <p:spPr>
          <a:xfrm>
            <a:off x="5808133" y="3251200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66B99A-FACA-1EA1-2937-38F6D2AB6502}"/>
              </a:ext>
            </a:extLst>
          </p:cNvPr>
          <p:cNvSpPr/>
          <p:nvPr/>
        </p:nvSpPr>
        <p:spPr>
          <a:xfrm>
            <a:off x="6479118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960AE8-BFE2-CB4C-2FD4-FF9492204689}"/>
              </a:ext>
            </a:extLst>
          </p:cNvPr>
          <p:cNvSpPr/>
          <p:nvPr/>
        </p:nvSpPr>
        <p:spPr>
          <a:xfrm>
            <a:off x="1782233" y="4116917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BAFE163-6DE8-9210-BA80-466B54D67BF6}"/>
              </a:ext>
            </a:extLst>
          </p:cNvPr>
          <p:cNvSpPr/>
          <p:nvPr/>
        </p:nvSpPr>
        <p:spPr>
          <a:xfrm>
            <a:off x="2453218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C7B8EF-ABD5-A717-0B20-788D85EBC8F6}"/>
              </a:ext>
            </a:extLst>
          </p:cNvPr>
          <p:cNvSpPr/>
          <p:nvPr/>
        </p:nvSpPr>
        <p:spPr>
          <a:xfrm>
            <a:off x="3126318" y="4116917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A1B55A8-0F54-CACF-3211-2504CAE7F20C}"/>
              </a:ext>
            </a:extLst>
          </p:cNvPr>
          <p:cNvSpPr/>
          <p:nvPr/>
        </p:nvSpPr>
        <p:spPr>
          <a:xfrm>
            <a:off x="3797301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BF7D0C-E7E2-9FDE-F952-174C91049E80}"/>
              </a:ext>
            </a:extLst>
          </p:cNvPr>
          <p:cNvSpPr/>
          <p:nvPr/>
        </p:nvSpPr>
        <p:spPr>
          <a:xfrm>
            <a:off x="4470400" y="4116917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EDD7F7-49A2-E6BD-CA75-AAB4044206A0}"/>
              </a:ext>
            </a:extLst>
          </p:cNvPr>
          <p:cNvSpPr/>
          <p:nvPr/>
        </p:nvSpPr>
        <p:spPr>
          <a:xfrm>
            <a:off x="5141385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2A06060-0E66-CF99-9BC0-46DF5AA05365}"/>
              </a:ext>
            </a:extLst>
          </p:cNvPr>
          <p:cNvSpPr/>
          <p:nvPr/>
        </p:nvSpPr>
        <p:spPr>
          <a:xfrm>
            <a:off x="5814485" y="4116917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C761A4-300B-CA11-13E0-C625ED26278F}"/>
              </a:ext>
            </a:extLst>
          </p:cNvPr>
          <p:cNvSpPr/>
          <p:nvPr/>
        </p:nvSpPr>
        <p:spPr>
          <a:xfrm>
            <a:off x="6485467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1E7C4F-F7B5-87AB-34D4-A8BC8124EBF6}"/>
              </a:ext>
            </a:extLst>
          </p:cNvPr>
          <p:cNvSpPr txBox="1"/>
          <p:nvPr/>
        </p:nvSpPr>
        <p:spPr>
          <a:xfrm>
            <a:off x="1701196" y="5156719"/>
            <a:ext cx="5436104" cy="427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高位：二进制数据中，最左侧的数据，通过高位代表</a:t>
            </a:r>
            <a:r>
              <a:rPr lang="zh-CN" altLang="en-US" sz="1600" b="1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符号位</a:t>
            </a:r>
            <a:endParaRPr lang="en-US" altLang="zh-CN" sz="1600" b="1" dirty="0">
              <a:solidFill>
                <a:srgbClr val="AD2A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1C955B-1093-BFE9-18E7-834FFE3E4DD0}"/>
              </a:ext>
            </a:extLst>
          </p:cNvPr>
          <p:cNvSpPr/>
          <p:nvPr/>
        </p:nvSpPr>
        <p:spPr>
          <a:xfrm>
            <a:off x="1775885" y="3251200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67AC0E7-E6CA-835B-6479-E3551F6466A7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4018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原码反码补码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>
            <a:extLst>
              <a:ext uri="{FF2B5EF4-FFF2-40B4-BE49-F238E27FC236}">
                <a16:creationId xmlns:a16="http://schemas.microsoft.com/office/drawing/2014/main" id="{C0411E86-0BA0-6474-A546-4A6C821B5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734E2-0B89-81B4-8F75-D8C6852EB0CA}"/>
              </a:ext>
            </a:extLst>
          </p:cNvPr>
          <p:cNvSpPr/>
          <p:nvPr/>
        </p:nvSpPr>
        <p:spPr>
          <a:xfrm>
            <a:off x="2446867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486C32-DDB5-47B1-3992-B5411418E2DD}"/>
              </a:ext>
            </a:extLst>
          </p:cNvPr>
          <p:cNvSpPr/>
          <p:nvPr/>
        </p:nvSpPr>
        <p:spPr>
          <a:xfrm>
            <a:off x="3119967" y="3251200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2BD4D7-04B5-DEFC-3186-D35BB2D31970}"/>
              </a:ext>
            </a:extLst>
          </p:cNvPr>
          <p:cNvSpPr/>
          <p:nvPr/>
        </p:nvSpPr>
        <p:spPr>
          <a:xfrm>
            <a:off x="3790951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EC961D-6106-501B-2441-E671455B721D}"/>
              </a:ext>
            </a:extLst>
          </p:cNvPr>
          <p:cNvSpPr/>
          <p:nvPr/>
        </p:nvSpPr>
        <p:spPr>
          <a:xfrm>
            <a:off x="4464051" y="3251200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7EE125-641D-CCCE-2FB6-789BF9CA2F25}"/>
              </a:ext>
            </a:extLst>
          </p:cNvPr>
          <p:cNvSpPr/>
          <p:nvPr/>
        </p:nvSpPr>
        <p:spPr>
          <a:xfrm>
            <a:off x="5135034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D8C0CB-63C8-AB5C-90C2-87C24E6196E1}"/>
              </a:ext>
            </a:extLst>
          </p:cNvPr>
          <p:cNvSpPr/>
          <p:nvPr/>
        </p:nvSpPr>
        <p:spPr>
          <a:xfrm>
            <a:off x="5808133" y="3251200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A16353-504C-10B1-A4D4-A43FC4E5401D}"/>
              </a:ext>
            </a:extLst>
          </p:cNvPr>
          <p:cNvSpPr/>
          <p:nvPr/>
        </p:nvSpPr>
        <p:spPr>
          <a:xfrm>
            <a:off x="6479118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337DE0-7220-016D-A580-4F7FF25EF5E8}"/>
              </a:ext>
            </a:extLst>
          </p:cNvPr>
          <p:cNvSpPr/>
          <p:nvPr/>
        </p:nvSpPr>
        <p:spPr>
          <a:xfrm>
            <a:off x="2453218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BAF7C1-FA3A-4757-0348-116B91B64351}"/>
              </a:ext>
            </a:extLst>
          </p:cNvPr>
          <p:cNvSpPr/>
          <p:nvPr/>
        </p:nvSpPr>
        <p:spPr>
          <a:xfrm>
            <a:off x="3126318" y="4116917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1BC97A-B25A-CFFA-75CC-A8115B759859}"/>
              </a:ext>
            </a:extLst>
          </p:cNvPr>
          <p:cNvSpPr/>
          <p:nvPr/>
        </p:nvSpPr>
        <p:spPr>
          <a:xfrm>
            <a:off x="3797301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1F871C-2106-32DB-068D-8FF75C47B6EE}"/>
              </a:ext>
            </a:extLst>
          </p:cNvPr>
          <p:cNvSpPr/>
          <p:nvPr/>
        </p:nvSpPr>
        <p:spPr>
          <a:xfrm>
            <a:off x="4470400" y="4116917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B571978-B5D8-A842-E146-6C5E08A1FD86}"/>
              </a:ext>
            </a:extLst>
          </p:cNvPr>
          <p:cNvSpPr/>
          <p:nvPr/>
        </p:nvSpPr>
        <p:spPr>
          <a:xfrm>
            <a:off x="5141385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2B4B7BE-043D-C352-4C4C-01C81C932CA2}"/>
              </a:ext>
            </a:extLst>
          </p:cNvPr>
          <p:cNvSpPr/>
          <p:nvPr/>
        </p:nvSpPr>
        <p:spPr>
          <a:xfrm>
            <a:off x="5814485" y="4116917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1F32E0-9A45-0AE3-6126-89EEF34CB8B4}"/>
              </a:ext>
            </a:extLst>
          </p:cNvPr>
          <p:cNvSpPr/>
          <p:nvPr/>
        </p:nvSpPr>
        <p:spPr>
          <a:xfrm>
            <a:off x="6485467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F9ADA3-FFB3-6F7D-D88B-9BA9058502A6}"/>
              </a:ext>
            </a:extLst>
          </p:cNvPr>
          <p:cNvSpPr/>
          <p:nvPr/>
        </p:nvSpPr>
        <p:spPr>
          <a:xfrm>
            <a:off x="1775885" y="3251200"/>
            <a:ext cx="670983" cy="618067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08A57-3EF4-BA97-33DE-7318F0A4DE2C}"/>
              </a:ext>
            </a:extLst>
          </p:cNvPr>
          <p:cNvSpPr txBox="1"/>
          <p:nvPr/>
        </p:nvSpPr>
        <p:spPr>
          <a:xfrm>
            <a:off x="1701196" y="5583824"/>
            <a:ext cx="223651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0 </a:t>
            </a:r>
            <a:r>
              <a:rPr lang="zh-CN" altLang="en-US" sz="160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代表正数</a:t>
            </a:r>
            <a:endParaRPr lang="en-US" altLang="zh-CN" sz="1600" dirty="0">
              <a:solidFill>
                <a:srgbClr val="AD2A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 </a:t>
            </a:r>
            <a:r>
              <a:rPr lang="zh-CN" altLang="en-US" sz="160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代表负数</a:t>
            </a:r>
            <a:endParaRPr lang="en-US" altLang="zh-CN" sz="1600" dirty="0">
              <a:solidFill>
                <a:srgbClr val="AD2A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70C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其余位，表示数值大小</a:t>
            </a:r>
            <a:endParaRPr lang="en-US" altLang="zh-CN" sz="1600" dirty="0">
              <a:solidFill>
                <a:srgbClr val="0070C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2D1C54-5568-0A3A-E5D9-2472BC9419DF}"/>
              </a:ext>
            </a:extLst>
          </p:cNvPr>
          <p:cNvSpPr/>
          <p:nvPr/>
        </p:nvSpPr>
        <p:spPr>
          <a:xfrm>
            <a:off x="1782233" y="4116917"/>
            <a:ext cx="670984" cy="618067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2FA976-5671-9DD7-173B-EFB44F8E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768" y="3251200"/>
            <a:ext cx="5856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67" b="1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+ 10</a:t>
            </a:r>
            <a:endParaRPr lang="zh-CN" altLang="en-US" sz="2667" b="1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8EB03E-56E6-323E-EDCC-DC76ACEBF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768" y="4116917"/>
            <a:ext cx="5856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67" b="1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- 10</a:t>
            </a:r>
            <a:endParaRPr lang="zh-CN" altLang="en-US" sz="2667" b="1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FF57AC1-1046-8A6B-A1FB-018F62D36336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4018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原码反码补码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6D3C0B-6A77-E7C7-8613-A58D04E3271E}"/>
              </a:ext>
            </a:extLst>
          </p:cNvPr>
          <p:cNvSpPr txBox="1"/>
          <p:nvPr/>
        </p:nvSpPr>
        <p:spPr>
          <a:xfrm>
            <a:off x="710880" y="1701281"/>
            <a:ext cx="5517857" cy="7964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原码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数据的二进制体现形式，一个字节由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个二进制位组成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273648-21B5-6C51-7654-A7A890469937}"/>
              </a:ext>
            </a:extLst>
          </p:cNvPr>
          <p:cNvSpPr txBox="1"/>
          <p:nvPr/>
        </p:nvSpPr>
        <p:spPr>
          <a:xfrm>
            <a:off x="1701196" y="5156719"/>
            <a:ext cx="5436104" cy="427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高位：二进制数据中，最左侧的数据，通过高位代表</a:t>
            </a:r>
            <a:r>
              <a:rPr lang="zh-CN" altLang="en-US" sz="1600" b="1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符号位</a:t>
            </a:r>
            <a:endParaRPr lang="en-US" altLang="zh-CN" sz="1600" b="1" dirty="0">
              <a:solidFill>
                <a:srgbClr val="AD2A26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>
            <a:extLst>
              <a:ext uri="{FF2B5EF4-FFF2-40B4-BE49-F238E27FC236}">
                <a16:creationId xmlns:a16="http://schemas.microsoft.com/office/drawing/2014/main" id="{D547B7E3-58FD-E9A5-C8A6-F35928EE3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F0D0A5B-87BE-30FB-782A-CBC58C60E942}"/>
              </a:ext>
            </a:extLst>
          </p:cNvPr>
          <p:cNvCxnSpPr/>
          <p:nvPr/>
        </p:nvCxnSpPr>
        <p:spPr>
          <a:xfrm>
            <a:off x="838201" y="5156200"/>
            <a:ext cx="7658100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99456AA-8224-9F03-5487-24E9A673C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767" y="4144434"/>
            <a:ext cx="567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+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C873FBE-95C6-FA09-2CA9-A696165D7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1" y="5488517"/>
            <a:ext cx="48048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67" b="1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2667" b="1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7248E6-389E-6E36-EBB6-9C712D92BACF}"/>
              </a:ext>
            </a:extLst>
          </p:cNvPr>
          <p:cNvSpPr/>
          <p:nvPr/>
        </p:nvSpPr>
        <p:spPr>
          <a:xfrm>
            <a:off x="2446867" y="5488518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C2B1D9-ABC7-5B81-E1AF-D3BAC4E56608}"/>
              </a:ext>
            </a:extLst>
          </p:cNvPr>
          <p:cNvSpPr/>
          <p:nvPr/>
        </p:nvSpPr>
        <p:spPr>
          <a:xfrm>
            <a:off x="3119967" y="5488518"/>
            <a:ext cx="670984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BA67FE-1CA7-FF7D-7C9F-E94C864C36F3}"/>
              </a:ext>
            </a:extLst>
          </p:cNvPr>
          <p:cNvSpPr/>
          <p:nvPr/>
        </p:nvSpPr>
        <p:spPr>
          <a:xfrm>
            <a:off x="3790951" y="5488518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213AE1C-349D-D4F1-3418-32445FED2FC8}"/>
              </a:ext>
            </a:extLst>
          </p:cNvPr>
          <p:cNvSpPr/>
          <p:nvPr/>
        </p:nvSpPr>
        <p:spPr>
          <a:xfrm>
            <a:off x="4464051" y="5488518"/>
            <a:ext cx="670983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D22E57-33BA-E3F0-21A3-2EC1E1C3C0AE}"/>
              </a:ext>
            </a:extLst>
          </p:cNvPr>
          <p:cNvSpPr/>
          <p:nvPr/>
        </p:nvSpPr>
        <p:spPr>
          <a:xfrm>
            <a:off x="5135034" y="5488518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1D1A7F1-33B1-52B1-CC9E-56B75D5C87A8}"/>
              </a:ext>
            </a:extLst>
          </p:cNvPr>
          <p:cNvSpPr/>
          <p:nvPr/>
        </p:nvSpPr>
        <p:spPr>
          <a:xfrm>
            <a:off x="5808133" y="5488518"/>
            <a:ext cx="670984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7A2BE74-26A1-0BE5-8E2E-B30ED538DD28}"/>
              </a:ext>
            </a:extLst>
          </p:cNvPr>
          <p:cNvSpPr/>
          <p:nvPr/>
        </p:nvSpPr>
        <p:spPr>
          <a:xfrm>
            <a:off x="6479118" y="5488518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E91D68-731E-E562-92C6-CE4EE23F5E62}"/>
              </a:ext>
            </a:extLst>
          </p:cNvPr>
          <p:cNvSpPr/>
          <p:nvPr/>
        </p:nvSpPr>
        <p:spPr>
          <a:xfrm>
            <a:off x="1775885" y="5488518"/>
            <a:ext cx="670983" cy="620183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709B332-965A-0FE8-906F-0204B961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784" y="5507567"/>
            <a:ext cx="8636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67" b="1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-20</a:t>
            </a:r>
            <a:endParaRPr lang="zh-CN" altLang="en-US" sz="2667" b="1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B68BFD-4491-9575-7929-AEA1E3E040AA}"/>
              </a:ext>
            </a:extLst>
          </p:cNvPr>
          <p:cNvSpPr/>
          <p:nvPr/>
        </p:nvSpPr>
        <p:spPr>
          <a:xfrm>
            <a:off x="2446867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13E695-3029-33E8-CC72-8B086D771767}"/>
              </a:ext>
            </a:extLst>
          </p:cNvPr>
          <p:cNvSpPr/>
          <p:nvPr/>
        </p:nvSpPr>
        <p:spPr>
          <a:xfrm>
            <a:off x="3119967" y="3251200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2F76FC-38CA-DA1D-E3E7-381B53AEC892}"/>
              </a:ext>
            </a:extLst>
          </p:cNvPr>
          <p:cNvSpPr/>
          <p:nvPr/>
        </p:nvSpPr>
        <p:spPr>
          <a:xfrm>
            <a:off x="3790951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2B3C97-1BF1-14DF-10D6-83C67D328B93}"/>
              </a:ext>
            </a:extLst>
          </p:cNvPr>
          <p:cNvSpPr/>
          <p:nvPr/>
        </p:nvSpPr>
        <p:spPr>
          <a:xfrm>
            <a:off x="4464051" y="3251200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DC95C2-DF72-DFBC-9D9B-93D602DEED6B}"/>
              </a:ext>
            </a:extLst>
          </p:cNvPr>
          <p:cNvSpPr/>
          <p:nvPr/>
        </p:nvSpPr>
        <p:spPr>
          <a:xfrm>
            <a:off x="5135034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FE5321-6F14-9E8B-CB3A-935A545A1EC7}"/>
              </a:ext>
            </a:extLst>
          </p:cNvPr>
          <p:cNvSpPr/>
          <p:nvPr/>
        </p:nvSpPr>
        <p:spPr>
          <a:xfrm>
            <a:off x="5808133" y="3251200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5A41C5-E55B-065E-B0DE-00A1DA57AC82}"/>
              </a:ext>
            </a:extLst>
          </p:cNvPr>
          <p:cNvSpPr/>
          <p:nvPr/>
        </p:nvSpPr>
        <p:spPr>
          <a:xfrm>
            <a:off x="6479118" y="3251200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793A3C-69CA-51D1-2803-0DD525D052C0}"/>
              </a:ext>
            </a:extLst>
          </p:cNvPr>
          <p:cNvSpPr/>
          <p:nvPr/>
        </p:nvSpPr>
        <p:spPr>
          <a:xfrm>
            <a:off x="2453218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ADD33-C8C7-DBAF-DEB3-76AB1CA519E2}"/>
              </a:ext>
            </a:extLst>
          </p:cNvPr>
          <p:cNvSpPr/>
          <p:nvPr/>
        </p:nvSpPr>
        <p:spPr>
          <a:xfrm>
            <a:off x="3126318" y="4116917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38C268-1A53-3614-24B0-D9383F9C785F}"/>
              </a:ext>
            </a:extLst>
          </p:cNvPr>
          <p:cNvSpPr/>
          <p:nvPr/>
        </p:nvSpPr>
        <p:spPr>
          <a:xfrm>
            <a:off x="3797301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B418F8-8382-F890-12E6-CB43A77DD406}"/>
              </a:ext>
            </a:extLst>
          </p:cNvPr>
          <p:cNvSpPr/>
          <p:nvPr/>
        </p:nvSpPr>
        <p:spPr>
          <a:xfrm>
            <a:off x="4470400" y="4116917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5A867B-580F-E3D7-C7D9-DB0621E890CB}"/>
              </a:ext>
            </a:extLst>
          </p:cNvPr>
          <p:cNvSpPr/>
          <p:nvPr/>
        </p:nvSpPr>
        <p:spPr>
          <a:xfrm>
            <a:off x="5141385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5AF634-E4F6-940F-A085-0B17031D5A3C}"/>
              </a:ext>
            </a:extLst>
          </p:cNvPr>
          <p:cNvSpPr/>
          <p:nvPr/>
        </p:nvSpPr>
        <p:spPr>
          <a:xfrm>
            <a:off x="5814485" y="4116917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CED6DC-EE41-62D1-0461-50F1BD926CAC}"/>
              </a:ext>
            </a:extLst>
          </p:cNvPr>
          <p:cNvSpPr/>
          <p:nvPr/>
        </p:nvSpPr>
        <p:spPr>
          <a:xfrm>
            <a:off x="6485467" y="411691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E44F8A3-4C65-389F-D7FF-13084CC9B3DA}"/>
              </a:ext>
            </a:extLst>
          </p:cNvPr>
          <p:cNvSpPr/>
          <p:nvPr/>
        </p:nvSpPr>
        <p:spPr>
          <a:xfrm>
            <a:off x="1775885" y="3251200"/>
            <a:ext cx="670983" cy="618067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C13F576-2414-A510-3A36-52CB96721E8F}"/>
              </a:ext>
            </a:extLst>
          </p:cNvPr>
          <p:cNvSpPr/>
          <p:nvPr/>
        </p:nvSpPr>
        <p:spPr>
          <a:xfrm>
            <a:off x="1782233" y="4116917"/>
            <a:ext cx="670984" cy="618067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3029ED-61E1-06F0-144E-9B300CE50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768" y="3251200"/>
            <a:ext cx="5856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67" b="1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+ 10</a:t>
            </a:r>
            <a:endParaRPr lang="zh-CN" altLang="en-US" sz="2667" b="1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8C4B09-5479-8B35-EEE0-FE851B32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768" y="4116917"/>
            <a:ext cx="5856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67" b="1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- 10</a:t>
            </a:r>
            <a:endParaRPr lang="zh-CN" altLang="en-US" sz="2667" b="1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CE9347E-FC13-EFE0-B2DD-310E9DEA2C2E}"/>
              </a:ext>
            </a:extLst>
          </p:cNvPr>
          <p:cNvSpPr txBox="1"/>
          <p:nvPr/>
        </p:nvSpPr>
        <p:spPr>
          <a:xfrm>
            <a:off x="710880" y="1701281"/>
            <a:ext cx="5517857" cy="7964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原码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数据的二进制体现形式，一个字节由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个二进制位组成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58189D2C-2FF9-D2EB-9963-C7128758DA65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4018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原码反码补码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284E10F-41C0-FB65-0CB2-03918BD039B7}"/>
              </a:ext>
            </a:extLst>
          </p:cNvPr>
          <p:cNvSpPr txBox="1"/>
          <p:nvPr/>
        </p:nvSpPr>
        <p:spPr>
          <a:xfrm>
            <a:off x="5585885" y="5002311"/>
            <a:ext cx="457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F3CD8C6-E544-466F-5FA2-95100ED21E5B}"/>
              </a:ext>
            </a:extLst>
          </p:cNvPr>
          <p:cNvSpPr txBox="1"/>
          <p:nvPr/>
        </p:nvSpPr>
        <p:spPr>
          <a:xfrm>
            <a:off x="4241801" y="5002311"/>
            <a:ext cx="457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6" grpId="0" animBg="1"/>
      <p:bldP spid="17" grpId="0" animBg="1"/>
      <p:bldP spid="18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8" grpId="0"/>
      <p:bldP spid="53" grpId="0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>
            <a:extLst>
              <a:ext uri="{FF2B5EF4-FFF2-40B4-BE49-F238E27FC236}">
                <a16:creationId xmlns:a16="http://schemas.microsoft.com/office/drawing/2014/main" id="{F02D190A-7373-F0D1-C367-14CB410AC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FCE6B2-C3EC-C5C9-4939-4329951192B0}"/>
              </a:ext>
            </a:extLst>
          </p:cNvPr>
          <p:cNvSpPr txBox="1"/>
          <p:nvPr/>
        </p:nvSpPr>
        <p:spPr>
          <a:xfrm>
            <a:off x="710880" y="1617557"/>
            <a:ext cx="5897768" cy="26430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原码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数据的二进制体现形式，一个字节由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个二进制位组成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高位：二进制数据中，最左侧的数据，通过高位代表</a:t>
            </a:r>
            <a:r>
              <a:rPr lang="zh-CN" altLang="en-US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符号位</a:t>
            </a:r>
            <a:endParaRPr lang="en-US" altLang="zh-CN" sz="1600" dirty="0">
              <a:solidFill>
                <a:srgbClr val="AD2A26"/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	</a:t>
            </a:r>
            <a:r>
              <a:rPr lang="en-US" altLang="zh-CN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0 </a:t>
            </a:r>
            <a:r>
              <a:rPr lang="zh-CN" altLang="en-US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代表正数</a:t>
            </a:r>
            <a:endParaRPr lang="en-US" altLang="zh-CN" sz="1600" dirty="0">
              <a:solidFill>
                <a:srgbClr val="AD2A26"/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	1 </a:t>
            </a:r>
            <a:r>
              <a:rPr lang="zh-CN" altLang="en-US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代表负数</a:t>
            </a:r>
            <a:endParaRPr lang="en-US" altLang="zh-CN" sz="1600" dirty="0">
              <a:solidFill>
                <a:srgbClr val="AD2A26"/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70C0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	</a:t>
            </a:r>
            <a:r>
              <a:rPr lang="zh-CN" altLang="en-US" sz="1600" dirty="0">
                <a:solidFill>
                  <a:srgbClr val="0070C0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其余位，表示数值大小</a:t>
            </a:r>
            <a:endParaRPr lang="en-US" altLang="zh-CN" sz="1600" dirty="0">
              <a:solidFill>
                <a:srgbClr val="0070C0"/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弊端：遇到负数运算，会出现错误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D7CA4B-EB9A-DB64-E070-67A7B8A7A3C1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4018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原码反码补码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6EA160-25B8-35B5-4D54-7FB3490C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30" y="4955458"/>
            <a:ext cx="9003111" cy="1170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>
            <a:extLst>
              <a:ext uri="{FF2B5EF4-FFF2-40B4-BE49-F238E27FC236}">
                <a16:creationId xmlns:a16="http://schemas.microsoft.com/office/drawing/2014/main" id="{F02D190A-7373-F0D1-C367-14CB410AC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FCE6B2-C3EC-C5C9-4939-4329951192B0}"/>
              </a:ext>
            </a:extLst>
          </p:cNvPr>
          <p:cNvSpPr txBox="1"/>
          <p:nvPr/>
        </p:nvSpPr>
        <p:spPr>
          <a:xfrm>
            <a:off x="710880" y="1617557"/>
            <a:ext cx="5897768" cy="26430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原码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数据的二进制体现形式，一个字节由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8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个二进制位组成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高位：二进制数据中，最左侧的数据，通过高位代表</a:t>
            </a:r>
            <a:r>
              <a:rPr lang="zh-CN" altLang="en-US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符号位</a:t>
            </a:r>
            <a:endParaRPr lang="en-US" altLang="zh-CN" sz="1600" dirty="0">
              <a:solidFill>
                <a:srgbClr val="AD2A26"/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	</a:t>
            </a:r>
            <a:r>
              <a:rPr lang="en-US" altLang="zh-CN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0 </a:t>
            </a:r>
            <a:r>
              <a:rPr lang="zh-CN" altLang="en-US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代表正数</a:t>
            </a:r>
            <a:endParaRPr lang="en-US" altLang="zh-CN" sz="1600" dirty="0">
              <a:solidFill>
                <a:srgbClr val="AD2A26"/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	1 </a:t>
            </a:r>
            <a:r>
              <a:rPr lang="zh-CN" altLang="en-US" sz="1600" dirty="0">
                <a:solidFill>
                  <a:srgbClr val="AD2A26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代表负数</a:t>
            </a:r>
            <a:endParaRPr lang="en-US" altLang="zh-CN" sz="1600" dirty="0">
              <a:solidFill>
                <a:srgbClr val="AD2A26"/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70C0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	</a:t>
            </a:r>
            <a:r>
              <a:rPr lang="zh-CN" altLang="en-US" sz="1600" dirty="0">
                <a:solidFill>
                  <a:srgbClr val="0070C0"/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其余位，表示数值大小</a:t>
            </a:r>
            <a:endParaRPr lang="en-US" altLang="zh-CN" sz="1600" dirty="0">
              <a:solidFill>
                <a:srgbClr val="0070C0"/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M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弊端：遇到负数运算，可能会出现错误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M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D7CA4B-EB9A-DB64-E070-67A7B8A7A3C1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4018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原码反码补码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E40077-02B2-B964-2FB3-8339B815CC7C}"/>
              </a:ext>
            </a:extLst>
          </p:cNvPr>
          <p:cNvSpPr txBox="1"/>
          <p:nvPr/>
        </p:nvSpPr>
        <p:spPr>
          <a:xfrm>
            <a:off x="710880" y="4358788"/>
            <a:ext cx="5089855" cy="1165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反码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正数的反码与其原码相同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负数的反码是对其原码逐位取反，但符号位除外。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DA0E41-BE4E-9281-2A6D-0E5B00AF2148}"/>
              </a:ext>
            </a:extLst>
          </p:cNvPr>
          <p:cNvSpPr txBox="1"/>
          <p:nvPr/>
        </p:nvSpPr>
        <p:spPr>
          <a:xfrm>
            <a:off x="710879" y="5537772"/>
            <a:ext cx="3594254" cy="1165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补码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正数的补码与其原码相同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负数的补码是在其反码的末位加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2A7FBF-1F53-A323-EE87-CE809F1A9C0E}"/>
              </a:ext>
            </a:extLst>
          </p:cNvPr>
          <p:cNvSpPr/>
          <p:nvPr/>
        </p:nvSpPr>
        <p:spPr>
          <a:xfrm>
            <a:off x="7193502" y="3118908"/>
            <a:ext cx="670983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0C1836-59D5-7B75-E0F6-0BE26C393446}"/>
              </a:ext>
            </a:extLst>
          </p:cNvPr>
          <p:cNvSpPr/>
          <p:nvPr/>
        </p:nvSpPr>
        <p:spPr>
          <a:xfrm>
            <a:off x="7864485" y="3118908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47575B-AA33-4828-4FBE-B991746529C9}"/>
              </a:ext>
            </a:extLst>
          </p:cNvPr>
          <p:cNvSpPr/>
          <p:nvPr/>
        </p:nvSpPr>
        <p:spPr>
          <a:xfrm>
            <a:off x="8537584" y="3118908"/>
            <a:ext cx="670984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9A2815-8977-2360-A04C-D0FEE85045CB}"/>
              </a:ext>
            </a:extLst>
          </p:cNvPr>
          <p:cNvSpPr/>
          <p:nvPr/>
        </p:nvSpPr>
        <p:spPr>
          <a:xfrm>
            <a:off x="9208569" y="3118908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890979-4F73-5B72-4137-4426565F45D5}"/>
              </a:ext>
            </a:extLst>
          </p:cNvPr>
          <p:cNvSpPr/>
          <p:nvPr/>
        </p:nvSpPr>
        <p:spPr>
          <a:xfrm>
            <a:off x="9866851" y="3118908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AB2149-7133-7B44-1E59-D86CB48D2C4F}"/>
              </a:ext>
            </a:extLst>
          </p:cNvPr>
          <p:cNvSpPr/>
          <p:nvPr/>
        </p:nvSpPr>
        <p:spPr>
          <a:xfrm>
            <a:off x="10539951" y="3118908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6E1EDD-49D6-FDCE-871F-03F65AF4F9C8}"/>
              </a:ext>
            </a:extLst>
          </p:cNvPr>
          <p:cNvSpPr/>
          <p:nvPr/>
        </p:nvSpPr>
        <p:spPr>
          <a:xfrm>
            <a:off x="11213051" y="3118908"/>
            <a:ext cx="670984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4BF5AF-807F-382B-22BA-415DDF217910}"/>
              </a:ext>
            </a:extLst>
          </p:cNvPr>
          <p:cNvSpPr/>
          <p:nvPr/>
        </p:nvSpPr>
        <p:spPr>
          <a:xfrm>
            <a:off x="6520402" y="3118908"/>
            <a:ext cx="673100" cy="620183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935FA2-5490-A99B-EDC0-4C347F3FA739}"/>
              </a:ext>
            </a:extLst>
          </p:cNvPr>
          <p:cNvSpPr/>
          <p:nvPr/>
        </p:nvSpPr>
        <p:spPr>
          <a:xfrm>
            <a:off x="7193502" y="4166657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8E1105-0582-E686-91FF-D06076C25916}"/>
              </a:ext>
            </a:extLst>
          </p:cNvPr>
          <p:cNvSpPr/>
          <p:nvPr/>
        </p:nvSpPr>
        <p:spPr>
          <a:xfrm>
            <a:off x="7864485" y="416665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22926C-B855-FAFA-1EF1-D43B70C18814}"/>
              </a:ext>
            </a:extLst>
          </p:cNvPr>
          <p:cNvSpPr/>
          <p:nvPr/>
        </p:nvSpPr>
        <p:spPr>
          <a:xfrm>
            <a:off x="8537584" y="4166657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C64EE7-CC22-496C-4985-81E97797A869}"/>
              </a:ext>
            </a:extLst>
          </p:cNvPr>
          <p:cNvSpPr/>
          <p:nvPr/>
        </p:nvSpPr>
        <p:spPr>
          <a:xfrm>
            <a:off x="9208569" y="416665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EB7C39-B291-1966-2EBF-5184DCD59292}"/>
              </a:ext>
            </a:extLst>
          </p:cNvPr>
          <p:cNvSpPr/>
          <p:nvPr/>
        </p:nvSpPr>
        <p:spPr>
          <a:xfrm>
            <a:off x="9866851" y="416665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173447-7037-0EAB-9EDF-BEAEDD90E1C2}"/>
              </a:ext>
            </a:extLst>
          </p:cNvPr>
          <p:cNvSpPr/>
          <p:nvPr/>
        </p:nvSpPr>
        <p:spPr>
          <a:xfrm>
            <a:off x="10539951" y="4166657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D71408-B5EC-F149-F9EC-B5AE269A3CF4}"/>
              </a:ext>
            </a:extLst>
          </p:cNvPr>
          <p:cNvSpPr/>
          <p:nvPr/>
        </p:nvSpPr>
        <p:spPr>
          <a:xfrm>
            <a:off x="11213051" y="4166657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B7A00EE-1659-24E6-9C6A-EADE4BE29900}"/>
              </a:ext>
            </a:extLst>
          </p:cNvPr>
          <p:cNvSpPr/>
          <p:nvPr/>
        </p:nvSpPr>
        <p:spPr>
          <a:xfrm>
            <a:off x="6520402" y="4166657"/>
            <a:ext cx="673100" cy="618067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46A4DD-4330-B458-21B6-EE0073479272}"/>
              </a:ext>
            </a:extLst>
          </p:cNvPr>
          <p:cNvSpPr txBox="1"/>
          <p:nvPr/>
        </p:nvSpPr>
        <p:spPr>
          <a:xfrm>
            <a:off x="8632835" y="2737908"/>
            <a:ext cx="673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原码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0FF03D-737D-D005-F978-BB99F54100C1}"/>
              </a:ext>
            </a:extLst>
          </p:cNvPr>
          <p:cNvSpPr txBox="1"/>
          <p:nvPr/>
        </p:nvSpPr>
        <p:spPr>
          <a:xfrm>
            <a:off x="8632835" y="3827990"/>
            <a:ext cx="673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反码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1F5F27E-9FBB-8B53-F31E-8333C0681F50}"/>
              </a:ext>
            </a:extLst>
          </p:cNvPr>
          <p:cNvCxnSpPr>
            <a:cxnSpLocks/>
          </p:cNvCxnSpPr>
          <p:nvPr/>
        </p:nvCxnSpPr>
        <p:spPr>
          <a:xfrm flipV="1">
            <a:off x="5849417" y="5419724"/>
            <a:ext cx="6383867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77DC1CA-46A1-316E-C841-671BCB365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35" y="4905375"/>
            <a:ext cx="65764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+                                                                                                                           						  1</a:t>
            </a:r>
            <a:endParaRPr lang="zh-CN" altLang="en-US" sz="1600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9A289-F92D-82D0-ED1E-1EF896D4B1AA}"/>
              </a:ext>
            </a:extLst>
          </p:cNvPr>
          <p:cNvSpPr/>
          <p:nvPr/>
        </p:nvSpPr>
        <p:spPr>
          <a:xfrm>
            <a:off x="7193502" y="5794375"/>
            <a:ext cx="670983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FA6584-7544-887A-9269-9BE0D6D3D773}"/>
              </a:ext>
            </a:extLst>
          </p:cNvPr>
          <p:cNvSpPr/>
          <p:nvPr/>
        </p:nvSpPr>
        <p:spPr>
          <a:xfrm>
            <a:off x="7864485" y="5794375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409B39-75C4-619A-9EE4-3FA9E048AE51}"/>
              </a:ext>
            </a:extLst>
          </p:cNvPr>
          <p:cNvSpPr/>
          <p:nvPr/>
        </p:nvSpPr>
        <p:spPr>
          <a:xfrm>
            <a:off x="8537584" y="5794375"/>
            <a:ext cx="670984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4B1853-F500-1F7A-485A-302E8EA40B5B}"/>
              </a:ext>
            </a:extLst>
          </p:cNvPr>
          <p:cNvSpPr/>
          <p:nvPr/>
        </p:nvSpPr>
        <p:spPr>
          <a:xfrm>
            <a:off x="9208569" y="5794375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233F60-0DD5-5894-28D0-DC7EECB290F3}"/>
              </a:ext>
            </a:extLst>
          </p:cNvPr>
          <p:cNvSpPr/>
          <p:nvPr/>
        </p:nvSpPr>
        <p:spPr>
          <a:xfrm>
            <a:off x="9866851" y="5794375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2474DFC-131A-7BB2-5E06-781DDA75616C}"/>
              </a:ext>
            </a:extLst>
          </p:cNvPr>
          <p:cNvSpPr/>
          <p:nvPr/>
        </p:nvSpPr>
        <p:spPr>
          <a:xfrm>
            <a:off x="10539951" y="5794375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831C28-8898-E8AB-784F-9F32BC9E60EF}"/>
              </a:ext>
            </a:extLst>
          </p:cNvPr>
          <p:cNvSpPr/>
          <p:nvPr/>
        </p:nvSpPr>
        <p:spPr>
          <a:xfrm>
            <a:off x="11213051" y="5794375"/>
            <a:ext cx="670984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501CBB-E3B1-C310-7D9E-9C82A1F3EEEE}"/>
              </a:ext>
            </a:extLst>
          </p:cNvPr>
          <p:cNvSpPr/>
          <p:nvPr/>
        </p:nvSpPr>
        <p:spPr>
          <a:xfrm>
            <a:off x="6520402" y="5794375"/>
            <a:ext cx="673100" cy="620183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FE28370-01ED-6804-CAFD-E88478E27E46}"/>
              </a:ext>
            </a:extLst>
          </p:cNvPr>
          <p:cNvSpPr txBox="1"/>
          <p:nvPr/>
        </p:nvSpPr>
        <p:spPr>
          <a:xfrm>
            <a:off x="8632835" y="5455708"/>
            <a:ext cx="6731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补码</a:t>
            </a:r>
          </a:p>
        </p:txBody>
      </p:sp>
    </p:spTree>
    <p:extLst>
      <p:ext uri="{BB962C8B-B14F-4D97-AF65-F5344CB8AC3E}">
        <p14:creationId xmlns:p14="http://schemas.microsoft.com/office/powerpoint/2010/main" val="42485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3A8EF2C-C562-44ED-2009-13D39918F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M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Alibaba PuHuiTi M"/>
              <a:ea typeface="思源黑体 CN Bold" panose="020B0800000000000000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F7CCC9-313F-A6D6-517F-036F72BE1681}"/>
              </a:ext>
            </a:extLst>
          </p:cNvPr>
          <p:cNvSpPr/>
          <p:nvPr/>
        </p:nvSpPr>
        <p:spPr>
          <a:xfrm>
            <a:off x="3407833" y="2013373"/>
            <a:ext cx="673100" cy="6201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029202F-5943-CDE0-BF9F-F44F17EA1EB0}"/>
              </a:ext>
            </a:extLst>
          </p:cNvPr>
          <p:cNvSpPr/>
          <p:nvPr/>
        </p:nvSpPr>
        <p:spPr>
          <a:xfrm>
            <a:off x="4080932" y="2013373"/>
            <a:ext cx="670984" cy="6201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33E3C6F-A391-3181-305A-1BC9565FC1B7}"/>
              </a:ext>
            </a:extLst>
          </p:cNvPr>
          <p:cNvSpPr/>
          <p:nvPr/>
        </p:nvSpPr>
        <p:spPr>
          <a:xfrm>
            <a:off x="4751917" y="2013373"/>
            <a:ext cx="673100" cy="6201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AF03D2A-7456-EF27-5649-22C63090FD3C}"/>
              </a:ext>
            </a:extLst>
          </p:cNvPr>
          <p:cNvSpPr/>
          <p:nvPr/>
        </p:nvSpPr>
        <p:spPr>
          <a:xfrm>
            <a:off x="5425017" y="2013373"/>
            <a:ext cx="670983" cy="6201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7A17D02-26AA-94B6-083F-571A19A83339}"/>
              </a:ext>
            </a:extLst>
          </p:cNvPr>
          <p:cNvSpPr/>
          <p:nvPr/>
        </p:nvSpPr>
        <p:spPr>
          <a:xfrm>
            <a:off x="6083299" y="2013373"/>
            <a:ext cx="670984" cy="6201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2098C64-621D-2FF2-C591-114F9C605F87}"/>
              </a:ext>
            </a:extLst>
          </p:cNvPr>
          <p:cNvSpPr/>
          <p:nvPr/>
        </p:nvSpPr>
        <p:spPr>
          <a:xfrm>
            <a:off x="6754284" y="2013373"/>
            <a:ext cx="673100" cy="6201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36D8B6B-AC95-5014-34BB-0CF03A06F955}"/>
              </a:ext>
            </a:extLst>
          </p:cNvPr>
          <p:cNvSpPr/>
          <p:nvPr/>
        </p:nvSpPr>
        <p:spPr>
          <a:xfrm>
            <a:off x="7427384" y="2013373"/>
            <a:ext cx="670983" cy="6201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1F6187D-9089-E61B-D684-44168C881CFF}"/>
              </a:ext>
            </a:extLst>
          </p:cNvPr>
          <p:cNvSpPr/>
          <p:nvPr/>
        </p:nvSpPr>
        <p:spPr>
          <a:xfrm>
            <a:off x="2734733" y="2013373"/>
            <a:ext cx="673100" cy="620184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C57AF4B-5D87-4C70-1B65-66BF75876421}"/>
              </a:ext>
            </a:extLst>
          </p:cNvPr>
          <p:cNvSpPr txBox="1"/>
          <p:nvPr/>
        </p:nvSpPr>
        <p:spPr>
          <a:xfrm>
            <a:off x="8443384" y="2131908"/>
            <a:ext cx="24405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- 10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的补码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D7DFF4-1D4A-62A7-8B89-675DD8625414}"/>
              </a:ext>
            </a:extLst>
          </p:cNvPr>
          <p:cNvSpPr/>
          <p:nvPr/>
        </p:nvSpPr>
        <p:spPr>
          <a:xfrm>
            <a:off x="3393017" y="2866391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1FE801-0E13-247A-1461-E54FD75BD11B}"/>
              </a:ext>
            </a:extLst>
          </p:cNvPr>
          <p:cNvSpPr/>
          <p:nvPr/>
        </p:nvSpPr>
        <p:spPr>
          <a:xfrm>
            <a:off x="4066117" y="2866391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662BFD-1290-227A-6D4F-79CCA3808A42}"/>
              </a:ext>
            </a:extLst>
          </p:cNvPr>
          <p:cNvSpPr/>
          <p:nvPr/>
        </p:nvSpPr>
        <p:spPr>
          <a:xfrm>
            <a:off x="4737100" y="2866391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E104A2-A79C-44FE-5663-95EC9C8ECBFE}"/>
              </a:ext>
            </a:extLst>
          </p:cNvPr>
          <p:cNvSpPr/>
          <p:nvPr/>
        </p:nvSpPr>
        <p:spPr>
          <a:xfrm>
            <a:off x="5410200" y="2866391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1538D5-7FFC-C26F-8BF6-0671BE2D7332}"/>
              </a:ext>
            </a:extLst>
          </p:cNvPr>
          <p:cNvSpPr/>
          <p:nvPr/>
        </p:nvSpPr>
        <p:spPr>
          <a:xfrm>
            <a:off x="6083299" y="2866391"/>
            <a:ext cx="670984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88E1F5-13F6-FBCA-896E-36305B0EFEBD}"/>
              </a:ext>
            </a:extLst>
          </p:cNvPr>
          <p:cNvSpPr/>
          <p:nvPr/>
        </p:nvSpPr>
        <p:spPr>
          <a:xfrm>
            <a:off x="6754284" y="2866391"/>
            <a:ext cx="673100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6EAD9A-FDFA-207B-EFF9-9D6947416FBF}"/>
              </a:ext>
            </a:extLst>
          </p:cNvPr>
          <p:cNvSpPr/>
          <p:nvPr/>
        </p:nvSpPr>
        <p:spPr>
          <a:xfrm>
            <a:off x="7427384" y="2866391"/>
            <a:ext cx="670983" cy="618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3144B2-3DDF-781E-9B5A-1908F72B6A95}"/>
              </a:ext>
            </a:extLst>
          </p:cNvPr>
          <p:cNvSpPr/>
          <p:nvPr/>
        </p:nvSpPr>
        <p:spPr>
          <a:xfrm>
            <a:off x="2722032" y="2866391"/>
            <a:ext cx="670984" cy="618067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3611FF3-E2FB-E562-D34B-22CF72277F75}"/>
              </a:ext>
            </a:extLst>
          </p:cNvPr>
          <p:cNvCxnSpPr>
            <a:cxnSpLocks/>
          </p:cNvCxnSpPr>
          <p:nvPr/>
        </p:nvCxnSpPr>
        <p:spPr>
          <a:xfrm>
            <a:off x="1960033" y="3723640"/>
            <a:ext cx="6479117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01D6033-31CD-4890-86AB-611B5F78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599" y="2709758"/>
            <a:ext cx="567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+</a:t>
            </a:r>
            <a:endParaRPr lang="zh-CN" altLang="en-US" sz="3200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B62854-1E75-9005-6083-DE93AD129C99}"/>
              </a:ext>
            </a:extLst>
          </p:cNvPr>
          <p:cNvSpPr txBox="1"/>
          <p:nvPr/>
        </p:nvSpPr>
        <p:spPr>
          <a:xfrm>
            <a:off x="8443384" y="2910841"/>
            <a:ext cx="24405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+ 10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的补码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BC7D4F2-9B72-85B8-15F4-7A83AE57CC5D}"/>
              </a:ext>
            </a:extLst>
          </p:cNvPr>
          <p:cNvSpPr/>
          <p:nvPr/>
        </p:nvSpPr>
        <p:spPr>
          <a:xfrm>
            <a:off x="3407833" y="4064425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22A7798-D15D-CAAE-0BE8-8312C49C11D6}"/>
              </a:ext>
            </a:extLst>
          </p:cNvPr>
          <p:cNvSpPr/>
          <p:nvPr/>
        </p:nvSpPr>
        <p:spPr>
          <a:xfrm>
            <a:off x="4080932" y="4064425"/>
            <a:ext cx="670984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8B4919-8B06-E9E0-F0DD-8215214E1ABC}"/>
              </a:ext>
            </a:extLst>
          </p:cNvPr>
          <p:cNvSpPr/>
          <p:nvPr/>
        </p:nvSpPr>
        <p:spPr>
          <a:xfrm>
            <a:off x="4751917" y="4064425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B3B6679-D4D0-C708-B15B-55235C822E31}"/>
              </a:ext>
            </a:extLst>
          </p:cNvPr>
          <p:cNvSpPr/>
          <p:nvPr/>
        </p:nvSpPr>
        <p:spPr>
          <a:xfrm>
            <a:off x="5425017" y="4064425"/>
            <a:ext cx="670983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B7F3A0A-C120-C484-DE12-9A29A62685B1}"/>
              </a:ext>
            </a:extLst>
          </p:cNvPr>
          <p:cNvSpPr/>
          <p:nvPr/>
        </p:nvSpPr>
        <p:spPr>
          <a:xfrm>
            <a:off x="6096000" y="4064425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B4AEE72-08AA-1ADF-464E-11E890E0ABAD}"/>
              </a:ext>
            </a:extLst>
          </p:cNvPr>
          <p:cNvSpPr/>
          <p:nvPr/>
        </p:nvSpPr>
        <p:spPr>
          <a:xfrm>
            <a:off x="6769099" y="4064425"/>
            <a:ext cx="670984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87F62EE-DBC8-CE7C-A7C0-0FFC1132E4B5}"/>
              </a:ext>
            </a:extLst>
          </p:cNvPr>
          <p:cNvSpPr/>
          <p:nvPr/>
        </p:nvSpPr>
        <p:spPr>
          <a:xfrm>
            <a:off x="7440084" y="4064425"/>
            <a:ext cx="673100" cy="6201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94F8910-68BD-CA2E-55DB-B9FAEE915DC3}"/>
              </a:ext>
            </a:extLst>
          </p:cNvPr>
          <p:cNvSpPr/>
          <p:nvPr/>
        </p:nvSpPr>
        <p:spPr>
          <a:xfrm>
            <a:off x="2063750" y="4064425"/>
            <a:ext cx="670983" cy="620183"/>
          </a:xfrm>
          <a:prstGeom prst="rect">
            <a:avLst/>
          </a:prstGeom>
          <a:ln>
            <a:solidFill>
              <a:srgbClr val="9BBB5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EB63B62-AF13-6E44-42D3-89B75DD75423}"/>
              </a:ext>
            </a:extLst>
          </p:cNvPr>
          <p:cNvSpPr txBox="1"/>
          <p:nvPr/>
        </p:nvSpPr>
        <p:spPr>
          <a:xfrm>
            <a:off x="6525683" y="3547958"/>
            <a:ext cx="457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2379251-EE93-3D13-A99B-7EEF3AAFA394}"/>
              </a:ext>
            </a:extLst>
          </p:cNvPr>
          <p:cNvSpPr txBox="1"/>
          <p:nvPr/>
        </p:nvSpPr>
        <p:spPr>
          <a:xfrm>
            <a:off x="5890683" y="3547958"/>
            <a:ext cx="45508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DC65027-B68A-809B-5B0D-736C3D66CEA1}"/>
              </a:ext>
            </a:extLst>
          </p:cNvPr>
          <p:cNvSpPr txBox="1"/>
          <p:nvPr/>
        </p:nvSpPr>
        <p:spPr>
          <a:xfrm>
            <a:off x="5151966" y="3547958"/>
            <a:ext cx="457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F28BBB5-8376-C138-9A43-83213D8DF946}"/>
              </a:ext>
            </a:extLst>
          </p:cNvPr>
          <p:cNvSpPr txBox="1"/>
          <p:nvPr/>
        </p:nvSpPr>
        <p:spPr>
          <a:xfrm>
            <a:off x="4485216" y="3550074"/>
            <a:ext cx="45508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A01C435-8519-973E-3FB8-2BEBF459A955}"/>
              </a:ext>
            </a:extLst>
          </p:cNvPr>
          <p:cNvSpPr txBox="1"/>
          <p:nvPr/>
        </p:nvSpPr>
        <p:spPr>
          <a:xfrm>
            <a:off x="3837516" y="3547958"/>
            <a:ext cx="457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449E8CB-FE41-5918-2613-5978714EEFED}"/>
              </a:ext>
            </a:extLst>
          </p:cNvPr>
          <p:cNvSpPr txBox="1"/>
          <p:nvPr/>
        </p:nvSpPr>
        <p:spPr>
          <a:xfrm>
            <a:off x="3136900" y="3550074"/>
            <a:ext cx="455084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D6EE596-1361-F5E3-8C53-F0D3DADCEA11}"/>
              </a:ext>
            </a:extLst>
          </p:cNvPr>
          <p:cNvSpPr/>
          <p:nvPr/>
        </p:nvSpPr>
        <p:spPr>
          <a:xfrm>
            <a:off x="2734733" y="4064425"/>
            <a:ext cx="673100" cy="620183"/>
          </a:xfrm>
          <a:prstGeom prst="rect">
            <a:avLst/>
          </a:prstGeom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1400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A4C8D14-E6F7-7561-D1BC-240057A8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166" y="4075007"/>
            <a:ext cx="480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AD2A26"/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0</a:t>
            </a:r>
            <a:endParaRPr lang="zh-CN" altLang="en-US" sz="2400" b="1" dirty="0">
              <a:solidFill>
                <a:srgbClr val="AD2A26"/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77" grpId="0" animBg="1"/>
      <p:bldP spid="78" grpId="0" animBg="1"/>
      <p:bldP spid="79" grpId="0" animBg="1"/>
      <p:bldP spid="79" grpId="1" animBg="1"/>
      <p:bldP spid="80" grpId="0"/>
      <p:bldP spid="81" grpId="0"/>
      <p:bldP spid="82" grpId="0"/>
      <p:bldP spid="83" grpId="0"/>
      <p:bldP spid="84" grpId="0"/>
      <p:bldP spid="85" grpId="0"/>
      <p:bldP spid="86" grpId="0" animBg="1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运算符和表达式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75426E87-F13F-45D4-B405-C8A041BCC39A}"/>
              </a:ext>
            </a:extLst>
          </p:cNvPr>
          <p:cNvSpPr txBox="1"/>
          <p:nvPr/>
        </p:nvSpPr>
        <p:spPr>
          <a:xfrm>
            <a:off x="710880" y="1635973"/>
            <a:ext cx="7543800" cy="3820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运算符：对字面量或者变量进行操作的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符号</a:t>
            </a:r>
            <a:endParaRPr lang="en-US" altLang="zh-CN" sz="1400" b="1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0253F0F2-DCA3-4B7B-8320-A5E6B6ECE35C}"/>
              </a:ext>
            </a:extLst>
          </p:cNvPr>
          <p:cNvSpPr txBox="1"/>
          <p:nvPr/>
        </p:nvSpPr>
        <p:spPr>
          <a:xfrm>
            <a:off x="710880" y="2002157"/>
            <a:ext cx="7543800" cy="7051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表达式：用</a:t>
            </a:r>
            <a:r>
              <a:rPr lang="zh-CN" altLang="en-US" sz="1400" b="1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或者变量连接起来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符合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语法的式子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就可以称为表达式。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不同运算符连接的表达式体现的是不同类型的表达式。</a:t>
            </a: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D0657C0E-15EE-4207-9942-2DE1DE809888}"/>
              </a:ext>
            </a:extLst>
          </p:cNvPr>
          <p:cNvSpPr txBox="1"/>
          <p:nvPr/>
        </p:nvSpPr>
        <p:spPr>
          <a:xfrm>
            <a:off x="710880" y="2692191"/>
            <a:ext cx="7543800" cy="2321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举例说明：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int a = 10;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int b = 20;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int c = a + b;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：是运算符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，并且是算术运算符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+ b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：是表达式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，由于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是算术运算符，所以这个表达式叫算术表达式</a:t>
            </a:r>
          </a:p>
        </p:txBody>
      </p:sp>
    </p:spTree>
    <p:extLst>
      <p:ext uri="{BB962C8B-B14F-4D97-AF65-F5344CB8AC3E}">
        <p14:creationId xmlns:p14="http://schemas.microsoft.com/office/powerpoint/2010/main" val="32702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>
            <a:extLst>
              <a:ext uri="{FF2B5EF4-FFF2-40B4-BE49-F238E27FC236}">
                <a16:creationId xmlns:a16="http://schemas.microsoft.com/office/drawing/2014/main" id="{7F43924F-1E75-C75A-CCC0-207E0709C16A}"/>
              </a:ext>
            </a:extLst>
          </p:cNvPr>
          <p:cNvSpPr txBox="1"/>
          <p:nvPr/>
        </p:nvSpPr>
        <p:spPr>
          <a:xfrm>
            <a:off x="7025217" y="3060504"/>
            <a:ext cx="3752851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D878E4F8-7317-B943-6E0E-BAD3C355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EAE21CAD-2500-0FC2-D003-411A02309478}"/>
              </a:ext>
            </a:extLst>
          </p:cNvPr>
          <p:cNvSpPr txBox="1"/>
          <p:nvPr/>
        </p:nvSpPr>
        <p:spPr>
          <a:xfrm>
            <a:off x="838201" y="1820122"/>
            <a:ext cx="5088467" cy="58477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6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130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// -126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470B75-1BE3-1DD6-4C32-1A750827A376}"/>
              </a:ext>
            </a:extLst>
          </p:cNvPr>
          <p:cNvSpPr txBox="1"/>
          <p:nvPr/>
        </p:nvSpPr>
        <p:spPr>
          <a:xfrm>
            <a:off x="681567" y="2601172"/>
            <a:ext cx="61478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整数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130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：默认为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个字节，也就是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个二进制位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E20DC2B-45FB-9677-CE3C-0F2EEF627A1F}"/>
              </a:ext>
            </a:extLst>
          </p:cNvPr>
          <p:cNvSpPr txBox="1"/>
          <p:nvPr/>
        </p:nvSpPr>
        <p:spPr>
          <a:xfrm>
            <a:off x="876301" y="2982172"/>
            <a:ext cx="4800600" cy="422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00000000 00000000 00000000 10000010‬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FC6A6A-02E9-9A21-2BFB-6BF4DFAC93D2}"/>
              </a:ext>
            </a:extLst>
          </p:cNvPr>
          <p:cNvSpPr txBox="1"/>
          <p:nvPr/>
        </p:nvSpPr>
        <p:spPr>
          <a:xfrm>
            <a:off x="681568" y="3498639"/>
            <a:ext cx="61863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强转到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个字节，强制转换为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个字节，就是砍掉前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BEAE595-AE7A-5D63-C025-D65F8ABD2E07}"/>
              </a:ext>
            </a:extLst>
          </p:cNvPr>
          <p:cNvSpPr txBox="1"/>
          <p:nvPr/>
        </p:nvSpPr>
        <p:spPr>
          <a:xfrm>
            <a:off x="876301" y="3888105"/>
            <a:ext cx="1824567" cy="422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10000010‬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D21C39F-74BB-E04A-4571-7A54BE217431}"/>
              </a:ext>
            </a:extLst>
          </p:cNvPr>
          <p:cNvSpPr txBox="1"/>
          <p:nvPr/>
        </p:nvSpPr>
        <p:spPr>
          <a:xfrm>
            <a:off x="696385" y="4396106"/>
            <a:ext cx="32672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根据运算后的补码，反向推原码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E41ED6-39A0-D520-0DCB-76E3B490FBAC}"/>
              </a:ext>
            </a:extLst>
          </p:cNvPr>
          <p:cNvSpPr/>
          <p:nvPr/>
        </p:nvSpPr>
        <p:spPr>
          <a:xfrm>
            <a:off x="8089901" y="1909022"/>
            <a:ext cx="383117" cy="364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C26764-0CCD-648A-4FCF-BC251F27B003}"/>
              </a:ext>
            </a:extLst>
          </p:cNvPr>
          <p:cNvSpPr/>
          <p:nvPr/>
        </p:nvSpPr>
        <p:spPr>
          <a:xfrm>
            <a:off x="8473019" y="1909022"/>
            <a:ext cx="385233" cy="364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28CA3A7-8927-47F8-203E-FBF8C45627C7}"/>
              </a:ext>
            </a:extLst>
          </p:cNvPr>
          <p:cNvSpPr/>
          <p:nvPr/>
        </p:nvSpPr>
        <p:spPr>
          <a:xfrm>
            <a:off x="8858252" y="1909022"/>
            <a:ext cx="383116" cy="364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911833A-EBEA-D26F-8647-DF1814FE829C}"/>
              </a:ext>
            </a:extLst>
          </p:cNvPr>
          <p:cNvSpPr/>
          <p:nvPr/>
        </p:nvSpPr>
        <p:spPr>
          <a:xfrm>
            <a:off x="9241368" y="1909022"/>
            <a:ext cx="383117" cy="364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59276A2-17E2-73C9-A08C-3A78614075D2}"/>
              </a:ext>
            </a:extLst>
          </p:cNvPr>
          <p:cNvSpPr/>
          <p:nvPr/>
        </p:nvSpPr>
        <p:spPr>
          <a:xfrm>
            <a:off x="9624486" y="1909022"/>
            <a:ext cx="385233" cy="364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FA68FB3-F286-6DBF-372E-296DE32E5DB1}"/>
              </a:ext>
            </a:extLst>
          </p:cNvPr>
          <p:cNvSpPr/>
          <p:nvPr/>
        </p:nvSpPr>
        <p:spPr>
          <a:xfrm>
            <a:off x="10009719" y="1909022"/>
            <a:ext cx="383116" cy="364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8E087D3-446E-0BA4-4C44-0D2E26E32C65}"/>
              </a:ext>
            </a:extLst>
          </p:cNvPr>
          <p:cNvSpPr/>
          <p:nvPr/>
        </p:nvSpPr>
        <p:spPr>
          <a:xfrm>
            <a:off x="10392835" y="1909022"/>
            <a:ext cx="385233" cy="364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D4169AC-FBB4-3D55-C3FC-AA308AA08AE9}"/>
              </a:ext>
            </a:extLst>
          </p:cNvPr>
          <p:cNvSpPr/>
          <p:nvPr/>
        </p:nvSpPr>
        <p:spPr>
          <a:xfrm>
            <a:off x="10778068" y="1909022"/>
            <a:ext cx="383117" cy="3640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8BF1DE-487A-3513-6616-51F88D16910D}"/>
              </a:ext>
            </a:extLst>
          </p:cNvPr>
          <p:cNvSpPr txBox="1"/>
          <p:nvPr/>
        </p:nvSpPr>
        <p:spPr>
          <a:xfrm>
            <a:off x="7362191" y="2493435"/>
            <a:ext cx="2904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补码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023F9D5-7707-B2A5-F490-D41F255AA321}"/>
              </a:ext>
            </a:extLst>
          </p:cNvPr>
          <p:cNvSpPr/>
          <p:nvPr/>
        </p:nvSpPr>
        <p:spPr>
          <a:xfrm>
            <a:off x="8089901" y="2486872"/>
            <a:ext cx="383117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BCA73E8-E80B-E20E-8684-DF892101D2AE}"/>
              </a:ext>
            </a:extLst>
          </p:cNvPr>
          <p:cNvSpPr/>
          <p:nvPr/>
        </p:nvSpPr>
        <p:spPr>
          <a:xfrm>
            <a:off x="8473019" y="2486872"/>
            <a:ext cx="385233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831B315-4BCE-DF66-98D9-B73FBBE337FF}"/>
              </a:ext>
            </a:extLst>
          </p:cNvPr>
          <p:cNvSpPr/>
          <p:nvPr/>
        </p:nvSpPr>
        <p:spPr>
          <a:xfrm>
            <a:off x="8858252" y="2486872"/>
            <a:ext cx="383116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3174233-EC78-2218-8B23-1195C407164B}"/>
              </a:ext>
            </a:extLst>
          </p:cNvPr>
          <p:cNvSpPr/>
          <p:nvPr/>
        </p:nvSpPr>
        <p:spPr>
          <a:xfrm>
            <a:off x="9241368" y="2486872"/>
            <a:ext cx="383117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DBA8FC1-B410-928F-15AF-CC8B9FFA7CFF}"/>
              </a:ext>
            </a:extLst>
          </p:cNvPr>
          <p:cNvSpPr/>
          <p:nvPr/>
        </p:nvSpPr>
        <p:spPr>
          <a:xfrm>
            <a:off x="9624486" y="2486872"/>
            <a:ext cx="385233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B7BC6B8-8AD3-871D-52B1-A35532202830}"/>
              </a:ext>
            </a:extLst>
          </p:cNvPr>
          <p:cNvSpPr/>
          <p:nvPr/>
        </p:nvSpPr>
        <p:spPr>
          <a:xfrm>
            <a:off x="10009719" y="2486872"/>
            <a:ext cx="383116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362B7D-A136-FACD-60C2-C017EF8B7A26}"/>
              </a:ext>
            </a:extLst>
          </p:cNvPr>
          <p:cNvSpPr/>
          <p:nvPr/>
        </p:nvSpPr>
        <p:spPr>
          <a:xfrm>
            <a:off x="10392835" y="2486872"/>
            <a:ext cx="385233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B82FE9F-67B1-3BA0-DE00-3B69B5F66584}"/>
              </a:ext>
            </a:extLst>
          </p:cNvPr>
          <p:cNvSpPr/>
          <p:nvPr/>
        </p:nvSpPr>
        <p:spPr>
          <a:xfrm>
            <a:off x="10778068" y="2486872"/>
            <a:ext cx="383117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FC448CE-C345-B9FB-3A0A-054A3A72AC8C}"/>
              </a:ext>
            </a:extLst>
          </p:cNvPr>
          <p:cNvSpPr txBox="1"/>
          <p:nvPr/>
        </p:nvSpPr>
        <p:spPr>
          <a:xfrm>
            <a:off x="7362191" y="3039965"/>
            <a:ext cx="341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反码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AEBF301-5E1F-B6A3-D617-DEC6FEB5C82C}"/>
              </a:ext>
            </a:extLst>
          </p:cNvPr>
          <p:cNvSpPr/>
          <p:nvPr/>
        </p:nvSpPr>
        <p:spPr>
          <a:xfrm>
            <a:off x="8089901" y="3540972"/>
            <a:ext cx="383117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CE43E52-E224-97FA-2465-B0AA2C2B10A0}"/>
              </a:ext>
            </a:extLst>
          </p:cNvPr>
          <p:cNvSpPr/>
          <p:nvPr/>
        </p:nvSpPr>
        <p:spPr>
          <a:xfrm>
            <a:off x="8473019" y="3540972"/>
            <a:ext cx="385233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271DA1B-D7BF-6E31-CAA4-EC1B4E165A7E}"/>
              </a:ext>
            </a:extLst>
          </p:cNvPr>
          <p:cNvSpPr/>
          <p:nvPr/>
        </p:nvSpPr>
        <p:spPr>
          <a:xfrm>
            <a:off x="8858252" y="3540972"/>
            <a:ext cx="383116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0C5D0F8-0692-2A32-B016-5991E6DB0F8A}"/>
              </a:ext>
            </a:extLst>
          </p:cNvPr>
          <p:cNvSpPr/>
          <p:nvPr/>
        </p:nvSpPr>
        <p:spPr>
          <a:xfrm>
            <a:off x="9241368" y="3540972"/>
            <a:ext cx="383117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B6CFF46-C7C5-9D91-670B-A3BD0EA5BF2E}"/>
              </a:ext>
            </a:extLst>
          </p:cNvPr>
          <p:cNvSpPr/>
          <p:nvPr/>
        </p:nvSpPr>
        <p:spPr>
          <a:xfrm>
            <a:off x="9624486" y="3540972"/>
            <a:ext cx="385233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C95011A-6533-806A-AC0F-04D3B6A68B03}"/>
              </a:ext>
            </a:extLst>
          </p:cNvPr>
          <p:cNvSpPr/>
          <p:nvPr/>
        </p:nvSpPr>
        <p:spPr>
          <a:xfrm>
            <a:off x="10009719" y="3540972"/>
            <a:ext cx="383116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ED2DC3F-E610-508B-6879-82ED54172388}"/>
              </a:ext>
            </a:extLst>
          </p:cNvPr>
          <p:cNvSpPr/>
          <p:nvPr/>
        </p:nvSpPr>
        <p:spPr>
          <a:xfrm>
            <a:off x="10392835" y="3540972"/>
            <a:ext cx="385233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1D3731B-9B95-1BCF-E9EB-EAC1597413F3}"/>
              </a:ext>
            </a:extLst>
          </p:cNvPr>
          <p:cNvSpPr/>
          <p:nvPr/>
        </p:nvSpPr>
        <p:spPr>
          <a:xfrm>
            <a:off x="10778068" y="3540972"/>
            <a:ext cx="383117" cy="3619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D1584F2-9C81-00F8-1970-18412C581342}"/>
              </a:ext>
            </a:extLst>
          </p:cNvPr>
          <p:cNvCxnSpPr>
            <a:cxnSpLocks/>
          </p:cNvCxnSpPr>
          <p:nvPr/>
        </p:nvCxnSpPr>
        <p:spPr>
          <a:xfrm>
            <a:off x="6921501" y="3399155"/>
            <a:ext cx="4464051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419C335-5CE1-6E76-105D-6F2404F6340D}"/>
              </a:ext>
            </a:extLst>
          </p:cNvPr>
          <p:cNvSpPr txBox="1"/>
          <p:nvPr/>
        </p:nvSpPr>
        <p:spPr>
          <a:xfrm>
            <a:off x="7362191" y="4116918"/>
            <a:ext cx="1824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原码</a:t>
            </a: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F45D7371-4C5D-F904-7892-0D409A1B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0" y="4807614"/>
            <a:ext cx="4557184" cy="16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8AC9C58-4F45-CB53-8375-A3B0F31402ED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401812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强转中的精度损失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2" grpId="0" animBg="1"/>
      <p:bldP spid="9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" grpId="0" autoUpdateAnimBg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utoUpdateAnimBg="0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0F65F3A-1080-91EB-17FB-B6B4C349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274148"/>
            <a:ext cx="8813800" cy="30124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掌握变量的定义和使用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工具查看程序的执行流程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从键盘录入数据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清楚算数运算符中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 %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的特点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中的字符串拼接操作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清楚自增自减运算符在前在后的区别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清楚隐式转换和强制转换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了解原码反码补码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33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D969CA-6684-3987-BB4F-7CF6FFF9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2362"/>
            <a:ext cx="4048125" cy="6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56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3A3CF54-2986-469F-BDEC-AE75433B1B5F}"/>
              </a:ext>
            </a:extLst>
          </p:cNvPr>
          <p:cNvGraphicFramePr>
            <a:graphicFrameLocks noGrp="1"/>
          </p:cNvGraphicFramePr>
          <p:nvPr/>
        </p:nvGraphicFramePr>
        <p:xfrm>
          <a:off x="834072" y="1169670"/>
          <a:ext cx="10413048" cy="3138172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+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*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乘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×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除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÷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%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取余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获取的是两个数据做除法的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余数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3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739359BE-40E6-4B6A-97C8-AB0DF96DCBB9}"/>
              </a:ext>
            </a:extLst>
          </p:cNvPr>
          <p:cNvSpPr/>
          <p:nvPr/>
        </p:nvSpPr>
        <p:spPr>
          <a:xfrm rot="2651319">
            <a:off x="851566" y="506955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3A3CF54-2986-469F-BDEC-AE75433B1B5F}"/>
              </a:ext>
            </a:extLst>
          </p:cNvPr>
          <p:cNvGraphicFramePr>
            <a:graphicFrameLocks noGrp="1"/>
          </p:cNvGraphicFramePr>
          <p:nvPr/>
        </p:nvGraphicFramePr>
        <p:xfrm>
          <a:off x="834072" y="1169670"/>
          <a:ext cx="10413048" cy="3138172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1783423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68597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+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*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乘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×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除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参看小学二年级，与“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÷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”相同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%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取余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获取的是两个数据做除法的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余数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sp>
        <p:nvSpPr>
          <p:cNvPr id="11" name="TextBox 6">
            <a:extLst>
              <a:ext uri="{FF2B5EF4-FFF2-40B4-BE49-F238E27FC236}">
                <a16:creationId xmlns:a16="http://schemas.microsoft.com/office/drawing/2014/main" id="{5749BC26-A271-4BF7-BDB2-48D4DA2FF416}"/>
              </a:ext>
            </a:extLst>
          </p:cNvPr>
          <p:cNvSpPr txBox="1"/>
          <p:nvPr/>
        </p:nvSpPr>
        <p:spPr>
          <a:xfrm>
            <a:off x="1189355" y="5210614"/>
            <a:ext cx="6767513" cy="7083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的区别：两个数据做除法，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商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</a:t>
            </a:r>
            <a:r>
              <a:rPr lang="en-US" altLang="zh-CN" sz="14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取结果的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余数</a:t>
            </a: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整数操作只能得到整数，要想得到小数，必须有浮点数参与运算。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873B7C-D9B4-4923-A980-6A2D978347AB}"/>
              </a:ext>
            </a:extLst>
          </p:cNvPr>
          <p:cNvSpPr/>
          <p:nvPr/>
        </p:nvSpPr>
        <p:spPr>
          <a:xfrm>
            <a:off x="944880" y="4712970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C31A10-5B38-44A0-BA44-4DFC0C00C242}"/>
              </a:ext>
            </a:extLst>
          </p:cNvPr>
          <p:cNvSpPr/>
          <p:nvPr/>
        </p:nvSpPr>
        <p:spPr>
          <a:xfrm>
            <a:off x="844952" y="47854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2400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数值拆分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需求：键盘录入一个三位数，将其拆分为个位、十位、百位后，打印在控制台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①：使用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Scanner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键盘录入一个三位数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10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十位的计算：数值 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 10 % 10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123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，整数相除只能得到整数）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12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除以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，余数为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</a:t>
            </a:r>
            <a:r>
              <a:rPr lang="zh-CN" altLang="en-US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百位的计算：数值</a:t>
            </a:r>
            <a:r>
              <a:rPr lang="en-US" altLang="zh-CN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/ 10 / 10 % 10</a:t>
            </a:r>
          </a:p>
          <a:p>
            <a:r>
              <a:rPr lang="en-US" altLang="zh-CN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/ 10 % 10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123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  /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1 % 10 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得到 </a:t>
            </a:r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51D4C35-3EA7-41BF-96BC-E00B83F9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648E4DF-68DD-403F-8E79-0D6DDA52690F}"/>
              </a:ext>
            </a:extLst>
          </p:cNvPr>
          <p:cNvSpPr txBox="1"/>
          <p:nvPr/>
        </p:nvSpPr>
        <p:spPr>
          <a:xfrm>
            <a:off x="2285234" y="2151499"/>
            <a:ext cx="5465233" cy="1169551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请输入整数：</a:t>
            </a:r>
            <a:endParaRPr lang="en-US" altLang="zh-CN" sz="1400" b="1" dirty="0">
              <a:solidFill>
                <a:srgbClr val="CCCCC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的个位为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:3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的十位为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:2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的百位为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:1</a:t>
            </a:r>
            <a:endParaRPr lang="zh-CN" altLang="zh-CN" sz="1400" b="1" dirty="0">
              <a:solidFill>
                <a:srgbClr val="CCCCC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01AC468-BA8A-42A6-A67D-63C9C544B2F0}"/>
              </a:ext>
            </a:extLst>
          </p:cNvPr>
          <p:cNvSpPr/>
          <p:nvPr/>
        </p:nvSpPr>
        <p:spPr>
          <a:xfrm>
            <a:off x="8333690" y="3126050"/>
            <a:ext cx="3661998" cy="20759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公式总结：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个位 ：数值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 10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十位 ：数值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10 % 10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百位 ：数值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10 / 10 % 10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千位 ：数值 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10 / 10 / 10 % 10;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字符串拼接操作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E0ADBE1-599F-4F4B-B796-C2D14E546BB9}"/>
              </a:ext>
            </a:extLst>
          </p:cNvPr>
          <p:cNvSpPr txBox="1"/>
          <p:nvPr/>
        </p:nvSpPr>
        <p:spPr>
          <a:xfrm>
            <a:off x="824734" y="1635973"/>
            <a:ext cx="5465233" cy="1169551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请输入整数：</a:t>
            </a:r>
            <a:endParaRPr lang="en-US" altLang="zh-CN" sz="1400" b="1" dirty="0">
              <a:solidFill>
                <a:srgbClr val="CCCCC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的个位为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:3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的十位为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:2</a:t>
            </a:r>
          </a:p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整数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的百位为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:1</a:t>
            </a:r>
            <a:endParaRPr lang="zh-CN" altLang="zh-CN" sz="1400" b="1" dirty="0">
              <a:solidFill>
                <a:srgbClr val="CCCCC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21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字符串拼接操作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5CC6F6-8485-4985-B86B-B22E5435EBF7}"/>
              </a:ext>
            </a:extLst>
          </p:cNvPr>
          <p:cNvSpPr txBox="1"/>
          <p:nvPr/>
        </p:nvSpPr>
        <p:spPr>
          <a:xfrm>
            <a:off x="710880" y="1680747"/>
            <a:ext cx="727710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操作中，遇到了字符串，这时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字符串连接符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，而不是算术运算。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BB888EB-CEA9-41B9-AC6D-A06AC6C6DEA2}"/>
              </a:ext>
            </a:extLst>
          </p:cNvPr>
          <p:cNvSpPr txBox="1"/>
          <p:nvPr/>
        </p:nvSpPr>
        <p:spPr>
          <a:xfrm>
            <a:off x="710880" y="2406454"/>
            <a:ext cx="5261928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args)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System.out.println(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为:"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"年黑马"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8E6333-8691-4D4D-8B6C-033A670F4934}"/>
              </a:ext>
            </a:extLst>
          </p:cNvPr>
          <p:cNvSpPr txBox="1"/>
          <p:nvPr/>
        </p:nvSpPr>
        <p:spPr>
          <a:xfrm>
            <a:off x="6085678" y="2406454"/>
            <a:ext cx="2753521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24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C040D33-ABC3-4AEE-88ED-99695B1CFED7}"/>
              </a:ext>
            </a:extLst>
          </p:cNvPr>
          <p:cNvSpPr txBox="1"/>
          <p:nvPr/>
        </p:nvSpPr>
        <p:spPr>
          <a:xfrm>
            <a:off x="6085678" y="3057035"/>
            <a:ext cx="2753521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年龄为：</a:t>
            </a: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23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9B9E87B-5632-CE80-450B-1E42484F38BD}"/>
              </a:ext>
            </a:extLst>
          </p:cNvPr>
          <p:cNvSpPr txBox="1"/>
          <p:nvPr/>
        </p:nvSpPr>
        <p:spPr>
          <a:xfrm>
            <a:off x="6085678" y="3699115"/>
            <a:ext cx="2753521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sz="1400" b="1" dirty="0">
                <a:solidFill>
                  <a:srgbClr val="CCCCC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年黑马</a:t>
            </a:r>
            <a:endParaRPr lang="en-US" altLang="zh-CN" sz="1400" b="1" dirty="0">
              <a:solidFill>
                <a:srgbClr val="CCCCC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3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599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5993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58820</TotalTime>
  <Words>2926</Words>
  <Application>Microsoft Office PowerPoint</Application>
  <PresentationFormat>宽屏</PresentationFormat>
  <Paragraphs>565</Paragraphs>
  <Slides>43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70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阿里巴巴普惠体 Medium</vt:lpstr>
      <vt:lpstr>等线</vt:lpstr>
      <vt:lpstr>黑体</vt:lpstr>
      <vt:lpstr>华文楷体</vt:lpstr>
      <vt:lpstr>华文楷体</vt:lpstr>
      <vt:lpstr>思源黑体 CN Bold</vt:lpstr>
      <vt:lpstr>思源黑体 CN Normal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运算符</vt:lpstr>
      <vt:lpstr>PowerPoint 演示文稿</vt:lpstr>
      <vt:lpstr>算数运算符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自增自减运算符</vt:lpstr>
      <vt:lpstr> </vt:lpstr>
      <vt:lpstr> </vt:lpstr>
      <vt:lpstr>PowerPoint 演示文稿</vt:lpstr>
      <vt:lpstr>类型转换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2329</cp:revision>
  <dcterms:created xsi:type="dcterms:W3CDTF">2020-03-31T02:23:27Z</dcterms:created>
  <dcterms:modified xsi:type="dcterms:W3CDTF">2022-09-12T05:55:33Z</dcterms:modified>
</cp:coreProperties>
</file>