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8"/>
  </p:notesMasterIdLst>
  <p:handoutMasterIdLst>
    <p:handoutMasterId r:id="rId39"/>
  </p:handoutMasterIdLst>
  <p:sldIdLst>
    <p:sldId id="1454" r:id="rId8"/>
    <p:sldId id="1504" r:id="rId9"/>
    <p:sldId id="463" r:id="rId10"/>
    <p:sldId id="1460" r:id="rId11"/>
    <p:sldId id="1028" r:id="rId12"/>
    <p:sldId id="1029" r:id="rId13"/>
    <p:sldId id="1506" r:id="rId14"/>
    <p:sldId id="1505" r:id="rId15"/>
    <p:sldId id="1031" r:id="rId16"/>
    <p:sldId id="1509" r:id="rId17"/>
    <p:sldId id="1510" r:id="rId18"/>
    <p:sldId id="1033" r:id="rId19"/>
    <p:sldId id="1035" r:id="rId20"/>
    <p:sldId id="1036" r:id="rId21"/>
    <p:sldId id="1037" r:id="rId22"/>
    <p:sldId id="1038" r:id="rId23"/>
    <p:sldId id="1507" r:id="rId24"/>
    <p:sldId id="1508" r:id="rId25"/>
    <p:sldId id="1054" r:id="rId26"/>
    <p:sldId id="1511" r:id="rId27"/>
    <p:sldId id="1512" r:id="rId28"/>
    <p:sldId id="1513" r:id="rId29"/>
    <p:sldId id="1045" r:id="rId30"/>
    <p:sldId id="1046" r:id="rId31"/>
    <p:sldId id="1047" r:id="rId32"/>
    <p:sldId id="1048" r:id="rId33"/>
    <p:sldId id="1052" r:id="rId34"/>
    <p:sldId id="1049" r:id="rId35"/>
    <p:sldId id="1051" r:id="rId36"/>
    <p:sldId id="26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A26"/>
    <a:srgbClr val="FFFFE4"/>
    <a:srgbClr val="F9F9F9"/>
    <a:srgbClr val="4C5252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 autoAdjust="0"/>
    <p:restoredTop sz="93342" autoAdjust="0"/>
  </p:normalViewPr>
  <p:slideViewPr>
    <p:cSldViewPr snapToGrid="0">
      <p:cViewPr varScale="1">
        <p:scale>
          <a:sx n="77" d="100"/>
          <a:sy n="77" d="100"/>
        </p:scale>
        <p:origin x="5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30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8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517454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94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3" r:id="rId16"/>
    <p:sldLayoutId id="2147483714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加油 - 萌萌狗QQ表情包_微信表情包表情">
            <a:extLst>
              <a:ext uri="{FF2B5EF4-FFF2-40B4-BE49-F238E27FC236}">
                <a16:creationId xmlns:a16="http://schemas.microsoft.com/office/drawing/2014/main" id="{86AAC265-FD8A-B274-816F-FA8C8EBD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8" y="1402660"/>
            <a:ext cx="2132358" cy="213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8E5F19BF-8A71-4857-8D1F-BED05850B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38" y="3044459"/>
            <a:ext cx="7948349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2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7933" y="1054100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算数运算符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自增自减运算符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类型转换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赋值运算符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关系运算符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rgbClr val="AD2A26"/>
                </a:solidFill>
              </a:rPr>
              <a:t>逻辑运算符</a:t>
            </a:r>
            <a:endParaRPr lang="en-US" altLang="zh-CN" dirty="0">
              <a:solidFill>
                <a:srgbClr val="AD2A26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三元运算符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运算符优先级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057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9172459-ACF9-95F0-5D17-1AE06626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161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逻辑运算符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0B1BC45-5569-5946-CA90-F7D6F5753B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3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逻辑运算符概述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F6DACCCA-1996-4850-BC30-81CAE456DEA1}"/>
              </a:ext>
            </a:extLst>
          </p:cNvPr>
          <p:cNvSpPr txBox="1"/>
          <p:nvPr/>
        </p:nvSpPr>
        <p:spPr>
          <a:xfrm>
            <a:off x="710880" y="1570397"/>
            <a:ext cx="8640233" cy="3842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在程序中，判断一个学生成绩是否在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90~100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之间，是的话程序输出优秀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CE550A51-C82D-4EEA-9434-274893A5E827}"/>
              </a:ext>
            </a:extLst>
          </p:cNvPr>
          <p:cNvSpPr txBox="1"/>
          <p:nvPr/>
        </p:nvSpPr>
        <p:spPr>
          <a:xfrm>
            <a:off x="710880" y="5511860"/>
            <a:ext cx="8640233" cy="3842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逻辑运算符，可以用来</a:t>
            </a:r>
            <a:r>
              <a:rPr lang="zh-CN" altLang="en-US" sz="14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整合多个条件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为一段整体的逻辑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8E552A0B-A21B-4986-8A38-DC6C5BA8FD6C}"/>
              </a:ext>
            </a:extLst>
          </p:cNvPr>
          <p:cNvSpPr txBox="1"/>
          <p:nvPr/>
        </p:nvSpPr>
        <p:spPr>
          <a:xfrm>
            <a:off x="804806" y="2180551"/>
            <a:ext cx="8235562" cy="264303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95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 &gt;=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 &lt;=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100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6F4F626-C4E1-40DE-82AA-3B5749CFAC55}"/>
              </a:ext>
            </a:extLst>
          </p:cNvPr>
          <p:cNvSpPr/>
          <p:nvPr/>
        </p:nvSpPr>
        <p:spPr>
          <a:xfrm>
            <a:off x="1542288" y="3206496"/>
            <a:ext cx="3547872" cy="67056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67DCF28E-C193-47BF-816B-B4F79A7F185A}"/>
              </a:ext>
            </a:extLst>
          </p:cNvPr>
          <p:cNvSpPr txBox="1"/>
          <p:nvPr/>
        </p:nvSpPr>
        <p:spPr>
          <a:xfrm>
            <a:off x="5161785" y="3319825"/>
            <a:ext cx="562360" cy="38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合并</a:t>
            </a:r>
            <a:endParaRPr lang="en-US" altLang="zh-CN" sz="1400" dirty="0">
              <a:solidFill>
                <a:schemeClr val="accent2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8D26BB4-BB2C-47D7-BD04-2E55CEB34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88" y="3179689"/>
            <a:ext cx="5013960" cy="9819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DAB742E-5264-4BF0-B54C-F1E4D09FE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835" y="3475165"/>
            <a:ext cx="350413" cy="670560"/>
          </a:xfrm>
          <a:prstGeom prst="rect">
            <a:avLst/>
          </a:prstGeom>
        </p:spPr>
      </p:pic>
      <p:sp>
        <p:nvSpPr>
          <p:cNvPr id="39" name="TextBox 9">
            <a:extLst>
              <a:ext uri="{FF2B5EF4-FFF2-40B4-BE49-F238E27FC236}">
                <a16:creationId xmlns:a16="http://schemas.microsoft.com/office/drawing/2014/main" id="{8BC4AFA7-EA1D-4742-9FD2-DF35CDF83D0B}"/>
              </a:ext>
            </a:extLst>
          </p:cNvPr>
          <p:cNvSpPr txBox="1"/>
          <p:nvPr/>
        </p:nvSpPr>
        <p:spPr>
          <a:xfrm>
            <a:off x="710881" y="5014462"/>
            <a:ext cx="8640233" cy="3842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连接布尔类型的表达式</a:t>
            </a:r>
            <a:r>
              <a:rPr lang="en-US" altLang="zh-CN" sz="14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或者是值</a:t>
            </a:r>
            <a:endParaRPr lang="en-US" altLang="zh-CN" sz="1400" dirty="0">
              <a:solidFill>
                <a:schemeClr val="accent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2D1F3C5D-0A10-4594-975B-A571EAE79687}"/>
              </a:ext>
            </a:extLst>
          </p:cNvPr>
          <p:cNvSpPr txBox="1"/>
          <p:nvPr/>
        </p:nvSpPr>
        <p:spPr>
          <a:xfrm>
            <a:off x="3486138" y="3764191"/>
            <a:ext cx="989903" cy="38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</a:rPr>
              <a:t>true</a:t>
            </a:r>
            <a:endParaRPr lang="en-US" altLang="zh-CN" sz="1400" dirty="0">
              <a:solidFill>
                <a:schemeClr val="accent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94C7225B-9F7E-4168-96B9-FFCBCDC9AB14}"/>
              </a:ext>
            </a:extLst>
          </p:cNvPr>
          <p:cNvSpPr txBox="1"/>
          <p:nvPr/>
        </p:nvSpPr>
        <p:spPr>
          <a:xfrm>
            <a:off x="4979429" y="3763290"/>
            <a:ext cx="859295" cy="38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</a:rPr>
              <a:t>true</a:t>
            </a:r>
            <a:endParaRPr lang="en-US" altLang="zh-CN" sz="1400" dirty="0">
              <a:solidFill>
                <a:schemeClr val="accent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TextBox 3">
            <a:extLst>
              <a:ext uri="{FF2B5EF4-FFF2-40B4-BE49-F238E27FC236}">
                <a16:creationId xmlns:a16="http://schemas.microsoft.com/office/drawing/2014/main" id="{1285FE44-21AB-465D-A9F6-3B58144715F5}"/>
              </a:ext>
            </a:extLst>
          </p:cNvPr>
          <p:cNvSpPr txBox="1"/>
          <p:nvPr/>
        </p:nvSpPr>
        <p:spPr>
          <a:xfrm>
            <a:off x="6319385" y="2302520"/>
            <a:ext cx="2111383" cy="954107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CCCCCC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Arial Unicode MS" panose="020B0604020202020204" pitchFamily="34" charset="-122"/>
              </a:rPr>
              <a:t>true</a:t>
            </a:r>
          </a:p>
          <a:p>
            <a:pPr>
              <a:defRPr/>
            </a:pPr>
            <a:endParaRPr lang="en-US" altLang="zh-CN" sz="1400" b="1" dirty="0">
              <a:solidFill>
                <a:srgbClr val="CCCCCC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Arial Unicode MS" panose="020B0604020202020204" pitchFamily="34" charset="-122"/>
            </a:endParaRPr>
          </a:p>
          <a:p>
            <a:pPr>
              <a:defRPr/>
            </a:pPr>
            <a:endParaRPr lang="en-US" altLang="zh-CN" sz="1400" b="1" dirty="0">
              <a:solidFill>
                <a:srgbClr val="CCCCCC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Arial Unicode MS" panose="020B0604020202020204" pitchFamily="34" charset="-122"/>
            </a:endParaRPr>
          </a:p>
          <a:p>
            <a:pPr>
              <a:defRPr/>
            </a:pPr>
            <a:endParaRPr lang="en-US" altLang="zh-CN" sz="1400" b="1" dirty="0">
              <a:solidFill>
                <a:srgbClr val="CCCCCC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47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5" grpId="0" animBg="1"/>
      <p:bldP spid="22" grpId="0"/>
      <p:bldP spid="39" grpId="0"/>
      <p:bldP spid="41" grpId="0"/>
      <p:bldP spid="42" grpId="0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逻辑运算符分类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2B9BFC2-569E-4E9A-9768-06AA57950D17}"/>
              </a:ext>
            </a:extLst>
          </p:cNvPr>
          <p:cNvGraphicFramePr>
            <a:graphicFrameLocks noGrp="1"/>
          </p:cNvGraphicFramePr>
          <p:nvPr/>
        </p:nvGraphicFramePr>
        <p:xfrm>
          <a:off x="784032" y="1819529"/>
          <a:ext cx="7787639" cy="2628629"/>
        </p:xfrm>
        <a:graphic>
          <a:graphicData uri="http://schemas.openxmlformats.org/drawingml/2006/table">
            <a:tbl>
              <a:tblPr/>
              <a:tblGrid>
                <a:gridCol w="1323659">
                  <a:extLst>
                    <a:ext uri="{9D8B030D-6E8A-4147-A177-3AD203B41FA5}">
                      <a16:colId xmlns:a16="http://schemas.microsoft.com/office/drawing/2014/main" val="973644181"/>
                    </a:ext>
                  </a:extLst>
                </a:gridCol>
                <a:gridCol w="1333774">
                  <a:extLst>
                    <a:ext uri="{9D8B030D-6E8A-4147-A177-3AD203B41FA5}">
                      <a16:colId xmlns:a16="http://schemas.microsoft.com/office/drawing/2014/main" val="1819392816"/>
                    </a:ext>
                  </a:extLst>
                </a:gridCol>
                <a:gridCol w="5130206">
                  <a:extLst>
                    <a:ext uri="{9D8B030D-6E8A-4147-A177-3AD203B41FA5}">
                      <a16:colId xmlns:a16="http://schemas.microsoft.com/office/drawing/2014/main" val="85589329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介绍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641929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&amp;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逻辑与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30" marB="457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76553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|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逻辑或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30" marB="457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214377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！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逻辑非</a:t>
                      </a:r>
                      <a:endParaRPr kumimoji="0" lang="en-US" altLang="zh-CN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30" marB="457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85022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^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逻辑异或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30" marB="457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30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489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逻辑运算符分类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2B9BFC2-569E-4E9A-9768-06AA57950D17}"/>
              </a:ext>
            </a:extLst>
          </p:cNvPr>
          <p:cNvGraphicFramePr>
            <a:graphicFrameLocks noGrp="1"/>
          </p:cNvGraphicFramePr>
          <p:nvPr/>
        </p:nvGraphicFramePr>
        <p:xfrm>
          <a:off x="784032" y="1819529"/>
          <a:ext cx="7787639" cy="2628629"/>
        </p:xfrm>
        <a:graphic>
          <a:graphicData uri="http://schemas.openxmlformats.org/drawingml/2006/table">
            <a:tbl>
              <a:tblPr/>
              <a:tblGrid>
                <a:gridCol w="1323659">
                  <a:extLst>
                    <a:ext uri="{9D8B030D-6E8A-4147-A177-3AD203B41FA5}">
                      <a16:colId xmlns:a16="http://schemas.microsoft.com/office/drawing/2014/main" val="973644181"/>
                    </a:ext>
                  </a:extLst>
                </a:gridCol>
                <a:gridCol w="1333774">
                  <a:extLst>
                    <a:ext uri="{9D8B030D-6E8A-4147-A177-3AD203B41FA5}">
                      <a16:colId xmlns:a16="http://schemas.microsoft.com/office/drawing/2014/main" val="1819392816"/>
                    </a:ext>
                  </a:extLst>
                </a:gridCol>
                <a:gridCol w="5130206">
                  <a:extLst>
                    <a:ext uri="{9D8B030D-6E8A-4147-A177-3AD203B41FA5}">
                      <a16:colId xmlns:a16="http://schemas.microsoft.com/office/drawing/2014/main" val="85589329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介绍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641929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&amp;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逻辑与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并且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遇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则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30" marB="457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76553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|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逻辑或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或者，遇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 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则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30" marB="457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214377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！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逻辑非</a:t>
                      </a:r>
                      <a:endParaRPr kumimoji="0" lang="en-US" altLang="zh-CN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取反</a:t>
                      </a:r>
                      <a:endParaRPr kumimoji="0" lang="en-US" altLang="zh-CN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30" marB="457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85022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^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逻辑异或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相同为 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，不同为 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</a:p>
                  </a:txBody>
                  <a:tcPr marL="91408" marR="91408" marT="45730" marB="457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30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86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短路逻辑运算符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2B9BFC2-569E-4E9A-9768-06AA57950D17}"/>
              </a:ext>
            </a:extLst>
          </p:cNvPr>
          <p:cNvGraphicFramePr>
            <a:graphicFrameLocks noGrp="1"/>
          </p:cNvGraphicFramePr>
          <p:nvPr/>
        </p:nvGraphicFramePr>
        <p:xfrm>
          <a:off x="784032" y="1819529"/>
          <a:ext cx="7787639" cy="1609543"/>
        </p:xfrm>
        <a:graphic>
          <a:graphicData uri="http://schemas.openxmlformats.org/drawingml/2006/table">
            <a:tbl>
              <a:tblPr/>
              <a:tblGrid>
                <a:gridCol w="1323659">
                  <a:extLst>
                    <a:ext uri="{9D8B030D-6E8A-4147-A177-3AD203B41FA5}">
                      <a16:colId xmlns:a16="http://schemas.microsoft.com/office/drawing/2014/main" val="973644181"/>
                    </a:ext>
                  </a:extLst>
                </a:gridCol>
                <a:gridCol w="1333774">
                  <a:extLst>
                    <a:ext uri="{9D8B030D-6E8A-4147-A177-3AD203B41FA5}">
                      <a16:colId xmlns:a16="http://schemas.microsoft.com/office/drawing/2014/main" val="1819392816"/>
                    </a:ext>
                  </a:extLst>
                </a:gridCol>
                <a:gridCol w="5130206">
                  <a:extLst>
                    <a:ext uri="{9D8B030D-6E8A-4147-A177-3AD203B41FA5}">
                      <a16:colId xmlns:a16="http://schemas.microsoft.com/office/drawing/2014/main" val="85589329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介绍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641929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&amp;&amp;</a:t>
                      </a:r>
                    </a:p>
                  </a:txBody>
                  <a:tcPr marL="121877" marR="121877" marT="61001" marB="610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短路与</a:t>
                      </a:r>
                    </a:p>
                  </a:txBody>
                  <a:tcPr marL="121877" marR="121877" marT="61001" marB="610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7" marR="121877" marT="61001" marB="610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76553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||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7" marR="121877" marT="61001" marB="610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短路或</a:t>
                      </a:r>
                    </a:p>
                  </a:txBody>
                  <a:tcPr marL="121877" marR="121877" marT="61001" marB="610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7" marR="121877" marT="61001" marB="610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214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82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短路逻辑运算符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2B9BFC2-569E-4E9A-9768-06AA57950D17}"/>
              </a:ext>
            </a:extLst>
          </p:cNvPr>
          <p:cNvGraphicFramePr>
            <a:graphicFrameLocks noGrp="1"/>
          </p:cNvGraphicFramePr>
          <p:nvPr/>
        </p:nvGraphicFramePr>
        <p:xfrm>
          <a:off x="784032" y="1819529"/>
          <a:ext cx="7787639" cy="1609543"/>
        </p:xfrm>
        <a:graphic>
          <a:graphicData uri="http://schemas.openxmlformats.org/drawingml/2006/table">
            <a:tbl>
              <a:tblPr/>
              <a:tblGrid>
                <a:gridCol w="1323659">
                  <a:extLst>
                    <a:ext uri="{9D8B030D-6E8A-4147-A177-3AD203B41FA5}">
                      <a16:colId xmlns:a16="http://schemas.microsoft.com/office/drawing/2014/main" val="973644181"/>
                    </a:ext>
                  </a:extLst>
                </a:gridCol>
                <a:gridCol w="1333774">
                  <a:extLst>
                    <a:ext uri="{9D8B030D-6E8A-4147-A177-3AD203B41FA5}">
                      <a16:colId xmlns:a16="http://schemas.microsoft.com/office/drawing/2014/main" val="1819392816"/>
                    </a:ext>
                  </a:extLst>
                </a:gridCol>
                <a:gridCol w="5130206">
                  <a:extLst>
                    <a:ext uri="{9D8B030D-6E8A-4147-A177-3AD203B41FA5}">
                      <a16:colId xmlns:a16="http://schemas.microsoft.com/office/drawing/2014/main" val="85589329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介绍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641929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&amp;&amp;</a:t>
                      </a:r>
                    </a:p>
                  </a:txBody>
                  <a:tcPr marL="121877" marR="121877" marT="61001" marB="610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短路与</a:t>
                      </a:r>
                    </a:p>
                  </a:txBody>
                  <a:tcPr marL="121877" marR="121877" marT="61001" marB="610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作用和 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&amp; 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相同，但是有短路效果</a:t>
                      </a:r>
                    </a:p>
                  </a:txBody>
                  <a:tcPr marL="121877" marR="121877" marT="61001" marB="610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76553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||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7" marR="121877" marT="61001" marB="610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短路或</a:t>
                      </a:r>
                    </a:p>
                  </a:txBody>
                  <a:tcPr marL="121877" marR="121877" marT="61001" marB="610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作用和 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| 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相同，但是有短路效果</a:t>
                      </a:r>
                    </a:p>
                  </a:txBody>
                  <a:tcPr marL="121877" marR="121877" marT="61001" marB="610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214377"/>
                  </a:ext>
                </a:extLst>
              </a:tr>
            </a:tbl>
          </a:graphicData>
        </a:graphic>
      </p:graphicFrame>
      <p:sp>
        <p:nvSpPr>
          <p:cNvPr id="9" name="TextBox 9">
            <a:extLst>
              <a:ext uri="{FF2B5EF4-FFF2-40B4-BE49-F238E27FC236}">
                <a16:creationId xmlns:a16="http://schemas.microsoft.com/office/drawing/2014/main" id="{E62606F4-1AFC-4685-B006-B47EBD59420F}"/>
              </a:ext>
            </a:extLst>
          </p:cNvPr>
          <p:cNvSpPr txBox="1"/>
          <p:nvPr/>
        </p:nvSpPr>
        <p:spPr>
          <a:xfrm>
            <a:off x="710879" y="3708845"/>
            <a:ext cx="7860791" cy="1027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逻辑与 </a:t>
            </a:r>
            <a:r>
              <a:rPr lang="en-US" altLang="zh-CN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，无论左边 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 false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，右边都要执行。</a:t>
            </a:r>
            <a:endParaRPr lang="en-US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短路与 </a:t>
            </a:r>
            <a:r>
              <a:rPr lang="en-US" altLang="zh-CN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&amp;&amp;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，如果左边为 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，右边执行；如果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左边为 </a:t>
            </a:r>
            <a:r>
              <a:rPr lang="en-US" altLang="zh-CN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，右边不执行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A118F993-8540-44A9-B162-6114E0A3B4AB}"/>
              </a:ext>
            </a:extLst>
          </p:cNvPr>
          <p:cNvSpPr txBox="1"/>
          <p:nvPr/>
        </p:nvSpPr>
        <p:spPr>
          <a:xfrm>
            <a:off x="710878" y="4583464"/>
            <a:ext cx="6799393" cy="707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逻辑或 </a:t>
            </a:r>
            <a:r>
              <a:rPr lang="en-US" altLang="zh-CN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|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，无论左边 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 false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，右边都要执行。</a:t>
            </a:r>
            <a:endParaRPr lang="en-US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短路或 </a:t>
            </a:r>
            <a:r>
              <a:rPr lang="en-US" altLang="zh-CN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||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，如果左边为 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，右边执行；如果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左边为 </a:t>
            </a:r>
            <a:r>
              <a:rPr lang="en-US" altLang="zh-CN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，右边不执行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EDE17649-25A0-4BBA-BCE3-45ECDF76DA76}"/>
              </a:ext>
            </a:extLst>
          </p:cNvPr>
          <p:cNvSpPr txBox="1"/>
          <p:nvPr/>
        </p:nvSpPr>
        <p:spPr>
          <a:xfrm>
            <a:off x="710878" y="5680646"/>
            <a:ext cx="7416800" cy="3842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最常用的逻辑运算符：</a:t>
            </a:r>
            <a:r>
              <a:rPr lang="en-US" altLang="zh-CN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&amp;&amp;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||   !</a:t>
            </a:r>
            <a:endParaRPr lang="en-US" altLang="zh-CN" sz="1400" dirty="0">
              <a:solidFill>
                <a:schemeClr val="accent2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5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7933" y="1054100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算数运算符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自增自减运算符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类型转换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赋值运算符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关系运算符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逻辑运算符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三元运算符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运算符优先级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891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9172459-ACF9-95F0-5D17-1AE06626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161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三元运算符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0B1BC45-5569-5946-CA90-F7D6F5753B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70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三元运算符介绍</a:t>
            </a: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41BDB602-4DB2-4FD7-B7E1-CF8C41E22A59}"/>
              </a:ext>
            </a:extLst>
          </p:cNvPr>
          <p:cNvSpPr txBox="1"/>
          <p:nvPr/>
        </p:nvSpPr>
        <p:spPr>
          <a:xfrm>
            <a:off x="704134" y="1603655"/>
            <a:ext cx="5657850" cy="3817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格式：判断条件 </a:t>
            </a:r>
            <a:r>
              <a:rPr lang="en-US" altLang="zh-CN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2;</a:t>
            </a:r>
          </a:p>
        </p:txBody>
      </p:sp>
      <p:sp>
        <p:nvSpPr>
          <p:cNvPr id="67" name="TextBox 6">
            <a:extLst>
              <a:ext uri="{FF2B5EF4-FFF2-40B4-BE49-F238E27FC236}">
                <a16:creationId xmlns:a16="http://schemas.microsoft.com/office/drawing/2014/main" id="{FF64C089-5917-4229-9BB2-7156B293E9AC}"/>
              </a:ext>
            </a:extLst>
          </p:cNvPr>
          <p:cNvSpPr txBox="1"/>
          <p:nvPr/>
        </p:nvSpPr>
        <p:spPr>
          <a:xfrm>
            <a:off x="698390" y="2194636"/>
            <a:ext cx="6480175" cy="13547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执行流程：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首先计算</a:t>
            </a:r>
            <a:r>
              <a:rPr lang="zh-CN" altLang="en-US" sz="14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判断条件的值</a:t>
            </a:r>
            <a:endParaRPr lang="en-US" altLang="zh-CN" sz="1400" b="1" dirty="0">
              <a:solidFill>
                <a:schemeClr val="accent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如果值为</a:t>
            </a:r>
            <a:r>
              <a:rPr lang="en-US" altLang="zh-CN" sz="14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4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r>
              <a:rPr lang="en-US" altLang="zh-CN" sz="14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就是运算结果 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如果值为</a:t>
            </a:r>
            <a:r>
              <a:rPr lang="en-US" altLang="zh-CN" sz="14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4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r>
              <a:rPr lang="en-US" altLang="zh-CN" sz="14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就是运算结果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477E4EC-A929-CD4D-E520-C506D5048CBA}"/>
              </a:ext>
            </a:extLst>
          </p:cNvPr>
          <p:cNvSpPr/>
          <p:nvPr/>
        </p:nvSpPr>
        <p:spPr>
          <a:xfrm>
            <a:off x="787842" y="4254973"/>
            <a:ext cx="7074010" cy="51719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libaba PuHuiTi M"/>
              </a:rPr>
              <a:t>总结 </a:t>
            </a:r>
            <a:r>
              <a:rPr lang="en-US" altLang="zh-CN" dirty="0">
                <a:latin typeface="Alibaba PuHuiTi M"/>
              </a:rPr>
              <a:t>: </a:t>
            </a:r>
            <a:r>
              <a:rPr lang="zh-CN" altLang="en-US" dirty="0">
                <a:latin typeface="Alibaba PuHuiTi M"/>
              </a:rPr>
              <a:t>根据判断条件</a:t>
            </a:r>
            <a:r>
              <a:rPr lang="en-US" altLang="zh-CN" dirty="0">
                <a:latin typeface="Alibaba PuHuiTi M"/>
              </a:rPr>
              <a:t>, </a:t>
            </a:r>
            <a:r>
              <a:rPr lang="zh-CN" altLang="en-US" dirty="0">
                <a:latin typeface="Alibaba PuHuiTi M"/>
              </a:rPr>
              <a:t>从两份数据中二者选其一</a:t>
            </a:r>
          </a:p>
        </p:txBody>
      </p:sp>
    </p:spTree>
    <p:extLst>
      <p:ext uri="{BB962C8B-B14F-4D97-AF65-F5344CB8AC3E}">
        <p14:creationId xmlns:p14="http://schemas.microsoft.com/office/powerpoint/2010/main" val="67723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48FB8D-9610-C08A-5387-FF9F52F6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libaba PuHuiTi B"/>
              </a:rPr>
              <a:t>今日内容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E7C26E-1C3E-620F-F68E-21684F49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01" y="3529521"/>
            <a:ext cx="2126164" cy="6934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E562DA-23BC-A6C5-C1ED-43DBFD5F0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80" y="5083152"/>
            <a:ext cx="3086367" cy="6020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ED58973-C5CE-EFAB-58DA-F7AFBDC3D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967" y="2204510"/>
            <a:ext cx="1798476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94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30B795B-8A4C-1909-A597-709A18C43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求最大值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E14E7CD-8133-C211-B94E-4A3F386C15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en-US" altLang="zh-CN" dirty="0"/>
              <a:t> : </a:t>
            </a:r>
            <a:r>
              <a:rPr lang="zh-CN" altLang="en-US" dirty="0"/>
              <a:t>键盘录入三个整数</a:t>
            </a:r>
            <a:r>
              <a:rPr lang="en-US" altLang="zh-CN" dirty="0"/>
              <a:t>, </a:t>
            </a:r>
            <a:r>
              <a:rPr lang="zh-CN" altLang="en-US" dirty="0"/>
              <a:t> 求出最大值并打印在控制台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44475"/>
            <a:ext cx="8770938" cy="5175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1984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7933" y="1054100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算数运算符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自增自减运算符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类型转换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赋值运算符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关系运算符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逻辑运算符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三元运算符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运算符优先级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66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9172459-ACF9-95F0-5D17-1AE06626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161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运算符优先级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0B1BC45-5569-5946-CA90-F7D6F5753B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05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运算符优先级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F55E322-64B1-49E0-B762-39FB666971DF}"/>
              </a:ext>
            </a:extLst>
          </p:cNvPr>
          <p:cNvSpPr txBox="1"/>
          <p:nvPr/>
        </p:nvSpPr>
        <p:spPr>
          <a:xfrm>
            <a:off x="710880" y="1872913"/>
            <a:ext cx="5856816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||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&lt;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&amp;&amp;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b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}</a:t>
            </a:r>
            <a:endParaRPr lang="zh-CN" altLang="zh-CN" sz="2133" dirty="0">
              <a:highlight>
                <a:srgbClr val="FFFFE4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245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运算符优先级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F55E322-64B1-49E0-B762-39FB666971DF}"/>
              </a:ext>
            </a:extLst>
          </p:cNvPr>
          <p:cNvSpPr txBox="1"/>
          <p:nvPr/>
        </p:nvSpPr>
        <p:spPr>
          <a:xfrm>
            <a:off x="710880" y="1872913"/>
            <a:ext cx="5856816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||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&lt;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b </a:t>
            </a:r>
            <a:r>
              <a:rPr lang="zh-CN" altLang="zh-CN" sz="1400" dirty="0">
                <a:solidFill>
                  <a:schemeClr val="accent2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&amp;&amp;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b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}</a:t>
            </a:r>
            <a:endParaRPr lang="zh-CN" altLang="zh-CN" sz="2133" dirty="0">
              <a:highlight>
                <a:srgbClr val="FFFFE4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43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运算符优先级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F55E322-64B1-49E0-B762-39FB666971DF}"/>
              </a:ext>
            </a:extLst>
          </p:cNvPr>
          <p:cNvSpPr txBox="1"/>
          <p:nvPr/>
        </p:nvSpPr>
        <p:spPr>
          <a:xfrm>
            <a:off x="710880" y="1872913"/>
            <a:ext cx="5856816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b </a:t>
            </a:r>
            <a:r>
              <a:rPr lang="zh-CN" altLang="zh-CN" sz="1400" dirty="0">
                <a:solidFill>
                  <a:srgbClr val="0070C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||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&lt;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b </a:t>
            </a:r>
            <a:r>
              <a:rPr lang="zh-CN" altLang="zh-CN" sz="1400" dirty="0">
                <a:solidFill>
                  <a:schemeClr val="accent2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&amp;&amp;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b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}</a:t>
            </a:r>
            <a:endParaRPr lang="zh-CN" altLang="zh-CN" sz="2133" dirty="0">
              <a:highlight>
                <a:srgbClr val="FFFFE4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74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运算符优先级</a:t>
            </a:r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EC9EBF51-B688-426A-94FE-4814C8CBB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97" y="1635973"/>
            <a:ext cx="6369051" cy="443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F12F41-3CD1-40AD-A771-7B5AC1ADF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248" y="2499573"/>
            <a:ext cx="4123267" cy="344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78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运算符优先级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F55E322-64B1-49E0-B762-39FB666971DF}"/>
              </a:ext>
            </a:extLst>
          </p:cNvPr>
          <p:cNvSpPr txBox="1"/>
          <p:nvPr/>
        </p:nvSpPr>
        <p:spPr>
          <a:xfrm>
            <a:off x="710880" y="1872913"/>
            <a:ext cx="5856816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||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&lt;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&amp;&amp;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b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}</a:t>
            </a:r>
            <a:endParaRPr lang="zh-CN" altLang="zh-CN" sz="2133" dirty="0">
              <a:highlight>
                <a:srgbClr val="FFFFE4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611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运算符优先级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F55E322-64B1-49E0-B762-39FB666971DF}"/>
              </a:ext>
            </a:extLst>
          </p:cNvPr>
          <p:cNvSpPr txBox="1"/>
          <p:nvPr/>
        </p:nvSpPr>
        <p:spPr>
          <a:xfrm>
            <a:off x="710880" y="1872913"/>
            <a:ext cx="5856816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.println((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||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&lt;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b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&amp;&amp;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b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}</a:t>
            </a:r>
            <a:endParaRPr lang="zh-CN" altLang="zh-CN" sz="2133" dirty="0">
              <a:highlight>
                <a:srgbClr val="FFFFE4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606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运算符优先级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F55E322-64B1-49E0-B762-39FB666971DF}"/>
              </a:ext>
            </a:extLst>
          </p:cNvPr>
          <p:cNvSpPr txBox="1"/>
          <p:nvPr/>
        </p:nvSpPr>
        <p:spPr>
          <a:xfrm>
            <a:off x="710880" y="1872913"/>
            <a:ext cx="5856816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||</a:t>
            </a:r>
            <a:r>
              <a:rPr lang="en-US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&lt;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&amp;&amp;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b</a:t>
            </a: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));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highlight>
                  <a:srgbClr val="FFFFE4"/>
                </a:highlight>
                <a:latin typeface="Consolas" panose="020B0609020204030204" pitchFamily="49" charset="0"/>
              </a:rPr>
              <a:t>}</a:t>
            </a:r>
            <a:endParaRPr lang="zh-CN" altLang="zh-CN" sz="2133" dirty="0">
              <a:highlight>
                <a:srgbClr val="FFFFE4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01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7933" y="1054100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算数运算符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自增自减运算符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类型转换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rgbClr val="AD2A26"/>
                </a:solidFill>
              </a:rPr>
              <a:t>赋值运算符</a:t>
            </a:r>
            <a:endParaRPr lang="en-US" altLang="zh-CN" dirty="0">
              <a:solidFill>
                <a:srgbClr val="AD2A26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关系运算符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逻辑运算符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三元运算符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运算符优先级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9172459-ACF9-95F0-5D17-1AE06626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161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赋值运算符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0B1BC45-5569-5946-CA90-F7D6F5753B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3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3A3CF54-2986-469F-BDEC-AE75433B1B5F}"/>
              </a:ext>
            </a:extLst>
          </p:cNvPr>
          <p:cNvGraphicFramePr>
            <a:graphicFrameLocks noGrp="1"/>
          </p:cNvGraphicFramePr>
          <p:nvPr/>
        </p:nvGraphicFramePr>
        <p:xfrm>
          <a:off x="834072" y="1169670"/>
          <a:ext cx="10413048" cy="3138172"/>
        </p:xfrm>
        <a:graphic>
          <a:graphicData uri="http://schemas.openxmlformats.org/drawingml/2006/table">
            <a:tbl>
              <a:tblPr/>
              <a:tblGrid>
                <a:gridCol w="176989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1783423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6859727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Alibaba PuHuiTi R" pitchFamily="18" charset="-122"/>
                        </a:rPr>
                        <a:t>=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赋值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a=10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，将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赋值给变量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+mn-cs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+mn-cs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+mn-cs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+mn-cs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AE833CC-DCFA-4A72-AA82-8F3082D7113F}"/>
              </a:ext>
            </a:extLst>
          </p:cNvPr>
          <p:cNvGraphicFramePr>
            <a:graphicFrameLocks noGrp="1"/>
          </p:cNvGraphicFramePr>
          <p:nvPr/>
        </p:nvGraphicFramePr>
        <p:xfrm>
          <a:off x="834072" y="4307842"/>
          <a:ext cx="10413048" cy="509543"/>
        </p:xfrm>
        <a:graphic>
          <a:graphicData uri="http://schemas.openxmlformats.org/drawingml/2006/table">
            <a:tbl>
              <a:tblPr/>
              <a:tblGrid>
                <a:gridCol w="1769898">
                  <a:extLst>
                    <a:ext uri="{9D8B030D-6E8A-4147-A177-3AD203B41FA5}">
                      <a16:colId xmlns:a16="http://schemas.microsoft.com/office/drawing/2014/main" val="3999713497"/>
                    </a:ext>
                  </a:extLst>
                </a:gridCol>
                <a:gridCol w="1783423">
                  <a:extLst>
                    <a:ext uri="{9D8B030D-6E8A-4147-A177-3AD203B41FA5}">
                      <a16:colId xmlns:a16="http://schemas.microsoft.com/office/drawing/2014/main" val="3008894118"/>
                    </a:ext>
                  </a:extLst>
                </a:gridCol>
                <a:gridCol w="6859727">
                  <a:extLst>
                    <a:ext uri="{9D8B030D-6E8A-4147-A177-3AD203B41FA5}">
                      <a16:colId xmlns:a16="http://schemas.microsoft.com/office/drawing/2014/main" val="488765521"/>
                    </a:ext>
                  </a:extLst>
                </a:gridCol>
              </a:tblGrid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027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94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3A3CF54-2986-469F-BDEC-AE75433B1B5F}"/>
              </a:ext>
            </a:extLst>
          </p:cNvPr>
          <p:cNvGraphicFramePr>
            <a:graphicFrameLocks noGrp="1"/>
          </p:cNvGraphicFramePr>
          <p:nvPr/>
        </p:nvGraphicFramePr>
        <p:xfrm>
          <a:off x="834072" y="1169670"/>
          <a:ext cx="10413048" cy="3138172"/>
        </p:xfrm>
        <a:graphic>
          <a:graphicData uri="http://schemas.openxmlformats.org/drawingml/2006/table">
            <a:tbl>
              <a:tblPr/>
              <a:tblGrid>
                <a:gridCol w="176989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1783423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6859727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Alibaba PuHuiTi R" pitchFamily="18" charset="-122"/>
                        </a:rPr>
                        <a:t>=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赋值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a=10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，将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赋值给变量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+mn-cs"/>
                        </a:rPr>
                        <a:t>+=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+mn-cs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加后赋值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a+=b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，将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+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的值给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+mn-cs"/>
                        </a:rPr>
                        <a:t>-=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+mn-cs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减后赋值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a-=b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，将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的值给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+mn-cs"/>
                        </a:rPr>
                        <a:t>*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+mn-cs"/>
                        </a:rPr>
                        <a:t>=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+mn-cs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乘后赋值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a*=b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，将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 </a:t>
                      </a:r>
                      <a:r>
                        <a:rPr lang="en-US" altLang="zh-CN" sz="1600" b="1" kern="12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×</a:t>
                      </a: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的值给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+mn-cs"/>
                        </a:rPr>
                        <a:t>/=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除后赋值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a/=b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，将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 </a:t>
                      </a:r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÷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的商给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AE833CC-DCFA-4A72-AA82-8F3082D7113F}"/>
              </a:ext>
            </a:extLst>
          </p:cNvPr>
          <p:cNvGraphicFramePr>
            <a:graphicFrameLocks noGrp="1"/>
          </p:cNvGraphicFramePr>
          <p:nvPr/>
        </p:nvGraphicFramePr>
        <p:xfrm>
          <a:off x="834072" y="4307842"/>
          <a:ext cx="10413048" cy="509543"/>
        </p:xfrm>
        <a:graphic>
          <a:graphicData uri="http://schemas.openxmlformats.org/drawingml/2006/table">
            <a:tbl>
              <a:tblPr/>
              <a:tblGrid>
                <a:gridCol w="1769898">
                  <a:extLst>
                    <a:ext uri="{9D8B030D-6E8A-4147-A177-3AD203B41FA5}">
                      <a16:colId xmlns:a16="http://schemas.microsoft.com/office/drawing/2014/main" val="3999713497"/>
                    </a:ext>
                  </a:extLst>
                </a:gridCol>
                <a:gridCol w="1783423">
                  <a:extLst>
                    <a:ext uri="{9D8B030D-6E8A-4147-A177-3AD203B41FA5}">
                      <a16:colId xmlns:a16="http://schemas.microsoft.com/office/drawing/2014/main" val="3008894118"/>
                    </a:ext>
                  </a:extLst>
                </a:gridCol>
                <a:gridCol w="6859727">
                  <a:extLst>
                    <a:ext uri="{9D8B030D-6E8A-4147-A177-3AD203B41FA5}">
                      <a16:colId xmlns:a16="http://schemas.microsoft.com/office/drawing/2014/main" val="488765521"/>
                    </a:ext>
                  </a:extLst>
                </a:gridCol>
              </a:tblGrid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%=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取余后赋值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a%=b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，将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 </a:t>
                      </a:r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÷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的余数给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027592"/>
                  </a:ext>
                </a:extLst>
              </a:tr>
            </a:tbl>
          </a:graphicData>
        </a:graphic>
      </p:graphicFrame>
      <p:sp>
        <p:nvSpPr>
          <p:cNvPr id="14" name="三角形 9">
            <a:extLst>
              <a:ext uri="{FF2B5EF4-FFF2-40B4-BE49-F238E27FC236}">
                <a16:creationId xmlns:a16="http://schemas.microsoft.com/office/drawing/2014/main" id="{82257A16-9A26-465F-BC00-11EFFDF26CA1}"/>
              </a:ext>
            </a:extLst>
          </p:cNvPr>
          <p:cNvSpPr/>
          <p:nvPr/>
        </p:nvSpPr>
        <p:spPr>
          <a:xfrm rot="2651319">
            <a:off x="717495" y="5556884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0904A06C-A4D3-4B8C-975F-24DF5105DA93}"/>
              </a:ext>
            </a:extLst>
          </p:cNvPr>
          <p:cNvSpPr txBox="1"/>
          <p:nvPr/>
        </p:nvSpPr>
        <p:spPr>
          <a:xfrm>
            <a:off x="1055284" y="5697945"/>
            <a:ext cx="6767513" cy="38202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扩展的赋值运算符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隐含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了强制类型转换</a:t>
            </a:r>
            <a:endParaRPr lang="en-US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1F9B44-B919-430D-9D70-1D5D2258E315}"/>
              </a:ext>
            </a:extLst>
          </p:cNvPr>
          <p:cNvSpPr/>
          <p:nvPr/>
        </p:nvSpPr>
        <p:spPr>
          <a:xfrm>
            <a:off x="810809" y="5200301"/>
            <a:ext cx="4980391" cy="1029811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E032A6-A635-48F8-ABBD-9BF05EE2FE2C}"/>
              </a:ext>
            </a:extLst>
          </p:cNvPr>
          <p:cNvSpPr/>
          <p:nvPr/>
        </p:nvSpPr>
        <p:spPr>
          <a:xfrm>
            <a:off x="710881" y="5272771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171265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7933" y="1054100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算数运算符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自增自减运算符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类型转换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赋值运算符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关系运算符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逻辑运算符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三元运算符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运算符优先级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888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9172459-ACF9-95F0-5D17-1AE06626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161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关系运算符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0B1BC45-5569-5946-CA90-F7D6F5753B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52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3A3CF54-2986-469F-BDEC-AE75433B1B5F}"/>
              </a:ext>
            </a:extLst>
          </p:cNvPr>
          <p:cNvGraphicFramePr>
            <a:graphicFrameLocks noGrp="1"/>
          </p:cNvGraphicFramePr>
          <p:nvPr/>
        </p:nvGraphicFramePr>
        <p:xfrm>
          <a:off x="834072" y="1169670"/>
          <a:ext cx="10413048" cy="3138172"/>
        </p:xfrm>
        <a:graphic>
          <a:graphicData uri="http://schemas.openxmlformats.org/drawingml/2006/table">
            <a:tbl>
              <a:tblPr/>
              <a:tblGrid>
                <a:gridCol w="2743025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670023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==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a==b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，判断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和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的值是否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相等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，成立为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，不成立为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!=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a!=b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，判断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和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的值是否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不相等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，成立为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，不成立为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&gt;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a&gt;b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，判断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是否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大于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，成立为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，不成立为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&gt;=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a&gt;=b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，判断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是否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大于等于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，成立为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，不成立为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</a:t>
                      </a: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a&lt;b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，判断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是否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小于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，成立为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，不成立为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AE833CC-DCFA-4A72-AA82-8F3082D7113F}"/>
              </a:ext>
            </a:extLst>
          </p:cNvPr>
          <p:cNvGraphicFramePr>
            <a:graphicFrameLocks noGrp="1"/>
          </p:cNvGraphicFramePr>
          <p:nvPr/>
        </p:nvGraphicFramePr>
        <p:xfrm>
          <a:off x="834072" y="4307842"/>
          <a:ext cx="10413048" cy="509543"/>
        </p:xfrm>
        <a:graphic>
          <a:graphicData uri="http://schemas.openxmlformats.org/drawingml/2006/table">
            <a:tbl>
              <a:tblPr/>
              <a:tblGrid>
                <a:gridCol w="2725992">
                  <a:extLst>
                    <a:ext uri="{9D8B030D-6E8A-4147-A177-3AD203B41FA5}">
                      <a16:colId xmlns:a16="http://schemas.microsoft.com/office/drawing/2014/main" val="3999713497"/>
                    </a:ext>
                  </a:extLst>
                </a:gridCol>
                <a:gridCol w="7687056">
                  <a:extLst>
                    <a:ext uri="{9D8B030D-6E8A-4147-A177-3AD203B41FA5}">
                      <a16:colId xmlns:a16="http://schemas.microsoft.com/office/drawing/2014/main" val="3008894118"/>
                    </a:ext>
                  </a:extLst>
                </a:gridCol>
              </a:tblGrid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&lt;=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a&lt;=b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，判断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是否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小于等于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，成立为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，不成立为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027592"/>
                  </a:ext>
                </a:extLst>
              </a:tr>
            </a:tbl>
          </a:graphicData>
        </a:graphic>
      </p:graphicFrame>
      <p:sp>
        <p:nvSpPr>
          <p:cNvPr id="9" name="三角形 9">
            <a:extLst>
              <a:ext uri="{FF2B5EF4-FFF2-40B4-BE49-F238E27FC236}">
                <a16:creationId xmlns:a16="http://schemas.microsoft.com/office/drawing/2014/main" id="{EF2761FC-AC46-4980-A17F-84A75D66E46C}"/>
              </a:ext>
            </a:extLst>
          </p:cNvPr>
          <p:cNvSpPr/>
          <p:nvPr/>
        </p:nvSpPr>
        <p:spPr>
          <a:xfrm rot="2651319">
            <a:off x="717495" y="5556884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1EBA64-09EC-427D-98F8-7013BC3A2B52}"/>
              </a:ext>
            </a:extLst>
          </p:cNvPr>
          <p:cNvSpPr/>
          <p:nvPr/>
        </p:nvSpPr>
        <p:spPr>
          <a:xfrm>
            <a:off x="810808" y="5200301"/>
            <a:ext cx="5818591" cy="1029811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F1CCC2-421E-4215-AA74-8102042FFFC2}"/>
              </a:ext>
            </a:extLst>
          </p:cNvPr>
          <p:cNvSpPr/>
          <p:nvPr/>
        </p:nvSpPr>
        <p:spPr>
          <a:xfrm>
            <a:off x="710881" y="5272771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60760B26-66C5-41F7-A901-35B776D42F35}"/>
              </a:ext>
            </a:extLst>
          </p:cNvPr>
          <p:cNvSpPr txBox="1"/>
          <p:nvPr/>
        </p:nvSpPr>
        <p:spPr>
          <a:xfrm>
            <a:off x="969686" y="5550091"/>
            <a:ext cx="6767513" cy="7074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关系运算符的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都是 </a:t>
            </a:r>
            <a:r>
              <a:rPr lang="en-US" altLang="zh-CN" sz="1400" b="1" dirty="0" err="1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类型，要么是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，要么是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千万不要把 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==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误写成 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lang="en-US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32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59820</TotalTime>
  <Words>1130</Words>
  <Application>Microsoft Office PowerPoint</Application>
  <PresentationFormat>宽屏</PresentationFormat>
  <Paragraphs>202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30</vt:i4>
      </vt:variant>
    </vt:vector>
  </HeadingPairs>
  <TitlesOfParts>
    <vt:vector size="52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PowerPoint 演示文稿</vt:lpstr>
      <vt:lpstr>今日内容</vt:lpstr>
      <vt:lpstr>PowerPoint 演示文稿</vt:lpstr>
      <vt:lpstr>赋值运算符</vt:lpstr>
      <vt:lpstr> </vt:lpstr>
      <vt:lpstr> </vt:lpstr>
      <vt:lpstr>PowerPoint 演示文稿</vt:lpstr>
      <vt:lpstr>关系运算符</vt:lpstr>
      <vt:lpstr> </vt:lpstr>
      <vt:lpstr>PowerPoint 演示文稿</vt:lpstr>
      <vt:lpstr>逻辑运算符</vt:lpstr>
      <vt:lpstr> </vt:lpstr>
      <vt:lpstr> </vt:lpstr>
      <vt:lpstr> </vt:lpstr>
      <vt:lpstr> </vt:lpstr>
      <vt:lpstr> </vt:lpstr>
      <vt:lpstr>PowerPoint 演示文稿</vt:lpstr>
      <vt:lpstr>三元运算符</vt:lpstr>
      <vt:lpstr> </vt:lpstr>
      <vt:lpstr> </vt:lpstr>
      <vt:lpstr>PowerPoint 演示文稿</vt:lpstr>
      <vt:lpstr>运算符优先级</vt:lpstr>
      <vt:lpstr> </vt:lpstr>
      <vt:lpstr> </vt:lpstr>
      <vt:lpstr> </vt:lpstr>
      <vt:lpstr> </vt:lpstr>
      <vt:lpstr> </vt:lpstr>
      <vt:lpstr> </vt:lpstr>
      <vt:lpstr>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6622</cp:lastModifiedBy>
  <cp:revision>2357</cp:revision>
  <dcterms:created xsi:type="dcterms:W3CDTF">2020-03-31T02:23:27Z</dcterms:created>
  <dcterms:modified xsi:type="dcterms:W3CDTF">2022-09-15T07:47:02Z</dcterms:modified>
</cp:coreProperties>
</file>