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7"/>
  </p:notesMasterIdLst>
  <p:handoutMasterIdLst>
    <p:handoutMasterId r:id="rId58"/>
  </p:handoutMasterIdLst>
  <p:sldIdLst>
    <p:sldId id="1504" r:id="rId8"/>
    <p:sldId id="463" r:id="rId9"/>
    <p:sldId id="1460" r:id="rId10"/>
    <p:sldId id="652" r:id="rId11"/>
    <p:sldId id="1171" r:id="rId12"/>
    <p:sldId id="1173" r:id="rId13"/>
    <p:sldId id="1174" r:id="rId14"/>
    <p:sldId id="1219" r:id="rId15"/>
    <p:sldId id="1514" r:id="rId16"/>
    <p:sldId id="1505" r:id="rId17"/>
    <p:sldId id="1075" r:id="rId18"/>
    <p:sldId id="1176" r:id="rId19"/>
    <p:sldId id="1033" r:id="rId20"/>
    <p:sldId id="1516" r:id="rId21"/>
    <p:sldId id="1517" r:id="rId22"/>
    <p:sldId id="1518" r:id="rId23"/>
    <p:sldId id="1519" r:id="rId24"/>
    <p:sldId id="1520" r:id="rId25"/>
    <p:sldId id="1521" r:id="rId26"/>
    <p:sldId id="1542" r:id="rId27"/>
    <p:sldId id="1185" r:id="rId28"/>
    <p:sldId id="1522" r:id="rId29"/>
    <p:sldId id="1523" r:id="rId30"/>
    <p:sldId id="1524" r:id="rId31"/>
    <p:sldId id="1527" r:id="rId32"/>
    <p:sldId id="1525" r:id="rId33"/>
    <p:sldId id="1528" r:id="rId34"/>
    <p:sldId id="1529" r:id="rId35"/>
    <p:sldId id="1531" r:id="rId36"/>
    <p:sldId id="1532" r:id="rId37"/>
    <p:sldId id="1530" r:id="rId38"/>
    <p:sldId id="1533" r:id="rId39"/>
    <p:sldId id="1534" r:id="rId40"/>
    <p:sldId id="1535" r:id="rId41"/>
    <p:sldId id="1536" r:id="rId42"/>
    <p:sldId id="1537" r:id="rId43"/>
    <p:sldId id="1538" r:id="rId44"/>
    <p:sldId id="1539" r:id="rId45"/>
    <p:sldId id="1136" r:id="rId46"/>
    <p:sldId id="1540" r:id="rId47"/>
    <p:sldId id="1541" r:id="rId48"/>
    <p:sldId id="1137" r:id="rId49"/>
    <p:sldId id="1208" r:id="rId50"/>
    <p:sldId id="1209" r:id="rId51"/>
    <p:sldId id="1210" r:id="rId52"/>
    <p:sldId id="1211" r:id="rId53"/>
    <p:sldId id="1212" r:id="rId54"/>
    <p:sldId id="1471" r:id="rId55"/>
    <p:sldId id="26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FFFFE4"/>
    <a:srgbClr val="4C5252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3342" autoAdjust="0"/>
  </p:normalViewPr>
  <p:slideViewPr>
    <p:cSldViewPr snapToGrid="0">
      <p:cViewPr varScale="1">
        <p:scale>
          <a:sx n="77" d="100"/>
          <a:sy n="77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8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7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4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4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4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1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2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17454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576794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3" r:id="rId16"/>
    <p:sldLayoutId id="2147483714" r:id="rId17"/>
    <p:sldLayoutId id="214748371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48FB8D-9610-C08A-5387-FF9F52F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libaba PuHuiTi B"/>
              </a:rPr>
              <a:t>今日内容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7C26E-1C3E-620F-F68E-21684F49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1" y="3529521"/>
            <a:ext cx="2126164" cy="693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E562DA-23BC-A6C5-C1ED-43DBFD5F0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5083152"/>
            <a:ext cx="3086367" cy="6020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D58973-C5CE-EFAB-58DA-F7AFBDC3D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67" y="2204510"/>
            <a:ext cx="1798476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方法的定义和调用格式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5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快速入门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56F74D-B82D-49D6-B9FF-13C27172E6DE}"/>
              </a:ext>
            </a:extLst>
          </p:cNvPr>
          <p:cNvSpPr txBox="1"/>
          <p:nvPr/>
        </p:nvSpPr>
        <p:spPr>
          <a:xfrm>
            <a:off x="1430016" y="2287165"/>
            <a:ext cx="3776466" cy="102720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void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//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方法体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FEBA70-1FBC-4BDD-8991-55492E182B58}"/>
              </a:ext>
            </a:extLst>
          </p:cNvPr>
          <p:cNvSpPr txBox="1"/>
          <p:nvPr/>
        </p:nvSpPr>
        <p:spPr>
          <a:xfrm>
            <a:off x="710880" y="1871177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定义格式：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1FF749-8CB9-4686-B952-CAC1575291E1}"/>
              </a:ext>
            </a:extLst>
          </p:cNvPr>
          <p:cNvSpPr txBox="1"/>
          <p:nvPr/>
        </p:nvSpPr>
        <p:spPr>
          <a:xfrm>
            <a:off x="710880" y="3704740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举例：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30C61405-46DB-4043-B134-017077A1723F}"/>
              </a:ext>
            </a:extLst>
          </p:cNvPr>
          <p:cNvSpPr txBox="1"/>
          <p:nvPr/>
        </p:nvSpPr>
        <p:spPr>
          <a:xfrm>
            <a:off x="1430017" y="4144263"/>
            <a:ext cx="3776465" cy="102720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void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show()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2F2F29-6BC3-4973-BE82-8416F84F0EE1}"/>
              </a:ext>
            </a:extLst>
          </p:cNvPr>
          <p:cNvSpPr txBox="1"/>
          <p:nvPr/>
        </p:nvSpPr>
        <p:spPr>
          <a:xfrm>
            <a:off x="5702753" y="1871177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调用格式：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E4DF0C-1358-466E-AF3E-6A7231998C1C}"/>
              </a:ext>
            </a:extLst>
          </p:cNvPr>
          <p:cNvSpPr txBox="1"/>
          <p:nvPr/>
        </p:nvSpPr>
        <p:spPr>
          <a:xfrm>
            <a:off x="5702753" y="3704740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举例：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B71E2672-48D3-4424-B32D-D9EF6AC16DCD}"/>
              </a:ext>
            </a:extLst>
          </p:cNvPr>
          <p:cNvSpPr txBox="1"/>
          <p:nvPr/>
        </p:nvSpPr>
        <p:spPr>
          <a:xfrm>
            <a:off x="6499648" y="2287165"/>
            <a:ext cx="3776466" cy="38427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880D829-2437-4AC5-A695-0F8A1D16AAE4}"/>
              </a:ext>
            </a:extLst>
          </p:cNvPr>
          <p:cNvSpPr txBox="1"/>
          <p:nvPr/>
        </p:nvSpPr>
        <p:spPr>
          <a:xfrm>
            <a:off x="6499649" y="4144263"/>
            <a:ext cx="3776465" cy="38087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show();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9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方法计算两个整数最大值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05507-AA7D-4B14-87DA-19F8EF17B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需求：定义一个方法，方法中定义两个整数变量</a:t>
            </a:r>
            <a:r>
              <a:rPr lang="en-US" altLang="zh-CN" dirty="0"/>
              <a:t>, </a:t>
            </a:r>
            <a:r>
              <a:rPr lang="zh-CN" altLang="en-US" dirty="0"/>
              <a:t> 求出最大值并打印在控制台</a:t>
            </a: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94BD971D-1CCE-434A-93D8-27924E600FFE}"/>
              </a:ext>
            </a:extLst>
          </p:cNvPr>
          <p:cNvSpPr txBox="1">
            <a:spLocks/>
          </p:cNvSpPr>
          <p:nvPr/>
        </p:nvSpPr>
        <p:spPr>
          <a:xfrm>
            <a:off x="2195450" y="2404792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根据格式编写方法，方法名自己给出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zh-CN" altLang="en-US" dirty="0">
                <a:latin typeface="Consolas" panose="020B0609020204030204" pitchFamily="49" charset="0"/>
              </a:rPr>
              <a:t>见名知意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小驼峰命名法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方法内部定义出两个 </a:t>
            </a:r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zh-CN" altLang="en-US" dirty="0">
                <a:latin typeface="Consolas" panose="020B0609020204030204" pitchFamily="49" charset="0"/>
              </a:rPr>
              <a:t>类型变量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使用三元运算符求出最大值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调用该方法，让内部的逻辑执行起来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Debug</a:t>
            </a:r>
            <a:r>
              <a:rPr kumimoji="1" lang="zh-CN" altLang="en-US" dirty="0">
                <a:solidFill>
                  <a:srgbClr val="C00000"/>
                </a:solidFill>
              </a:rPr>
              <a:t>查看方法的执行流程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1F2FC-07AF-18C8-50BE-CCED62B9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35973"/>
            <a:ext cx="10535920" cy="40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Debug</a:t>
            </a:r>
            <a:r>
              <a:rPr kumimoji="1" lang="zh-CN" altLang="en-US" dirty="0">
                <a:solidFill>
                  <a:srgbClr val="C00000"/>
                </a:solidFill>
              </a:rPr>
              <a:t>查看方法的执行流程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7305A-C11B-6BE1-FCEC-654A78E2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91446"/>
            <a:ext cx="10982960" cy="42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4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Debug</a:t>
            </a:r>
            <a:r>
              <a:rPr kumimoji="1" lang="zh-CN" altLang="en-US" dirty="0">
                <a:solidFill>
                  <a:srgbClr val="C00000"/>
                </a:solidFill>
              </a:rPr>
              <a:t>查看方法的执行流程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053F3-C957-CD7E-028C-BBF2D1B6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1635295"/>
            <a:ext cx="11165840" cy="42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50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Debug</a:t>
            </a:r>
            <a:r>
              <a:rPr kumimoji="1" lang="zh-CN" altLang="en-US" dirty="0">
                <a:solidFill>
                  <a:srgbClr val="C00000"/>
                </a:solidFill>
              </a:rPr>
              <a:t>查看方法的执行流程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7C8C0E-EEB6-C50E-0A3B-8BF5DE59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35973"/>
            <a:ext cx="10875588" cy="41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5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方法调用内存图解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0C8925-8F01-3C82-49B1-2F57B5D655AF}"/>
              </a:ext>
            </a:extLst>
          </p:cNvPr>
          <p:cNvSpPr txBox="1"/>
          <p:nvPr/>
        </p:nvSpPr>
        <p:spPr>
          <a:xfrm>
            <a:off x="710880" y="1626026"/>
            <a:ext cx="5522666" cy="795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没有被调用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的时候，在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中的字节码文件中存放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被调用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的时候，需要进入到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中运行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E964553-6313-B69D-03D2-07A2A15DD036}"/>
              </a:ext>
            </a:extLst>
          </p:cNvPr>
          <p:cNvGrpSpPr>
            <a:grpSpLocks/>
          </p:cNvGrpSpPr>
          <p:nvPr/>
        </p:nvGrpSpPr>
        <p:grpSpPr bwMode="auto">
          <a:xfrm>
            <a:off x="8715164" y="1635973"/>
            <a:ext cx="2360083" cy="4800601"/>
            <a:chOff x="4441895" y="1347668"/>
            <a:chExt cx="1771200" cy="36001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C9A1B6-1DEF-0A4B-B4A8-2A93B6797300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9950E8DD-BFDC-96DF-8EC1-10C4697F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34DC33D-D973-2DBE-81C5-947590F074CE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9BCFDE-26E1-9347-784F-BD118C445EF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DD8C332-03E8-601C-EEE6-633775E85EE5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E95003-AD29-ACF4-474B-0277F16E9641}"/>
              </a:ext>
            </a:extLst>
          </p:cNvPr>
          <p:cNvGrpSpPr>
            <a:grpSpLocks/>
          </p:cNvGrpSpPr>
          <p:nvPr/>
        </p:nvGrpSpPr>
        <p:grpSpPr bwMode="auto">
          <a:xfrm>
            <a:off x="5445859" y="4569674"/>
            <a:ext cx="2816339" cy="1869016"/>
            <a:chOff x="1828154" y="3579862"/>
            <a:chExt cx="2442792" cy="140064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D6E000-EA6C-2C5F-1D4E-5B1DCF6738B1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F11B15B7-2C24-15B4-72C0-0BD431E80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18" name="TextBox 3">
            <a:extLst>
              <a:ext uri="{FF2B5EF4-FFF2-40B4-BE49-F238E27FC236}">
                <a16:creationId xmlns:a16="http://schemas.microsoft.com/office/drawing/2014/main" id="{6F82C0D3-0FCC-E763-7466-FD53D92465BF}"/>
              </a:ext>
            </a:extLst>
          </p:cNvPr>
          <p:cNvSpPr txBox="1"/>
          <p:nvPr/>
        </p:nvSpPr>
        <p:spPr>
          <a:xfrm>
            <a:off x="5579024" y="4724190"/>
            <a:ext cx="2522307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字节码文件中的方法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6DEBB6E-A395-C048-D3F9-A09CAE1ECBD8}"/>
              </a:ext>
            </a:extLst>
          </p:cNvPr>
          <p:cNvSpPr txBox="1"/>
          <p:nvPr/>
        </p:nvSpPr>
        <p:spPr>
          <a:xfrm>
            <a:off x="8791364" y="1231690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宋体" panose="02010600030101010101" pitchFamily="2" charset="-122"/>
              </a:rPr>
              <a:t>……</a:t>
            </a:r>
            <a:endParaRPr lang="zh-CN" altLang="zh-CN" sz="1200" kern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9C51859B-5EDB-C8CE-A900-21019AF23588}"/>
              </a:ext>
            </a:extLst>
          </p:cNvPr>
          <p:cNvSpPr txBox="1"/>
          <p:nvPr/>
        </p:nvSpPr>
        <p:spPr>
          <a:xfrm>
            <a:off x="8791364" y="5587790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宋体" panose="02010600030101010101" pitchFamily="2" charset="-122"/>
              </a:rPr>
              <a:t>……</a:t>
            </a:r>
            <a:endParaRPr lang="zh-CN" altLang="zh-CN" sz="1200" kern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AA5EEDDE-C77F-2C29-40F8-C4661C7BFECA}"/>
              </a:ext>
            </a:extLst>
          </p:cNvPr>
          <p:cNvSpPr txBox="1"/>
          <p:nvPr/>
        </p:nvSpPr>
        <p:spPr>
          <a:xfrm>
            <a:off x="8900040" y="3102701"/>
            <a:ext cx="2012949" cy="114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方法运行时所进入的内存</a:t>
            </a:r>
          </a:p>
        </p:txBody>
      </p:sp>
      <p:cxnSp>
        <p:nvCxnSpPr>
          <p:cNvPr id="23" name="肘形连接符 56">
            <a:extLst>
              <a:ext uri="{FF2B5EF4-FFF2-40B4-BE49-F238E27FC236}">
                <a16:creationId xmlns:a16="http://schemas.microsoft.com/office/drawing/2014/main" id="{02A036F7-F2CC-7C35-5D08-78D0550BEC5C}"/>
              </a:ext>
            </a:extLst>
          </p:cNvPr>
          <p:cNvCxnSpPr>
            <a:cxnSpLocks/>
            <a:stCxn id="18" idx="0"/>
            <a:endCxn id="19" idx="1"/>
          </p:cNvCxnSpPr>
          <p:nvPr/>
        </p:nvCxnSpPr>
        <p:spPr>
          <a:xfrm rot="5400000" flipH="1" flipV="1">
            <a:off x="6146466" y="2079292"/>
            <a:ext cx="3338611" cy="195118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>
            <a:extLst>
              <a:ext uri="{FF2B5EF4-FFF2-40B4-BE49-F238E27FC236}">
                <a16:creationId xmlns:a16="http://schemas.microsoft.com/office/drawing/2014/main" id="{6F417AC9-2331-A10F-9928-695E22B49BEC}"/>
              </a:ext>
            </a:extLst>
          </p:cNvPr>
          <p:cNvSpPr txBox="1"/>
          <p:nvPr/>
        </p:nvSpPr>
        <p:spPr>
          <a:xfrm>
            <a:off x="5462791" y="5554071"/>
            <a:ext cx="281633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字节码文件加载时进入的内存</a:t>
            </a:r>
          </a:p>
        </p:txBody>
      </p:sp>
      <p:pic>
        <p:nvPicPr>
          <p:cNvPr id="25" name="图片 12">
            <a:extLst>
              <a:ext uri="{FF2B5EF4-FFF2-40B4-BE49-F238E27FC236}">
                <a16:creationId xmlns:a16="http://schemas.microsoft.com/office/drawing/2014/main" id="{16038B00-E194-B60E-13AD-FEA80F95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61" y="3095417"/>
            <a:ext cx="3359939" cy="268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1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0.6351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5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-0.63519 " pathEditMode="relative" rAng="0" ptsTypes="AA">
                                      <p:cBhvr>
                                        <p:cTn id="6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5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方法调用内存图解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AF515B6-BE61-8587-1069-E7126FD4028C}"/>
              </a:ext>
            </a:extLst>
          </p:cNvPr>
          <p:cNvSpPr txBox="1"/>
          <p:nvPr/>
        </p:nvSpPr>
        <p:spPr>
          <a:xfrm>
            <a:off x="263989" y="1635973"/>
            <a:ext cx="4962132" cy="39406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MethodDemo1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开始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结束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?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4C1939-9B35-809E-F34E-D16F2D6899D4}"/>
              </a:ext>
            </a:extLst>
          </p:cNvPr>
          <p:cNvGrpSpPr>
            <a:grpSpLocks/>
          </p:cNvGrpSpPr>
          <p:nvPr/>
        </p:nvGrpSpPr>
        <p:grpSpPr bwMode="auto">
          <a:xfrm>
            <a:off x="8336936" y="1749101"/>
            <a:ext cx="3827880" cy="4800601"/>
            <a:chOff x="4441895" y="1347668"/>
            <a:chExt cx="1771200" cy="36001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973C07-C4DA-8054-8E15-2D18F477DE3B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6E94F29D-DE6C-33C5-4542-B9857F44A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897502-9F8B-76D3-8E37-3F4259D4D10D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4E887E4-70FB-7907-B67C-589565593546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FCEDBCA-A56D-3269-2EEF-7BA49F3CA5BA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388B4F8-A823-1D83-AD5E-179F2A4CAE93}"/>
              </a:ext>
            </a:extLst>
          </p:cNvPr>
          <p:cNvGrpSpPr>
            <a:grpSpLocks/>
          </p:cNvGrpSpPr>
          <p:nvPr/>
        </p:nvGrpSpPr>
        <p:grpSpPr bwMode="auto">
          <a:xfrm>
            <a:off x="5435813" y="4704672"/>
            <a:ext cx="2816339" cy="1869016"/>
            <a:chOff x="1828154" y="3579862"/>
            <a:chExt cx="2442792" cy="140064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F4A6107-B70D-56F2-65DD-A802EA430322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0698ACFF-3FB8-4FAD-1BC4-A674DBE67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31" name="TextBox 3">
            <a:extLst>
              <a:ext uri="{FF2B5EF4-FFF2-40B4-BE49-F238E27FC236}">
                <a16:creationId xmlns:a16="http://schemas.microsoft.com/office/drawing/2014/main" id="{7A01F37E-7D2D-6713-5BC1-627F24E6C7A8}"/>
              </a:ext>
            </a:extLst>
          </p:cNvPr>
          <p:cNvSpPr txBox="1"/>
          <p:nvPr/>
        </p:nvSpPr>
        <p:spPr>
          <a:xfrm>
            <a:off x="5568978" y="4859188"/>
            <a:ext cx="2522307" cy="101566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MethodDemo1.class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getMax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DEC1FA39-5B33-C248-2D62-110269FC018B}"/>
              </a:ext>
            </a:extLst>
          </p:cNvPr>
          <p:cNvSpPr txBox="1"/>
          <p:nvPr/>
        </p:nvSpPr>
        <p:spPr>
          <a:xfrm>
            <a:off x="8489185" y="4391997"/>
            <a:ext cx="3526814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F3420B-F86B-6ED6-2A77-25E018EDDF1A}"/>
              </a:ext>
            </a:extLst>
          </p:cNvPr>
          <p:cNvSpPr txBox="1"/>
          <p:nvPr/>
        </p:nvSpPr>
        <p:spPr>
          <a:xfrm>
            <a:off x="5448561" y="1849087"/>
            <a:ext cx="1930161" cy="338554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9362072-920D-CB76-E2E7-0A1B5F80C385}"/>
              </a:ext>
            </a:extLst>
          </p:cNvPr>
          <p:cNvSpPr txBox="1"/>
          <p:nvPr/>
        </p:nvSpPr>
        <p:spPr>
          <a:xfrm>
            <a:off x="8471030" y="4704672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开始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方法调用内存图解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AF515B6-BE61-8587-1069-E7126FD4028C}"/>
              </a:ext>
            </a:extLst>
          </p:cNvPr>
          <p:cNvSpPr txBox="1"/>
          <p:nvPr/>
        </p:nvSpPr>
        <p:spPr>
          <a:xfrm>
            <a:off x="263989" y="1635973"/>
            <a:ext cx="4962132" cy="39406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MethodDemo1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开始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结束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?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4C1939-9B35-809E-F34E-D16F2D6899D4}"/>
              </a:ext>
            </a:extLst>
          </p:cNvPr>
          <p:cNvGrpSpPr>
            <a:grpSpLocks/>
          </p:cNvGrpSpPr>
          <p:nvPr/>
        </p:nvGrpSpPr>
        <p:grpSpPr bwMode="auto">
          <a:xfrm>
            <a:off x="8336936" y="1749101"/>
            <a:ext cx="3827880" cy="4800601"/>
            <a:chOff x="4441895" y="1347668"/>
            <a:chExt cx="1771200" cy="36001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973C07-C4DA-8054-8E15-2D18F477DE3B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6E94F29D-DE6C-33C5-4542-B9857F44A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897502-9F8B-76D3-8E37-3F4259D4D10D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4E887E4-70FB-7907-B67C-589565593546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FCEDBCA-A56D-3269-2EEF-7BA49F3CA5BA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388B4F8-A823-1D83-AD5E-179F2A4CAE93}"/>
              </a:ext>
            </a:extLst>
          </p:cNvPr>
          <p:cNvGrpSpPr>
            <a:grpSpLocks/>
          </p:cNvGrpSpPr>
          <p:nvPr/>
        </p:nvGrpSpPr>
        <p:grpSpPr bwMode="auto">
          <a:xfrm>
            <a:off x="5435813" y="4704672"/>
            <a:ext cx="2816339" cy="1869016"/>
            <a:chOff x="1828154" y="3579862"/>
            <a:chExt cx="2442792" cy="140064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F4A6107-B70D-56F2-65DD-A802EA430322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0698ACFF-3FB8-4FAD-1BC4-A674DBE67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31" name="TextBox 3">
            <a:extLst>
              <a:ext uri="{FF2B5EF4-FFF2-40B4-BE49-F238E27FC236}">
                <a16:creationId xmlns:a16="http://schemas.microsoft.com/office/drawing/2014/main" id="{7A01F37E-7D2D-6713-5BC1-627F24E6C7A8}"/>
              </a:ext>
            </a:extLst>
          </p:cNvPr>
          <p:cNvSpPr txBox="1"/>
          <p:nvPr/>
        </p:nvSpPr>
        <p:spPr>
          <a:xfrm>
            <a:off x="5568978" y="4859188"/>
            <a:ext cx="2522307" cy="101566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MethodDemo1.class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getMax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DEC1FA39-5B33-C248-2D62-110269FC018B}"/>
              </a:ext>
            </a:extLst>
          </p:cNvPr>
          <p:cNvSpPr txBox="1"/>
          <p:nvPr/>
        </p:nvSpPr>
        <p:spPr>
          <a:xfrm>
            <a:off x="8489185" y="4391997"/>
            <a:ext cx="3526814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F3420B-F86B-6ED6-2A77-25E018EDDF1A}"/>
              </a:ext>
            </a:extLst>
          </p:cNvPr>
          <p:cNvSpPr txBox="1"/>
          <p:nvPr/>
        </p:nvSpPr>
        <p:spPr>
          <a:xfrm>
            <a:off x="5448561" y="1849087"/>
            <a:ext cx="1930161" cy="338554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9362072-920D-CB76-E2E7-0A1B5F80C385}"/>
              </a:ext>
            </a:extLst>
          </p:cNvPr>
          <p:cNvSpPr txBox="1"/>
          <p:nvPr/>
        </p:nvSpPr>
        <p:spPr>
          <a:xfrm>
            <a:off x="8471030" y="4704672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开始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BDD034-EA78-8BE3-95C4-1F42FA667BC0}"/>
              </a:ext>
            </a:extLst>
          </p:cNvPr>
          <p:cNvSpPr txBox="1"/>
          <p:nvPr/>
        </p:nvSpPr>
        <p:spPr>
          <a:xfrm>
            <a:off x="8471030" y="505924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79BF584-790F-02F1-4B00-7054EDA1805B}"/>
              </a:ext>
            </a:extLst>
          </p:cNvPr>
          <p:cNvSpPr txBox="1"/>
          <p:nvPr/>
        </p:nvSpPr>
        <p:spPr>
          <a:xfrm>
            <a:off x="8439925" y="2293215"/>
            <a:ext cx="3526814" cy="19697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getMax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8B6E77-E861-3796-1668-B2F647B61FAC}"/>
              </a:ext>
            </a:extLst>
          </p:cNvPr>
          <p:cNvSpPr/>
          <p:nvPr/>
        </p:nvSpPr>
        <p:spPr>
          <a:xfrm>
            <a:off x="8543678" y="3454967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num1 &gt; num2 ? num2 : 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C33BE4-8800-2212-603C-7996973B2EA5}"/>
              </a:ext>
            </a:extLst>
          </p:cNvPr>
          <p:cNvSpPr txBox="1"/>
          <p:nvPr/>
        </p:nvSpPr>
        <p:spPr>
          <a:xfrm>
            <a:off x="8543678" y="3845675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7A56E92-DBC4-2AF6-B313-65B6E83C0010}"/>
              </a:ext>
            </a:extLst>
          </p:cNvPr>
          <p:cNvSpPr/>
          <p:nvPr/>
        </p:nvSpPr>
        <p:spPr>
          <a:xfrm>
            <a:off x="8543678" y="3045496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A81CED0-0534-5A30-D11F-7F87EDF8CB08}"/>
              </a:ext>
            </a:extLst>
          </p:cNvPr>
          <p:cNvSpPr/>
          <p:nvPr/>
        </p:nvSpPr>
        <p:spPr>
          <a:xfrm>
            <a:off x="8543678" y="2651961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9471CD-D8D6-2C5E-0712-01D97591B10A}"/>
              </a:ext>
            </a:extLst>
          </p:cNvPr>
          <p:cNvSpPr txBox="1"/>
          <p:nvPr/>
        </p:nvSpPr>
        <p:spPr>
          <a:xfrm>
            <a:off x="5448561" y="1849087"/>
            <a:ext cx="1930161" cy="584775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79E2D2-B59D-6587-E463-6E53A8015FCC}"/>
              </a:ext>
            </a:extLst>
          </p:cNvPr>
          <p:cNvSpPr txBox="1"/>
          <p:nvPr/>
        </p:nvSpPr>
        <p:spPr>
          <a:xfrm>
            <a:off x="8471030" y="5411593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结束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FDDB7-4B4D-5AD6-00BB-CB8895C3032E}"/>
              </a:ext>
            </a:extLst>
          </p:cNvPr>
          <p:cNvSpPr txBox="1"/>
          <p:nvPr/>
        </p:nvSpPr>
        <p:spPr>
          <a:xfrm>
            <a:off x="5448561" y="1849087"/>
            <a:ext cx="1930161" cy="830997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</a:p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2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animBg="1"/>
      <p:bldP spid="32" grpId="1" animBg="1"/>
      <p:bldP spid="41" grpId="0"/>
      <p:bldP spid="41" grpId="1"/>
      <p:bldP spid="2" grpId="0"/>
      <p:bldP spid="2" grpId="1"/>
      <p:bldP spid="2" grpId="2"/>
      <p:bldP spid="9" grpId="0" animBg="1"/>
      <p:bldP spid="9" grpId="1" animBg="1"/>
      <p:bldP spid="9" grpId="2" animBg="1"/>
      <p:bldP spid="13" grpId="0" animBg="1"/>
      <p:bldP spid="13" grpId="1" animBg="1"/>
      <p:bldP spid="13" grpId="2" animBg="1"/>
      <p:bldP spid="14" grpId="0"/>
      <p:bldP spid="14" grpId="1"/>
      <p:bldP spid="14" grpId="2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22" grpId="0"/>
      <p:bldP spid="22" grpId="1"/>
      <p:bldP spid="22" grpId="2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88138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方法介绍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方法的定义和调用格式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方法常见问题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方法重载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方法调用内存图解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0C8925-8F01-3C82-49B1-2F57B5D655AF}"/>
              </a:ext>
            </a:extLst>
          </p:cNvPr>
          <p:cNvSpPr txBox="1"/>
          <p:nvPr/>
        </p:nvSpPr>
        <p:spPr>
          <a:xfrm>
            <a:off x="710880" y="1626026"/>
            <a:ext cx="5522666" cy="795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没有被调用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的时候，在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中的字节码文件中存放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被调用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的时候，需要进入到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中运行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E964553-6313-B69D-03D2-07A2A15DD036}"/>
              </a:ext>
            </a:extLst>
          </p:cNvPr>
          <p:cNvGrpSpPr>
            <a:grpSpLocks/>
          </p:cNvGrpSpPr>
          <p:nvPr/>
        </p:nvGrpSpPr>
        <p:grpSpPr bwMode="auto">
          <a:xfrm>
            <a:off x="8715164" y="1635973"/>
            <a:ext cx="2360083" cy="4800601"/>
            <a:chOff x="4441895" y="1347668"/>
            <a:chExt cx="1771200" cy="36001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C9A1B6-1DEF-0A4B-B4A8-2A93B6797300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9950E8DD-BFDC-96DF-8EC1-10C4697F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34DC33D-D973-2DBE-81C5-947590F074CE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9BCFDE-26E1-9347-784F-BD118C445EF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DD8C332-03E8-601C-EEE6-633775E85EE5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E95003-AD29-ACF4-474B-0277F16E9641}"/>
              </a:ext>
            </a:extLst>
          </p:cNvPr>
          <p:cNvGrpSpPr>
            <a:grpSpLocks/>
          </p:cNvGrpSpPr>
          <p:nvPr/>
        </p:nvGrpSpPr>
        <p:grpSpPr bwMode="auto">
          <a:xfrm>
            <a:off x="5445859" y="4569674"/>
            <a:ext cx="2816339" cy="1869016"/>
            <a:chOff x="1828154" y="3579862"/>
            <a:chExt cx="2442792" cy="140064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D6E000-EA6C-2C5F-1D4E-5B1DCF6738B1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F11B15B7-2C24-15B4-72C0-0BD431E80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18" name="TextBox 3">
            <a:extLst>
              <a:ext uri="{FF2B5EF4-FFF2-40B4-BE49-F238E27FC236}">
                <a16:creationId xmlns:a16="http://schemas.microsoft.com/office/drawing/2014/main" id="{6F82C0D3-0FCC-E763-7466-FD53D92465BF}"/>
              </a:ext>
            </a:extLst>
          </p:cNvPr>
          <p:cNvSpPr txBox="1"/>
          <p:nvPr/>
        </p:nvSpPr>
        <p:spPr>
          <a:xfrm>
            <a:off x="5579024" y="4724190"/>
            <a:ext cx="2522307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字节码文件中的方法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6DEBB6E-A395-C048-D3F9-A09CAE1ECBD8}"/>
              </a:ext>
            </a:extLst>
          </p:cNvPr>
          <p:cNvSpPr txBox="1"/>
          <p:nvPr/>
        </p:nvSpPr>
        <p:spPr>
          <a:xfrm>
            <a:off x="8791364" y="1231690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宋体" panose="02010600030101010101" pitchFamily="2" charset="-122"/>
              </a:rPr>
              <a:t>……</a:t>
            </a:r>
            <a:endParaRPr lang="zh-CN" altLang="zh-CN" sz="1200" kern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9C51859B-5EDB-C8CE-A900-21019AF23588}"/>
              </a:ext>
            </a:extLst>
          </p:cNvPr>
          <p:cNvSpPr txBox="1"/>
          <p:nvPr/>
        </p:nvSpPr>
        <p:spPr>
          <a:xfrm>
            <a:off x="8791364" y="5587790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宋体" panose="02010600030101010101" pitchFamily="2" charset="-122"/>
              </a:rPr>
              <a:t>……</a:t>
            </a:r>
            <a:endParaRPr lang="zh-CN" altLang="zh-CN" sz="1200" kern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AA5EEDDE-C77F-2C29-40F8-C4661C7BFECA}"/>
              </a:ext>
            </a:extLst>
          </p:cNvPr>
          <p:cNvSpPr txBox="1"/>
          <p:nvPr/>
        </p:nvSpPr>
        <p:spPr>
          <a:xfrm>
            <a:off x="8900040" y="3102701"/>
            <a:ext cx="2012949" cy="114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方法运行时所进入的内存</a:t>
            </a:r>
          </a:p>
        </p:txBody>
      </p:sp>
      <p:cxnSp>
        <p:nvCxnSpPr>
          <p:cNvPr id="23" name="肘形连接符 56">
            <a:extLst>
              <a:ext uri="{FF2B5EF4-FFF2-40B4-BE49-F238E27FC236}">
                <a16:creationId xmlns:a16="http://schemas.microsoft.com/office/drawing/2014/main" id="{02A036F7-F2CC-7C35-5D08-78D0550BEC5C}"/>
              </a:ext>
            </a:extLst>
          </p:cNvPr>
          <p:cNvCxnSpPr>
            <a:cxnSpLocks/>
            <a:stCxn id="18" idx="0"/>
            <a:endCxn id="19" idx="1"/>
          </p:cNvCxnSpPr>
          <p:nvPr/>
        </p:nvCxnSpPr>
        <p:spPr>
          <a:xfrm rot="5400000" flipH="1" flipV="1">
            <a:off x="6146466" y="2079292"/>
            <a:ext cx="3338611" cy="195118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>
            <a:extLst>
              <a:ext uri="{FF2B5EF4-FFF2-40B4-BE49-F238E27FC236}">
                <a16:creationId xmlns:a16="http://schemas.microsoft.com/office/drawing/2014/main" id="{6F417AC9-2331-A10F-9928-695E22B49BEC}"/>
              </a:ext>
            </a:extLst>
          </p:cNvPr>
          <p:cNvSpPr txBox="1"/>
          <p:nvPr/>
        </p:nvSpPr>
        <p:spPr>
          <a:xfrm>
            <a:off x="5462791" y="5554071"/>
            <a:ext cx="281633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字节码文件加载时进入的内存</a:t>
            </a:r>
          </a:p>
        </p:txBody>
      </p:sp>
      <p:pic>
        <p:nvPicPr>
          <p:cNvPr id="25" name="图片 12">
            <a:extLst>
              <a:ext uri="{FF2B5EF4-FFF2-40B4-BE49-F238E27FC236}">
                <a16:creationId xmlns:a16="http://schemas.microsoft.com/office/drawing/2014/main" id="{16038B00-E194-B60E-13AD-FEA80F95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61" y="3095417"/>
            <a:ext cx="3359939" cy="268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13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2A7BBDF-3E6E-4196-B51C-8FFBDC1C1EA3}"/>
              </a:ext>
            </a:extLst>
          </p:cNvPr>
          <p:cNvSpPr txBox="1"/>
          <p:nvPr/>
        </p:nvSpPr>
        <p:spPr>
          <a:xfrm>
            <a:off x="306029" y="1635973"/>
            <a:ext cx="4962132" cy="504753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MethodDemo2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study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睡觉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吃饭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study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06840C-CEA2-4B04-B7DA-54D262FBA745}"/>
              </a:ext>
            </a:extLst>
          </p:cNvPr>
          <p:cNvGrpSpPr>
            <a:grpSpLocks/>
          </p:cNvGrpSpPr>
          <p:nvPr/>
        </p:nvGrpSpPr>
        <p:grpSpPr bwMode="auto">
          <a:xfrm>
            <a:off x="9100396" y="1811094"/>
            <a:ext cx="2360083" cy="4800601"/>
            <a:chOff x="4441895" y="1347668"/>
            <a:chExt cx="1771200" cy="360017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21D8AF-9EB3-44C1-A21D-5A757F2B077A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6081208B-0DAA-4295-949F-554862B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2B6C2E3-9C62-4202-9DEB-0CCEDC2BDDB9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BEEE24F-9263-41C1-8B73-51C9E2143C9C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964B073-81AA-4723-B3C4-543A720FFEEB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584F89D-882B-433A-82CB-0AB76E2E2131}"/>
              </a:ext>
            </a:extLst>
          </p:cNvPr>
          <p:cNvGrpSpPr>
            <a:grpSpLocks/>
          </p:cNvGrpSpPr>
          <p:nvPr/>
        </p:nvGrpSpPr>
        <p:grpSpPr bwMode="auto">
          <a:xfrm>
            <a:off x="5831091" y="4744795"/>
            <a:ext cx="2816339" cy="1869016"/>
            <a:chOff x="1828154" y="3579862"/>
            <a:chExt cx="2442792" cy="140064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FB589B-2A29-48EB-B41A-FFD82DAAE0AC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AF467C97-11DC-42BE-93AA-41DB44940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31" name="TextBox 3">
            <a:extLst>
              <a:ext uri="{FF2B5EF4-FFF2-40B4-BE49-F238E27FC236}">
                <a16:creationId xmlns:a16="http://schemas.microsoft.com/office/drawing/2014/main" id="{825EBF75-B9AD-4D5B-AD3C-463977250A3D}"/>
              </a:ext>
            </a:extLst>
          </p:cNvPr>
          <p:cNvSpPr txBox="1"/>
          <p:nvPr/>
        </p:nvSpPr>
        <p:spPr>
          <a:xfrm>
            <a:off x="5964284" y="4835306"/>
            <a:ext cx="2522307" cy="120032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MethodDemo2.class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study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eat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309C9EF5-AFF1-4513-B4DF-DE440329B07A}"/>
              </a:ext>
            </a:extLst>
          </p:cNvPr>
          <p:cNvSpPr txBox="1"/>
          <p:nvPr/>
        </p:nvSpPr>
        <p:spPr>
          <a:xfrm>
            <a:off x="9183671" y="5184261"/>
            <a:ext cx="2221773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61EA57-938B-48A1-84E7-D9F8BA8A01DE}"/>
              </a:ext>
            </a:extLst>
          </p:cNvPr>
          <p:cNvSpPr txBox="1"/>
          <p:nvPr/>
        </p:nvSpPr>
        <p:spPr>
          <a:xfrm>
            <a:off x="9208843" y="5543437"/>
            <a:ext cx="216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study</a:t>
            </a: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DEC2683C-DA38-4E3F-B619-CB207054D0AD}"/>
              </a:ext>
            </a:extLst>
          </p:cNvPr>
          <p:cNvSpPr txBox="1"/>
          <p:nvPr/>
        </p:nvSpPr>
        <p:spPr>
          <a:xfrm>
            <a:off x="9169550" y="3523839"/>
            <a:ext cx="2221773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study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400317-0F78-428A-AE59-7BA485313FB2}"/>
              </a:ext>
            </a:extLst>
          </p:cNvPr>
          <p:cNvSpPr txBox="1"/>
          <p:nvPr/>
        </p:nvSpPr>
        <p:spPr>
          <a:xfrm>
            <a:off x="9199182" y="4326844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学习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C3FF25-2F51-4F2F-B1A4-CC003D4BC22A}"/>
              </a:ext>
            </a:extLst>
          </p:cNvPr>
          <p:cNvSpPr txBox="1"/>
          <p:nvPr/>
        </p:nvSpPr>
        <p:spPr>
          <a:xfrm>
            <a:off x="9199181" y="3980720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5E6CFA-E650-4AD6-9C03-AB1A84BD365D}"/>
              </a:ext>
            </a:extLst>
          </p:cNvPr>
          <p:cNvSpPr txBox="1"/>
          <p:nvPr/>
        </p:nvSpPr>
        <p:spPr>
          <a:xfrm>
            <a:off x="9207650" y="4697536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9F9661-7543-4B6D-9978-25D842E2BFDB}"/>
              </a:ext>
            </a:extLst>
          </p:cNvPr>
          <p:cNvSpPr/>
          <p:nvPr/>
        </p:nvSpPr>
        <p:spPr>
          <a:xfrm>
            <a:off x="289094" y="4835306"/>
            <a:ext cx="4962132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A6A58C18-271D-4D5C-9DBB-22A56DC7EDB0}"/>
              </a:ext>
            </a:extLst>
          </p:cNvPr>
          <p:cNvSpPr txBox="1"/>
          <p:nvPr/>
        </p:nvSpPr>
        <p:spPr>
          <a:xfrm>
            <a:off x="9169550" y="2616148"/>
            <a:ext cx="2221773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eat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0FAD9-3D88-44D4-8091-4936F7491B91}"/>
              </a:ext>
            </a:extLst>
          </p:cNvPr>
          <p:cNvSpPr txBox="1"/>
          <p:nvPr/>
        </p:nvSpPr>
        <p:spPr>
          <a:xfrm>
            <a:off x="9153981" y="3006567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吃饭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877FB9-D07A-4F22-ABC2-75203D9CC8C1}"/>
              </a:ext>
            </a:extLst>
          </p:cNvPr>
          <p:cNvSpPr/>
          <p:nvPr/>
        </p:nvSpPr>
        <p:spPr>
          <a:xfrm>
            <a:off x="289094" y="5269276"/>
            <a:ext cx="4962132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50F3CDB-B178-487D-8680-3F9C1956A628}"/>
              </a:ext>
            </a:extLst>
          </p:cNvPr>
          <p:cNvSpPr txBox="1"/>
          <p:nvPr/>
        </p:nvSpPr>
        <p:spPr>
          <a:xfrm>
            <a:off x="5831091" y="2785870"/>
            <a:ext cx="1930161" cy="830997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吃饭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342AB2-1416-4776-BBC9-306441CB910A}"/>
              </a:ext>
            </a:extLst>
          </p:cNvPr>
          <p:cNvSpPr txBox="1"/>
          <p:nvPr/>
        </p:nvSpPr>
        <p:spPr>
          <a:xfrm>
            <a:off x="5831091" y="2785870"/>
            <a:ext cx="1930161" cy="830997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吃饭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D88061D7-37D5-462E-A2F1-2F67A4711E05}"/>
              </a:ext>
            </a:extLst>
          </p:cNvPr>
          <p:cNvSpPr txBox="1"/>
          <p:nvPr/>
        </p:nvSpPr>
        <p:spPr>
          <a:xfrm>
            <a:off x="9169550" y="2618264"/>
            <a:ext cx="2221773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E978B04-72E6-49D1-A2A7-9A29DA3FAE17}"/>
              </a:ext>
            </a:extLst>
          </p:cNvPr>
          <p:cNvSpPr txBox="1"/>
          <p:nvPr/>
        </p:nvSpPr>
        <p:spPr>
          <a:xfrm>
            <a:off x="9153981" y="3008683"/>
            <a:ext cx="212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睡觉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421A12-255E-453B-962F-06167DC344D3}"/>
              </a:ext>
            </a:extLst>
          </p:cNvPr>
          <p:cNvSpPr/>
          <p:nvPr/>
        </p:nvSpPr>
        <p:spPr>
          <a:xfrm>
            <a:off x="306029" y="5709900"/>
            <a:ext cx="4962132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1225FF-62C4-464C-BE1F-BC3C370A00EF}"/>
              </a:ext>
            </a:extLst>
          </p:cNvPr>
          <p:cNvSpPr txBox="1"/>
          <p:nvPr/>
        </p:nvSpPr>
        <p:spPr>
          <a:xfrm>
            <a:off x="5831091" y="2785870"/>
            <a:ext cx="1930161" cy="830997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吃饭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睡觉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>
                <a:solidFill>
                  <a:srgbClr val="C00000"/>
                </a:solidFill>
              </a:rPr>
              <a:t>方法调用内存图解</a:t>
            </a:r>
          </a:p>
        </p:txBody>
      </p:sp>
    </p:spTree>
    <p:extLst>
      <p:ext uri="{BB962C8B-B14F-4D97-AF65-F5344CB8AC3E}">
        <p14:creationId xmlns:p14="http://schemas.microsoft.com/office/powerpoint/2010/main" val="14890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5" grpId="1" animBg="1"/>
      <p:bldP spid="5" grpId="0"/>
      <p:bldP spid="5" grpId="1"/>
      <p:bldP spid="52" grpId="0" animBg="1"/>
      <p:bldP spid="52" grpId="1" animBg="1"/>
      <p:bldP spid="6" grpId="0"/>
      <p:bldP spid="6" grpId="1"/>
      <p:bldP spid="34" grpId="0"/>
      <p:bldP spid="34" grpId="1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32" grpId="0"/>
      <p:bldP spid="32" grpId="1"/>
      <p:bldP spid="42" grpId="0" animBg="1"/>
      <p:bldP spid="42" grpId="1" animBg="1"/>
      <p:bldP spid="50" grpId="0" animBg="1"/>
      <p:bldP spid="39" grpId="0" animBg="1"/>
      <p:bldP spid="43" grpId="0" animBg="1"/>
      <p:bldP spid="43" grpId="1" animBg="1"/>
      <p:bldP spid="44" grpId="0"/>
      <p:bldP spid="44" grpId="1"/>
      <p:bldP spid="4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带参数方法的定义和调用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01C17C6-6A93-643E-F3C8-3C732F05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24" y="4791465"/>
            <a:ext cx="2396552" cy="17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C8ACE5F7-0160-B78B-547E-F388E5F620C5}"/>
              </a:ext>
            </a:extLst>
          </p:cNvPr>
          <p:cNvSpPr/>
          <p:nvPr/>
        </p:nvSpPr>
        <p:spPr>
          <a:xfrm>
            <a:off x="4228889" y="4049486"/>
            <a:ext cx="4280630" cy="975244"/>
          </a:xfrm>
          <a:prstGeom prst="cloudCallout">
            <a:avLst>
              <a:gd name="adj1" fmla="val 42146"/>
              <a:gd name="adj2" fmla="val 464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因为你现在的代码很烂</a:t>
            </a: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</a:t>
            </a:r>
            <a:endParaRPr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4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带参数方法的定义和调用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54495-B1F0-2FE0-268F-D759988A40C0}"/>
              </a:ext>
            </a:extLst>
          </p:cNvPr>
          <p:cNvSpPr txBox="1"/>
          <p:nvPr/>
        </p:nvSpPr>
        <p:spPr>
          <a:xfrm>
            <a:off x="263989" y="1635973"/>
            <a:ext cx="4962132" cy="39406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MethodDemo1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开始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结束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?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哈？？（猪猪问号）_猪猪_问号表情">
            <a:extLst>
              <a:ext uri="{FF2B5EF4-FFF2-40B4-BE49-F238E27FC236}">
                <a16:creationId xmlns:a16="http://schemas.microsoft.com/office/drawing/2014/main" id="{CCFC275C-6B22-733B-2E52-6D90DAF2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326" y1="24017" x2="28326" y2="24017"/>
                        <a14:foregroundMark x1="29614" y1="29367" x2="29614" y2="29367"/>
                        <a14:foregroundMark x1="36695" y1="22598" x2="36695" y2="22598"/>
                        <a14:foregroundMark x1="42704" y1="20852" x2="42704" y2="20852"/>
                        <a14:foregroundMark x1="42489" y1="27402" x2="42489" y2="27402"/>
                        <a14:foregroundMark x1="37768" y1="28821" x2="37768" y2="28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511" y="3177382"/>
            <a:ext cx="3496089" cy="34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3FCA858D-24A2-2E66-A97E-E67A01F48D38}"/>
              </a:ext>
            </a:extLst>
          </p:cNvPr>
          <p:cNvSpPr/>
          <p:nvPr/>
        </p:nvSpPr>
        <p:spPr>
          <a:xfrm>
            <a:off x="5605670" y="2703443"/>
            <a:ext cx="4075043" cy="1570383"/>
          </a:xfrm>
          <a:prstGeom prst="wedgeEllipseCallout">
            <a:avLst>
              <a:gd name="adj1" fmla="val 41101"/>
              <a:gd name="adj2" fmla="val 5229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好家伙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只能计算</a:t>
            </a:r>
            <a:r>
              <a:rPr lang="en-US" altLang="zh-CN" dirty="0">
                <a:latin typeface="Consolas" panose="020B0609020204030204" pitchFamily="49" charset="0"/>
              </a:rPr>
              <a:t>10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</a:rPr>
              <a:t>20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这代码写的</a:t>
            </a:r>
            <a:r>
              <a:rPr lang="en-US" altLang="zh-CN" dirty="0">
                <a:latin typeface="Consolas" panose="020B0609020204030204" pitchFamily="49" charset="0"/>
              </a:rPr>
              <a:t>…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你是大聪明吧 </a:t>
            </a:r>
            <a:r>
              <a:rPr lang="en-US" altLang="zh-CN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1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带参数方法的定义和调用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54495-B1F0-2FE0-268F-D759988A40C0}"/>
              </a:ext>
            </a:extLst>
          </p:cNvPr>
          <p:cNvSpPr txBox="1"/>
          <p:nvPr/>
        </p:nvSpPr>
        <p:spPr>
          <a:xfrm>
            <a:off x="263989" y="1635973"/>
            <a:ext cx="4962132" cy="39406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MethodDemo1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开始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结束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?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哈？？（猪猪问号）_猪猪_问号表情">
            <a:extLst>
              <a:ext uri="{FF2B5EF4-FFF2-40B4-BE49-F238E27FC236}">
                <a16:creationId xmlns:a16="http://schemas.microsoft.com/office/drawing/2014/main" id="{CCFC275C-6B22-733B-2E52-6D90DAF2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326" y1="24017" x2="28326" y2="24017"/>
                        <a14:foregroundMark x1="29614" y1="29367" x2="29614" y2="29367"/>
                        <a14:foregroundMark x1="36695" y1="22598" x2="36695" y2="22598"/>
                        <a14:foregroundMark x1="42704" y1="20852" x2="42704" y2="20852"/>
                        <a14:foregroundMark x1="42489" y1="27402" x2="42489" y2="27402"/>
                        <a14:foregroundMark x1="37768" y1="28821" x2="37768" y2="28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511" y="3177382"/>
            <a:ext cx="3496089" cy="34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3FCA858D-24A2-2E66-A97E-E67A01F48D38}"/>
              </a:ext>
            </a:extLst>
          </p:cNvPr>
          <p:cNvSpPr/>
          <p:nvPr/>
        </p:nvSpPr>
        <p:spPr>
          <a:xfrm>
            <a:off x="6023113" y="2941983"/>
            <a:ext cx="3657600" cy="1331843"/>
          </a:xfrm>
          <a:prstGeom prst="wedgeEllipseCallout">
            <a:avLst>
              <a:gd name="adj1" fmla="val 41101"/>
              <a:gd name="adj2" fmla="val 5229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没有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但是你的代码里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写满了故事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3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带参数方法的定义和调用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8F09E-0996-C204-3AB9-A18794D0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25739"/>
            <a:ext cx="4915326" cy="563929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55A7C0FC-FC18-7193-9323-8AE61798472B}"/>
              </a:ext>
            </a:extLst>
          </p:cNvPr>
          <p:cNvSpPr txBox="1"/>
          <p:nvPr/>
        </p:nvSpPr>
        <p:spPr>
          <a:xfrm>
            <a:off x="870276" y="2470860"/>
            <a:ext cx="5794684" cy="39703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MethodDemo1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960A9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?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9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带参数方法的定义和调用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8F09E-0996-C204-3AB9-A18794D0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725739"/>
            <a:ext cx="4915326" cy="563929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55A7C0FC-FC18-7193-9323-8AE61798472B}"/>
              </a:ext>
            </a:extLst>
          </p:cNvPr>
          <p:cNvSpPr txBox="1"/>
          <p:nvPr/>
        </p:nvSpPr>
        <p:spPr>
          <a:xfrm>
            <a:off x="870276" y="2470860"/>
            <a:ext cx="5796000" cy="332398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MethodDemo1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?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" descr="哈？？（猪猪问号）_猪猪_问号表情">
            <a:extLst>
              <a:ext uri="{FF2B5EF4-FFF2-40B4-BE49-F238E27FC236}">
                <a16:creationId xmlns:a16="http://schemas.microsoft.com/office/drawing/2014/main" id="{041C0103-1D1F-CD68-4BB3-CD5239F9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704" y1="20852" x2="42704" y2="20852"/>
                        <a14:backgroundMark x1="43455" y1="22707" x2="21352" y2="25109"/>
                        <a14:backgroundMark x1="36159" y1="30349" x2="29828" y2="31004"/>
                        <a14:backgroundMark x1="43133" y1="27074" x2="30365" y2="27729"/>
                        <a14:backgroundMark x1="43133" y1="23581" x2="43991" y2="21179"/>
                        <a14:backgroundMark x1="41953" y1="22052" x2="39056" y2="21834"/>
                        <a14:backgroundMark x1="43991" y1="29148" x2="37876" y2="22707"/>
                        <a14:backgroundMark x1="51824" y1="19432" x2="47210" y2="18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13" y="1065915"/>
            <a:ext cx="3496089" cy="34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97B7249-4835-0F0C-26D6-A8103D9E8EFE}"/>
              </a:ext>
            </a:extLst>
          </p:cNvPr>
          <p:cNvSpPr/>
          <p:nvPr/>
        </p:nvSpPr>
        <p:spPr>
          <a:xfrm>
            <a:off x="7145101" y="2603666"/>
            <a:ext cx="2336800" cy="56392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getMax</a:t>
            </a:r>
            <a:r>
              <a:rPr lang="en-US" altLang="zh-CN" dirty="0">
                <a:latin typeface="Consolas" panose="020B0609020204030204" pitchFamily="49" charset="0"/>
              </a:rPr>
              <a:t>(10,20);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哈？？（猪猪问号）_猪猪_问号表情">
            <a:extLst>
              <a:ext uri="{FF2B5EF4-FFF2-40B4-BE49-F238E27FC236}">
                <a16:creationId xmlns:a16="http://schemas.microsoft.com/office/drawing/2014/main" id="{7022E85C-1BC3-C1AD-30BE-E501A178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704" y1="20852" x2="42704" y2="20852"/>
                        <a14:backgroundMark x1="43455" y1="22707" x2="21352" y2="25109"/>
                        <a14:backgroundMark x1="36159" y1="30349" x2="29828" y2="31004"/>
                        <a14:backgroundMark x1="43133" y1="27074" x2="30365" y2="27729"/>
                        <a14:backgroundMark x1="43133" y1="23581" x2="43991" y2="21179"/>
                        <a14:backgroundMark x1="41953" y1="22052" x2="39056" y2="21834"/>
                        <a14:backgroundMark x1="43991" y1="29148" x2="37876" y2="22707"/>
                        <a14:backgroundMark x1="51824" y1="19432" x2="47210" y2="18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13" y="3421571"/>
            <a:ext cx="3496089" cy="34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AB93B60-C31F-39DA-59B9-8FE1B47BE866}"/>
              </a:ext>
            </a:extLst>
          </p:cNvPr>
          <p:cNvSpPr/>
          <p:nvPr/>
        </p:nvSpPr>
        <p:spPr>
          <a:xfrm>
            <a:off x="7174614" y="4887754"/>
            <a:ext cx="2336800" cy="56392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getMax</a:t>
            </a:r>
            <a:r>
              <a:rPr lang="en-US" altLang="zh-CN" dirty="0">
                <a:latin typeface="Consolas" panose="020B0609020204030204" pitchFamily="49" charset="0"/>
              </a:rPr>
              <a:t>(30,40);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带参数方法的定义和调用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BC916AD-BA98-984A-49B8-18921A53F17F}"/>
              </a:ext>
            </a:extLst>
          </p:cNvPr>
          <p:cNvSpPr txBox="1"/>
          <p:nvPr/>
        </p:nvSpPr>
        <p:spPr>
          <a:xfrm>
            <a:off x="842188" y="2571062"/>
            <a:ext cx="4665984" cy="102720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void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6483B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变量名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//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方法体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ABA67-2ACF-0546-62EE-4252FE1B8FFE}"/>
              </a:ext>
            </a:extLst>
          </p:cNvPr>
          <p:cNvSpPr txBox="1"/>
          <p:nvPr/>
        </p:nvSpPr>
        <p:spPr>
          <a:xfrm>
            <a:off x="710880" y="1871177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定义格式：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37700-AAA2-0EE9-ACD8-AFE1240EA5C0}"/>
              </a:ext>
            </a:extLst>
          </p:cNvPr>
          <p:cNvSpPr txBox="1"/>
          <p:nvPr/>
        </p:nvSpPr>
        <p:spPr>
          <a:xfrm>
            <a:off x="710880" y="3990374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举例：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A758C54-1F89-B58C-9420-D056D327A12D}"/>
              </a:ext>
            </a:extLst>
          </p:cNvPr>
          <p:cNvSpPr txBox="1"/>
          <p:nvPr/>
        </p:nvSpPr>
        <p:spPr>
          <a:xfrm>
            <a:off x="842189" y="4657447"/>
            <a:ext cx="4665983" cy="102720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void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 (String name)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7060C84-98C3-2DAC-05B1-B1E60426F759}"/>
              </a:ext>
            </a:extLst>
          </p:cNvPr>
          <p:cNvSpPr txBox="1"/>
          <p:nvPr/>
        </p:nvSpPr>
        <p:spPr>
          <a:xfrm>
            <a:off x="5719666" y="2571062"/>
            <a:ext cx="6289454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void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6483B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变量名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dirty="0">
                <a:solidFill>
                  <a:srgbClr val="6483B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变量名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2...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//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方法体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27FBB4C-FB45-ECE4-38FC-378E65656DDD}"/>
              </a:ext>
            </a:extLst>
          </p:cNvPr>
          <p:cNvSpPr txBox="1"/>
          <p:nvPr/>
        </p:nvSpPr>
        <p:spPr>
          <a:xfrm>
            <a:off x="5719666" y="4657447"/>
            <a:ext cx="5517501" cy="102720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void</a:t>
            </a:r>
            <a:r>
              <a:rPr lang="zh-CN" altLang="zh-CN" sz="140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 (int a, int b)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312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带参数方法的定义和调用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AF5758-BF9E-90BC-8FC9-C7BBFF293921}"/>
              </a:ext>
            </a:extLst>
          </p:cNvPr>
          <p:cNvSpPr txBox="1"/>
          <p:nvPr/>
        </p:nvSpPr>
        <p:spPr>
          <a:xfrm>
            <a:off x="710880" y="1871177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调用格式：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AE01C8-3336-33B1-964B-87EDF48385E5}"/>
              </a:ext>
            </a:extLst>
          </p:cNvPr>
          <p:cNvSpPr txBox="1"/>
          <p:nvPr/>
        </p:nvSpPr>
        <p:spPr>
          <a:xfrm>
            <a:off x="710880" y="3275111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举例：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65BBA81-925B-D8B9-1B77-56B6F793E5A1}"/>
              </a:ext>
            </a:extLst>
          </p:cNvPr>
          <p:cNvSpPr txBox="1"/>
          <p:nvPr/>
        </p:nvSpPr>
        <p:spPr>
          <a:xfrm>
            <a:off x="1497952" y="2418531"/>
            <a:ext cx="3816350" cy="38427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04F3CD7-BBA5-075A-6E1C-92247E6E9449}"/>
              </a:ext>
            </a:extLst>
          </p:cNvPr>
          <p:cNvSpPr txBox="1"/>
          <p:nvPr/>
        </p:nvSpPr>
        <p:spPr>
          <a:xfrm>
            <a:off x="1497952" y="3809895"/>
            <a:ext cx="3816350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"钢门吹雪"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DD701F4-7C05-7CE8-C720-7BE0C05A244C}"/>
              </a:ext>
            </a:extLst>
          </p:cNvPr>
          <p:cNvSpPr txBox="1"/>
          <p:nvPr/>
        </p:nvSpPr>
        <p:spPr>
          <a:xfrm>
            <a:off x="5584760" y="2405961"/>
            <a:ext cx="3816350" cy="38427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2);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329D17B8-FEC9-D522-70B7-9CCB04573546}"/>
              </a:ext>
            </a:extLst>
          </p:cNvPr>
          <p:cNvSpPr txBox="1"/>
          <p:nvPr/>
        </p:nvSpPr>
        <p:spPr>
          <a:xfrm>
            <a:off x="5584760" y="3809894"/>
            <a:ext cx="3816350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610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带参数方法内存图解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6B84C0C-744C-C124-57E6-B858579649E1}"/>
              </a:ext>
            </a:extLst>
          </p:cNvPr>
          <p:cNvSpPr txBox="1"/>
          <p:nvPr/>
        </p:nvSpPr>
        <p:spPr>
          <a:xfrm>
            <a:off x="64947" y="1635973"/>
            <a:ext cx="5266977" cy="39703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MethodDemo2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"--------"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num1,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num2)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num1 &gt; num2 ? num1 : num2;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E2FD1A6-7B0B-6BFB-8B24-CC5EEBDFFDA8}"/>
              </a:ext>
            </a:extLst>
          </p:cNvPr>
          <p:cNvGrpSpPr>
            <a:grpSpLocks/>
          </p:cNvGrpSpPr>
          <p:nvPr/>
        </p:nvGrpSpPr>
        <p:grpSpPr bwMode="auto">
          <a:xfrm>
            <a:off x="8336936" y="1759261"/>
            <a:ext cx="3827880" cy="4800601"/>
            <a:chOff x="4441895" y="1347668"/>
            <a:chExt cx="1771200" cy="36001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864E5-D651-1961-F195-DF08746DD66C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53B6698C-E0EA-1138-AA46-BD10519BC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513771B-C6AF-E88C-B8C0-B2DB421CDEEE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29255BE-8C91-2357-136C-3263A3293A66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73BCE21-760A-290C-3203-C3164F43D3CB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C259FE2-27E0-B6C7-11ED-C5A1FC23BB02}"/>
              </a:ext>
            </a:extLst>
          </p:cNvPr>
          <p:cNvGrpSpPr>
            <a:grpSpLocks/>
          </p:cNvGrpSpPr>
          <p:nvPr/>
        </p:nvGrpSpPr>
        <p:grpSpPr bwMode="auto">
          <a:xfrm>
            <a:off x="5435813" y="4704672"/>
            <a:ext cx="2816339" cy="1869016"/>
            <a:chOff x="1828154" y="3579862"/>
            <a:chExt cx="2442792" cy="14006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2A1D616-63BB-67C2-9B8A-3A3604323B1D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64F87D8E-0251-7E87-4B7C-651562885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18371A4-34E5-A582-5D38-2EDC72FB5A8F}"/>
              </a:ext>
            </a:extLst>
          </p:cNvPr>
          <p:cNvSpPr txBox="1"/>
          <p:nvPr/>
        </p:nvSpPr>
        <p:spPr>
          <a:xfrm>
            <a:off x="5568978" y="4859188"/>
            <a:ext cx="2522307" cy="101566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MethodDemo2.class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getMax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0D7C055-6F27-16F1-156A-9B2C43C0FC46}"/>
              </a:ext>
            </a:extLst>
          </p:cNvPr>
          <p:cNvSpPr txBox="1"/>
          <p:nvPr/>
        </p:nvSpPr>
        <p:spPr>
          <a:xfrm>
            <a:off x="8480639" y="4376646"/>
            <a:ext cx="3526814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DB8F7E-A6C0-C769-5619-112D85A795D7}"/>
              </a:ext>
            </a:extLst>
          </p:cNvPr>
          <p:cNvSpPr txBox="1"/>
          <p:nvPr/>
        </p:nvSpPr>
        <p:spPr>
          <a:xfrm>
            <a:off x="5448561" y="1849087"/>
            <a:ext cx="1930161" cy="338554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A51A71-3DEE-A47E-449F-C13DFF8FA3A5}"/>
              </a:ext>
            </a:extLst>
          </p:cNvPr>
          <p:cNvSpPr txBox="1"/>
          <p:nvPr/>
        </p:nvSpPr>
        <p:spPr>
          <a:xfrm>
            <a:off x="8471030" y="470467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getMax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A6894A65-1FFE-4AFB-EE29-491CBAB70032}"/>
              </a:ext>
            </a:extLst>
          </p:cNvPr>
          <p:cNvSpPr txBox="1"/>
          <p:nvPr/>
        </p:nvSpPr>
        <p:spPr>
          <a:xfrm>
            <a:off x="8489185" y="2244119"/>
            <a:ext cx="3526814" cy="19697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getMax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257E054-9CF5-888E-1A0C-609628F37CB0}"/>
              </a:ext>
            </a:extLst>
          </p:cNvPr>
          <p:cNvSpPr/>
          <p:nvPr/>
        </p:nvSpPr>
        <p:spPr>
          <a:xfrm>
            <a:off x="8592938" y="3405871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num1 &gt; num2 ? num2 : 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CFBC54B-2976-253A-9281-D6147FC96544}"/>
              </a:ext>
            </a:extLst>
          </p:cNvPr>
          <p:cNvSpPr/>
          <p:nvPr/>
        </p:nvSpPr>
        <p:spPr>
          <a:xfrm>
            <a:off x="8592938" y="2996400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CD25D86-5B98-99A7-7F88-F5824AC7861C}"/>
              </a:ext>
            </a:extLst>
          </p:cNvPr>
          <p:cNvSpPr/>
          <p:nvPr/>
        </p:nvSpPr>
        <p:spPr>
          <a:xfrm>
            <a:off x="8592938" y="2602865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AED7F0-4F87-6B82-A66E-F6293488C65A}"/>
              </a:ext>
            </a:extLst>
          </p:cNvPr>
          <p:cNvSpPr txBox="1"/>
          <p:nvPr/>
        </p:nvSpPr>
        <p:spPr>
          <a:xfrm>
            <a:off x="9162347" y="4704672"/>
            <a:ext cx="383438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CF1676-C02C-4DB3-B0B4-5CA7E8DAE8B2}"/>
              </a:ext>
            </a:extLst>
          </p:cNvPr>
          <p:cNvSpPr txBox="1"/>
          <p:nvPr/>
        </p:nvSpPr>
        <p:spPr>
          <a:xfrm>
            <a:off x="9453788" y="4704672"/>
            <a:ext cx="383438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A5EAC4-E34B-D644-958B-1788CE397816}"/>
              </a:ext>
            </a:extLst>
          </p:cNvPr>
          <p:cNvSpPr txBox="1"/>
          <p:nvPr/>
        </p:nvSpPr>
        <p:spPr>
          <a:xfrm>
            <a:off x="8543678" y="3845675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49107C-B742-A6D2-5C9A-B986CFFA40BB}"/>
              </a:ext>
            </a:extLst>
          </p:cNvPr>
          <p:cNvSpPr txBox="1"/>
          <p:nvPr/>
        </p:nvSpPr>
        <p:spPr>
          <a:xfrm>
            <a:off x="8489185" y="5074047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"--------"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D1E57E-3FA6-55CA-1197-AF7527971700}"/>
              </a:ext>
            </a:extLst>
          </p:cNvPr>
          <p:cNvSpPr txBox="1"/>
          <p:nvPr/>
        </p:nvSpPr>
        <p:spPr>
          <a:xfrm>
            <a:off x="5448561" y="1849087"/>
            <a:ext cx="1930161" cy="584775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</a:p>
          <a:p>
            <a:r>
              <a:rPr lang="zh-CN" altLang="zh-CN" sz="1600" dirty="0">
                <a:solidFill>
                  <a:srgbClr val="F9F9F9"/>
                </a:solidFill>
                <a:latin typeface="Consolas" panose="020B0609020204030204" pitchFamily="49" charset="0"/>
                <a:ea typeface="JetBrains Mono"/>
              </a:rPr>
              <a:t>--------</a:t>
            </a:r>
            <a:endParaRPr lang="en-US" altLang="zh-CN" sz="1600" b="1" dirty="0">
              <a:solidFill>
                <a:srgbClr val="F9F9F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13097A-9258-246C-3402-FD9D8B39FB3A}"/>
              </a:ext>
            </a:extLst>
          </p:cNvPr>
          <p:cNvSpPr txBox="1"/>
          <p:nvPr/>
        </p:nvSpPr>
        <p:spPr>
          <a:xfrm>
            <a:off x="8471030" y="5428240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getMax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B9051019-1DFC-D92F-EBCD-7AA8BA6BD993}"/>
              </a:ext>
            </a:extLst>
          </p:cNvPr>
          <p:cNvSpPr txBox="1"/>
          <p:nvPr/>
        </p:nvSpPr>
        <p:spPr>
          <a:xfrm>
            <a:off x="8489185" y="2244119"/>
            <a:ext cx="3526814" cy="19697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getMax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5FA0E25-5BF5-E78C-CEB3-CA039AA92ECC}"/>
              </a:ext>
            </a:extLst>
          </p:cNvPr>
          <p:cNvSpPr/>
          <p:nvPr/>
        </p:nvSpPr>
        <p:spPr>
          <a:xfrm>
            <a:off x="8543678" y="3454967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num1 &gt; num2 ? num2 : 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1CC86C8-A39C-20DA-16DB-158CA3731187}"/>
              </a:ext>
            </a:extLst>
          </p:cNvPr>
          <p:cNvSpPr/>
          <p:nvPr/>
        </p:nvSpPr>
        <p:spPr>
          <a:xfrm>
            <a:off x="8543678" y="3045496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5D478BD-E98D-1B11-D2AE-C5BE418F3E37}"/>
              </a:ext>
            </a:extLst>
          </p:cNvPr>
          <p:cNvSpPr/>
          <p:nvPr/>
        </p:nvSpPr>
        <p:spPr>
          <a:xfrm>
            <a:off x="8543678" y="2651961"/>
            <a:ext cx="3243161" cy="2999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82768-D64F-D55C-534E-42A423AAEBB3}"/>
              </a:ext>
            </a:extLst>
          </p:cNvPr>
          <p:cNvSpPr txBox="1"/>
          <p:nvPr/>
        </p:nvSpPr>
        <p:spPr>
          <a:xfrm>
            <a:off x="9159415" y="5424775"/>
            <a:ext cx="383438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40B872-DB0A-5C96-68F2-4CCCE0AEFE0C}"/>
              </a:ext>
            </a:extLst>
          </p:cNvPr>
          <p:cNvSpPr txBox="1"/>
          <p:nvPr/>
        </p:nvSpPr>
        <p:spPr>
          <a:xfrm>
            <a:off x="9455391" y="5426671"/>
            <a:ext cx="383438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44A7B2-293F-91C9-69B7-559151CF3F64}"/>
              </a:ext>
            </a:extLst>
          </p:cNvPr>
          <p:cNvSpPr txBox="1"/>
          <p:nvPr/>
        </p:nvSpPr>
        <p:spPr>
          <a:xfrm>
            <a:off x="8552259" y="3846459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85218F-E418-DD62-2456-C55C302A3CBB}"/>
              </a:ext>
            </a:extLst>
          </p:cNvPr>
          <p:cNvSpPr txBox="1"/>
          <p:nvPr/>
        </p:nvSpPr>
        <p:spPr>
          <a:xfrm>
            <a:off x="5448561" y="1849087"/>
            <a:ext cx="1930161" cy="830997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</a:p>
          <a:p>
            <a:r>
              <a:rPr lang="zh-CN" altLang="zh-CN" sz="1600" dirty="0">
                <a:solidFill>
                  <a:srgbClr val="F9F9F9"/>
                </a:solidFill>
                <a:latin typeface="Consolas" panose="020B0609020204030204" pitchFamily="49" charset="0"/>
                <a:ea typeface="JetBrains Mono"/>
              </a:rPr>
              <a:t>--------</a:t>
            </a:r>
            <a:endParaRPr lang="en-US" altLang="zh-CN" sz="1600" dirty="0">
              <a:solidFill>
                <a:srgbClr val="F9F9F9"/>
              </a:solidFill>
              <a:latin typeface="Consolas" panose="020B0609020204030204" pitchFamily="49" charset="0"/>
              <a:ea typeface="JetBrains Mono"/>
            </a:endParaRPr>
          </a:p>
          <a:p>
            <a:r>
              <a:rPr lang="en-US" altLang="zh-CN" sz="1600" b="1" dirty="0">
                <a:solidFill>
                  <a:srgbClr val="F9F9F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</a:t>
            </a:r>
            <a:endParaRPr lang="en-US" altLang="zh-CN" sz="1600" b="1" dirty="0">
              <a:solidFill>
                <a:srgbClr val="F9F9F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23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02812 -0.30602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0416 -0.24953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02435 -0.4051 " pathEditMode="relative" rAng="0" ptsTypes="AA">
                                      <p:cBhvr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-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3.95833E-6 -0.34722 " pathEditMode="relative" rAng="0" ptsTypes="AA">
                                      <p:cBhvr>
                                        <p:cTn id="1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9" grpId="0"/>
      <p:bldP spid="19" grpId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0" grpId="0"/>
      <p:bldP spid="30" grpId="1"/>
      <p:bldP spid="30" grpId="2"/>
      <p:bldP spid="31" grpId="0"/>
      <p:bldP spid="31" grpId="1"/>
      <p:bldP spid="32" grpId="0" animBg="1"/>
      <p:bldP spid="33" grpId="0"/>
      <p:bldP spid="33" grpId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8" grpId="1"/>
      <p:bldP spid="38" grpId="2"/>
      <p:bldP spid="38" grpId="3"/>
      <p:bldP spid="39" grpId="0"/>
      <p:bldP spid="39" grpId="1"/>
      <p:bldP spid="39" grpId="2"/>
      <p:bldP spid="39" grpId="3"/>
      <p:bldP spid="41" grpId="0"/>
      <p:bldP spid="41" grpId="1"/>
      <p:bldP spid="41" grpId="2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方法介绍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3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形参和实参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90C95-132B-FE43-FE3A-3ADD9E33DF12}"/>
              </a:ext>
            </a:extLst>
          </p:cNvPr>
          <p:cNvSpPr txBox="1"/>
          <p:nvPr/>
        </p:nvSpPr>
        <p:spPr>
          <a:xfrm>
            <a:off x="710880" y="1635973"/>
            <a:ext cx="6744413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形参：全称形式参数，是指在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方法时，所声明的参数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实参：全称实际参数，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方法时，所传入的参数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46D778-2E61-5081-BBEA-EAC4ACB3A634}"/>
              </a:ext>
            </a:extLst>
          </p:cNvPr>
          <p:cNvSpPr txBox="1"/>
          <p:nvPr/>
        </p:nvSpPr>
        <p:spPr>
          <a:xfrm>
            <a:off x="710880" y="3271520"/>
            <a:ext cx="6664960" cy="332398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MethodDemo2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num1,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num2)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num1 &gt; num2 ? num1 : num2;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带参数方法的定义和调用</a:t>
            </a:r>
          </a:p>
        </p:txBody>
      </p:sp>
      <p:pic>
        <p:nvPicPr>
          <p:cNvPr id="4" name="图片 3" descr="猫站在地上&#10;&#10;描述已自动生成">
            <a:extLst>
              <a:ext uri="{FF2B5EF4-FFF2-40B4-BE49-F238E27FC236}">
                <a16:creationId xmlns:a16="http://schemas.microsoft.com/office/drawing/2014/main" id="{4A78C548-1E23-0215-1E41-9A66BC5D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0" y="1635973"/>
            <a:ext cx="2190750" cy="2190750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6D06ACD7-8DCE-9463-BBEF-E5163FBA81C9}"/>
              </a:ext>
            </a:extLst>
          </p:cNvPr>
          <p:cNvSpPr/>
          <p:nvPr/>
        </p:nvSpPr>
        <p:spPr>
          <a:xfrm>
            <a:off x="3616960" y="1635973"/>
            <a:ext cx="4886960" cy="1239307"/>
          </a:xfrm>
          <a:prstGeom prst="cloudCallout">
            <a:avLst>
              <a:gd name="adj1" fmla="val -52955"/>
              <a:gd name="adj2" fmla="val 2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你为啥不用 </a:t>
            </a:r>
            <a:r>
              <a:rPr lang="en-US" altLang="zh-CN" dirty="0"/>
              <a:t>Scanner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673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带返回值方法的定义和调用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82C677-EC1D-03F5-3DD5-905810571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1" y="2812985"/>
            <a:ext cx="15430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2364C993-93AA-72FD-E920-B56ACDE7361F}"/>
              </a:ext>
            </a:extLst>
          </p:cNvPr>
          <p:cNvSpPr/>
          <p:nvPr/>
        </p:nvSpPr>
        <p:spPr>
          <a:xfrm>
            <a:off x="2956075" y="1707500"/>
            <a:ext cx="4946954" cy="1847851"/>
          </a:xfrm>
          <a:prstGeom prst="cloudCallout">
            <a:avLst>
              <a:gd name="adj1" fmla="val -57549"/>
              <a:gd name="adj2" fmla="val 233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为什么要有带返回值的方法</a:t>
            </a: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!!</a:t>
            </a:r>
            <a:endParaRPr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D656D-365C-814A-988B-FBEBCAFD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24" y="4791465"/>
            <a:ext cx="2396552" cy="17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069A16D3-C284-AD51-4C8D-35CC8015EB9D}"/>
              </a:ext>
            </a:extLst>
          </p:cNvPr>
          <p:cNvSpPr/>
          <p:nvPr/>
        </p:nvSpPr>
        <p:spPr>
          <a:xfrm>
            <a:off x="3396343" y="3974841"/>
            <a:ext cx="5113176" cy="1049889"/>
          </a:xfrm>
          <a:prstGeom prst="cloudCallout">
            <a:avLst>
              <a:gd name="adj1" fmla="val 42146"/>
              <a:gd name="adj2" fmla="val 464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因为某些人现在的代码很</a:t>
            </a: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.....</a:t>
            </a:r>
            <a:endParaRPr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8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带返回值方法的定义和调用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AB08-7FC4-3F2C-BA5E-62E7FC9A8521}"/>
              </a:ext>
            </a:extLst>
          </p:cNvPr>
          <p:cNvSpPr txBox="1"/>
          <p:nvPr/>
        </p:nvSpPr>
        <p:spPr>
          <a:xfrm>
            <a:off x="1540907" y="3013501"/>
            <a:ext cx="9110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M"/>
                <a:ea typeface="微软雅黑" panose="020B0503020204020204" pitchFamily="34" charset="-122"/>
              </a:rPr>
              <a:t>我们经常会</a:t>
            </a:r>
            <a:r>
              <a:rPr lang="zh-CN" altLang="en-US" sz="2400" b="1" dirty="0">
                <a:solidFill>
                  <a:srgbClr val="C00000"/>
                </a:solidFill>
                <a:latin typeface="Alibaba PuHuiTi M"/>
                <a:ea typeface="微软雅黑" panose="020B0503020204020204" pitchFamily="34" charset="-122"/>
              </a:rPr>
              <a:t>根据一个方法产出的结果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M"/>
                <a:ea typeface="微软雅黑" panose="020B0503020204020204" pitchFamily="34" charset="-122"/>
              </a:rPr>
              <a:t>，来去</a:t>
            </a:r>
            <a:r>
              <a:rPr lang="zh-CN" altLang="en-US" sz="2400" b="1" dirty="0">
                <a:solidFill>
                  <a:srgbClr val="C00000"/>
                </a:solidFill>
                <a:latin typeface="Alibaba PuHuiTi M"/>
                <a:ea typeface="微软雅黑" panose="020B0503020204020204" pitchFamily="34" charset="-122"/>
              </a:rPr>
              <a:t>组织另外一段代码逻辑</a:t>
            </a:r>
            <a:endParaRPr lang="en-US" altLang="zh-CN" sz="2400" b="1" dirty="0">
              <a:solidFill>
                <a:srgbClr val="C00000"/>
              </a:solidFill>
              <a:latin typeface="Alibaba PuHuiTi M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M"/>
                <a:ea typeface="微软雅黑" panose="020B0503020204020204" pitchFamily="34" charset="-122"/>
              </a:rPr>
              <a:t>为了</a:t>
            </a:r>
            <a:r>
              <a:rPr lang="zh-CN" altLang="en-US" sz="2400" b="1" dirty="0">
                <a:solidFill>
                  <a:srgbClr val="0070C0"/>
                </a:solidFill>
                <a:latin typeface="Alibaba PuHuiTi M"/>
                <a:ea typeface="微软雅黑" panose="020B0503020204020204" pitchFamily="34" charset="-122"/>
              </a:rPr>
              <a:t>拿到这个方法产生的结果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M"/>
                <a:ea typeface="微软雅黑" panose="020B0503020204020204" pitchFamily="34" charset="-122"/>
              </a:rPr>
              <a:t>，就需要定义带有返回值的方法</a:t>
            </a:r>
          </a:p>
        </p:txBody>
      </p:sp>
    </p:spTree>
    <p:extLst>
      <p:ext uri="{BB962C8B-B14F-4D97-AF65-F5344CB8AC3E}">
        <p14:creationId xmlns:p14="http://schemas.microsoft.com/office/powerpoint/2010/main" val="3550541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带返回值方法的定义和调用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451C09A0-E316-CAC1-CBE1-E7582967FBBA}"/>
              </a:ext>
            </a:extLst>
          </p:cNvPr>
          <p:cNvSpPr txBox="1"/>
          <p:nvPr/>
        </p:nvSpPr>
        <p:spPr>
          <a:xfrm>
            <a:off x="816714" y="2207467"/>
            <a:ext cx="7048992" cy="102720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</a:t>
            </a:r>
            <a:r>
              <a:rPr lang="zh-CN" altLang="en-US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变量名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变量名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2...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数据值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94053-6FFD-B29E-CDC9-144F043E095C}"/>
              </a:ext>
            </a:extLst>
          </p:cNvPr>
          <p:cNvSpPr txBox="1"/>
          <p:nvPr/>
        </p:nvSpPr>
        <p:spPr>
          <a:xfrm>
            <a:off x="710880" y="1813768"/>
            <a:ext cx="19198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定义格式：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08CA53-3454-CB68-E136-431B21ADB853}"/>
              </a:ext>
            </a:extLst>
          </p:cNvPr>
          <p:cNvSpPr txBox="1"/>
          <p:nvPr/>
        </p:nvSpPr>
        <p:spPr>
          <a:xfrm>
            <a:off x="710880" y="3648919"/>
            <a:ext cx="19198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举例：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3499BC7-4516-7F6B-6DF2-6FE1E9FC5C60}"/>
              </a:ext>
            </a:extLst>
          </p:cNvPr>
          <p:cNvSpPr txBox="1"/>
          <p:nvPr/>
        </p:nvSpPr>
        <p:spPr>
          <a:xfrm>
            <a:off x="6131662" y="4235234"/>
            <a:ext cx="5088467" cy="102720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static double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getNum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12.3;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C4DFD7E-F102-AB7A-2941-1F84DDA939B6}"/>
              </a:ext>
            </a:extLst>
          </p:cNvPr>
          <p:cNvSpPr txBox="1"/>
          <p:nvPr/>
        </p:nvSpPr>
        <p:spPr>
          <a:xfrm>
            <a:off x="816713" y="4235234"/>
            <a:ext cx="5088467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static int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add 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a,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b)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c = a + b;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带返回值方法的定义和调用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6C9F0E6-76AE-D83D-5877-B71A299257E2}"/>
              </a:ext>
            </a:extLst>
          </p:cNvPr>
          <p:cNvSpPr txBox="1"/>
          <p:nvPr/>
        </p:nvSpPr>
        <p:spPr>
          <a:xfrm>
            <a:off x="1732703" y="1908122"/>
            <a:ext cx="5088467" cy="38177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...);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318C0C-55B6-7C36-2900-9665619F646F}"/>
              </a:ext>
            </a:extLst>
          </p:cNvPr>
          <p:cNvSpPr txBox="1"/>
          <p:nvPr/>
        </p:nvSpPr>
        <p:spPr>
          <a:xfrm>
            <a:off x="731521" y="1982205"/>
            <a:ext cx="1078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546269-490E-F4CC-D529-EDE7342ED2B8}"/>
              </a:ext>
            </a:extLst>
          </p:cNvPr>
          <p:cNvSpPr txBox="1"/>
          <p:nvPr/>
        </p:nvSpPr>
        <p:spPr>
          <a:xfrm>
            <a:off x="731521" y="2615089"/>
            <a:ext cx="19198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0713250-2C72-FF08-14F7-1B86BB62D74B}"/>
              </a:ext>
            </a:extLst>
          </p:cNvPr>
          <p:cNvSpPr txBox="1"/>
          <p:nvPr/>
        </p:nvSpPr>
        <p:spPr>
          <a:xfrm>
            <a:off x="1720003" y="2574871"/>
            <a:ext cx="5088467" cy="38529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add(10,20);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8CD100-3AC8-5BA3-C78E-5F664A2A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55" y="1457271"/>
            <a:ext cx="165523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31D13DE-813A-FB56-1EEA-072A30DE9107}"/>
              </a:ext>
            </a:extLst>
          </p:cNvPr>
          <p:cNvSpPr txBox="1"/>
          <p:nvPr/>
        </p:nvSpPr>
        <p:spPr>
          <a:xfrm>
            <a:off x="1732703" y="3565471"/>
            <a:ext cx="5088467" cy="38177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 变量名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...);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DD1D05-1589-E2C5-E7FE-D0C07C467389}"/>
              </a:ext>
            </a:extLst>
          </p:cNvPr>
          <p:cNvSpPr txBox="1"/>
          <p:nvPr/>
        </p:nvSpPr>
        <p:spPr>
          <a:xfrm>
            <a:off x="731521" y="3637438"/>
            <a:ext cx="19198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582BED-2159-85EB-C1EB-FD27B92A5A59}"/>
              </a:ext>
            </a:extLst>
          </p:cNvPr>
          <p:cNvSpPr txBox="1"/>
          <p:nvPr/>
        </p:nvSpPr>
        <p:spPr>
          <a:xfrm>
            <a:off x="731521" y="4272438"/>
            <a:ext cx="19198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5BA57763-F368-A2E4-0A0F-CC51E40355F2}"/>
              </a:ext>
            </a:extLst>
          </p:cNvPr>
          <p:cNvSpPr txBox="1"/>
          <p:nvPr/>
        </p:nvSpPr>
        <p:spPr>
          <a:xfrm>
            <a:off x="1720003" y="4232222"/>
            <a:ext cx="5088467" cy="38529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result = add(10,20);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37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4" grpId="0" animBg="1"/>
      <p:bldP spid="15" grpId="0"/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F43434-1B2F-DF23-3960-0410AE30482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方法通用定义格式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BDDC750-ECD3-C6EF-5BD0-3282EA81A73E}"/>
              </a:ext>
            </a:extLst>
          </p:cNvPr>
          <p:cNvSpPr txBox="1"/>
          <p:nvPr/>
        </p:nvSpPr>
        <p:spPr>
          <a:xfrm>
            <a:off x="1147760" y="1755596"/>
            <a:ext cx="4620683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返回值类型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b="1" dirty="0">
              <a:solidFill>
                <a:srgbClr val="00008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402E35B3-F134-E9F9-B043-5576BD8FAF42}"/>
              </a:ext>
            </a:extLst>
          </p:cNvPr>
          <p:cNvSpPr txBox="1"/>
          <p:nvPr/>
        </p:nvSpPr>
        <p:spPr>
          <a:xfrm>
            <a:off x="710880" y="3267924"/>
            <a:ext cx="11616267" cy="10237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定义方法时，要做到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两个明确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明确参数：主要是明确参数的类型和数量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明确返回值类型：主要是明确方法操作完毕之后是否有结果数据，如果有，写对应的数据类型，如果没有，写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6F1A9CD-DCDC-298B-ADA1-38CA3A316FED}"/>
              </a:ext>
            </a:extLst>
          </p:cNvPr>
          <p:cNvSpPr txBox="1"/>
          <p:nvPr/>
        </p:nvSpPr>
        <p:spPr>
          <a:xfrm>
            <a:off x="710880" y="4396106"/>
            <a:ext cx="10464800" cy="10237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调用方法时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类型的方法，直接调用即可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类型的方法，推荐用变量接收调用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5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88138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方法介绍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方法的定义和调用格式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方法常见问题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方法重载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方法常见问题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3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方法常见问题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2186A327-99B1-450F-ADCB-774560566EA4}"/>
              </a:ext>
            </a:extLst>
          </p:cNvPr>
          <p:cNvSpPr txBox="1"/>
          <p:nvPr/>
        </p:nvSpPr>
        <p:spPr>
          <a:xfrm>
            <a:off x="677185" y="1697930"/>
            <a:ext cx="10079567" cy="199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方法不调用就不执行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方法与方法之间是平级关系，不能嵌套定义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方法的编写顺序和执行顺序无关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方法的返回值类型为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，表示该方法没有返回值，没有返回值的方法可以省略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语句不写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如果要编写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，后面不能跟具体的数据。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语句下面，不能编写代码，因为永远执行不到，属于无效的代码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D4FF7F2-E598-4798-90BD-9ECBAEB02B9B}"/>
              </a:ext>
            </a:extLst>
          </p:cNvPr>
          <p:cNvGrpSpPr>
            <a:grpSpLocks/>
          </p:cNvGrpSpPr>
          <p:nvPr/>
        </p:nvGrpSpPr>
        <p:grpSpPr bwMode="auto">
          <a:xfrm>
            <a:off x="80434" y="3834884"/>
            <a:ext cx="11713633" cy="1384996"/>
            <a:chOff x="251520" y="3219822"/>
            <a:chExt cx="8784976" cy="1038542"/>
          </a:xfrm>
          <a:solidFill>
            <a:srgbClr val="FFFFE4"/>
          </a:solidFill>
        </p:grpSpPr>
        <p:sp>
          <p:nvSpPr>
            <p:cNvPr id="33" name="TextBox 3">
              <a:extLst>
                <a:ext uri="{FF2B5EF4-FFF2-40B4-BE49-F238E27FC236}">
                  <a16:creationId xmlns:a16="http://schemas.microsoft.com/office/drawing/2014/main" id="{5D4048F7-C484-4AE4-8F51-2DAD195B5570}"/>
                </a:ext>
              </a:extLst>
            </p:cNvPr>
            <p:cNvSpPr txBox="1"/>
            <p:nvPr/>
          </p:nvSpPr>
          <p:spPr>
            <a:xfrm>
              <a:off x="251520" y="3219822"/>
              <a:ext cx="2854244" cy="103854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dirty="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lang="en-US" altLang="zh-CN" sz="1400" kern="0" dirty="0" err="1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MethodDemo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{ 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en-US" altLang="zh-CN" sz="1400" dirty="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static void 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method() {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</a:t>
              </a:r>
              <a:r>
                <a:rPr lang="en-US" altLang="zh-CN" sz="1400" i="1" kern="0" dirty="0">
                  <a:solidFill>
                    <a:srgbClr val="808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</a:t>
              </a:r>
              <a:r>
                <a:rPr lang="zh-CN" altLang="en-US" sz="1400" i="1" kern="0" dirty="0">
                  <a:solidFill>
                    <a:srgbClr val="808080"/>
                  </a:solidFill>
                  <a:cs typeface="宋体" panose="02010600030101010101" pitchFamily="2" charset="-122"/>
                </a:rPr>
                <a:t>代码片段</a:t>
              </a:r>
              <a:endParaRPr lang="en-US" altLang="zh-CN" sz="1400" i="1" kern="0" dirty="0">
                <a:solidFill>
                  <a:srgbClr val="808080"/>
                </a:solidFill>
                <a:cs typeface="宋体" panose="02010600030101010101" pitchFamily="2" charset="-122"/>
              </a:endParaRP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b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}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}</a:t>
              </a:r>
            </a:p>
          </p:txBody>
        </p:sp>
        <p:sp>
          <p:nvSpPr>
            <p:cNvPr id="34" name="TextBox 3">
              <a:extLst>
                <a:ext uri="{FF2B5EF4-FFF2-40B4-BE49-F238E27FC236}">
                  <a16:creationId xmlns:a16="http://schemas.microsoft.com/office/drawing/2014/main" id="{955FFAF0-96A7-42AA-9DB9-1546AA33DD01}"/>
                </a:ext>
              </a:extLst>
            </p:cNvPr>
            <p:cNvSpPr txBox="1"/>
            <p:nvPr/>
          </p:nvSpPr>
          <p:spPr>
            <a:xfrm>
              <a:off x="3216886" y="3219822"/>
              <a:ext cx="2854244" cy="103854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dirty="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lang="en-US" altLang="zh-CN" sz="1400" kern="0" dirty="0" err="1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MethodDemo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{ 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en-US" altLang="zh-CN" sz="1400" dirty="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static void 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method() {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</a:t>
              </a:r>
              <a:r>
                <a:rPr lang="en-US" altLang="zh-CN" sz="1400" i="1" kern="0" dirty="0">
                  <a:solidFill>
                    <a:srgbClr val="808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</a:t>
              </a:r>
              <a:r>
                <a:rPr lang="zh-CN" altLang="en-US" sz="1400" i="1" kern="0" dirty="0">
                  <a:solidFill>
                    <a:srgbClr val="808080"/>
                  </a:solidFill>
                  <a:cs typeface="宋体" panose="02010600030101010101" pitchFamily="2" charset="-122"/>
                </a:rPr>
                <a:t>代码片段</a:t>
              </a:r>
              <a:b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	</a:t>
              </a:r>
              <a:r>
                <a:rPr lang="en-US" altLang="zh-CN" sz="1400" dirty="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;</a:t>
              </a:r>
              <a:b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}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}</a:t>
              </a:r>
            </a:p>
          </p:txBody>
        </p:sp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B7E2DD3E-AF77-4C77-BB56-2EEF90974350}"/>
                </a:ext>
              </a:extLst>
            </p:cNvPr>
            <p:cNvSpPr txBox="1"/>
            <p:nvPr/>
          </p:nvSpPr>
          <p:spPr>
            <a:xfrm>
              <a:off x="6182252" y="3219822"/>
              <a:ext cx="2854244" cy="103854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dirty="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lang="en-US" altLang="zh-CN" sz="1400" kern="0" dirty="0" err="1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MethodDemo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{ 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en-US" altLang="zh-CN" sz="1400" dirty="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static void 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method() {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</a:t>
              </a:r>
              <a:r>
                <a:rPr lang="en-US" altLang="zh-CN" sz="1400" i="1" kern="0" dirty="0">
                  <a:solidFill>
                    <a:srgbClr val="808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</a:t>
              </a:r>
              <a:r>
                <a:rPr lang="zh-CN" altLang="en-US" sz="1400" i="1" kern="0" dirty="0">
                  <a:solidFill>
                    <a:srgbClr val="808080"/>
                  </a:solidFill>
                  <a:cs typeface="宋体" panose="02010600030101010101" pitchFamily="2" charset="-122"/>
                </a:rPr>
                <a:t>代码片段</a:t>
              </a:r>
              <a:b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	</a:t>
              </a:r>
              <a:r>
                <a:rPr lang="en-US" altLang="zh-CN" sz="1400" b="1" kern="0" dirty="0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return </a:t>
              </a:r>
              <a:r>
                <a:rPr lang="en-US" altLang="zh-CN" sz="1400" kern="0" dirty="0">
                  <a:solidFill>
                    <a:srgbClr val="0000FF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100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;</a:t>
              </a:r>
              <a:b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}</a:t>
              </a:r>
            </a:p>
            <a:p>
              <a:pPr>
                <a:tabLst>
                  <a:tab pos="775527" algn="l"/>
                  <a:tab pos="1551055" algn="l"/>
                  <a:tab pos="2326582" algn="l"/>
                  <a:tab pos="3102109" algn="l"/>
                  <a:tab pos="3877636" algn="l"/>
                  <a:tab pos="4653164" algn="l"/>
                  <a:tab pos="5428691" algn="l"/>
                  <a:tab pos="6204218" algn="l"/>
                  <a:tab pos="6979746" algn="l"/>
                  <a:tab pos="7755273" algn="l"/>
                  <a:tab pos="8530800" algn="l"/>
                  <a:tab pos="9306327" algn="l"/>
                  <a:tab pos="10081855" algn="l"/>
                  <a:tab pos="10857382" algn="l"/>
                  <a:tab pos="11632909" algn="l"/>
                  <a:tab pos="12408436" algn="l"/>
                </a:tabLst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2B51D67-588B-4B28-A3AE-A98FC7E660D6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5071015"/>
            <a:ext cx="924984" cy="419100"/>
            <a:chOff x="3204219" y="1492496"/>
            <a:chExt cx="694284" cy="31395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8D4A6F7-5A97-4A1C-8B3F-D37FCF843449}"/>
                </a:ext>
              </a:extLst>
            </p:cNvPr>
            <p:cNvSpPr/>
            <p:nvPr/>
          </p:nvSpPr>
          <p:spPr>
            <a:xfrm rot="2700000">
              <a:off x="3106026" y="1590689"/>
              <a:ext cx="313953" cy="117567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E936B64-D582-43CD-A38F-022B28BEADB5}"/>
                </a:ext>
              </a:extLst>
            </p:cNvPr>
            <p:cNvSpPr/>
            <p:nvPr/>
          </p:nvSpPr>
          <p:spPr>
            <a:xfrm rot="18900000">
              <a:off x="3224873" y="1495667"/>
              <a:ext cx="673630" cy="117336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E5A1655-1E73-41B6-A33C-C1A2C7927636}"/>
              </a:ext>
            </a:extLst>
          </p:cNvPr>
          <p:cNvGrpSpPr>
            <a:grpSpLocks/>
          </p:cNvGrpSpPr>
          <p:nvPr/>
        </p:nvGrpSpPr>
        <p:grpSpPr bwMode="auto">
          <a:xfrm>
            <a:off x="9442451" y="4698481"/>
            <a:ext cx="899583" cy="899584"/>
            <a:chOff x="4905994" y="1297468"/>
            <a:chExt cx="673993" cy="673993"/>
          </a:xfrm>
          <a:solidFill>
            <a:srgbClr val="C00000"/>
          </a:solidFill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BACE7E4-B019-4F4F-AB6B-74B9B1C705DA}"/>
                </a:ext>
              </a:extLst>
            </p:cNvPr>
            <p:cNvSpPr/>
            <p:nvPr/>
          </p:nvSpPr>
          <p:spPr>
            <a:xfrm rot="2700000">
              <a:off x="4906788" y="1575787"/>
              <a:ext cx="673993" cy="11735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046AEC0-0DC1-44C2-AAE5-238EB959B4F7}"/>
                </a:ext>
              </a:extLst>
            </p:cNvPr>
            <p:cNvSpPr/>
            <p:nvPr/>
          </p:nvSpPr>
          <p:spPr>
            <a:xfrm rot="18900000">
              <a:off x="4905994" y="1576580"/>
              <a:ext cx="673993" cy="11735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F214B4-E891-4148-8CFC-B36A4911987E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5066781"/>
            <a:ext cx="924984" cy="416984"/>
            <a:chOff x="3204219" y="1492496"/>
            <a:chExt cx="694284" cy="31395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1C449A9-117C-4A0B-B232-95F0CA054FCF}"/>
                </a:ext>
              </a:extLst>
            </p:cNvPr>
            <p:cNvSpPr/>
            <p:nvPr/>
          </p:nvSpPr>
          <p:spPr>
            <a:xfrm rot="2700000">
              <a:off x="3106027" y="1590688"/>
              <a:ext cx="313953" cy="117567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9C6F89F-011A-41D1-8EA9-9EDF584D4AE6}"/>
                </a:ext>
              </a:extLst>
            </p:cNvPr>
            <p:cNvSpPr/>
            <p:nvPr/>
          </p:nvSpPr>
          <p:spPr>
            <a:xfrm rot="18900000">
              <a:off x="3224873" y="1495683"/>
              <a:ext cx="673630" cy="117931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8AC1FB1-F71F-4654-B675-3C44393CC144}"/>
              </a:ext>
            </a:extLst>
          </p:cNvPr>
          <p:cNvGrpSpPr>
            <a:grpSpLocks/>
          </p:cNvGrpSpPr>
          <p:nvPr/>
        </p:nvGrpSpPr>
        <p:grpSpPr bwMode="auto">
          <a:xfrm>
            <a:off x="7634818" y="4893214"/>
            <a:ext cx="899583" cy="899584"/>
            <a:chOff x="4905994" y="1297468"/>
            <a:chExt cx="673993" cy="673993"/>
          </a:xfrm>
          <a:solidFill>
            <a:srgbClr val="C00000"/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91ECD42-61E5-460D-8640-A02D26694756}"/>
                </a:ext>
              </a:extLst>
            </p:cNvPr>
            <p:cNvSpPr/>
            <p:nvPr/>
          </p:nvSpPr>
          <p:spPr>
            <a:xfrm rot="2700000">
              <a:off x="4906788" y="1575787"/>
              <a:ext cx="673993" cy="11735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7816EF7-1457-42DF-8873-7891CD080F9A}"/>
                </a:ext>
              </a:extLst>
            </p:cNvPr>
            <p:cNvSpPr/>
            <p:nvPr/>
          </p:nvSpPr>
          <p:spPr>
            <a:xfrm rot="18900000">
              <a:off x="4905994" y="1576580"/>
              <a:ext cx="673993" cy="11735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sp>
        <p:nvSpPr>
          <p:cNvPr id="46" name="TextBox 3">
            <a:extLst>
              <a:ext uri="{FF2B5EF4-FFF2-40B4-BE49-F238E27FC236}">
                <a16:creationId xmlns:a16="http://schemas.microsoft.com/office/drawing/2014/main" id="{F9732BA1-E29E-48D1-BB1A-32137E385023}"/>
              </a:ext>
            </a:extLst>
          </p:cNvPr>
          <p:cNvSpPr txBox="1"/>
          <p:nvPr/>
        </p:nvSpPr>
        <p:spPr bwMode="auto">
          <a:xfrm>
            <a:off x="956734" y="4317481"/>
            <a:ext cx="9215967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MethodDemo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{ 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public static void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method() {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代码片段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	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;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System.</a:t>
            </a:r>
            <a:r>
              <a:rPr lang="en-US" altLang="zh-CN" sz="1400" b="1" i="1" kern="0" dirty="0" err="1">
                <a:solidFill>
                  <a:srgbClr val="660E7A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out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.println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卑微代码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0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471AC73-977C-449E-B785-40F87EF6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861332"/>
            <a:ext cx="10925175" cy="565785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41E936-72F4-4B94-A680-20B3435B30B0}"/>
              </a:ext>
            </a:extLst>
          </p:cNvPr>
          <p:cNvSpPr/>
          <p:nvPr/>
        </p:nvSpPr>
        <p:spPr>
          <a:xfrm>
            <a:off x="6528715" y="2123447"/>
            <a:ext cx="2776453" cy="73261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添加学生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FD73B60-D050-42B5-8A11-995E9528B2ED}"/>
              </a:ext>
            </a:extLst>
          </p:cNvPr>
          <p:cNvSpPr/>
          <p:nvPr/>
        </p:nvSpPr>
        <p:spPr>
          <a:xfrm>
            <a:off x="7578408" y="4118173"/>
            <a:ext cx="2776453" cy="7326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修改学生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83749D7-BB65-4D25-9046-7400BE300E53}"/>
              </a:ext>
            </a:extLst>
          </p:cNvPr>
          <p:cNvSpPr/>
          <p:nvPr/>
        </p:nvSpPr>
        <p:spPr>
          <a:xfrm>
            <a:off x="2441234" y="5097946"/>
            <a:ext cx="2776453" cy="73261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查看学生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56B090E-F446-4071-A6DB-8EC6ED5512A9}"/>
              </a:ext>
            </a:extLst>
          </p:cNvPr>
          <p:cNvSpPr/>
          <p:nvPr/>
        </p:nvSpPr>
        <p:spPr>
          <a:xfrm>
            <a:off x="1965375" y="2288199"/>
            <a:ext cx="2776453" cy="73261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0A4CFF5-53D3-4BCA-9762-C4767981C853}"/>
              </a:ext>
            </a:extLst>
          </p:cNvPr>
          <p:cNvSpPr/>
          <p:nvPr/>
        </p:nvSpPr>
        <p:spPr>
          <a:xfrm>
            <a:off x="3598229" y="3671079"/>
            <a:ext cx="2776453" cy="73261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删除学生</a:t>
            </a:r>
          </a:p>
        </p:txBody>
      </p:sp>
    </p:spTree>
    <p:extLst>
      <p:ext uri="{BB962C8B-B14F-4D97-AF65-F5344CB8AC3E}">
        <p14:creationId xmlns:p14="http://schemas.microsoft.com/office/powerpoint/2010/main" val="3270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88138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方法介绍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方法的定义和调用格式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方法常见问题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方法重载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方法重载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6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520286-192A-4EDF-BF3A-3C32B35ADA85}"/>
              </a:ext>
            </a:extLst>
          </p:cNvPr>
          <p:cNvSpPr txBox="1"/>
          <p:nvPr/>
        </p:nvSpPr>
        <p:spPr>
          <a:xfrm>
            <a:off x="710880" y="1380742"/>
            <a:ext cx="7969251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需求：提供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个计算方法，方法功能如下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7DF7429-143E-488B-B84C-D1F92CA642E1}"/>
              </a:ext>
            </a:extLst>
          </p:cNvPr>
          <p:cNvSpPr/>
          <p:nvPr/>
        </p:nvSpPr>
        <p:spPr>
          <a:xfrm>
            <a:off x="254518" y="2660651"/>
            <a:ext cx="5281084" cy="7683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计算两个整数相加的和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41C4F4B-BE3B-40D5-ABB0-2D822E3808E2}"/>
              </a:ext>
            </a:extLst>
          </p:cNvPr>
          <p:cNvSpPr/>
          <p:nvPr/>
        </p:nvSpPr>
        <p:spPr>
          <a:xfrm>
            <a:off x="254518" y="3575052"/>
            <a:ext cx="5281084" cy="76623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计算两个小数相加的和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8229A8-3BA1-4571-AFE8-056AF5533126}"/>
              </a:ext>
            </a:extLst>
          </p:cNvPr>
          <p:cNvSpPr/>
          <p:nvPr/>
        </p:nvSpPr>
        <p:spPr>
          <a:xfrm>
            <a:off x="262984" y="4504267"/>
            <a:ext cx="5281084" cy="7683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计算三个整数相加的和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85AE43C-E934-453C-BA6C-2738F7E677DF}"/>
              </a:ext>
            </a:extLst>
          </p:cNvPr>
          <p:cNvSpPr/>
          <p:nvPr/>
        </p:nvSpPr>
        <p:spPr>
          <a:xfrm>
            <a:off x="254518" y="5433484"/>
            <a:ext cx="5281084" cy="7683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计算三个小数相加的和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79395FF2-7D5A-46C2-A09E-5288C4D75738}"/>
              </a:ext>
            </a:extLst>
          </p:cNvPr>
          <p:cNvSpPr txBox="1"/>
          <p:nvPr/>
        </p:nvSpPr>
        <p:spPr>
          <a:xfrm>
            <a:off x="5712885" y="2626830"/>
            <a:ext cx="6399114" cy="375487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static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int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 + b;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static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 + b;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static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int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 + b + c;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static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double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 + b + c;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68B6499C-7C9C-4109-94EA-38226D45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72" y="2911912"/>
            <a:ext cx="3155949" cy="295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0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79395FF2-7D5A-46C2-A09E-5288C4D75738}"/>
              </a:ext>
            </a:extLst>
          </p:cNvPr>
          <p:cNvSpPr txBox="1"/>
          <p:nvPr/>
        </p:nvSpPr>
        <p:spPr>
          <a:xfrm>
            <a:off x="431801" y="2328250"/>
            <a:ext cx="6399114" cy="375487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static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int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 + b;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static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 + b;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static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int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 + b + c;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static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double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 + b + c;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67758E1-9586-458C-8958-85966928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933" y="4516535"/>
            <a:ext cx="4006225" cy="9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67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调用方法的时候</a:t>
            </a:r>
            <a:r>
              <a:rPr lang="en-US" altLang="zh-CN" sz="1867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867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67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1867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67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1867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通过参数的不同</a:t>
            </a:r>
            <a:r>
              <a:rPr lang="zh-CN" altLang="en-US" sz="1867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来区分</a:t>
            </a:r>
            <a:r>
              <a:rPr lang="zh-CN" altLang="en-US" sz="1867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同名的方法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D09FC0-36F5-4AEB-9DA1-64DD3A290C19}"/>
              </a:ext>
            </a:extLst>
          </p:cNvPr>
          <p:cNvSpPr txBox="1"/>
          <p:nvPr/>
        </p:nvSpPr>
        <p:spPr>
          <a:xfrm>
            <a:off x="7264099" y="2412569"/>
            <a:ext cx="4224867" cy="13503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add(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add(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30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add(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add(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A2A5C3-065B-4354-ACC9-EB2705B55B75}"/>
              </a:ext>
            </a:extLst>
          </p:cNvPr>
          <p:cNvCxnSpPr/>
          <p:nvPr/>
        </p:nvCxnSpPr>
        <p:spPr>
          <a:xfrm flipH="1">
            <a:off x="4721982" y="2691968"/>
            <a:ext cx="25209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0C24475-658E-4C4A-B21E-D603DB99F2D0}"/>
              </a:ext>
            </a:extLst>
          </p:cNvPr>
          <p:cNvCxnSpPr>
            <a:cxnSpLocks/>
          </p:cNvCxnSpPr>
          <p:nvPr/>
        </p:nvCxnSpPr>
        <p:spPr>
          <a:xfrm>
            <a:off x="4743149" y="3269819"/>
            <a:ext cx="252095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C1BA2E3-0245-4FDA-8E64-C75F01104C50}"/>
              </a:ext>
            </a:extLst>
          </p:cNvPr>
          <p:cNvCxnSpPr>
            <a:cxnSpLocks/>
          </p:cNvCxnSpPr>
          <p:nvPr/>
        </p:nvCxnSpPr>
        <p:spPr>
          <a:xfrm>
            <a:off x="4743148" y="3269820"/>
            <a:ext cx="0" cy="1905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A5F3D8-1737-4301-934B-D2C39B5E7379}"/>
              </a:ext>
            </a:extLst>
          </p:cNvPr>
          <p:cNvCxnSpPr>
            <a:cxnSpLocks/>
          </p:cNvCxnSpPr>
          <p:nvPr/>
        </p:nvCxnSpPr>
        <p:spPr>
          <a:xfrm>
            <a:off x="6161316" y="2979835"/>
            <a:ext cx="10816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E3273BF-5197-4602-B754-A9C9F34BABDC}"/>
              </a:ext>
            </a:extLst>
          </p:cNvPr>
          <p:cNvCxnSpPr>
            <a:cxnSpLocks/>
          </p:cNvCxnSpPr>
          <p:nvPr/>
        </p:nvCxnSpPr>
        <p:spPr>
          <a:xfrm>
            <a:off x="6161315" y="2979835"/>
            <a:ext cx="0" cy="14414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7B93DC-9840-423F-AC7E-6FAF8C12DBE0}"/>
              </a:ext>
            </a:extLst>
          </p:cNvPr>
          <p:cNvCxnSpPr>
            <a:cxnSpLocks/>
          </p:cNvCxnSpPr>
          <p:nvPr/>
        </p:nvCxnSpPr>
        <p:spPr>
          <a:xfrm flipH="1">
            <a:off x="5392966" y="4421286"/>
            <a:ext cx="7683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316DA29-99D7-42A0-9548-26CFD1577DF7}"/>
              </a:ext>
            </a:extLst>
          </p:cNvPr>
          <p:cNvCxnSpPr>
            <a:cxnSpLocks/>
          </p:cNvCxnSpPr>
          <p:nvPr/>
        </p:nvCxnSpPr>
        <p:spPr>
          <a:xfrm>
            <a:off x="6449182" y="3638119"/>
            <a:ext cx="8149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A8E6480-D0C0-493E-8E59-181956D95F15}"/>
              </a:ext>
            </a:extLst>
          </p:cNvPr>
          <p:cNvCxnSpPr>
            <a:cxnSpLocks/>
          </p:cNvCxnSpPr>
          <p:nvPr/>
        </p:nvCxnSpPr>
        <p:spPr>
          <a:xfrm>
            <a:off x="6449182" y="3648702"/>
            <a:ext cx="0" cy="10604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A01804-C3F5-4EAF-989B-8CF5FF018C9A}"/>
              </a:ext>
            </a:extLst>
          </p:cNvPr>
          <p:cNvCxnSpPr>
            <a:cxnSpLocks/>
          </p:cNvCxnSpPr>
          <p:nvPr/>
        </p:nvCxnSpPr>
        <p:spPr>
          <a:xfrm>
            <a:off x="5634266" y="4709152"/>
            <a:ext cx="8149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879CA84-06C0-4638-B49C-7320B1093B23}"/>
              </a:ext>
            </a:extLst>
          </p:cNvPr>
          <p:cNvCxnSpPr>
            <a:cxnSpLocks/>
          </p:cNvCxnSpPr>
          <p:nvPr/>
        </p:nvCxnSpPr>
        <p:spPr>
          <a:xfrm>
            <a:off x="5625799" y="4709152"/>
            <a:ext cx="8467" cy="4804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0328343-EA10-4DBA-99DE-C643CFAC54C3}"/>
              </a:ext>
            </a:extLst>
          </p:cNvPr>
          <p:cNvSpPr txBox="1"/>
          <p:nvPr/>
        </p:nvSpPr>
        <p:spPr>
          <a:xfrm>
            <a:off x="710880" y="1380742"/>
            <a:ext cx="7969251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需求：提供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个计算方法，方法功能如下</a:t>
            </a:r>
          </a:p>
        </p:txBody>
      </p:sp>
    </p:spTree>
    <p:extLst>
      <p:ext uri="{BB962C8B-B14F-4D97-AF65-F5344CB8AC3E}">
        <p14:creationId xmlns:p14="http://schemas.microsoft.com/office/powerpoint/2010/main" val="16612422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6E1086C3-EA6A-49CB-AABE-149E7156CB6B}"/>
              </a:ext>
            </a:extLst>
          </p:cNvPr>
          <p:cNvSpPr txBox="1"/>
          <p:nvPr/>
        </p:nvSpPr>
        <p:spPr>
          <a:xfrm>
            <a:off x="710880" y="1727028"/>
            <a:ext cx="9023349" cy="7084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在同一个类中，定义了多个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同名的方法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，但每个方法具有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不同的参数类型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参数个数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，这些同名的方法，就构成了重载关系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F26E6F47-13FA-4034-81D5-89E4DA3A9996}"/>
              </a:ext>
            </a:extLst>
          </p:cNvPr>
          <p:cNvSpPr txBox="1"/>
          <p:nvPr/>
        </p:nvSpPr>
        <p:spPr>
          <a:xfrm>
            <a:off x="710880" y="2510194"/>
            <a:ext cx="9023349" cy="7084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简单记：同一个类中，方法名相同，参数不同的方法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参数不同：个数不同、类型不同、顺序不同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B9441BD2-7577-4443-AC32-09A9815DB666}"/>
              </a:ext>
            </a:extLst>
          </p:cNvPr>
          <p:cNvSpPr txBox="1"/>
          <p:nvPr/>
        </p:nvSpPr>
        <p:spPr>
          <a:xfrm>
            <a:off x="710880" y="3648962"/>
            <a:ext cx="61093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注意：识别方法之间是否是重载关系，只看方法名和参数，跟返回值无关。</a:t>
            </a: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2EB0C07D-3866-491F-9125-47F5AF1700C8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方法重载关系的要求</a:t>
            </a:r>
          </a:p>
        </p:txBody>
      </p:sp>
    </p:spTree>
    <p:extLst>
      <p:ext uri="{BB962C8B-B14F-4D97-AF65-F5344CB8AC3E}">
        <p14:creationId xmlns:p14="http://schemas.microsoft.com/office/powerpoint/2010/main" val="29598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2EB0C07D-3866-491F-9125-47F5AF1700C8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方法重载关系的要求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A6B0058-AEAF-4914-AF0A-7B51B6608F87}"/>
              </a:ext>
            </a:extLst>
          </p:cNvPr>
          <p:cNvSpPr txBox="1"/>
          <p:nvPr/>
        </p:nvSpPr>
        <p:spPr>
          <a:xfrm>
            <a:off x="962177" y="1884309"/>
            <a:ext cx="3816351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MethodDemo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public static void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public static int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4E5B5BDD-AAD8-445B-8651-12A664294AD4}"/>
              </a:ext>
            </a:extLst>
          </p:cNvPr>
          <p:cNvSpPr txBox="1"/>
          <p:nvPr/>
        </p:nvSpPr>
        <p:spPr>
          <a:xfrm>
            <a:off x="970644" y="3992510"/>
            <a:ext cx="3807884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MethodDemo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kern="0" dirty="0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int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kern="0" dirty="0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22E778F-CB9D-4DDF-A0A5-588726E46354}"/>
              </a:ext>
            </a:extLst>
          </p:cNvPr>
          <p:cNvSpPr txBox="1"/>
          <p:nvPr/>
        </p:nvSpPr>
        <p:spPr>
          <a:xfrm>
            <a:off x="6217861" y="1880077"/>
            <a:ext cx="4322233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MethodDemo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float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int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 ,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b)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AA1839D8-4144-4299-AF66-136E26AF1B81}"/>
              </a:ext>
            </a:extLst>
          </p:cNvPr>
          <p:cNvSpPr txBox="1"/>
          <p:nvPr/>
        </p:nvSpPr>
        <p:spPr>
          <a:xfrm>
            <a:off x="6228443" y="3986159"/>
            <a:ext cx="4311651" cy="224676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MethodDemo01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kern="0" dirty="0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 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MethodDemo02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public static int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03CD8B-E830-4DD7-99D9-05CB8EBEC654}"/>
              </a:ext>
            </a:extLst>
          </p:cNvPr>
          <p:cNvGrpSpPr>
            <a:grpSpLocks/>
          </p:cNvGrpSpPr>
          <p:nvPr/>
        </p:nvGrpSpPr>
        <p:grpSpPr bwMode="auto">
          <a:xfrm>
            <a:off x="4075794" y="3056943"/>
            <a:ext cx="897467" cy="899583"/>
            <a:chOff x="4905994" y="1297468"/>
            <a:chExt cx="673993" cy="67399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C9E840-6B5E-4F0D-B4E3-2BB72E15BF23}"/>
                </a:ext>
              </a:extLst>
            </p:cNvPr>
            <p:cNvSpPr/>
            <p:nvPr/>
          </p:nvSpPr>
          <p:spPr>
            <a:xfrm rot="2700000">
              <a:off x="4905993" y="1575649"/>
              <a:ext cx="673993" cy="117631"/>
            </a:xfrm>
            <a:prstGeom prst="rect">
              <a:avLst/>
            </a:prstGeom>
            <a:solidFill>
              <a:srgbClr val="FD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17A9700-EB01-4451-A7A6-84AE041D5A5F}"/>
                </a:ext>
              </a:extLst>
            </p:cNvPr>
            <p:cNvSpPr/>
            <p:nvPr/>
          </p:nvSpPr>
          <p:spPr>
            <a:xfrm rot="18900000">
              <a:off x="4905994" y="1576581"/>
              <a:ext cx="673993" cy="117354"/>
            </a:xfrm>
            <a:prstGeom prst="rect">
              <a:avLst/>
            </a:prstGeom>
            <a:solidFill>
              <a:srgbClr val="FD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AE4AD93-2E7C-4C2B-A2AE-C0E3D91026A7}"/>
              </a:ext>
            </a:extLst>
          </p:cNvPr>
          <p:cNvGrpSpPr>
            <a:grpSpLocks/>
          </p:cNvGrpSpPr>
          <p:nvPr/>
        </p:nvGrpSpPr>
        <p:grpSpPr bwMode="auto">
          <a:xfrm>
            <a:off x="9866994" y="3501443"/>
            <a:ext cx="924983" cy="419100"/>
            <a:chOff x="3204219" y="1492496"/>
            <a:chExt cx="694284" cy="31395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A60B04D-6E6B-456B-9EC4-C4A6D277E85F}"/>
                </a:ext>
              </a:extLst>
            </p:cNvPr>
            <p:cNvSpPr/>
            <p:nvPr/>
          </p:nvSpPr>
          <p:spPr>
            <a:xfrm rot="2700000">
              <a:off x="3106026" y="1590689"/>
              <a:ext cx="313953" cy="117568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8B98EA3-08FE-402E-9138-40C6A0132799}"/>
                </a:ext>
              </a:extLst>
            </p:cNvPr>
            <p:cNvSpPr/>
            <p:nvPr/>
          </p:nvSpPr>
          <p:spPr>
            <a:xfrm rot="18900000">
              <a:off x="3224872" y="1495667"/>
              <a:ext cx="673631" cy="117336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A226DE-91E8-4137-85D9-5DB470A266D2}"/>
              </a:ext>
            </a:extLst>
          </p:cNvPr>
          <p:cNvGrpSpPr>
            <a:grpSpLocks/>
          </p:cNvGrpSpPr>
          <p:nvPr/>
        </p:nvGrpSpPr>
        <p:grpSpPr bwMode="auto">
          <a:xfrm>
            <a:off x="4118128" y="5609643"/>
            <a:ext cx="924983" cy="419100"/>
            <a:chOff x="3204219" y="1492496"/>
            <a:chExt cx="694284" cy="3139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4C30CD-1E13-401D-9C60-52D4EA1B0062}"/>
                </a:ext>
              </a:extLst>
            </p:cNvPr>
            <p:cNvSpPr/>
            <p:nvPr/>
          </p:nvSpPr>
          <p:spPr>
            <a:xfrm rot="2700000">
              <a:off x="3106026" y="1590689"/>
              <a:ext cx="313953" cy="117568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038EAE-841E-4A8E-AFD4-FF75CC99A2DD}"/>
                </a:ext>
              </a:extLst>
            </p:cNvPr>
            <p:cNvSpPr/>
            <p:nvPr/>
          </p:nvSpPr>
          <p:spPr>
            <a:xfrm rot="18900000">
              <a:off x="3224872" y="1495667"/>
              <a:ext cx="673631" cy="117336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49721D8-BA31-4F54-B76C-76734794C916}"/>
              </a:ext>
            </a:extLst>
          </p:cNvPr>
          <p:cNvGrpSpPr>
            <a:grpSpLocks/>
          </p:cNvGrpSpPr>
          <p:nvPr/>
        </p:nvGrpSpPr>
        <p:grpSpPr bwMode="auto">
          <a:xfrm>
            <a:off x="9818310" y="5395859"/>
            <a:ext cx="897467" cy="899584"/>
            <a:chOff x="4905994" y="1297468"/>
            <a:chExt cx="673993" cy="67399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9FBDAF-C067-4275-A903-80403A2E9CF8}"/>
                </a:ext>
              </a:extLst>
            </p:cNvPr>
            <p:cNvSpPr/>
            <p:nvPr/>
          </p:nvSpPr>
          <p:spPr>
            <a:xfrm rot="2700000">
              <a:off x="4905995" y="1575649"/>
              <a:ext cx="673993" cy="117631"/>
            </a:xfrm>
            <a:prstGeom prst="rect">
              <a:avLst/>
            </a:prstGeom>
            <a:solidFill>
              <a:srgbClr val="FD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DCF8B28-2900-45B7-BBA1-BDBB523FBBD6}"/>
                </a:ext>
              </a:extLst>
            </p:cNvPr>
            <p:cNvSpPr/>
            <p:nvPr/>
          </p:nvSpPr>
          <p:spPr>
            <a:xfrm rot="18900000">
              <a:off x="4905994" y="1576580"/>
              <a:ext cx="673993" cy="117354"/>
            </a:xfrm>
            <a:prstGeom prst="rect">
              <a:avLst/>
            </a:prstGeom>
            <a:solidFill>
              <a:srgbClr val="FD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1292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2EB0C07D-3866-491F-9125-47F5AF1700C8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方法重载关系的要求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B0BF80CD-3705-447E-A061-B6BA14062630}"/>
              </a:ext>
            </a:extLst>
          </p:cNvPr>
          <p:cNvSpPr txBox="1"/>
          <p:nvPr/>
        </p:nvSpPr>
        <p:spPr>
          <a:xfrm>
            <a:off x="812479" y="1763011"/>
            <a:ext cx="6985000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MethodDemo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kern="0" dirty="0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a,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b)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public static void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kern="0" dirty="0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a,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b)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方法体</a:t>
            </a:r>
            <a:endParaRPr lang="en-US" altLang="zh-CN" sz="1400" i="1" kern="0" dirty="0">
              <a:solidFill>
                <a:srgbClr val="808080"/>
              </a:solidFill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93512A-9933-48D3-94B3-80BA4E4A910B}"/>
              </a:ext>
            </a:extLst>
          </p:cNvPr>
          <p:cNvGrpSpPr>
            <a:grpSpLocks/>
          </p:cNvGrpSpPr>
          <p:nvPr/>
        </p:nvGrpSpPr>
        <p:grpSpPr bwMode="auto">
          <a:xfrm>
            <a:off x="6358146" y="2654128"/>
            <a:ext cx="924984" cy="419100"/>
            <a:chOff x="3204219" y="1492496"/>
            <a:chExt cx="694284" cy="31395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209FBA1-4D25-4495-B7DD-543E4D303990}"/>
                </a:ext>
              </a:extLst>
            </p:cNvPr>
            <p:cNvSpPr/>
            <p:nvPr/>
          </p:nvSpPr>
          <p:spPr>
            <a:xfrm rot="2700000">
              <a:off x="3106026" y="1590689"/>
              <a:ext cx="313953" cy="117567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8D19D8C-28C7-4E66-97D6-19E30234D581}"/>
                </a:ext>
              </a:extLst>
            </p:cNvPr>
            <p:cNvSpPr/>
            <p:nvPr/>
          </p:nvSpPr>
          <p:spPr>
            <a:xfrm rot="18900000">
              <a:off x="3224873" y="1495667"/>
              <a:ext cx="673630" cy="117336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0267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2EB0C07D-3866-491F-9125-47F5AF1700C8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方法重载的好处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9EDA63-FBDF-4FE0-A994-211A49A0D92A}"/>
              </a:ext>
            </a:extLst>
          </p:cNvPr>
          <p:cNvSpPr txBox="1"/>
          <p:nvPr/>
        </p:nvSpPr>
        <p:spPr>
          <a:xfrm>
            <a:off x="710880" y="1635973"/>
            <a:ext cx="274947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不用记忆过多繁琐的方法名字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27BA259-61AD-42ED-91B9-A828D1615801}"/>
              </a:ext>
            </a:extLst>
          </p:cNvPr>
          <p:cNvSpPr txBox="1"/>
          <p:nvPr/>
        </p:nvSpPr>
        <p:spPr>
          <a:xfrm>
            <a:off x="884446" y="2321772"/>
            <a:ext cx="6985000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MethodDemo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main(String[]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args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) {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</a:t>
            </a:r>
            <a:r>
              <a:rPr lang="en-US" altLang="zh-CN" sz="1400" i="1" kern="0" dirty="0">
                <a:solidFill>
                  <a:srgbClr val="808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  <a:t>输出调用</a:t>
            </a:r>
            <a:br>
              <a:rPr lang="en-US" altLang="zh-CN" sz="1400" i="1" kern="0" dirty="0">
                <a:solidFill>
                  <a:srgbClr val="808080"/>
                </a:solidFill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System.</a:t>
            </a:r>
            <a:r>
              <a:rPr lang="en-US" altLang="zh-CN" sz="1400" i="1" dirty="0" err="1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.println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(10);		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System.</a:t>
            </a:r>
            <a:r>
              <a:rPr lang="en-US" altLang="zh-CN" sz="1400" i="1" kern="0" dirty="0" err="1">
                <a:solidFill>
                  <a:srgbClr val="660E7A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out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.println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(10.1);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System.</a:t>
            </a:r>
            <a:r>
              <a:rPr lang="en-US" altLang="zh-CN" sz="1400" i="1" kern="0" dirty="0" err="1">
                <a:solidFill>
                  <a:srgbClr val="660E7A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out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.println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  <a:endParaRPr lang="zh-CN" altLang="zh-CN" sz="1200" kern="100" dirty="0">
              <a:cs typeface="Times New Roman" panose="02020603050405020304" pitchFamily="18" charset="0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0F65F3A-1080-91EB-17FB-B6B4C349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274148"/>
            <a:ext cx="8813800" cy="30124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能够掌握扩展赋值运算符的使用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(+=  -= 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能够运用关系运算符完成数据的比较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能够清楚逻辑运算符的特点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(&amp;  |  !  ^)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能够清楚短路逻辑运算符的特点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能够运用三元运算符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能够定义完成方法的定义和调用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能够识别方法与方法之间是否是正确重载关系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能够理解方法重载带来的好处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335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41E936-72F4-4B94-A680-20B3435B30B0}"/>
              </a:ext>
            </a:extLst>
          </p:cNvPr>
          <p:cNvSpPr/>
          <p:nvPr/>
        </p:nvSpPr>
        <p:spPr>
          <a:xfrm>
            <a:off x="656879" y="4506645"/>
            <a:ext cx="2776453" cy="73261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修改学生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FD73B60-D050-42B5-8A11-995E9528B2ED}"/>
              </a:ext>
            </a:extLst>
          </p:cNvPr>
          <p:cNvSpPr/>
          <p:nvPr/>
        </p:nvSpPr>
        <p:spPr>
          <a:xfrm>
            <a:off x="656879" y="2546076"/>
            <a:ext cx="2776453" cy="7326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添加学生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83749D7-BB65-4D25-9046-7400BE300E53}"/>
              </a:ext>
            </a:extLst>
          </p:cNvPr>
          <p:cNvSpPr/>
          <p:nvPr/>
        </p:nvSpPr>
        <p:spPr>
          <a:xfrm>
            <a:off x="657138" y="3515310"/>
            <a:ext cx="2776453" cy="73261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删除学生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56B090E-F446-4071-A6DB-8EC6ED5512A9}"/>
              </a:ext>
            </a:extLst>
          </p:cNvPr>
          <p:cNvSpPr/>
          <p:nvPr/>
        </p:nvSpPr>
        <p:spPr>
          <a:xfrm>
            <a:off x="656879" y="1521918"/>
            <a:ext cx="2776453" cy="73261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0A4CFF5-53D3-4BCA-9762-C4767981C853}"/>
              </a:ext>
            </a:extLst>
          </p:cNvPr>
          <p:cNvSpPr/>
          <p:nvPr/>
        </p:nvSpPr>
        <p:spPr>
          <a:xfrm>
            <a:off x="661250" y="5466090"/>
            <a:ext cx="2776453" cy="73261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查看学生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D18AC1F7-034C-4C7A-B214-A040A92C1668}"/>
              </a:ext>
            </a:extLst>
          </p:cNvPr>
          <p:cNvSpPr txBox="1"/>
          <p:nvPr/>
        </p:nvSpPr>
        <p:spPr>
          <a:xfrm>
            <a:off x="4059382" y="1521918"/>
            <a:ext cx="5088467" cy="332398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登录</a:t>
            </a:r>
            <a:r>
              <a:rPr kumimoji="0" lang="zh-CN" altLang="en-US" sz="14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JetBrains Mono"/>
              </a:rPr>
              <a:t>30 </a:t>
            </a:r>
            <a:r>
              <a:rPr kumimoji="0" lang="zh-CN" altLang="en-US" sz="14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行代码</a:t>
            </a:r>
            <a:endParaRPr kumimoji="0" lang="en-US" altLang="zh-CN" sz="1400" b="0" i="0" u="none" strike="noStrike" cap="none" normalizeH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aseline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         添加学生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80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行代码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删除学生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30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行代码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         修改学生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40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行代码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         查看学生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20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JetBrains Mono"/>
              </a:rPr>
              <a:t>行代码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10A84-8A95-4B29-AB49-D5A8D9CC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32" y="1987792"/>
            <a:ext cx="1667108" cy="5334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8C464C2-F820-4B80-A9C8-DAE892AC18A8}"/>
              </a:ext>
            </a:extLst>
          </p:cNvPr>
          <p:cNvSpPr/>
          <p:nvPr/>
        </p:nvSpPr>
        <p:spPr>
          <a:xfrm>
            <a:off x="4874941" y="2966224"/>
            <a:ext cx="2442117" cy="42832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F0DF9-B72A-46CA-BFF0-AD4FEA63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901" y="4872950"/>
            <a:ext cx="1419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1.45833E-6 0.08889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8889 L -1.45833E-6 0.1673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D18AC1F7-034C-4C7A-B214-A040A92C1668}"/>
              </a:ext>
            </a:extLst>
          </p:cNvPr>
          <p:cNvSpPr txBox="1"/>
          <p:nvPr/>
        </p:nvSpPr>
        <p:spPr>
          <a:xfrm>
            <a:off x="3984738" y="1018065"/>
            <a:ext cx="5088467" cy="5693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addStudent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deleteStudent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updateStudent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queryStudents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885A925-FB4A-400F-B89D-755A3A2B3AF5}"/>
              </a:ext>
            </a:extLst>
          </p:cNvPr>
          <p:cNvSpPr/>
          <p:nvPr/>
        </p:nvSpPr>
        <p:spPr>
          <a:xfrm>
            <a:off x="656879" y="4506645"/>
            <a:ext cx="2776453" cy="73261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01A307-8D3A-47B4-A21A-39EA0F45F9D9}"/>
              </a:ext>
            </a:extLst>
          </p:cNvPr>
          <p:cNvSpPr/>
          <p:nvPr/>
        </p:nvSpPr>
        <p:spPr>
          <a:xfrm>
            <a:off x="656879" y="2546076"/>
            <a:ext cx="2776453" cy="7326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添加学生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33140D-C1E5-4DB9-A0CD-5EBD95C101CB}"/>
              </a:ext>
            </a:extLst>
          </p:cNvPr>
          <p:cNvSpPr/>
          <p:nvPr/>
        </p:nvSpPr>
        <p:spPr>
          <a:xfrm>
            <a:off x="657138" y="3515310"/>
            <a:ext cx="2776453" cy="73261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删除学生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8F7AA87-1CE8-496D-AFE9-59FF317BA1B5}"/>
              </a:ext>
            </a:extLst>
          </p:cNvPr>
          <p:cNvSpPr/>
          <p:nvPr/>
        </p:nvSpPr>
        <p:spPr>
          <a:xfrm>
            <a:off x="656879" y="1521918"/>
            <a:ext cx="2776453" cy="73261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6B9C493-021F-4110-B03A-DC354FEF4BFF}"/>
              </a:ext>
            </a:extLst>
          </p:cNvPr>
          <p:cNvSpPr/>
          <p:nvPr/>
        </p:nvSpPr>
        <p:spPr>
          <a:xfrm>
            <a:off x="661250" y="5466090"/>
            <a:ext cx="2776453" cy="73261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查看学生</a:t>
            </a:r>
          </a:p>
        </p:txBody>
      </p:sp>
    </p:spTree>
    <p:extLst>
      <p:ext uri="{BB962C8B-B14F-4D97-AF65-F5344CB8AC3E}">
        <p14:creationId xmlns:p14="http://schemas.microsoft.com/office/powerpoint/2010/main" val="19663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D18AC1F7-034C-4C7A-B214-A040A92C1668}"/>
              </a:ext>
            </a:extLst>
          </p:cNvPr>
          <p:cNvSpPr txBox="1"/>
          <p:nvPr/>
        </p:nvSpPr>
        <p:spPr>
          <a:xfrm>
            <a:off x="3984738" y="1018065"/>
            <a:ext cx="5088467" cy="5693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login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addStudent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deleteStuent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updateStudent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queryStudent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addStudent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deleteStudent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updateStudent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queryStudents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29406C-FCB5-4A6E-BFB2-C13C5232668A}"/>
              </a:ext>
            </a:extLst>
          </p:cNvPr>
          <p:cNvSpPr/>
          <p:nvPr/>
        </p:nvSpPr>
        <p:spPr>
          <a:xfrm>
            <a:off x="656879" y="4506645"/>
            <a:ext cx="2776453" cy="73261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289EF75-87F1-4C1F-BC3E-A90048F5187B}"/>
              </a:ext>
            </a:extLst>
          </p:cNvPr>
          <p:cNvSpPr/>
          <p:nvPr/>
        </p:nvSpPr>
        <p:spPr>
          <a:xfrm>
            <a:off x="656879" y="2546076"/>
            <a:ext cx="2776453" cy="7326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CC097E9-BBC9-4D1E-9758-F7E549335481}"/>
              </a:ext>
            </a:extLst>
          </p:cNvPr>
          <p:cNvSpPr/>
          <p:nvPr/>
        </p:nvSpPr>
        <p:spPr>
          <a:xfrm>
            <a:off x="657138" y="3515310"/>
            <a:ext cx="2776453" cy="73261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删除学生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E086775-D3CF-4C5A-BED3-66A0775B8F43}"/>
              </a:ext>
            </a:extLst>
          </p:cNvPr>
          <p:cNvSpPr/>
          <p:nvPr/>
        </p:nvSpPr>
        <p:spPr>
          <a:xfrm>
            <a:off x="656879" y="1521918"/>
            <a:ext cx="2776453" cy="73261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9275B1-E19A-4DCA-B0D7-4BBD88358887}"/>
              </a:ext>
            </a:extLst>
          </p:cNvPr>
          <p:cNvSpPr/>
          <p:nvPr/>
        </p:nvSpPr>
        <p:spPr>
          <a:xfrm>
            <a:off x="661250" y="5466090"/>
            <a:ext cx="2776453" cy="73261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查看学生</a:t>
            </a:r>
          </a:p>
        </p:txBody>
      </p:sp>
    </p:spTree>
    <p:extLst>
      <p:ext uri="{BB962C8B-B14F-4D97-AF65-F5344CB8AC3E}">
        <p14:creationId xmlns:p14="http://schemas.microsoft.com/office/powerpoint/2010/main" val="2726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D18AC1F7-034C-4C7A-B214-A040A92C1668}"/>
              </a:ext>
            </a:extLst>
          </p:cNvPr>
          <p:cNvSpPr txBox="1"/>
          <p:nvPr/>
        </p:nvSpPr>
        <p:spPr>
          <a:xfrm>
            <a:off x="3984738" y="1018065"/>
            <a:ext cx="5088467" cy="5693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login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addStudent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deleteStuent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updateStudent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queryStudent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addStudent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deleteStudent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updateStudent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/**</a:t>
            </a:r>
            <a:r>
              <a:rPr lang="en-US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查看学生</a:t>
            </a:r>
            <a:r>
              <a:rPr lang="en-US" altLang="zh-CN" sz="1400" dirty="0">
                <a:solidFill>
                  <a:srgbClr val="458C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458C2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627A"/>
                </a:solidFill>
                <a:latin typeface="Consolas" panose="020B0609020204030204" pitchFamily="49" charset="0"/>
              </a:rPr>
              <a:t>queryStudents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29406C-FCB5-4A6E-BFB2-C13C5232668A}"/>
              </a:ext>
            </a:extLst>
          </p:cNvPr>
          <p:cNvSpPr/>
          <p:nvPr/>
        </p:nvSpPr>
        <p:spPr>
          <a:xfrm>
            <a:off x="656879" y="4506645"/>
            <a:ext cx="2776453" cy="73261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289EF75-87F1-4C1F-BC3E-A90048F5187B}"/>
              </a:ext>
            </a:extLst>
          </p:cNvPr>
          <p:cNvSpPr/>
          <p:nvPr/>
        </p:nvSpPr>
        <p:spPr>
          <a:xfrm>
            <a:off x="656879" y="2546076"/>
            <a:ext cx="2776453" cy="7326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CC097E9-BBC9-4D1E-9758-F7E549335481}"/>
              </a:ext>
            </a:extLst>
          </p:cNvPr>
          <p:cNvSpPr/>
          <p:nvPr/>
        </p:nvSpPr>
        <p:spPr>
          <a:xfrm>
            <a:off x="657138" y="3515310"/>
            <a:ext cx="2776453" cy="73261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删除学生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E086775-D3CF-4C5A-BED3-66A0775B8F43}"/>
              </a:ext>
            </a:extLst>
          </p:cNvPr>
          <p:cNvSpPr/>
          <p:nvPr/>
        </p:nvSpPr>
        <p:spPr>
          <a:xfrm>
            <a:off x="656879" y="1521918"/>
            <a:ext cx="2776453" cy="73261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9275B1-E19A-4DCA-B0D7-4BBD88358887}"/>
              </a:ext>
            </a:extLst>
          </p:cNvPr>
          <p:cNvSpPr/>
          <p:nvPr/>
        </p:nvSpPr>
        <p:spPr>
          <a:xfrm>
            <a:off x="661250" y="5466090"/>
            <a:ext cx="2776453" cy="73261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查看学生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EEFEDCE-8B62-4C08-BCDC-4D4387983EC7}"/>
              </a:ext>
            </a:extLst>
          </p:cNvPr>
          <p:cNvSpPr txBox="1"/>
          <p:nvPr/>
        </p:nvSpPr>
        <p:spPr>
          <a:xfrm>
            <a:off x="5828371" y="1504518"/>
            <a:ext cx="6977182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方法（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）一段具有独立功能的代码块，不调用就不执行</a:t>
            </a:r>
            <a:endParaRPr lang="en-US" altLang="zh-CN" sz="1600" dirty="0">
              <a:solidFill>
                <a:srgbClr val="047FFD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D484AA4-1E6E-49DF-9BB0-8B24AD24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371" y="2379005"/>
            <a:ext cx="4378838" cy="227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方法的出现：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可以将挤在一起的臃肿代码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按照功能进行分类管理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方法的出现，可以提高代码的复用性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5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2905 4.07407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88138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方法介绍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方法的定义和调用格式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方法常见问题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方法重载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4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FFFE4"/>
        </a:solidFill>
        <a:ln w="12700">
          <a:solidFill>
            <a:schemeClr val="tx1"/>
          </a:solidFill>
        </a:ln>
      </a:spPr>
      <a:bodyPr wrap="square">
        <a:spAutoFit/>
      </a:bodyPr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61492</TotalTime>
  <Words>3500</Words>
  <Application>Microsoft Office PowerPoint</Application>
  <PresentationFormat>宽屏</PresentationFormat>
  <Paragraphs>508</Paragraphs>
  <Slides>49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74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思源黑体 CN Bold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今日内容</vt:lpstr>
      <vt:lpstr>PowerPoint 演示文稿</vt:lpstr>
      <vt:lpstr>方法介绍</vt:lpstr>
      <vt:lpstr> </vt:lpstr>
      <vt:lpstr> </vt:lpstr>
      <vt:lpstr> </vt:lpstr>
      <vt:lpstr> </vt:lpstr>
      <vt:lpstr> </vt:lpstr>
      <vt:lpstr>PowerPoint 演示文稿</vt:lpstr>
      <vt:lpstr>方法的定义和调用格式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方法常见问题</vt:lpstr>
      <vt:lpstr> </vt:lpstr>
      <vt:lpstr>PowerPoint 演示文稿</vt:lpstr>
      <vt:lpstr>方法重载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2444</cp:revision>
  <dcterms:created xsi:type="dcterms:W3CDTF">2020-03-31T02:23:27Z</dcterms:created>
  <dcterms:modified xsi:type="dcterms:W3CDTF">2022-09-17T08:27:34Z</dcterms:modified>
</cp:coreProperties>
</file>