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9"/>
  </p:notesMasterIdLst>
  <p:handoutMasterIdLst>
    <p:handoutMasterId r:id="rId30"/>
  </p:handoutMasterIdLst>
  <p:sldIdLst>
    <p:sldId id="1454" r:id="rId8"/>
    <p:sldId id="1360" r:id="rId9"/>
    <p:sldId id="1435" r:id="rId10"/>
    <p:sldId id="1334" r:id="rId11"/>
    <p:sldId id="1545" r:id="rId12"/>
    <p:sldId id="1351" r:id="rId13"/>
    <p:sldId id="1546" r:id="rId14"/>
    <p:sldId id="1460" r:id="rId15"/>
    <p:sldId id="1547" r:id="rId16"/>
    <p:sldId id="1548" r:id="rId17"/>
    <p:sldId id="1549" r:id="rId18"/>
    <p:sldId id="1550" r:id="rId19"/>
    <p:sldId id="1149" r:id="rId20"/>
    <p:sldId id="1551" r:id="rId21"/>
    <p:sldId id="1552" r:id="rId22"/>
    <p:sldId id="1553" r:id="rId23"/>
    <p:sldId id="1554" r:id="rId24"/>
    <p:sldId id="1555" r:id="rId25"/>
    <p:sldId id="1556" r:id="rId26"/>
    <p:sldId id="1557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4C5252"/>
    <a:srgbClr val="AD2A26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017599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3D8AE71-A427-1BD1-7116-ED356638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839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专题课</a:t>
            </a:r>
            <a:r>
              <a:rPr kumimoji="1" lang="en-US" altLang="zh-CN" sz="6000" dirty="0"/>
              <a:t>(</a:t>
            </a:r>
            <a:r>
              <a:rPr kumimoji="1" lang="zh-CN" altLang="en-US" sz="6000" dirty="0"/>
              <a:t>综合案例</a:t>
            </a:r>
            <a:r>
              <a:rPr kumimoji="1" lang="en-US" altLang="zh-CN" sz="6000" dirty="0"/>
              <a:t>)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查找元素在数组中的索引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F15A5CA-AD64-F2BF-8EB4-2743EF479F4D}"/>
              </a:ext>
            </a:extLst>
          </p:cNvPr>
          <p:cNvSpPr txBox="1">
            <a:spLocks/>
          </p:cNvSpPr>
          <p:nvPr/>
        </p:nvSpPr>
        <p:spPr>
          <a:xfrm>
            <a:off x="2195449" y="1656000"/>
            <a:ext cx="9938241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r>
              <a:rPr lang="en-US" altLang="zh-CN" b="1" dirty="0"/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设计一个方法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查找元素在数组中的索引位置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已知一个数组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arr = {19, 28, 37, 46, 50};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键盘录入一个数据，查找该数据在数组中的索引。</a:t>
            </a:r>
            <a:endParaRPr kumimoji="0" lang="zh-CN" altLang="zh-CN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并在控制台输出找到的索引值。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如果没有查找到，则输出-1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715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数组元素反转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F15A5CA-AD64-F2BF-8EB4-2743EF479F4D}"/>
              </a:ext>
            </a:extLst>
          </p:cNvPr>
          <p:cNvSpPr txBox="1">
            <a:spLocks/>
          </p:cNvSpPr>
          <p:nvPr/>
        </p:nvSpPr>
        <p:spPr>
          <a:xfrm>
            <a:off x="2195449" y="1656000"/>
            <a:ext cx="9938241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已知一个数组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 = {11, 22, 33, 44, 55}; </a:t>
            </a:r>
            <a:r>
              <a:rPr lang="zh-CN" altLang="en-US" sz="1600" dirty="0">
                <a:latin typeface="Consolas" panose="020B0609020204030204" pitchFamily="49" charset="0"/>
              </a:rPr>
              <a:t>用程序实现把数组中的元素值交换，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</a:rPr>
              <a:t>交换后的数组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 = {55, 44, 33, 22, 11}; </a:t>
            </a:r>
            <a:r>
              <a:rPr lang="zh-CN" altLang="en-US" sz="1600" dirty="0">
                <a:latin typeface="Consolas" panose="020B0609020204030204" pitchFamily="49" charset="0"/>
              </a:rPr>
              <a:t>并在控制台输出交换后的数组元素。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0BD98107-24DA-46C2-A957-E293EE0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60" y="4008412"/>
            <a:ext cx="1428481" cy="171768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数据交换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FDE37E8-0DF5-4383-8C29-603B42DFF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实现两个变量的数据交换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int a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b = 20;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3808226-CE75-45CF-A952-EDB4F45D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4008414"/>
            <a:ext cx="1428481" cy="17176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C6C62D6-437E-4004-8C69-048B96BB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49" y="4008413"/>
            <a:ext cx="1428481" cy="171768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1869496-FBF0-4CB7-81EF-3072F25AE2E2}"/>
              </a:ext>
            </a:extLst>
          </p:cNvPr>
          <p:cNvSpPr txBox="1"/>
          <p:nvPr/>
        </p:nvSpPr>
        <p:spPr>
          <a:xfrm>
            <a:off x="2517742" y="447434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啤酒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0111D7-D659-4900-B0FE-5F471403A673}"/>
              </a:ext>
            </a:extLst>
          </p:cNvPr>
          <p:cNvSpPr txBox="1"/>
          <p:nvPr/>
        </p:nvSpPr>
        <p:spPr>
          <a:xfrm>
            <a:off x="4704441" y="447434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红酒</a:t>
            </a:r>
          </a:p>
        </p:txBody>
      </p:sp>
    </p:spTree>
    <p:extLst>
      <p:ext uri="{BB962C8B-B14F-4D97-AF65-F5344CB8AC3E}">
        <p14:creationId xmlns:p14="http://schemas.microsoft.com/office/powerpoint/2010/main" val="32664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2454 L 0.00247 -0.02454 C 0.00599 -0.04583 0.00273 -0.03009 0.00677 -0.04398 C 0.00859 -0.04977 0.00924 -0.05718 0.01185 -0.06204 C 0.01289 -0.06366 0.01393 -0.06528 0.01484 -0.06713 C 0.01536 -0.06829 0.01562 -0.07014 0.01627 -0.07107 C 0.01732 -0.07269 0.01875 -0.07361 0.01992 -0.075 C 0.03086 -0.08727 0.01601 -0.07176 0.03151 -0.08657 C 0.03229 -0.08727 0.03294 -0.08866 0.03372 -0.08912 C 0.03515 -0.09028 0.03659 -0.09074 0.03815 -0.09167 C 0.03997 -0.09306 0.04192 -0.09468 0.04388 -0.0956 C 0.04518 -0.0963 0.05091 -0.09792 0.05195 -0.09815 C 0.0582 -0.10278 0.05286 -0.09931 0.05989 -0.10208 C 0.06185 -0.10278 0.0638 -0.10394 0.06575 -0.10463 C 0.07018 -0.10625 0.07617 -0.10671 0.08034 -0.10718 C 0.08984 -0.10694 0.09922 -0.10694 0.10872 -0.10602 C 0.1112 -0.10579 0.11354 -0.1044 0.11601 -0.10347 C 0.14114 -0.09306 0.11992 -0.10232 0.13125 -0.0956 C 0.13229 -0.09514 0.13333 -0.09514 0.13424 -0.09444 C 0.14336 -0.0875 0.13724 -0.09167 0.14219 -0.08657 C 0.14323 -0.08565 0.14427 -0.08495 0.14518 -0.08403 C 0.14622 -0.08287 0.147 -0.08148 0.14804 -0.08009 C 0.1487 -0.07917 0.14948 -0.07847 0.15026 -0.07755 C 0.15312 -0.06968 0.15 -0.07708 0.1539 -0.07107 L 0.16041 -0.05949 C 0.1612 -0.0581 0.16198 -0.05694 0.16263 -0.05556 C 0.16354 -0.05301 0.16471 -0.05046 0.16549 -0.04769 C 0.16601 -0.04607 0.16627 -0.04421 0.16692 -0.04259 C 0.1681 -0.04028 0.17057 -0.03611 0.17057 -0.03611 C 0.17187 -0.03171 0.17278 -0.02708 0.17422 -0.02315 C 0.17474 -0.02199 0.17539 -0.0206 0.17578 -0.01921 C 0.17604 -0.01806 0.17604 -0.01667 0.17643 -0.01551 C 0.17708 -0.01343 0.17838 -0.01227 0.17864 -0.01019 C 0.17916 -0.00694 0.17864 -0.00324 0.17864 0.00023 " pathEditMode="relative" ptsTypes="AAAAAAAAAAAAAAAAAAAAAAAAAAAAAAAAAA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85 L -0.00547 0.00185 C -0.00495 -0.01227 -0.00612 -0.01991 -0.00273 -0.03079 C -0.00091 -0.03704 0.003 -0.0463 0.00638 -0.05023 C 0.00729 -0.05139 0.00807 -0.05255 0.00912 -0.05347 C 0.01055 -0.05486 0.01224 -0.05556 0.01367 -0.05671 C 0.02292 -0.06505 0.01445 -0.05833 0.02096 -0.06482 C 0.02279 -0.06667 0.02461 -0.06852 0.02643 -0.06968 C 0.0276 -0.0706 0.02891 -0.0706 0.03021 -0.0713 C 0.03177 -0.07222 0.03307 -0.07407 0.03477 -0.07454 C 0.03711 -0.07569 0.03958 -0.07569 0.04206 -0.07616 C 0.05417 -0.0787 0.05326 -0.07847 0.06953 -0.0794 L 0.10065 -0.08102 C 0.11315 -0.08056 0.12565 -0.08079 0.13815 -0.0794 C 0.1418 -0.07917 0.14909 -0.07616 0.14909 -0.07616 C 0.15677 -0.07176 0.14492 -0.07824 0.16185 -0.07292 C 0.1638 -0.07245 0.16745 -0.06968 0.16745 -0.06968 C 0.16914 -0.06667 0.16966 -0.06528 0.17201 -0.06319 C 0.17279 -0.0625 0.17383 -0.06227 0.17474 -0.06157 C 0.17565 -0.06065 0.17643 -0.05926 0.17747 -0.05833 C 0.17839 -0.05764 0.17943 -0.05787 0.18021 -0.05671 C 0.18112 -0.05556 0.18138 -0.05347 0.18203 -0.05185 C 0.18255 -0.05069 0.1832 -0.04977 0.18385 -0.04861 C 0.18594 -0.03426 0.18477 -0.04444 0.18477 -0.01782 " pathEditMode="relative" ptsTypes="AAAAAAAAAAAAAAAAAAAAAAAA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0.00671 L 0.17916 0.00671 C 0.17982 -0.00486 0.18034 -0.0162 0.18099 -0.02755 C 0.18125 -0.03032 0.18164 -0.03287 0.1819 -0.03565 C 0.18229 -0.03935 0.18255 -0.04329 0.18281 -0.04699 C 0.1832 -0.06019 0.18398 -0.07315 0.18372 -0.08611 C 0.18307 -0.13171 0.18411 -0.09907 0.18008 -0.11528 C 0.17929 -0.11852 0.17929 -0.12222 0.17825 -0.12523 C 0.17734 -0.12778 0.17643 -0.13056 0.17552 -0.13333 C 0.17487 -0.13542 0.17448 -0.13773 0.1737 -0.13982 C 0.17265 -0.14259 0.17057 -0.14444 0.16914 -0.1463 C 0.16823 -0.14838 0.16745 -0.15093 0.1664 -0.15278 C 0.16458 -0.15602 0.16315 -0.15625 0.16094 -0.15764 C 0.15963 -0.15972 0.15872 -0.1625 0.15729 -0.16412 C 0.1556 -0.16597 0.15364 -0.16644 0.15169 -0.16736 C 0.13854 -0.17454 0.15221 -0.16713 0.13893 -0.17222 C 0.12682 -0.17685 0.13802 -0.17384 0.12708 -0.1787 C 0.12526 -0.17963 0.12344 -0.17986 0.12161 -0.18032 C 0.09817 -0.18681 0.13554 -0.17639 0.1069 -0.18357 C 0.10534 -0.18403 0.1039 -0.18495 0.10234 -0.18519 C 0.09062 -0.18773 0.07317 -0.18796 0.06302 -0.18843 C 0.03021 -0.18704 0.00325 -0.18704 -0.02748 -0.18357 C -0.03216 -0.1831 -0.04063 -0.18218 -0.04584 -0.18032 C -0.04831 -0.17963 -0.05065 -0.17755 -0.05313 -0.17708 C -0.0638 -0.17546 -0.06224 -0.17616 -0.07136 -0.17384 C -0.07357 -0.17338 -0.07565 -0.17292 -0.07787 -0.17222 C -0.08633 -0.16921 -0.08308 -0.17014 -0.08972 -0.16574 C -0.09154 -0.16458 -0.09336 -0.16389 -0.09518 -0.1625 C -0.10951 -0.15162 -0.09779 -0.1588 -0.10521 -0.1544 L -0.11628 -0.13982 C -0.11745 -0.13819 -0.11875 -0.13681 -0.11992 -0.13495 C -0.12435 -0.12708 -0.11875 -0.13657 -0.12448 -0.12847 C -0.12513 -0.12732 -0.12552 -0.12593 -0.1263 -0.12523 C -0.12956 -0.1213 -0.12995 -0.12315 -0.13268 -0.11852 C -0.13464 -0.11551 -0.13607 -0.11134 -0.13815 -0.1088 C -0.13906 -0.10787 -0.14011 -0.10671 -0.14089 -0.10556 C -0.14154 -0.10463 -0.14206 -0.10301 -0.14271 -0.10232 C -0.14414 -0.10093 -0.14584 -0.10046 -0.14727 -0.09907 C -0.14883 -0.09769 -0.15469 -0.09028 -0.15651 -0.08773 C -0.16068 -0.08148 -0.15795 -0.08472 -0.16107 -0.07801 C -0.16159 -0.07685 -0.16224 -0.07569 -0.16289 -0.07477 C -0.16354 -0.07153 -0.16328 -0.06736 -0.16472 -0.06505 C -0.16693 -0.06088 -0.16953 -0.05694 -0.1711 -0.05185 C -0.17162 -0.05023 -0.17331 -0.0419 -0.17383 -0.03889 C -0.17422 -0.03681 -0.17422 -0.03449 -0.17474 -0.03241 C -0.17526 -0.03056 -0.17604 -0.02917 -0.17656 -0.02755 C -0.17813 -0.01389 -0.17604 -0.02431 -0.18112 -0.01296 C -0.18893 0.0044 -0.18255 -0.00718 -0.18568 -0.00162 " pathEditMode="relative" ptsTypes="AAAAAAAAAAAAAAAAAAAAAAAAAAAAAAAAAAAAAAAAAAAAAAAA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3" grpId="2"/>
      <p:bldP spid="44" grpId="0"/>
      <p:bldP spid="44" grpId="1"/>
      <p:bldP spid="44" grpId="2"/>
      <p:bldP spid="44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案例六：评委打分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评委打分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F15A5CA-AD64-F2BF-8EB4-2743EF479F4D}"/>
              </a:ext>
            </a:extLst>
          </p:cNvPr>
          <p:cNvSpPr txBox="1">
            <a:spLocks/>
          </p:cNvSpPr>
          <p:nvPr/>
        </p:nvSpPr>
        <p:spPr>
          <a:xfrm>
            <a:off x="2195449" y="1656000"/>
            <a:ext cx="9938241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在编程竞赛中，有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个评委为参赛的选手打分，分数为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的整数分。​      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选手的最后得分为：去掉一个最高分和一个最低分后 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个评委平均值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9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案例七：随机产生验证码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随机产生验证码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517FDA-11D4-9FFE-B202-8ED95119FBFC}"/>
              </a:ext>
            </a:extLst>
          </p:cNvPr>
          <p:cNvSpPr/>
          <p:nvPr/>
        </p:nvSpPr>
        <p:spPr>
          <a:xfrm>
            <a:off x="4384733" y="2064517"/>
            <a:ext cx="7807267" cy="215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个英文字母（大小写都包含），以及数字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中，随机产生一个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位的字符串验证码并打印在控制台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uYq8I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3r4Zj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B3906A-DC53-642C-C735-32F53639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3" y="2064517"/>
            <a:ext cx="4058430" cy="337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2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随机产生验证码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B6723-8C5D-A81F-6880-6E29DFFF039E}"/>
              </a:ext>
            </a:extLst>
          </p:cNvPr>
          <p:cNvSpPr txBox="1"/>
          <p:nvPr/>
        </p:nvSpPr>
        <p:spPr>
          <a:xfrm>
            <a:off x="707923" y="1730477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char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'2'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'3'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'4'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'5'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'7'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'9'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78431-5D96-B664-B38D-5ED3AAA53752}"/>
              </a:ext>
            </a:extLst>
          </p:cNvPr>
          <p:cNvSpPr txBox="1"/>
          <p:nvPr/>
        </p:nvSpPr>
        <p:spPr>
          <a:xfrm>
            <a:off x="5600115" y="19735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C78EA-2FA2-EFA0-A3A7-0DF970B7008F}"/>
              </a:ext>
            </a:extLst>
          </p:cNvPr>
          <p:cNvSpPr txBox="1"/>
          <p:nvPr/>
        </p:nvSpPr>
        <p:spPr>
          <a:xfrm>
            <a:off x="8375707" y="2461521"/>
            <a:ext cx="40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123A8-ADEE-5665-66FF-FDA6059D4613}"/>
              </a:ext>
            </a:extLst>
          </p:cNvPr>
          <p:cNvSpPr txBox="1"/>
          <p:nvPr/>
        </p:nvSpPr>
        <p:spPr>
          <a:xfrm>
            <a:off x="1708629" y="221629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0B87F-4B3A-20DF-4478-A6516B702D4F}"/>
              </a:ext>
            </a:extLst>
          </p:cNvPr>
          <p:cNvSpPr txBox="1"/>
          <p:nvPr/>
        </p:nvSpPr>
        <p:spPr>
          <a:xfrm>
            <a:off x="2263476" y="19716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C7AD8-7BF0-0699-E723-61FA04CFFF5F}"/>
              </a:ext>
            </a:extLst>
          </p:cNvPr>
          <p:cNvSpPr txBox="1"/>
          <p:nvPr/>
        </p:nvSpPr>
        <p:spPr>
          <a:xfrm>
            <a:off x="5042380" y="2950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8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随机产生验证码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B6723-8C5D-A81F-6880-6E29DFFF039E}"/>
              </a:ext>
            </a:extLst>
          </p:cNvPr>
          <p:cNvSpPr txBox="1"/>
          <p:nvPr/>
        </p:nvSpPr>
        <p:spPr>
          <a:xfrm>
            <a:off x="707923" y="1730477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char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'2'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'3'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'4'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'5'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'7'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'9'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78431-5D96-B664-B38D-5ED3AAA53752}"/>
              </a:ext>
            </a:extLst>
          </p:cNvPr>
          <p:cNvSpPr txBox="1"/>
          <p:nvPr/>
        </p:nvSpPr>
        <p:spPr>
          <a:xfrm>
            <a:off x="2005505" y="42841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h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C78EA-2FA2-EFA0-A3A7-0DF970B7008F}"/>
              </a:ext>
            </a:extLst>
          </p:cNvPr>
          <p:cNvSpPr txBox="1"/>
          <p:nvPr/>
        </p:nvSpPr>
        <p:spPr>
          <a:xfrm>
            <a:off x="8375707" y="2461521"/>
            <a:ext cx="40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123A8-ADEE-5665-66FF-FDA6059D4613}"/>
              </a:ext>
            </a:extLst>
          </p:cNvPr>
          <p:cNvSpPr txBox="1"/>
          <p:nvPr/>
        </p:nvSpPr>
        <p:spPr>
          <a:xfrm>
            <a:off x="1708629" y="221629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0B87F-4B3A-20DF-4478-A6516B702D4F}"/>
              </a:ext>
            </a:extLst>
          </p:cNvPr>
          <p:cNvSpPr txBox="1"/>
          <p:nvPr/>
        </p:nvSpPr>
        <p:spPr>
          <a:xfrm>
            <a:off x="2263476" y="19716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C7AD8-7BF0-0699-E723-61FA04CFFF5F}"/>
              </a:ext>
            </a:extLst>
          </p:cNvPr>
          <p:cNvSpPr txBox="1"/>
          <p:nvPr/>
        </p:nvSpPr>
        <p:spPr>
          <a:xfrm>
            <a:off x="5042380" y="2950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1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8CB9-C6B6-4B60-847A-6F40E81C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100342"/>
            <a:ext cx="849472" cy="51719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CAE7D-996F-4497-8B3D-2AB6C3D11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332" y="1575866"/>
            <a:ext cx="10698800" cy="615300"/>
          </a:xfrm>
        </p:spPr>
        <p:txBody>
          <a:bodyPr/>
          <a:lstStyle/>
          <a:p>
            <a:r>
              <a:rPr lang="zh-CN" altLang="en-US" dirty="0"/>
              <a:t>复习前半段课程学习的</a:t>
            </a:r>
            <a:r>
              <a:rPr lang="en-US" altLang="zh-CN" dirty="0"/>
              <a:t>Java</a:t>
            </a:r>
            <a:r>
              <a:rPr lang="zh-CN" altLang="en-US" dirty="0"/>
              <a:t>编程知识，能够使用所学的知识解决问题，提升同学们的编程能力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随机产生验证码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B6723-8C5D-A81F-6880-6E29DFFF039E}"/>
              </a:ext>
            </a:extLst>
          </p:cNvPr>
          <p:cNvSpPr txBox="1"/>
          <p:nvPr/>
        </p:nvSpPr>
        <p:spPr>
          <a:xfrm>
            <a:off x="707923" y="1730477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char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'C'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'D'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'F'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'G'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'H'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'I'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'J'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'K'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'M’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'N'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'P'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'Q'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'S'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'V'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'Z’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'1'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'2'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'3'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'4'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'5'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'7'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'8'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'9'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78431-5D96-B664-B38D-5ED3AAA53752}"/>
              </a:ext>
            </a:extLst>
          </p:cNvPr>
          <p:cNvSpPr txBox="1"/>
          <p:nvPr/>
        </p:nvSpPr>
        <p:spPr>
          <a:xfrm>
            <a:off x="2005505" y="4284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h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C78EA-2FA2-EFA0-A3A7-0DF970B7008F}"/>
              </a:ext>
            </a:extLst>
          </p:cNvPr>
          <p:cNvSpPr txBox="1"/>
          <p:nvPr/>
        </p:nvSpPr>
        <p:spPr>
          <a:xfrm>
            <a:off x="2284346" y="4284135"/>
            <a:ext cx="40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123A8-ADEE-5665-66FF-FDA6059D4613}"/>
              </a:ext>
            </a:extLst>
          </p:cNvPr>
          <p:cNvSpPr txBox="1"/>
          <p:nvPr/>
        </p:nvSpPr>
        <p:spPr>
          <a:xfrm>
            <a:off x="2587251" y="4284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F0B87F-4B3A-20DF-4478-A6516B702D4F}"/>
              </a:ext>
            </a:extLst>
          </p:cNvPr>
          <p:cNvSpPr txBox="1"/>
          <p:nvPr/>
        </p:nvSpPr>
        <p:spPr>
          <a:xfrm>
            <a:off x="2871893" y="4284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5C7AD8-7BF0-0699-E723-61FA04CFFF5F}"/>
              </a:ext>
            </a:extLst>
          </p:cNvPr>
          <p:cNvSpPr txBox="1"/>
          <p:nvPr/>
        </p:nvSpPr>
        <p:spPr>
          <a:xfrm>
            <a:off x="3168997" y="4284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3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案例一：逢 </a:t>
            </a:r>
            <a:r>
              <a:rPr lang="en-US" altLang="zh-CN" dirty="0">
                <a:solidFill>
                  <a:srgbClr val="AD2B26"/>
                </a:solidFill>
              </a:rPr>
              <a:t>7 </a:t>
            </a:r>
            <a:r>
              <a:rPr lang="zh-CN" altLang="en-US" dirty="0">
                <a:solidFill>
                  <a:srgbClr val="AD2B26"/>
                </a:solidFill>
              </a:rPr>
              <a:t>跳过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2857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285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5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6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285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9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0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2857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23" dur="7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4" dur="7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285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27" dur="700" fill="hold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8" dur="700" fill="hold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285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31" dur="700" fill="hold"/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32" dur="700" fill="hold"/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285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35" dur="700" fill="hold"/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36" dur="700" fill="hold"/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2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2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00" fill="hold"/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00" fill="hold"/>
                                            <p:tgtEl>
                                              <p:spTgt spid="2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64156A7B-3EE8-41E1-8CB3-68B6C8C5A1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938241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r>
              <a:rPr lang="en-US" altLang="zh-CN" b="1" dirty="0"/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朋友聚会的时候可能会玩一个游戏：逢七过。​       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规则是：从任意一个数字开始报数，当你要报的数字包含</a:t>
            </a:r>
            <a:r>
              <a:rPr lang="en-US" altLang="zh-CN" dirty="0"/>
              <a:t>7</a:t>
            </a:r>
            <a:r>
              <a:rPr lang="zh-CN" altLang="en-US" dirty="0"/>
              <a:t>或者是</a:t>
            </a:r>
            <a:r>
              <a:rPr lang="en-US" altLang="zh-CN" dirty="0"/>
              <a:t>7</a:t>
            </a:r>
            <a:r>
              <a:rPr lang="zh-CN" altLang="en-US" dirty="0"/>
              <a:t>的倍数时都要说：过。​       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为了帮助大家更好的玩这个游戏，这里我们直接在控制台打印出</a:t>
            </a:r>
            <a:r>
              <a:rPr lang="en-US" altLang="zh-CN" dirty="0"/>
              <a:t>1-100</a:t>
            </a:r>
            <a:r>
              <a:rPr lang="zh-CN" altLang="en-US" dirty="0"/>
              <a:t>之间的满足逢七必过规则的数据</a:t>
            </a:r>
            <a:r>
              <a:rPr lang="zh-CN" altLang="en-US" b="1" dirty="0"/>
              <a:t>。​</a:t>
            </a:r>
            <a:endParaRPr lang="en-US" altLang="zh-CN" b="1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8CFDD20-2871-4559-9760-3F7EEE768C8C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3353094" cy="553551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逢</a:t>
            </a:r>
            <a:r>
              <a:rPr lang="en-US" altLang="zh-CN" sz="2400" dirty="0">
                <a:solidFill>
                  <a:srgbClr val="AD2B26"/>
                </a:solidFill>
                <a:ea typeface="Alibaba PuHuiTi M"/>
              </a:rPr>
              <a:t> 7 </a:t>
            </a: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跳过</a:t>
            </a:r>
          </a:p>
        </p:txBody>
      </p:sp>
    </p:spTree>
    <p:extLst>
      <p:ext uri="{BB962C8B-B14F-4D97-AF65-F5344CB8AC3E}">
        <p14:creationId xmlns:p14="http://schemas.microsoft.com/office/powerpoint/2010/main" val="292471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4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 p14:presetBounceEnd="42857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3353094" cy="553551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数组元素求和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F15A5CA-AD64-F2BF-8EB4-2743EF479F4D}"/>
              </a:ext>
            </a:extLst>
          </p:cNvPr>
          <p:cNvSpPr txBox="1">
            <a:spLocks/>
          </p:cNvSpPr>
          <p:nvPr/>
        </p:nvSpPr>
        <p:spPr>
          <a:xfrm>
            <a:off x="2195449" y="1656000"/>
            <a:ext cx="9938241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r>
              <a:rPr lang="en-US" altLang="zh-CN" b="1" dirty="0"/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有这样的一个数组，元素是 </a:t>
            </a:r>
            <a:r>
              <a:rPr lang="en-US" altLang="zh-CN" dirty="0"/>
              <a:t>{68,27,95,88,171,996,51,210}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求出该数组中满足要求的元素和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要求是：求和的元素个位和十位都不能是</a:t>
            </a:r>
            <a:r>
              <a:rPr lang="en-US" altLang="zh-CN" dirty="0"/>
              <a:t>7</a:t>
            </a:r>
            <a:r>
              <a:rPr lang="zh-CN" altLang="en-US" dirty="0"/>
              <a:t>，并且只能是偶数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4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338E33D-11C8-4111-8361-25059CDBF71F}"/>
              </a:ext>
            </a:extLst>
          </p:cNvPr>
          <p:cNvSpPr txBox="1">
            <a:spLocks/>
          </p:cNvSpPr>
          <p:nvPr/>
        </p:nvSpPr>
        <p:spPr>
          <a:xfrm>
            <a:off x="2195450" y="884631"/>
            <a:ext cx="4084052" cy="54295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判断两个数组元素是否相同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F15A5CA-AD64-F2BF-8EB4-2743EF479F4D}"/>
              </a:ext>
            </a:extLst>
          </p:cNvPr>
          <p:cNvSpPr txBox="1">
            <a:spLocks/>
          </p:cNvSpPr>
          <p:nvPr/>
        </p:nvSpPr>
        <p:spPr>
          <a:xfrm>
            <a:off x="2195449" y="1656000"/>
            <a:ext cx="9938241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r>
              <a:rPr lang="en-US" altLang="zh-CN" b="1" dirty="0"/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定义一个方法，用于比较两个数组的内容是否相同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要求 </a:t>
            </a:r>
            <a:r>
              <a:rPr lang="en-US" altLang="zh-CN" dirty="0"/>
              <a:t>: </a:t>
            </a:r>
            <a:r>
              <a:rPr lang="zh-CN" altLang="en-US" dirty="0"/>
              <a:t> 长度</a:t>
            </a:r>
            <a:r>
              <a:rPr lang="en-US" altLang="zh-CN" dirty="0"/>
              <a:t>, </a:t>
            </a:r>
            <a:r>
              <a:rPr lang="zh-CN" altLang="en-US" dirty="0"/>
              <a:t>内容</a:t>
            </a:r>
            <a:r>
              <a:rPr lang="en-US" altLang="zh-CN" dirty="0"/>
              <a:t>, </a:t>
            </a:r>
            <a:r>
              <a:rPr lang="zh-CN" altLang="en-US" dirty="0"/>
              <a:t>顺序完全相同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51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案例一：逢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跳过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案例二：数组元素求和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案例三：判断两个数组是否相同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案例四：查找元素在数组中的索引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案例五：数组元素反转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案例六：评委打分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案例七：随机产生验证码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A7E64A2-5A80-469E-AD9F-1C9F3EFD9273}"/>
              </a:ext>
            </a:extLst>
          </p:cNvPr>
          <p:cNvSpPr txBox="1">
            <a:spLocks/>
          </p:cNvSpPr>
          <p:nvPr/>
        </p:nvSpPr>
        <p:spPr>
          <a:xfrm>
            <a:off x="5361739" y="661134"/>
            <a:ext cx="2540690" cy="51719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22914</TotalTime>
  <Words>1436</Words>
  <Application>Microsoft Office PowerPoint</Application>
  <PresentationFormat>宽屏</PresentationFormat>
  <Paragraphs>122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专题课(综合案例)</vt:lpstr>
      <vt:lpstr>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457</cp:revision>
  <dcterms:created xsi:type="dcterms:W3CDTF">2020-03-31T02:23:27Z</dcterms:created>
  <dcterms:modified xsi:type="dcterms:W3CDTF">2022-10-15T04:24:56Z</dcterms:modified>
</cp:coreProperties>
</file>