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0"/>
  </p:notesMasterIdLst>
  <p:handoutMasterIdLst>
    <p:handoutMasterId r:id="rId51"/>
  </p:handoutMasterIdLst>
  <p:sldIdLst>
    <p:sldId id="1454" r:id="rId8"/>
    <p:sldId id="908" r:id="rId9"/>
    <p:sldId id="1482" r:id="rId10"/>
    <p:sldId id="1483" r:id="rId11"/>
    <p:sldId id="1484" r:id="rId12"/>
    <p:sldId id="1488" r:id="rId13"/>
    <p:sldId id="1569" r:id="rId14"/>
    <p:sldId id="1311" r:id="rId15"/>
    <p:sldId id="1535" r:id="rId16"/>
    <p:sldId id="1538" r:id="rId17"/>
    <p:sldId id="1539" r:id="rId18"/>
    <p:sldId id="1536" r:id="rId19"/>
    <p:sldId id="1570" r:id="rId20"/>
    <p:sldId id="1571" r:id="rId21"/>
    <p:sldId id="1572" r:id="rId22"/>
    <p:sldId id="1573" r:id="rId23"/>
    <p:sldId id="1575" r:id="rId24"/>
    <p:sldId id="1576" r:id="rId25"/>
    <p:sldId id="1577" r:id="rId26"/>
    <p:sldId id="1579" r:id="rId27"/>
    <p:sldId id="1578" r:id="rId28"/>
    <p:sldId id="1580" r:id="rId29"/>
    <p:sldId id="1463" r:id="rId30"/>
    <p:sldId id="1581" r:id="rId31"/>
    <p:sldId id="1582" r:id="rId32"/>
    <p:sldId id="1583" r:id="rId33"/>
    <p:sldId id="1584" r:id="rId34"/>
    <p:sldId id="1585" r:id="rId35"/>
    <p:sldId id="1586" r:id="rId36"/>
    <p:sldId id="1587" r:id="rId37"/>
    <p:sldId id="1588" r:id="rId38"/>
    <p:sldId id="1589" r:id="rId39"/>
    <p:sldId id="1590" r:id="rId40"/>
    <p:sldId id="1591" r:id="rId41"/>
    <p:sldId id="1592" r:id="rId42"/>
    <p:sldId id="1593" r:id="rId43"/>
    <p:sldId id="1610" r:id="rId44"/>
    <p:sldId id="1611" r:id="rId45"/>
    <p:sldId id="530" r:id="rId46"/>
    <p:sldId id="531" r:id="rId47"/>
    <p:sldId id="1566" r:id="rId48"/>
    <p:sldId id="26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8A8A8A"/>
    <a:srgbClr val="F9F9F9"/>
    <a:srgbClr val="4C5252"/>
    <a:srgbClr val="AD2A26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4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2022/10/31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3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5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75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8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41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63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6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4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50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1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35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20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13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37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56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3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85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07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966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2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006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B4F5E899-2720-338F-3D13-2BA6CF6628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5EC46512-D974-443F-3C6F-291CA80B5C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8BD5D901-96B5-4AB6-B9F2-498309721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95B1F68-C25C-4424-9A82-58F472C09CA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5E8A9E12-1180-BA10-6AF5-6C1EFF1DFC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2284CC91-B7C3-1F23-2A02-2E0190E997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33611D3A-0918-9C3D-130A-E89EC6E5A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1C91940-4697-4318-8A42-3A98E95FA27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/>
              <a:t>接下来，我们学习类的定义，学完了类的定义后，要求大家能够自己完成一个类的定义。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在讲解类的定义之前，我们先说一下，类的重要性：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程序的基本组成单位。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也就是说，我们在讲解面向对象的时候，类是我们最基本的组成元素，我们必须先写一个类，才能有对象。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到底什么是类呢？我们前面说过，类是对现实生活中一类具有共同属性和行为的事物的抽象，确定对象将会拥有的属性和行为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对象有什么，我们用属性来表示，对象可以干什么，我们用行为来表示。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也就是说我们在定义一个类的时候主要由两方面组成。属性和行为。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在这里顺带说一下，代码中属性和行为是通过成员变量和成员方法来体现的。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6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6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2B098C5-C35F-4B0A-8456-00DAC6940F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A4E7DAF7-3287-4126-A2B0-C8BDEB7EA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4110D907-BA6A-44D0-8BAE-D1ADB831C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502EE6F-0FC6-49DA-82E3-43AFADF87D3F}" type="slidenum">
              <a:rPr lang="zh-CN"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5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FE5C8B1D-225B-4249-9BB7-9191024802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10B28574-5637-4780-885C-23800F6E5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152A670-225D-4629-AE9E-7724E948D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C7C7496-15B0-47F8-9A43-E73996555FA3}" type="slidenum">
              <a:rPr lang="zh-CN" altLang="en-US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2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52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15366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7" r:id="rId16"/>
    <p:sldLayoutId id="2147483718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A9140-B133-F6D3-E81B-4EDA02735171}"/>
              </a:ext>
            </a:extLst>
          </p:cNvPr>
          <p:cNvSpPr txBox="1"/>
          <p:nvPr/>
        </p:nvSpPr>
        <p:spPr>
          <a:xfrm>
            <a:off x="3635478" y="2438400"/>
            <a:ext cx="5471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常用 </a:t>
            </a:r>
            <a:r>
              <a:rPr lang="en-US" altLang="zh-CN" sz="9600" dirty="0">
                <a:latin typeface="Congenial" panose="020B0604020202020204" pitchFamily="2" charset="0"/>
                <a:ea typeface="杨任东竹石体-Bold" panose="02000000000000000000" pitchFamily="2" charset="-122"/>
              </a:rPr>
              <a:t>API</a:t>
            </a:r>
            <a:endParaRPr lang="zh-CN" altLang="en-US" sz="8800" dirty="0">
              <a:latin typeface="Congenial" panose="020B0604020202020204" pitchFamily="2" charset="0"/>
              <a:ea typeface="杨任东竹石体-Bold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FE0E331-5056-46D2-8A31-532F67462CED}"/>
              </a:ext>
            </a:extLst>
          </p:cNvPr>
          <p:cNvGrpSpPr>
            <a:grpSpLocks noChangeAspect="1"/>
          </p:cNvGrpSpPr>
          <p:nvPr/>
        </p:nvGrpSpPr>
        <p:grpSpPr>
          <a:xfrm>
            <a:off x="710880" y="1356520"/>
            <a:ext cx="7210633" cy="5501480"/>
            <a:chOff x="258792" y="1767187"/>
            <a:chExt cx="5448647" cy="4157142"/>
          </a:xfrm>
        </p:grpSpPr>
        <p:pic>
          <p:nvPicPr>
            <p:cNvPr id="52" name="Picture 3" descr="C:\Users\Administrator\Desktop\iMac_resource.png">
              <a:extLst>
                <a:ext uri="{FF2B5EF4-FFF2-40B4-BE49-F238E27FC236}">
                  <a16:creationId xmlns:a16="http://schemas.microsoft.com/office/drawing/2014/main" id="{ABC97697-CCD0-400D-812B-337BC5DE7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92" y="1767187"/>
              <a:ext cx="5448647" cy="4157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5388A8B-FA31-49B3-AE63-ECA4752C3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42"/>
            <a:stretch/>
          </p:blipFill>
          <p:spPr>
            <a:xfrm>
              <a:off x="808007" y="2122098"/>
              <a:ext cx="4316084" cy="2510288"/>
            </a:xfrm>
            <a:prstGeom prst="rect">
              <a:avLst/>
            </a:prstGeom>
          </p:spPr>
        </p:pic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2C273A0F-A0A7-4B79-AD4A-72FD32C50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17" y="1954959"/>
            <a:ext cx="596955" cy="59073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AD47C91-594A-48A2-906C-36A0682DA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474" y="2307292"/>
            <a:ext cx="550196" cy="590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6CC74-EE2A-4566-8440-6D690B1FDF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1437700" y="1826202"/>
            <a:ext cx="5711821" cy="33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11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FE0E331-5056-46D2-8A31-532F67462CED}"/>
              </a:ext>
            </a:extLst>
          </p:cNvPr>
          <p:cNvGrpSpPr>
            <a:grpSpLocks noChangeAspect="1"/>
          </p:cNvGrpSpPr>
          <p:nvPr/>
        </p:nvGrpSpPr>
        <p:grpSpPr>
          <a:xfrm>
            <a:off x="710880" y="1356520"/>
            <a:ext cx="7210633" cy="5501480"/>
            <a:chOff x="258792" y="1767187"/>
            <a:chExt cx="5448647" cy="4157142"/>
          </a:xfrm>
        </p:grpSpPr>
        <p:pic>
          <p:nvPicPr>
            <p:cNvPr id="52" name="Picture 3" descr="C:\Users\Administrator\Desktop\iMac_resource.png">
              <a:extLst>
                <a:ext uri="{FF2B5EF4-FFF2-40B4-BE49-F238E27FC236}">
                  <a16:creationId xmlns:a16="http://schemas.microsoft.com/office/drawing/2014/main" id="{ABC97697-CCD0-400D-812B-337BC5DE7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92" y="1767187"/>
              <a:ext cx="5448647" cy="4157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5388A8B-FA31-49B3-AE63-ECA4752C3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42"/>
            <a:stretch/>
          </p:blipFill>
          <p:spPr>
            <a:xfrm>
              <a:off x="808007" y="2122098"/>
              <a:ext cx="4316084" cy="2510288"/>
            </a:xfrm>
            <a:prstGeom prst="rect">
              <a:avLst/>
            </a:prstGeom>
          </p:spPr>
        </p:pic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2C273A0F-A0A7-4B79-AD4A-72FD32C50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17" y="1954959"/>
            <a:ext cx="596955" cy="59073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AD47C91-594A-48A2-906C-36A0682DA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474" y="2307292"/>
            <a:ext cx="550196" cy="590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866CC74-EE2A-4566-8440-6D690B1FDF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21364" r="22079" b="20686"/>
          <a:stretch/>
        </p:blipFill>
        <p:spPr>
          <a:xfrm>
            <a:off x="1457485" y="1826203"/>
            <a:ext cx="5692035" cy="3322066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D2B654-9C0F-4E25-8A59-5285A70857F1}"/>
              </a:ext>
            </a:extLst>
          </p:cNvPr>
          <p:cNvSpPr/>
          <p:nvPr/>
        </p:nvSpPr>
        <p:spPr>
          <a:xfrm>
            <a:off x="4357736" y="2731129"/>
            <a:ext cx="655422" cy="1618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80ED25-0133-4F5B-9591-3BB79875BCEF}"/>
              </a:ext>
            </a:extLst>
          </p:cNvPr>
          <p:cNvSpPr/>
          <p:nvPr/>
        </p:nvSpPr>
        <p:spPr>
          <a:xfrm>
            <a:off x="4293610" y="2652538"/>
            <a:ext cx="611264" cy="280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itheima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809AD91-CF68-4B84-883F-DBC694D55B25}"/>
              </a:ext>
            </a:extLst>
          </p:cNvPr>
          <p:cNvSpPr/>
          <p:nvPr/>
        </p:nvSpPr>
        <p:spPr>
          <a:xfrm>
            <a:off x="4357734" y="3140044"/>
            <a:ext cx="218277" cy="1618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6F0A97-9C69-4FD1-AD50-6145F1D536CC}"/>
              </a:ext>
            </a:extLst>
          </p:cNvPr>
          <p:cNvSpPr/>
          <p:nvPr/>
        </p:nvSpPr>
        <p:spPr>
          <a:xfrm>
            <a:off x="4308490" y="3057465"/>
            <a:ext cx="704668" cy="280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123456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483331-24E1-4C57-AE9D-AD80339A5707}"/>
              </a:ext>
            </a:extLst>
          </p:cNvPr>
          <p:cNvSpPr/>
          <p:nvPr/>
        </p:nvSpPr>
        <p:spPr>
          <a:xfrm>
            <a:off x="4825213" y="28307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</a:t>
            </a:r>
            <a:endParaRPr lang="zh-CN" altLang="en-US" sz="18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92E96A1-6316-4EA9-B3B4-75C0CB51994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48" t="53028" r="36516" b="41578"/>
          <a:stretch/>
        </p:blipFill>
        <p:spPr>
          <a:xfrm>
            <a:off x="4080933" y="3642945"/>
            <a:ext cx="1494367" cy="308614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C9B6D37D-2C75-4D89-B88B-2111D92AB764}"/>
              </a:ext>
            </a:extLst>
          </p:cNvPr>
          <p:cNvSpPr/>
          <p:nvPr/>
        </p:nvSpPr>
        <p:spPr>
          <a:xfrm>
            <a:off x="4822740" y="2785766"/>
            <a:ext cx="184731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圆角矩形 5">
            <a:extLst>
              <a:ext uri="{FF2B5EF4-FFF2-40B4-BE49-F238E27FC236}">
                <a16:creationId xmlns:a16="http://schemas.microsoft.com/office/drawing/2014/main" id="{B795F415-9723-44F1-82F8-8CE058E4E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339" y="2801128"/>
            <a:ext cx="2856660" cy="428625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跟正确的用户名和密码比较</a:t>
            </a:r>
            <a:endParaRPr lang="zh-CN" altLang="en-US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6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0" presetClass="entr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187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00000" y="100000"/>
                                          <p:to x="140000" y="60000"/>
                                        </p:animScale>
                                        <p:animScale>
                                          <p:cBhvr>
                                            <p:cTn id="32" dur="62" fill="hold">
                                              <p:stCondLst>
                                                <p:cond delay="18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40000" y="60000"/>
                                          <p:to x="80000" y="120000"/>
                                        </p:animScale>
                                        <p:animScale>
                                          <p:cBhvr>
                                            <p:cTn id="3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80000" y="120000"/>
                                          <p:to x="120000" y="80000"/>
                                        </p:animScale>
                                        <p:animScale>
                                          <p:cBhvr>
                                            <p:cTn id="34" dur="187" fill="hold">
                                              <p:stCondLst>
                                                <p:cond delay="4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20000" y="80000"/>
                                          <p:to x="90000" y="110000"/>
                                        </p:animScale>
                                        <p:animScale>
                                          <p:cBhvr>
                                            <p:cTn id="35" dur="187" fill="hold">
                                              <p:stCondLst>
                                                <p:cond delay="6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0000" y="110000"/>
                                          <p:to x="105000" y="95000"/>
                                        </p:animScale>
                                        <p:animScale>
                                          <p:cBhvr>
                                            <p:cTn id="36" dur="187" fill="hold">
                                              <p:stCondLst>
                                                <p:cond delay="81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05000" y="95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" presetClass="exit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"/>
                                        </p:cond>
                                      </p:endCondLst>
                                      <p:childTnLs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0" grpId="0"/>
          <p:bldP spid="10" grpId="1"/>
          <p:bldP spid="13" grpId="0" animBg="1"/>
          <p:bldP spid="13" grpId="1" animBg="1"/>
          <p:bldP spid="11" grpId="0"/>
          <p:bldP spid="11" grpId="1"/>
          <p:bldP spid="16" grpId="0"/>
          <p:bldP spid="16" grpId="1"/>
          <p:bldP spid="16" grpId="2"/>
          <p:bldP spid="25" grpId="0"/>
          <p:bldP spid="26" grpId="0" animBg="1"/>
          <p:bldP spid="26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7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900" decel="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0" presetClass="entr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31" dur="187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00000" y="100000"/>
                                          <p:to x="140000" y="60000"/>
                                        </p:animScale>
                                        <p:animScale>
                                          <p:cBhvr>
                                            <p:cTn id="32" dur="62" fill="hold">
                                              <p:stCondLst>
                                                <p:cond delay="187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40000" y="60000"/>
                                          <p:to x="80000" y="120000"/>
                                        </p:animScale>
                                        <p:animScale>
                                          <p:cBhvr>
                                            <p:cTn id="33" dur="187" fill="hold">
                                              <p:stCondLst>
                                                <p:cond delay="25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80000" y="120000"/>
                                          <p:to x="120000" y="80000"/>
                                        </p:animScale>
                                        <p:animScale>
                                          <p:cBhvr>
                                            <p:cTn id="34" dur="187" fill="hold">
                                              <p:stCondLst>
                                                <p:cond delay="438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20000" y="80000"/>
                                          <p:to x="90000" y="110000"/>
                                        </p:animScale>
                                        <p:animScale>
                                          <p:cBhvr>
                                            <p:cTn id="35" dur="187" fill="hold">
                                              <p:stCondLst>
                                                <p:cond delay="625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90000" y="110000"/>
                                          <p:to x="105000" y="95000"/>
                                        </p:animScale>
                                        <p:animScale>
                                          <p:cBhvr>
                                            <p:cTn id="36" dur="187" fill="hold">
                                              <p:stCondLst>
                                                <p:cond delay="813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</p:cBhvr>
                                          <p:from x="105000" y="95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2" presetClass="exit" presetSubtype="2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xit" presetSubtype="8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49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3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4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5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9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2" presetClass="exit" presetSubtype="8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3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7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1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4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8" presetID="2" presetClass="exit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9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2" presetID="2" presetClass="exit" presetSubtype="8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92"/>
                                        </p:cond>
                                      </p:endCondLst>
                                      <p:childTnLst>
                                        <p:anim calcmode="lin" valueType="num">
                                          <p:cBhvr additive="base">
                                            <p:cTn id="93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6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7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7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2" grpId="1" animBg="1"/>
          <p:bldP spid="10" grpId="0"/>
          <p:bldP spid="10" grpId="1"/>
          <p:bldP spid="13" grpId="0" animBg="1"/>
          <p:bldP spid="13" grpId="1" animBg="1"/>
          <p:bldP spid="11" grpId="0"/>
          <p:bldP spid="11" grpId="1"/>
          <p:bldP spid="16" grpId="0"/>
          <p:bldP spid="16" grpId="1"/>
          <p:bldP spid="16" grpId="2"/>
          <p:bldP spid="25" grpId="0"/>
          <p:bldP spid="26" grpId="0" animBg="1"/>
          <p:bldP spid="26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pic>
        <p:nvPicPr>
          <p:cNvPr id="4" name="图片 3" descr="图片包含 桌子, 男人, 女人, 木&#10;&#10;描述已自动生成">
            <a:extLst>
              <a:ext uri="{FF2B5EF4-FFF2-40B4-BE49-F238E27FC236}">
                <a16:creationId xmlns:a16="http://schemas.microsoft.com/office/drawing/2014/main" id="{84454DE0-AA16-B771-75AC-6628A7AF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25" y="2288304"/>
            <a:ext cx="5531602" cy="28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pic>
        <p:nvPicPr>
          <p:cNvPr id="4" name="图片 3" descr="图片包含 桌子, 男人, 女人, 木&#10;&#10;描述已自动生成">
            <a:extLst>
              <a:ext uri="{FF2B5EF4-FFF2-40B4-BE49-F238E27FC236}">
                <a16:creationId xmlns:a16="http://schemas.microsoft.com/office/drawing/2014/main" id="{84454DE0-AA16-B771-75AC-6628A7AF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1609878"/>
            <a:ext cx="4046405" cy="2066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73A199-9F80-C25F-27CF-9B9767154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81" y="1519422"/>
            <a:ext cx="10698800" cy="44487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997DC5-CDAB-3113-A02B-30607857254E}"/>
              </a:ext>
            </a:extLst>
          </p:cNvPr>
          <p:cNvSpPr txBox="1"/>
          <p:nvPr/>
        </p:nvSpPr>
        <p:spPr>
          <a:xfrm>
            <a:off x="1086319" y="2428070"/>
            <a:ext cx="625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火鸡味锅巴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暴走萝莉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TMD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是不是有病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你出无尽干什么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CEBA66-8A40-4AC2-E6DC-49CA4E8D5F5C}"/>
              </a:ext>
            </a:extLst>
          </p:cNvPr>
          <p:cNvSpPr txBox="1"/>
          <p:nvPr/>
        </p:nvSpPr>
        <p:spPr>
          <a:xfrm>
            <a:off x="1086318" y="3133535"/>
            <a:ext cx="789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狂踹瘸子那条好腿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魔法猫咪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TMD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懂个毛啊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传统与变革齐头并进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我有我的理解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64278-0B92-20E9-CA9C-89FA7F2A78FC}"/>
              </a:ext>
            </a:extLst>
          </p:cNvPr>
          <p:cNvSpPr txBox="1"/>
          <p:nvPr/>
        </p:nvSpPr>
        <p:spPr>
          <a:xfrm>
            <a:off x="1086318" y="3873631"/>
            <a:ext cx="6793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狂踹瘸子那条好腿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魔法猫咪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再说了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TMD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你出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双鞋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你是要干啥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B9CE3F-6018-95EC-26E9-BDD0983E18E8}"/>
              </a:ext>
            </a:extLst>
          </p:cNvPr>
          <p:cNvSpPr txBox="1"/>
          <p:nvPr/>
        </p:nvSpPr>
        <p:spPr>
          <a:xfrm>
            <a:off x="1086319" y="4494811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火鸡味锅巴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暴走萝莉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不用你管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8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pic>
        <p:nvPicPr>
          <p:cNvPr id="4" name="图片 3" descr="图片包含 桌子, 男人, 女人, 木&#10;&#10;描述已自动生成">
            <a:extLst>
              <a:ext uri="{FF2B5EF4-FFF2-40B4-BE49-F238E27FC236}">
                <a16:creationId xmlns:a16="http://schemas.microsoft.com/office/drawing/2014/main" id="{84454DE0-AA16-B771-75AC-6628A7AF3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" y="1609878"/>
            <a:ext cx="4046405" cy="20661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73A199-9F80-C25F-27CF-9B9767154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81" y="1519422"/>
            <a:ext cx="10698800" cy="444875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6997DC5-CDAB-3113-A02B-30607857254E}"/>
              </a:ext>
            </a:extLst>
          </p:cNvPr>
          <p:cNvSpPr txBox="1"/>
          <p:nvPr/>
        </p:nvSpPr>
        <p:spPr>
          <a:xfrm>
            <a:off x="1086319" y="2428070"/>
            <a:ext cx="6094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火鸡味锅巴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暴走萝莉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辅助你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是不是有病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你出无尽干什么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CEBA66-8A40-4AC2-E6DC-49CA4E8D5F5C}"/>
              </a:ext>
            </a:extLst>
          </p:cNvPr>
          <p:cNvSpPr txBox="1"/>
          <p:nvPr/>
        </p:nvSpPr>
        <p:spPr>
          <a:xfrm>
            <a:off x="1086318" y="3133535"/>
            <a:ext cx="773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狂踹瘸子那条好腿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魔法猫咪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懂个毛啊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传统与变革齐头并进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我有我的理解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164278-0B92-20E9-CA9C-89FA7F2A78FC}"/>
              </a:ext>
            </a:extLst>
          </p:cNvPr>
          <p:cNvSpPr txBox="1"/>
          <p:nvPr/>
        </p:nvSpPr>
        <p:spPr>
          <a:xfrm>
            <a:off x="1086318" y="3873631"/>
            <a:ext cx="6636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狂踹瘸子那条好腿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魔法猫咪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再说了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***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你出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双鞋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你是要干啥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B9CE3F-6018-95EC-26E9-BDD0983E18E8}"/>
              </a:ext>
            </a:extLst>
          </p:cNvPr>
          <p:cNvSpPr txBox="1"/>
          <p:nvPr/>
        </p:nvSpPr>
        <p:spPr>
          <a:xfrm>
            <a:off x="1086319" y="4494811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火鸡味锅巴 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暴走萝莉</a:t>
            </a: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不用你管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424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类的特点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EB0BD3-992D-9B3C-4E66-A2B665D02C12}"/>
              </a:ext>
            </a:extLst>
          </p:cNvPr>
          <p:cNvSpPr txBox="1"/>
          <p:nvPr/>
        </p:nvSpPr>
        <p:spPr>
          <a:xfrm>
            <a:off x="1120877" y="2025445"/>
            <a:ext cx="8048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Java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程序中所有双引号字符串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都是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String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类的对象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179490-7E36-2971-CD22-500D949B0530}"/>
              </a:ext>
            </a:extLst>
          </p:cNvPr>
          <p:cNvSpPr txBox="1"/>
          <p:nvPr/>
        </p:nvSpPr>
        <p:spPr>
          <a:xfrm>
            <a:off x="1120877" y="290578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字符串在创建之后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其内容不可更改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DDDFFA-2301-55DA-1265-35741C00AC3B}"/>
              </a:ext>
            </a:extLst>
          </p:cNvPr>
          <p:cNvSpPr txBox="1"/>
          <p:nvPr/>
        </p:nvSpPr>
        <p:spPr>
          <a:xfrm>
            <a:off x="1120877" y="3850372"/>
            <a:ext cx="617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字符串虽然不可改变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,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杨任东竹石体-Bold" panose="02000000000000000000" pitchFamily="2" charset="-122"/>
                <a:ea typeface="杨任东竹石体-Bold" panose="02000000000000000000" pitchFamily="2" charset="-122"/>
              </a:rPr>
              <a:t>但是可以被共享</a:t>
            </a:r>
          </a:p>
        </p:txBody>
      </p:sp>
    </p:spTree>
    <p:extLst>
      <p:ext uri="{BB962C8B-B14F-4D97-AF65-F5344CB8AC3E}">
        <p14:creationId xmlns:p14="http://schemas.microsoft.com/office/powerpoint/2010/main" val="34842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类的常见构造方法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72C703A-C471-5F7C-E52A-16AFE51D1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93448"/>
              </p:ext>
            </p:extLst>
          </p:nvPr>
        </p:nvGraphicFramePr>
        <p:xfrm>
          <a:off x="710880" y="1805961"/>
          <a:ext cx="7222803" cy="2317026"/>
        </p:xfrm>
        <a:graphic>
          <a:graphicData uri="http://schemas.openxmlformats.org/drawingml/2006/table">
            <a:tbl>
              <a:tblPr/>
              <a:tblGrid>
                <a:gridCol w="3736653">
                  <a:extLst>
                    <a:ext uri="{9D8B030D-6E8A-4147-A177-3AD203B41FA5}">
                      <a16:colId xmlns:a16="http://schemas.microsoft.com/office/drawing/2014/main" val="2720160072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982104609"/>
                    </a:ext>
                  </a:extLst>
                </a:gridCol>
              </a:tblGrid>
              <a:tr h="502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56782"/>
                  </a:ext>
                </a:extLst>
              </a:tr>
              <a:tr h="27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创建空白字符串，不含任何内容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776824"/>
                  </a:ext>
                </a:extLst>
              </a:tr>
              <a:tr h="488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String(String 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original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根据传入的字符串，创建字符串对象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43634"/>
                  </a:ext>
                </a:extLst>
              </a:tr>
              <a:tr h="5533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String(char[]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chs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根据字符数组，创建字符串对象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9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0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类的常见面试题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2053F-439A-B352-13B4-D03E5F1BEE6A}"/>
              </a:ext>
            </a:extLst>
          </p:cNvPr>
          <p:cNvSpPr txBox="1"/>
          <p:nvPr/>
        </p:nvSpPr>
        <p:spPr>
          <a:xfrm>
            <a:off x="710880" y="1833602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239BA3-C45D-D5EA-4F02-CFF1704D531C}"/>
              </a:ext>
            </a:extLst>
          </p:cNvPr>
          <p:cNvGrpSpPr>
            <a:grpSpLocks/>
          </p:cNvGrpSpPr>
          <p:nvPr/>
        </p:nvGrpSpPr>
        <p:grpSpPr bwMode="auto">
          <a:xfrm>
            <a:off x="5490543" y="1254427"/>
            <a:ext cx="6531713" cy="3340560"/>
            <a:chOff x="6552698" y="206834"/>
            <a:chExt cx="2398614" cy="47635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0F185D-2B07-81C0-E27C-9E77DCA13C29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E15F02A5-B755-889F-8BAD-6DBBF4E6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37BF2-1FC0-BF24-0994-EC80A25030CD}"/>
              </a:ext>
            </a:extLst>
          </p:cNvPr>
          <p:cNvGrpSpPr>
            <a:grpSpLocks/>
          </p:cNvGrpSpPr>
          <p:nvPr/>
        </p:nvGrpSpPr>
        <p:grpSpPr bwMode="auto">
          <a:xfrm>
            <a:off x="727655" y="3696929"/>
            <a:ext cx="4581764" cy="2886061"/>
            <a:chOff x="4441895" y="1124728"/>
            <a:chExt cx="1771200" cy="38232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6CEFA3-9D2C-F575-0B5F-0D2A67DE429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558800C1-5888-74B8-57B8-8D471B16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712" y="1124728"/>
              <a:ext cx="935038" cy="44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6DA7618-AC97-2BE0-DAF7-348B6F0F334D}"/>
                </a:ext>
              </a:extLst>
            </p:cNvPr>
            <p:cNvCxnSpPr>
              <a:cxnSpLocks/>
            </p:cNvCxnSpPr>
            <p:nvPr/>
          </p:nvCxnSpPr>
          <p:spPr>
            <a:xfrm>
              <a:off x="4450658" y="1347666"/>
              <a:ext cx="0" cy="35971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C062851-E31F-3DAA-5151-D7D29703B8B0}"/>
                </a:ext>
              </a:extLst>
            </p:cNvPr>
            <p:cNvCxnSpPr>
              <a:cxnSpLocks/>
            </p:cNvCxnSpPr>
            <p:nvPr/>
          </p:nvCxnSpPr>
          <p:spPr>
            <a:xfrm>
              <a:off x="6205581" y="1347666"/>
              <a:ext cx="0" cy="3600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D7B632-28C1-92A7-3DAD-B11294B1EAA9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A7ABD4-980F-1F78-BB53-F1F4E5A07846}"/>
              </a:ext>
            </a:extLst>
          </p:cNvPr>
          <p:cNvGrpSpPr>
            <a:grpSpLocks/>
          </p:cNvGrpSpPr>
          <p:nvPr/>
        </p:nvGrpSpPr>
        <p:grpSpPr bwMode="auto">
          <a:xfrm>
            <a:off x="5490543" y="4739951"/>
            <a:ext cx="6531713" cy="1843039"/>
            <a:chOff x="1837147" y="3579862"/>
            <a:chExt cx="2400828" cy="14006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A97F9F-C26F-AE65-79E0-B83F80AE9668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B8F061A9-810A-FBAD-9146-E222F0BBE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735" y="4538578"/>
              <a:ext cx="429240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26" name="TextBox 3">
            <a:extLst>
              <a:ext uri="{FF2B5EF4-FFF2-40B4-BE49-F238E27FC236}">
                <a16:creationId xmlns:a16="http://schemas.microsoft.com/office/drawing/2014/main" id="{FF142EAF-027C-18C1-34BE-A4F08154A403}"/>
              </a:ext>
            </a:extLst>
          </p:cNvPr>
          <p:cNvSpPr txBox="1"/>
          <p:nvPr/>
        </p:nvSpPr>
        <p:spPr>
          <a:xfrm>
            <a:off x="9392518" y="4909167"/>
            <a:ext cx="2497527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StringTest1.class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BE6E37A1-9EB5-F8F9-DA2D-2B422FD259CA}"/>
              </a:ext>
            </a:extLst>
          </p:cNvPr>
          <p:cNvSpPr txBox="1"/>
          <p:nvPr/>
        </p:nvSpPr>
        <p:spPr>
          <a:xfrm>
            <a:off x="828397" y="4622298"/>
            <a:ext cx="4385702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BC5483-4974-7676-6E03-0584BBC03AFB}"/>
              </a:ext>
            </a:extLst>
          </p:cNvPr>
          <p:cNvSpPr/>
          <p:nvPr/>
        </p:nvSpPr>
        <p:spPr>
          <a:xfrm>
            <a:off x="891733" y="5028189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CAF4D0-FCC6-673D-B574-116EB381A02D}"/>
              </a:ext>
            </a:extLst>
          </p:cNvPr>
          <p:cNvSpPr txBox="1"/>
          <p:nvPr/>
        </p:nvSpPr>
        <p:spPr>
          <a:xfrm>
            <a:off x="950884" y="505362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A07C084-19A4-F38E-9D3D-7FDE1992EE25}"/>
              </a:ext>
            </a:extLst>
          </p:cNvPr>
          <p:cNvSpPr/>
          <p:nvPr/>
        </p:nvSpPr>
        <p:spPr>
          <a:xfrm>
            <a:off x="5656789" y="2045232"/>
            <a:ext cx="3458293" cy="1488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061AE87-8B30-9B92-F459-216CB7C6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681" y="2010010"/>
            <a:ext cx="3104683" cy="5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StringTable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ED371-08EF-7EC1-FCE8-4BBB22A2AC6A}"/>
              </a:ext>
            </a:extLst>
          </p:cNvPr>
          <p:cNvSpPr txBox="1"/>
          <p:nvPr/>
        </p:nvSpPr>
        <p:spPr>
          <a:xfrm>
            <a:off x="5697873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9DB982D-40A8-28C1-14F5-6813B67BEC5A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2526890" y="3027251"/>
            <a:ext cx="3660138" cy="2195654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EAD8171-E5E2-2D54-9D4E-E6FD095AB412}"/>
              </a:ext>
            </a:extLst>
          </p:cNvPr>
          <p:cNvSpPr/>
          <p:nvPr/>
        </p:nvSpPr>
        <p:spPr>
          <a:xfrm>
            <a:off x="891733" y="5879602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39F862-DBE4-BB16-D4B7-294183E80027}"/>
              </a:ext>
            </a:extLst>
          </p:cNvPr>
          <p:cNvSpPr txBox="1"/>
          <p:nvPr/>
        </p:nvSpPr>
        <p:spPr>
          <a:xfrm>
            <a:off x="950884" y="590504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D80D90B-48E5-63EA-76DF-B3F6AA0B14C9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2550986" y="2842585"/>
            <a:ext cx="4125197" cy="3225561"/>
          </a:xfrm>
          <a:prstGeom prst="bentConnector3">
            <a:avLst>
              <a:gd name="adj1" fmla="val 105542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">
            <a:extLst>
              <a:ext uri="{FF2B5EF4-FFF2-40B4-BE49-F238E27FC236}">
                <a16:creationId xmlns:a16="http://schemas.microsoft.com/office/drawing/2014/main" id="{B40CF2BC-4C82-ABB0-8132-1DB473B3C218}"/>
              </a:ext>
            </a:extLst>
          </p:cNvPr>
          <p:cNvSpPr txBox="1"/>
          <p:nvPr/>
        </p:nvSpPr>
        <p:spPr>
          <a:xfrm>
            <a:off x="3607179" y="2514489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1970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32" grpId="0" animBg="1"/>
      <p:bldP spid="33" grpId="0"/>
      <p:bldP spid="35" grpId="0"/>
      <p:bldP spid="39" grpId="0" animBg="1"/>
      <p:bldP spid="40" grpId="0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类的常见面试题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2053F-439A-B352-13B4-D03E5F1BEE6A}"/>
              </a:ext>
            </a:extLst>
          </p:cNvPr>
          <p:cNvSpPr txBox="1"/>
          <p:nvPr/>
        </p:nvSpPr>
        <p:spPr>
          <a:xfrm>
            <a:off x="710880" y="1833602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String(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239BA3-C45D-D5EA-4F02-CFF1704D531C}"/>
              </a:ext>
            </a:extLst>
          </p:cNvPr>
          <p:cNvGrpSpPr>
            <a:grpSpLocks/>
          </p:cNvGrpSpPr>
          <p:nvPr/>
        </p:nvGrpSpPr>
        <p:grpSpPr bwMode="auto">
          <a:xfrm>
            <a:off x="5490543" y="1254427"/>
            <a:ext cx="6531713" cy="3340560"/>
            <a:chOff x="6552698" y="206834"/>
            <a:chExt cx="2398614" cy="47635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0F185D-2B07-81C0-E27C-9E77DCA13C29}"/>
                </a:ext>
              </a:extLst>
            </p:cNvPr>
            <p:cNvSpPr/>
            <p:nvPr/>
          </p:nvSpPr>
          <p:spPr bwMode="auto">
            <a:xfrm>
              <a:off x="6552698" y="1032717"/>
              <a:ext cx="2398614" cy="393763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E15F02A5-B755-889F-8BAD-6DBBF4E6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37BF2-1FC0-BF24-0994-EC80A25030CD}"/>
              </a:ext>
            </a:extLst>
          </p:cNvPr>
          <p:cNvGrpSpPr>
            <a:grpSpLocks/>
          </p:cNvGrpSpPr>
          <p:nvPr/>
        </p:nvGrpSpPr>
        <p:grpSpPr bwMode="auto">
          <a:xfrm>
            <a:off x="727655" y="3696929"/>
            <a:ext cx="4581764" cy="2886061"/>
            <a:chOff x="4441895" y="1124728"/>
            <a:chExt cx="1771200" cy="38232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6CEFA3-9D2C-F575-0B5F-0D2A67DE429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558800C1-5888-74B8-57B8-8D471B16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712" y="1124728"/>
              <a:ext cx="935038" cy="44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6DA7618-AC97-2BE0-DAF7-348B6F0F334D}"/>
                </a:ext>
              </a:extLst>
            </p:cNvPr>
            <p:cNvCxnSpPr>
              <a:cxnSpLocks/>
            </p:cNvCxnSpPr>
            <p:nvPr/>
          </p:nvCxnSpPr>
          <p:spPr>
            <a:xfrm>
              <a:off x="4450658" y="1347666"/>
              <a:ext cx="0" cy="35971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C062851-E31F-3DAA-5151-D7D29703B8B0}"/>
                </a:ext>
              </a:extLst>
            </p:cNvPr>
            <p:cNvCxnSpPr>
              <a:cxnSpLocks/>
            </p:cNvCxnSpPr>
            <p:nvPr/>
          </p:nvCxnSpPr>
          <p:spPr>
            <a:xfrm>
              <a:off x="6205581" y="1347666"/>
              <a:ext cx="0" cy="3600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D7B632-28C1-92A7-3DAD-B11294B1EAA9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A7ABD4-980F-1F78-BB53-F1F4E5A07846}"/>
              </a:ext>
            </a:extLst>
          </p:cNvPr>
          <p:cNvGrpSpPr>
            <a:grpSpLocks/>
          </p:cNvGrpSpPr>
          <p:nvPr/>
        </p:nvGrpSpPr>
        <p:grpSpPr bwMode="auto">
          <a:xfrm>
            <a:off x="5490543" y="4739951"/>
            <a:ext cx="6531713" cy="1843039"/>
            <a:chOff x="1837147" y="3579862"/>
            <a:chExt cx="2400828" cy="140064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A97F9F-C26F-AE65-79E0-B83F80AE9668}"/>
                </a:ext>
              </a:extLst>
            </p:cNvPr>
            <p:cNvSpPr/>
            <p:nvPr/>
          </p:nvSpPr>
          <p:spPr bwMode="auto">
            <a:xfrm>
              <a:off x="1837147" y="3579862"/>
              <a:ext cx="2400828" cy="1400643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3810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srgbClr val="92D05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B8F061A9-810A-FBAD-9146-E222F0BBE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735" y="4538578"/>
              <a:ext cx="429240" cy="44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92D05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方法区</a:t>
              </a:r>
            </a:p>
          </p:txBody>
        </p:sp>
      </p:grpSp>
      <p:sp>
        <p:nvSpPr>
          <p:cNvPr id="26" name="TextBox 3">
            <a:extLst>
              <a:ext uri="{FF2B5EF4-FFF2-40B4-BE49-F238E27FC236}">
                <a16:creationId xmlns:a16="http://schemas.microsoft.com/office/drawing/2014/main" id="{FF142EAF-027C-18C1-34BE-A4F08154A403}"/>
              </a:ext>
            </a:extLst>
          </p:cNvPr>
          <p:cNvSpPr txBox="1"/>
          <p:nvPr/>
        </p:nvSpPr>
        <p:spPr>
          <a:xfrm>
            <a:off x="9392518" y="4909167"/>
            <a:ext cx="2497527" cy="646331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StringTest1.class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endParaRPr lang="zh-CN" altLang="zh-CN" dirty="0">
              <a:latin typeface="Consolas" panose="020B0609020204030204" pitchFamily="49" charset="0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BE6E37A1-9EB5-F8F9-DA2D-2B422FD259CA}"/>
              </a:ext>
            </a:extLst>
          </p:cNvPr>
          <p:cNvSpPr txBox="1"/>
          <p:nvPr/>
        </p:nvSpPr>
        <p:spPr>
          <a:xfrm>
            <a:off x="828397" y="4622298"/>
            <a:ext cx="4385702" cy="1815882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BC5483-4974-7676-6E03-0584BBC03AFB}"/>
              </a:ext>
            </a:extLst>
          </p:cNvPr>
          <p:cNvSpPr/>
          <p:nvPr/>
        </p:nvSpPr>
        <p:spPr>
          <a:xfrm>
            <a:off x="891733" y="5028189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CAF4D0-FCC6-673D-B574-116EB381A02D}"/>
              </a:ext>
            </a:extLst>
          </p:cNvPr>
          <p:cNvSpPr txBox="1"/>
          <p:nvPr/>
        </p:nvSpPr>
        <p:spPr>
          <a:xfrm>
            <a:off x="950884" y="5053628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A07C084-19A4-F38E-9D3D-7FDE1992EE25}"/>
              </a:ext>
            </a:extLst>
          </p:cNvPr>
          <p:cNvSpPr/>
          <p:nvPr/>
        </p:nvSpPr>
        <p:spPr>
          <a:xfrm>
            <a:off x="5656789" y="2045232"/>
            <a:ext cx="3458293" cy="1488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061AE87-8B30-9B92-F459-216CB7C6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681" y="2010010"/>
            <a:ext cx="3104683" cy="5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StringTable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ED371-08EF-7EC1-FCE8-4BBB22A2AC6A}"/>
              </a:ext>
            </a:extLst>
          </p:cNvPr>
          <p:cNvSpPr txBox="1"/>
          <p:nvPr/>
        </p:nvSpPr>
        <p:spPr>
          <a:xfrm>
            <a:off x="5697873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AD8171-E5E2-2D54-9D4E-E6FD095AB412}"/>
              </a:ext>
            </a:extLst>
          </p:cNvPr>
          <p:cNvSpPr/>
          <p:nvPr/>
        </p:nvSpPr>
        <p:spPr>
          <a:xfrm>
            <a:off x="891733" y="5879602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39F862-DBE4-BB16-D4B7-294183E80027}"/>
              </a:ext>
            </a:extLst>
          </p:cNvPr>
          <p:cNvSpPr txBox="1"/>
          <p:nvPr/>
        </p:nvSpPr>
        <p:spPr>
          <a:xfrm>
            <a:off x="950884" y="590504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2F20DC2-27A8-E069-B3F6-539517B926F0}"/>
              </a:ext>
            </a:extLst>
          </p:cNvPr>
          <p:cNvSpPr/>
          <p:nvPr/>
        </p:nvSpPr>
        <p:spPr>
          <a:xfrm>
            <a:off x="686915" y="2912227"/>
            <a:ext cx="4607324" cy="269858"/>
          </a:xfrm>
          <a:prstGeom prst="rect">
            <a:avLst/>
          </a:prstGeom>
          <a:solidFill>
            <a:srgbClr val="FD0000">
              <a:alpha val="20000"/>
            </a:srgb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7D2AB120-54B6-1789-F9A5-17E25ADCF562}"/>
              </a:ext>
            </a:extLst>
          </p:cNvPr>
          <p:cNvCxnSpPr>
            <a:cxnSpLocks/>
          </p:cNvCxnSpPr>
          <p:nvPr/>
        </p:nvCxnSpPr>
        <p:spPr>
          <a:xfrm flipV="1">
            <a:off x="2526890" y="3027251"/>
            <a:ext cx="3660138" cy="2195654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4E782C2-552D-978C-A58C-BCA5BC78A822}"/>
              </a:ext>
            </a:extLst>
          </p:cNvPr>
          <p:cNvSpPr/>
          <p:nvPr/>
        </p:nvSpPr>
        <p:spPr>
          <a:xfrm>
            <a:off x="9433315" y="2184289"/>
            <a:ext cx="1822573" cy="22788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5ECF79-DF0C-FFCF-0B3F-B10B9A91290D}"/>
              </a:ext>
            </a:extLst>
          </p:cNvPr>
          <p:cNvSpPr txBox="1"/>
          <p:nvPr/>
        </p:nvSpPr>
        <p:spPr>
          <a:xfrm>
            <a:off x="9392518" y="1896863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7ef20235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0F10D-71A8-4A41-8DA8-C7AD204AE9A7}"/>
              </a:ext>
            </a:extLst>
          </p:cNvPr>
          <p:cNvSpPr txBox="1"/>
          <p:nvPr/>
        </p:nvSpPr>
        <p:spPr>
          <a:xfrm>
            <a:off x="10229790" y="1864182"/>
            <a:ext cx="111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F819CA-427B-500B-BB66-D441678EB4D5}"/>
              </a:ext>
            </a:extLst>
          </p:cNvPr>
          <p:cNvSpPr/>
          <p:nvPr/>
        </p:nvSpPr>
        <p:spPr>
          <a:xfrm>
            <a:off x="6773424" y="3916470"/>
            <a:ext cx="2331218" cy="45557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2AB062-0BE2-D59A-3803-15B67B0BDCFF}"/>
              </a:ext>
            </a:extLst>
          </p:cNvPr>
          <p:cNvSpPr txBox="1"/>
          <p:nvPr/>
        </p:nvSpPr>
        <p:spPr>
          <a:xfrm>
            <a:off x="6684347" y="3620881"/>
            <a:ext cx="246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rgbClr val="7030A0"/>
                </a:solidFill>
                <a:latin typeface="Consolas" panose="020B0609020204030204" pitchFamily="49" charset="0"/>
              </a:rPr>
              <a:t>byte[] values   0x00AA</a:t>
            </a:r>
            <a:endParaRPr lang="zh-CN" altLang="en-US" sz="12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0F306D-4455-8DA9-FD02-0D39FA4D0161}"/>
              </a:ext>
            </a:extLst>
          </p:cNvPr>
          <p:cNvCxnSpPr/>
          <p:nvPr/>
        </p:nvCxnSpPr>
        <p:spPr>
          <a:xfrm>
            <a:off x="7486022" y="3916470"/>
            <a:ext cx="0" cy="45557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FFC7531-F0BB-A664-C489-7CE190D6CF6C}"/>
              </a:ext>
            </a:extLst>
          </p:cNvPr>
          <p:cNvCxnSpPr/>
          <p:nvPr/>
        </p:nvCxnSpPr>
        <p:spPr>
          <a:xfrm>
            <a:off x="8280679" y="3916470"/>
            <a:ext cx="0" cy="455574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707EB43-D782-BDEC-319B-C3C4E2FB273C}"/>
              </a:ext>
            </a:extLst>
          </p:cNvPr>
          <p:cNvSpPr txBox="1"/>
          <p:nvPr/>
        </p:nvSpPr>
        <p:spPr>
          <a:xfrm>
            <a:off x="6954474" y="4029028"/>
            <a:ext cx="38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97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0E80D8-9003-7365-DADE-D4F85BC80492}"/>
              </a:ext>
            </a:extLst>
          </p:cNvPr>
          <p:cNvSpPr txBox="1"/>
          <p:nvPr/>
        </p:nvSpPr>
        <p:spPr>
          <a:xfrm>
            <a:off x="7672334" y="4029028"/>
            <a:ext cx="38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98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87EE0F-C320-2A9C-7683-FF7390A8D26D}"/>
              </a:ext>
            </a:extLst>
          </p:cNvPr>
          <p:cNvSpPr txBox="1"/>
          <p:nvPr/>
        </p:nvSpPr>
        <p:spPr>
          <a:xfrm>
            <a:off x="8500066" y="4029028"/>
            <a:ext cx="385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99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DDF770-DDE9-C231-5CDA-B7E211E7F6A2}"/>
              </a:ext>
            </a:extLst>
          </p:cNvPr>
          <p:cNvSpPr txBox="1"/>
          <p:nvPr/>
        </p:nvSpPr>
        <p:spPr>
          <a:xfrm>
            <a:off x="5697873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0D34C56-1CD3-6D36-988D-488AD95DB1DA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2518084" y="3323738"/>
            <a:ext cx="8737804" cy="2789393"/>
          </a:xfrm>
          <a:prstGeom prst="bentConnector3">
            <a:avLst>
              <a:gd name="adj1" fmla="val 102616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3">
            <a:extLst>
              <a:ext uri="{FF2B5EF4-FFF2-40B4-BE49-F238E27FC236}">
                <a16:creationId xmlns:a16="http://schemas.microsoft.com/office/drawing/2014/main" id="{DFC8F0CF-1F8B-7C0E-B1F2-8C70B54F55E6}"/>
              </a:ext>
            </a:extLst>
          </p:cNvPr>
          <p:cNvSpPr txBox="1"/>
          <p:nvPr/>
        </p:nvSpPr>
        <p:spPr>
          <a:xfrm>
            <a:off x="3490105" y="3291703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977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34818 0.06088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09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0" grpId="0"/>
      <p:bldP spid="32" grpId="0" animBg="1"/>
      <p:bldP spid="33" grpId="0"/>
      <p:bldP spid="35" grpId="0"/>
      <p:bldP spid="39" grpId="0" animBg="1"/>
      <p:bldP spid="40" grpId="0"/>
      <p:bldP spid="46" grpId="0" animBg="1"/>
      <p:bldP spid="18" grpId="0" animBg="1"/>
      <p:bldP spid="19" grpId="0"/>
      <p:bldP spid="20" grpId="0"/>
      <p:bldP spid="22" grpId="0" animBg="1"/>
      <p:bldP spid="22" grpId="1" animBg="1"/>
      <p:bldP spid="22" grpId="2" animBg="1"/>
      <p:bldP spid="23" grpId="0"/>
      <p:bldP spid="23" grpId="1"/>
      <p:bldP spid="23" grpId="2"/>
      <p:bldP spid="31" grpId="0"/>
      <p:bldP spid="31" grpId="1"/>
      <p:bldP spid="31" grpId="2"/>
      <p:bldP spid="34" grpId="0"/>
      <p:bldP spid="34" grpId="1"/>
      <p:bldP spid="34" grpId="2"/>
      <p:bldP spid="36" grpId="0"/>
      <p:bldP spid="36" grpId="1"/>
      <p:bldP spid="36" grpId="2"/>
      <p:bldP spid="38" grpId="0"/>
      <p:bldP spid="38" grpId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类的常见面试题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2053F-439A-B352-13B4-D03E5F1BEE6A}"/>
              </a:ext>
            </a:extLst>
          </p:cNvPr>
          <p:cNvSpPr txBox="1"/>
          <p:nvPr/>
        </p:nvSpPr>
        <p:spPr>
          <a:xfrm>
            <a:off x="710026" y="1675458"/>
            <a:ext cx="4598539" cy="2031325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239BA3-C45D-D5EA-4F02-CFF1704D531C}"/>
              </a:ext>
            </a:extLst>
          </p:cNvPr>
          <p:cNvGrpSpPr>
            <a:grpSpLocks/>
          </p:cNvGrpSpPr>
          <p:nvPr/>
        </p:nvGrpSpPr>
        <p:grpSpPr bwMode="auto">
          <a:xfrm>
            <a:off x="5418680" y="1202135"/>
            <a:ext cx="6531713" cy="5326163"/>
            <a:chOff x="6552698" y="206834"/>
            <a:chExt cx="2398614" cy="476351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0F185D-2B07-81C0-E27C-9E77DCA13C29}"/>
                </a:ext>
              </a:extLst>
            </p:cNvPr>
            <p:cNvSpPr/>
            <p:nvPr/>
          </p:nvSpPr>
          <p:spPr bwMode="auto">
            <a:xfrm>
              <a:off x="6552698" y="752177"/>
              <a:ext cx="2398614" cy="4218175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E15F02A5-B755-889F-8BAD-6DBBF4E6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206834"/>
              <a:ext cx="936625" cy="44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047FFD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堆内存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37BF2-1FC0-BF24-0994-EC80A25030CD}"/>
              </a:ext>
            </a:extLst>
          </p:cNvPr>
          <p:cNvGrpSpPr>
            <a:grpSpLocks/>
          </p:cNvGrpSpPr>
          <p:nvPr/>
        </p:nvGrpSpPr>
        <p:grpSpPr bwMode="auto">
          <a:xfrm>
            <a:off x="727655" y="3696929"/>
            <a:ext cx="4581764" cy="2886061"/>
            <a:chOff x="4441895" y="1124728"/>
            <a:chExt cx="1771200" cy="38232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6CEFA3-9D2C-F575-0B5F-0D2A67DE4290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169"/>
            </a:xfrm>
            <a:prstGeom prst="rect">
              <a:avLst/>
            </a:prstGeom>
            <a:solidFill>
              <a:srgbClr val="FD0000">
                <a:alpha val="10000"/>
              </a:srgbClr>
            </a:solidFill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558800C1-5888-74B8-57B8-8D471B16B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712" y="1124728"/>
              <a:ext cx="935038" cy="445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2"/>
                  </a:solidFill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栈内存</a:t>
              </a:r>
              <a:endParaRPr lang="en-US" altLang="zh-CN" sz="2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6DA7618-AC97-2BE0-DAF7-348B6F0F334D}"/>
                </a:ext>
              </a:extLst>
            </p:cNvPr>
            <p:cNvCxnSpPr>
              <a:cxnSpLocks/>
            </p:cNvCxnSpPr>
            <p:nvPr/>
          </p:nvCxnSpPr>
          <p:spPr>
            <a:xfrm>
              <a:off x="4450658" y="1347666"/>
              <a:ext cx="0" cy="359717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C062851-E31F-3DAA-5151-D7D29703B8B0}"/>
                </a:ext>
              </a:extLst>
            </p:cNvPr>
            <p:cNvCxnSpPr>
              <a:cxnSpLocks/>
            </p:cNvCxnSpPr>
            <p:nvPr/>
          </p:nvCxnSpPr>
          <p:spPr>
            <a:xfrm>
              <a:off x="6205581" y="1347666"/>
              <a:ext cx="0" cy="360034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7D7B632-28C1-92A7-3DAD-B11294B1EAA9}"/>
                </a:ext>
              </a:extLst>
            </p:cNvPr>
            <p:cNvCxnSpPr/>
            <p:nvPr/>
          </p:nvCxnSpPr>
          <p:spPr>
            <a:xfrm flipH="1">
              <a:off x="4441895" y="4944837"/>
              <a:ext cx="17712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3">
            <a:extLst>
              <a:ext uri="{FF2B5EF4-FFF2-40B4-BE49-F238E27FC236}">
                <a16:creationId xmlns:a16="http://schemas.microsoft.com/office/drawing/2014/main" id="{BE6E37A1-9EB5-F8F9-DA2D-2B422FD259CA}"/>
              </a:ext>
            </a:extLst>
          </p:cNvPr>
          <p:cNvSpPr txBox="1"/>
          <p:nvPr/>
        </p:nvSpPr>
        <p:spPr>
          <a:xfrm>
            <a:off x="828397" y="4327684"/>
            <a:ext cx="4385702" cy="2062103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sz="1600" dirty="0"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BC5483-4974-7676-6E03-0584BBC03AFB}"/>
              </a:ext>
            </a:extLst>
          </p:cNvPr>
          <p:cNvSpPr/>
          <p:nvPr/>
        </p:nvSpPr>
        <p:spPr>
          <a:xfrm>
            <a:off x="866880" y="4681793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1CAF4D0-FCC6-673D-B574-116EB381A02D}"/>
              </a:ext>
            </a:extLst>
          </p:cNvPr>
          <p:cNvSpPr txBox="1"/>
          <p:nvPr/>
        </p:nvSpPr>
        <p:spPr>
          <a:xfrm>
            <a:off x="931448" y="470723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A07C084-19A4-F38E-9D3D-7FDE1992EE25}"/>
              </a:ext>
            </a:extLst>
          </p:cNvPr>
          <p:cNvSpPr/>
          <p:nvPr/>
        </p:nvSpPr>
        <p:spPr>
          <a:xfrm>
            <a:off x="5656789" y="2045232"/>
            <a:ext cx="3458293" cy="14884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A061AE87-8B30-9B92-F459-216CB7C6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681" y="2010010"/>
            <a:ext cx="3104683" cy="5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StringTable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61ED371-08EF-7EC1-FCE8-4BBB22A2AC6A}"/>
              </a:ext>
            </a:extLst>
          </p:cNvPr>
          <p:cNvSpPr txBox="1"/>
          <p:nvPr/>
        </p:nvSpPr>
        <p:spPr>
          <a:xfrm>
            <a:off x="5697873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EAD8171-E5E2-2D54-9D4E-E6FD095AB412}"/>
              </a:ext>
            </a:extLst>
          </p:cNvPr>
          <p:cNvSpPr/>
          <p:nvPr/>
        </p:nvSpPr>
        <p:spPr>
          <a:xfrm>
            <a:off x="866880" y="5232058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039F862-DBE4-BB16-D4B7-294183E80027}"/>
              </a:ext>
            </a:extLst>
          </p:cNvPr>
          <p:cNvSpPr txBox="1"/>
          <p:nvPr/>
        </p:nvSpPr>
        <p:spPr>
          <a:xfrm>
            <a:off x="926031" y="525749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E782C2-552D-978C-A58C-BCA5BC78A822}"/>
              </a:ext>
            </a:extLst>
          </p:cNvPr>
          <p:cNvSpPr/>
          <p:nvPr/>
        </p:nvSpPr>
        <p:spPr>
          <a:xfrm>
            <a:off x="7447008" y="4146334"/>
            <a:ext cx="3336148" cy="9195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0F10D-71A8-4A41-8DA8-C7AD204AE9A7}"/>
              </a:ext>
            </a:extLst>
          </p:cNvPr>
          <p:cNvSpPr txBox="1"/>
          <p:nvPr/>
        </p:nvSpPr>
        <p:spPr>
          <a:xfrm>
            <a:off x="7447008" y="3833745"/>
            <a:ext cx="201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StringBuilder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9F2C3FF-BBF1-9C81-2308-91846A265625}"/>
              </a:ext>
            </a:extLst>
          </p:cNvPr>
          <p:cNvCxnSpPr>
            <a:cxnSpLocks/>
          </p:cNvCxnSpPr>
          <p:nvPr/>
        </p:nvCxnSpPr>
        <p:spPr>
          <a:xfrm flipV="1">
            <a:off x="2350426" y="3006644"/>
            <a:ext cx="3772034" cy="1849258"/>
          </a:xfrm>
          <a:prstGeom prst="bentConnector3">
            <a:avLst>
              <a:gd name="adj1" fmla="val 100047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4969E94-32D4-C927-4286-F0AFC6708F64}"/>
              </a:ext>
            </a:extLst>
          </p:cNvPr>
          <p:cNvSpPr txBox="1"/>
          <p:nvPr/>
        </p:nvSpPr>
        <p:spPr>
          <a:xfrm>
            <a:off x="6676183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endParaRPr lang="zh-CN" altLang="en-US" dirty="0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F2DAC69F-3DBB-94CA-50D5-5F6804A2AE63}"/>
              </a:ext>
            </a:extLst>
          </p:cNvPr>
          <p:cNvCxnSpPr>
            <a:cxnSpLocks/>
          </p:cNvCxnSpPr>
          <p:nvPr/>
        </p:nvCxnSpPr>
        <p:spPr>
          <a:xfrm flipV="1">
            <a:off x="2341972" y="3012174"/>
            <a:ext cx="4702656" cy="2414600"/>
          </a:xfrm>
          <a:prstGeom prst="bentConnector3">
            <a:avLst>
              <a:gd name="adj1" fmla="val 99970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A402D98-A560-FDC0-9C5E-3DC21275E59F}"/>
              </a:ext>
            </a:extLst>
          </p:cNvPr>
          <p:cNvSpPr/>
          <p:nvPr/>
        </p:nvSpPr>
        <p:spPr>
          <a:xfrm>
            <a:off x="866880" y="5806836"/>
            <a:ext cx="4197689" cy="389433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679C02D-B955-EEF7-8A4F-9C3E03FC41ED}"/>
              </a:ext>
            </a:extLst>
          </p:cNvPr>
          <p:cNvSpPr txBox="1"/>
          <p:nvPr/>
        </p:nvSpPr>
        <p:spPr>
          <a:xfrm>
            <a:off x="926031" y="583227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23FAE09-462A-B02C-F43B-92D800C046D9}"/>
              </a:ext>
            </a:extLst>
          </p:cNvPr>
          <p:cNvSpPr txBox="1"/>
          <p:nvPr/>
        </p:nvSpPr>
        <p:spPr>
          <a:xfrm>
            <a:off x="7548522" y="2657919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A24A741-08CD-A2E3-3ADC-5C921545A6C0}"/>
              </a:ext>
            </a:extLst>
          </p:cNvPr>
          <p:cNvSpPr txBox="1"/>
          <p:nvPr/>
        </p:nvSpPr>
        <p:spPr>
          <a:xfrm>
            <a:off x="8676574" y="4421466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2CE75E1-F125-1849-6A7B-B00303244900}"/>
              </a:ext>
            </a:extLst>
          </p:cNvPr>
          <p:cNvSpPr txBox="1"/>
          <p:nvPr/>
        </p:nvSpPr>
        <p:spPr>
          <a:xfrm>
            <a:off x="8900767" y="3824120"/>
            <a:ext cx="111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0x0011</a:t>
            </a:r>
            <a:endParaRPr lang="zh-CN" altLang="en-US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B3406A6-139F-BB8A-6CB2-98CDFB45ADF8}"/>
              </a:ext>
            </a:extLst>
          </p:cNvPr>
          <p:cNvSpPr/>
          <p:nvPr/>
        </p:nvSpPr>
        <p:spPr>
          <a:xfrm>
            <a:off x="9115082" y="5806836"/>
            <a:ext cx="1668072" cy="6213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637C3AB-0F66-27BA-6A7A-491688FEE8B1}"/>
              </a:ext>
            </a:extLst>
          </p:cNvPr>
          <p:cNvCxnSpPr>
            <a:stCxn id="18" idx="1"/>
            <a:endCxn id="56" idx="1"/>
          </p:cNvCxnSpPr>
          <p:nvPr/>
        </p:nvCxnSpPr>
        <p:spPr>
          <a:xfrm rot="10800000" flipH="1" flipV="1">
            <a:off x="7447008" y="4606133"/>
            <a:ext cx="1668074" cy="1564696"/>
          </a:xfrm>
          <a:prstGeom prst="bentConnector3">
            <a:avLst>
              <a:gd name="adj1" fmla="val -13704"/>
            </a:avLst>
          </a:prstGeom>
          <a:ln w="38100"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BF49E7E-C516-9C2E-55CD-BCED36D06D4D}"/>
              </a:ext>
            </a:extLst>
          </p:cNvPr>
          <p:cNvSpPr txBox="1"/>
          <p:nvPr/>
        </p:nvSpPr>
        <p:spPr>
          <a:xfrm>
            <a:off x="7385935" y="5785391"/>
            <a:ext cx="201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toString</a:t>
            </a: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方法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582346D-1AA5-69B6-919B-6B4051DAFFE4}"/>
              </a:ext>
            </a:extLst>
          </p:cNvPr>
          <p:cNvSpPr txBox="1"/>
          <p:nvPr/>
        </p:nvSpPr>
        <p:spPr>
          <a:xfrm>
            <a:off x="9067076" y="5466891"/>
            <a:ext cx="201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String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217F824-BA2F-9B04-8E9A-514965D50CB0}"/>
              </a:ext>
            </a:extLst>
          </p:cNvPr>
          <p:cNvSpPr txBox="1"/>
          <p:nvPr/>
        </p:nvSpPr>
        <p:spPr>
          <a:xfrm>
            <a:off x="9517462" y="5932820"/>
            <a:ext cx="97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B5BF7E6-A304-7EE1-96BA-2D7AED4960CA}"/>
              </a:ext>
            </a:extLst>
          </p:cNvPr>
          <p:cNvSpPr txBox="1"/>
          <p:nvPr/>
        </p:nvSpPr>
        <p:spPr>
          <a:xfrm>
            <a:off x="9792565" y="5426774"/>
            <a:ext cx="111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0x0022</a:t>
            </a:r>
            <a:endParaRPr lang="zh-CN" altLang="en-US" sz="16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CC947AC7-0D86-D754-D44B-138DDB11D7A1}"/>
              </a:ext>
            </a:extLst>
          </p:cNvPr>
          <p:cNvCxnSpPr>
            <a:cxnSpLocks/>
            <a:endCxn id="56" idx="3"/>
          </p:cNvCxnSpPr>
          <p:nvPr/>
        </p:nvCxnSpPr>
        <p:spPr>
          <a:xfrm>
            <a:off x="2370392" y="6030571"/>
            <a:ext cx="8412762" cy="86915"/>
          </a:xfrm>
          <a:prstGeom prst="bentConnector5">
            <a:avLst>
              <a:gd name="adj1" fmla="val 40325"/>
              <a:gd name="adj2" fmla="val 358211"/>
              <a:gd name="adj3" fmla="val 102717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">
            <a:extLst>
              <a:ext uri="{FF2B5EF4-FFF2-40B4-BE49-F238E27FC236}">
                <a16:creationId xmlns:a16="http://schemas.microsoft.com/office/drawing/2014/main" id="{5F144079-C845-DBCA-2DBD-AFD9F08DE06C}"/>
              </a:ext>
            </a:extLst>
          </p:cNvPr>
          <p:cNvSpPr txBox="1"/>
          <p:nvPr/>
        </p:nvSpPr>
        <p:spPr>
          <a:xfrm>
            <a:off x="3490105" y="3291703"/>
            <a:ext cx="1669365" cy="307777"/>
          </a:xfrm>
          <a:prstGeom prst="rect">
            <a:avLst/>
          </a:prstGeom>
          <a:solidFill>
            <a:srgbClr val="0C0C0C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58045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/>
      <p:bldP spid="32" grpId="0" animBg="1"/>
      <p:bldP spid="33" grpId="0"/>
      <p:bldP spid="35" grpId="0"/>
      <p:bldP spid="39" grpId="0" animBg="1"/>
      <p:bldP spid="40" grpId="0"/>
      <p:bldP spid="18" grpId="0" animBg="1"/>
      <p:bldP spid="20" grpId="0"/>
      <p:bldP spid="42" grpId="0"/>
      <p:bldP spid="51" grpId="0" animBg="1"/>
      <p:bldP spid="52" grpId="0"/>
      <p:bldP spid="53" grpId="0"/>
      <p:bldP spid="54" grpId="0"/>
      <p:bldP spid="55" grpId="0"/>
      <p:bldP spid="56" grpId="0" animBg="1"/>
      <p:bldP spid="59" grpId="0"/>
      <p:bldP spid="60" grpId="0"/>
      <p:bldP spid="61" grpId="0"/>
      <p:bldP spid="62" grpId="0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>
            <a:extLst>
              <a:ext uri="{FF2B5EF4-FFF2-40B4-BE49-F238E27FC236}">
                <a16:creationId xmlns:a16="http://schemas.microsoft.com/office/drawing/2014/main" id="{5851802E-6EB6-211B-1289-7BD44251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  <a:endParaRPr lang="zh-TW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15B82B-E554-F88F-7A05-E51E689D7CE5}"/>
              </a:ext>
            </a:extLst>
          </p:cNvPr>
          <p:cNvSpPr txBox="1"/>
          <p:nvPr/>
        </p:nvSpPr>
        <p:spPr>
          <a:xfrm>
            <a:off x="3850217" y="836085"/>
            <a:ext cx="5926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68C15C2-DF46-60A6-AA22-C2F1D83357D4}"/>
              </a:ext>
            </a:extLst>
          </p:cNvPr>
          <p:cNvSpPr txBox="1"/>
          <p:nvPr/>
        </p:nvSpPr>
        <p:spPr>
          <a:xfrm>
            <a:off x="571226" y="1421600"/>
            <a:ext cx="11237316" cy="4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pplication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rogramming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nterface)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：应用程序编程接口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822970-19E7-B19C-631A-8EE743446237}"/>
              </a:ext>
            </a:extLst>
          </p:cNvPr>
          <p:cNvSpPr txBox="1"/>
          <p:nvPr/>
        </p:nvSpPr>
        <p:spPr>
          <a:xfrm>
            <a:off x="762145" y="2041215"/>
            <a:ext cx="8760278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就是别人写好的一些类，给咱们程序员直接拿去调用即可解决问题的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类的常见面试题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2053F-439A-B352-13B4-D03E5F1BEE6A}"/>
              </a:ext>
            </a:extLst>
          </p:cNvPr>
          <p:cNvSpPr txBox="1"/>
          <p:nvPr/>
        </p:nvSpPr>
        <p:spPr>
          <a:xfrm>
            <a:off x="710879" y="1844698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StringTest1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"abc"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"a"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"b"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4F5617-8468-7237-8A58-FDCEA7423FFB}"/>
              </a:ext>
            </a:extLst>
          </p:cNvPr>
          <p:cNvSpPr txBox="1"/>
          <p:nvPr/>
        </p:nvSpPr>
        <p:spPr>
          <a:xfrm>
            <a:off x="-7684390" y="-3141785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C4BC25-BF93-04A8-A05A-289C1F70452F}"/>
              </a:ext>
            </a:extLst>
          </p:cNvPr>
          <p:cNvSpPr txBox="1"/>
          <p:nvPr/>
        </p:nvSpPr>
        <p:spPr>
          <a:xfrm>
            <a:off x="17220649" y="-2766140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String(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D41E8F-AD78-542F-785D-11EFE136F38B}"/>
              </a:ext>
            </a:extLst>
          </p:cNvPr>
          <p:cNvSpPr txBox="1"/>
          <p:nvPr/>
        </p:nvSpPr>
        <p:spPr>
          <a:xfrm>
            <a:off x="-8268997" y="8507722"/>
            <a:ext cx="4598539" cy="2031325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27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类的常见面试题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12053F-439A-B352-13B4-D03E5F1BEE6A}"/>
              </a:ext>
            </a:extLst>
          </p:cNvPr>
          <p:cNvSpPr txBox="1"/>
          <p:nvPr/>
        </p:nvSpPr>
        <p:spPr>
          <a:xfrm>
            <a:off x="6060279" y="4179107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StringTest1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lang="zh-CN" altLang="zh-CN" sz="1400" dirty="0">
                <a:solidFill>
                  <a:srgbClr val="00627A"/>
                </a:solidFill>
                <a:latin typeface="Consolas" panose="020B0609020204030204" pitchFamily="49" charset="0"/>
                <a:ea typeface="JetBrains Mono"/>
              </a:rPr>
              <a:t>main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[] args) {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"abc"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String s2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"a"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"b"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+ </a:t>
            </a:r>
            <a:r>
              <a:rPr lang="zh-CN" altLang="zh-CN" sz="14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"c"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4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s1 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==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s2</a:t>
            </a: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4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}</a:t>
            </a:r>
            <a:endParaRPr lang="zh-CN" altLang="zh-CN" sz="3200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E07605-5A1B-7805-16CD-207F5563AD79}"/>
              </a:ext>
            </a:extLst>
          </p:cNvPr>
          <p:cNvSpPr txBox="1"/>
          <p:nvPr/>
        </p:nvSpPr>
        <p:spPr>
          <a:xfrm>
            <a:off x="710880" y="1833602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C067E2-8AA4-A754-F5C4-D85ECCE73D12}"/>
              </a:ext>
            </a:extLst>
          </p:cNvPr>
          <p:cNvSpPr txBox="1"/>
          <p:nvPr/>
        </p:nvSpPr>
        <p:spPr>
          <a:xfrm>
            <a:off x="6060280" y="1833602"/>
            <a:ext cx="4598539" cy="1815882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String(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069C20D-44E6-185E-5BCB-241B86485AD7}"/>
              </a:ext>
            </a:extLst>
          </p:cNvPr>
          <p:cNvSpPr txBox="1"/>
          <p:nvPr/>
        </p:nvSpPr>
        <p:spPr>
          <a:xfrm>
            <a:off x="710880" y="3963664"/>
            <a:ext cx="4598539" cy="2031325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StringTest1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s3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s2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"c"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9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类用于比较的方法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6252E-2658-4F29-777F-8065FD12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AADD02-5D13-84B8-91E9-5D80819DC0B4}"/>
              </a:ext>
            </a:extLst>
          </p:cNvPr>
          <p:cNvSpPr txBox="1">
            <a:spLocks/>
          </p:cNvSpPr>
          <p:nvPr/>
        </p:nvSpPr>
        <p:spPr>
          <a:xfrm>
            <a:off x="1236267" y="2214167"/>
            <a:ext cx="1590618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字符串比较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29413D-6D5E-56A9-31EB-3EB81BC8F5D5}"/>
              </a:ext>
            </a:extLst>
          </p:cNvPr>
          <p:cNvSpPr txBox="1"/>
          <p:nvPr/>
        </p:nvSpPr>
        <p:spPr>
          <a:xfrm>
            <a:off x="1236267" y="2738527"/>
            <a:ext cx="11830804" cy="100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equals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要比较的字符串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               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完全一样结果才是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，否则为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 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equalsIgnoreCase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要比较的字符串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		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忽略大小写的比较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8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D06AC11-4591-4EDA-82C4-4283517C39FB}"/>
              </a:ext>
            </a:extLst>
          </p:cNvPr>
          <p:cNvSpPr txBox="1"/>
          <p:nvPr/>
        </p:nvSpPr>
        <p:spPr>
          <a:xfrm>
            <a:off x="2195450" y="1084936"/>
            <a:ext cx="3245958" cy="400110"/>
          </a:xfrm>
          <a:prstGeom prst="rect">
            <a:avLst/>
          </a:prstGeom>
        </p:spPr>
        <p:txBody>
          <a:bodyPr anchor="ctr" anchorCtr="0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用户登录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440A8-4C90-43A1-85F0-2B87BD9D5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需求：已知正确的用户名和密码，请用程序实现模拟用户登录。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zh-CN" altLang="en-US" dirty="0"/>
              <a:t>总共给三次机会，登录之后，给出相应的提示</a:t>
            </a:r>
          </a:p>
        </p:txBody>
      </p:sp>
    </p:spTree>
    <p:extLst>
      <p:ext uri="{BB962C8B-B14F-4D97-AF65-F5344CB8AC3E}">
        <p14:creationId xmlns:p14="http://schemas.microsoft.com/office/powerpoint/2010/main" val="144058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字符串的遍历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A6F3E-347D-9959-8D98-F0355169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5E6470-4FE0-52AA-F6B3-BF70AE77C554}"/>
              </a:ext>
            </a:extLst>
          </p:cNvPr>
          <p:cNvSpPr txBox="1"/>
          <p:nvPr/>
        </p:nvSpPr>
        <p:spPr>
          <a:xfrm>
            <a:off x="1206770" y="2069933"/>
            <a:ext cx="9244954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char[] 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toCharArray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()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将字符串转换为字符数组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char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chatAt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(int index)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根据索引找字符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length() :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返回字符串的长度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31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D06AC11-4591-4EDA-82C4-4283517C39FB}"/>
              </a:ext>
            </a:extLst>
          </p:cNvPr>
          <p:cNvSpPr txBox="1"/>
          <p:nvPr/>
        </p:nvSpPr>
        <p:spPr>
          <a:xfrm>
            <a:off x="2195450" y="1084936"/>
            <a:ext cx="3245958" cy="400110"/>
          </a:xfrm>
          <a:prstGeom prst="rect">
            <a:avLst/>
          </a:prstGeom>
        </p:spPr>
        <p:txBody>
          <a:bodyPr anchor="ctr" anchorCtr="0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统计字符次数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440A8-4C90-43A1-85F0-2B87BD9D5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 </a:t>
            </a:r>
            <a:r>
              <a:rPr lang="en-US" altLang="zh-CN" dirty="0"/>
              <a:t>: </a:t>
            </a:r>
            <a:r>
              <a:rPr lang="zh-CN" altLang="en-US" dirty="0"/>
              <a:t>键盘录入一个字符串，统计该字符串中大写字母字符，小写字母字符，数字字符出现的次数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不考虑其他字符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例如 </a:t>
            </a:r>
            <a:r>
              <a:rPr lang="en-US" altLang="zh-CN" dirty="0"/>
              <a:t>:  aAb3&amp;c2B*4CD1</a:t>
            </a:r>
          </a:p>
          <a:p>
            <a:endParaRPr lang="en-US" altLang="zh-CN" dirty="0"/>
          </a:p>
          <a:p>
            <a:r>
              <a:rPr lang="zh-CN" altLang="en-US" dirty="0"/>
              <a:t>小写字母 </a:t>
            </a:r>
            <a:r>
              <a:rPr lang="en-US" altLang="zh-CN" dirty="0"/>
              <a:t>: 3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大写字母 </a:t>
            </a:r>
            <a:r>
              <a:rPr lang="en-US" altLang="zh-CN" dirty="0"/>
              <a:t>: 4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数字字母 </a:t>
            </a:r>
            <a:r>
              <a:rPr lang="en-US" altLang="zh-CN" dirty="0"/>
              <a:t>: 4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5652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字符串的截取方法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A6F3E-347D-9959-8D98-F0355169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CEC071-5D99-C2C1-FEF1-075999FE347B}"/>
              </a:ext>
            </a:extLst>
          </p:cNvPr>
          <p:cNvSpPr txBox="1"/>
          <p:nvPr/>
        </p:nvSpPr>
        <p:spPr>
          <a:xfrm>
            <a:off x="1162754" y="2045962"/>
            <a:ext cx="9721555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substring(int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beginIndex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int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endIndex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截取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注意点：包头不包尾，包左不包右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只有返回值才是截取的小串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CFF8E4-A539-4374-3C6B-7768F6168041}"/>
              </a:ext>
            </a:extLst>
          </p:cNvPr>
          <p:cNvSpPr txBox="1"/>
          <p:nvPr/>
        </p:nvSpPr>
        <p:spPr>
          <a:xfrm>
            <a:off x="1212745" y="3536277"/>
            <a:ext cx="9721555" cy="51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substring(int 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beginIndex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截取到末尾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5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D06AC11-4591-4EDA-82C4-4283517C39FB}"/>
              </a:ext>
            </a:extLst>
          </p:cNvPr>
          <p:cNvSpPr txBox="1"/>
          <p:nvPr/>
        </p:nvSpPr>
        <p:spPr>
          <a:xfrm>
            <a:off x="2195450" y="1084936"/>
            <a:ext cx="3245958" cy="400110"/>
          </a:xfrm>
          <a:prstGeom prst="rect">
            <a:avLst/>
          </a:prstGeom>
        </p:spPr>
        <p:txBody>
          <a:bodyPr anchor="ctr" anchorCtr="0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手机号屏蔽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440A8-4C90-43A1-85F0-2B87BD9D5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需求：以字符串的形式从键盘接受一个手机号，将中间四位号码屏蔽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最终效果为：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156****1234</a:t>
            </a:r>
          </a:p>
        </p:txBody>
      </p:sp>
    </p:spTree>
    <p:extLst>
      <p:ext uri="{BB962C8B-B14F-4D97-AF65-F5344CB8AC3E}">
        <p14:creationId xmlns:p14="http://schemas.microsoft.com/office/powerpoint/2010/main" val="1680622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字符串的替换方法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A6F3E-347D-9959-8D98-F0355169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375F32-C1C0-8D73-6875-212138465505}"/>
              </a:ext>
            </a:extLst>
          </p:cNvPr>
          <p:cNvSpPr txBox="1"/>
          <p:nvPr/>
        </p:nvSpPr>
        <p:spPr>
          <a:xfrm>
            <a:off x="1211917" y="2006633"/>
            <a:ext cx="5669742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replace(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旧值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注意点：返回值才是替换之后的结果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98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D06AC11-4591-4EDA-82C4-4283517C39FB}"/>
              </a:ext>
            </a:extLst>
          </p:cNvPr>
          <p:cNvSpPr txBox="1"/>
          <p:nvPr/>
        </p:nvSpPr>
        <p:spPr>
          <a:xfrm>
            <a:off x="2195450" y="1084936"/>
            <a:ext cx="3245958" cy="400110"/>
          </a:xfrm>
          <a:prstGeom prst="rect">
            <a:avLst/>
          </a:prstGeom>
        </p:spPr>
        <p:txBody>
          <a:bodyPr anchor="ctr" anchorCtr="0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5pPr>
            <a:lvl6pPr marL="609585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6pPr>
            <a:lvl7pPr marL="1219170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7pPr>
            <a:lvl8pPr marL="1828754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8pPr>
            <a:lvl9pPr marL="2438339" fontAlgn="base">
              <a:spcBef>
                <a:spcPct val="0"/>
              </a:spcBef>
              <a:spcAft>
                <a:spcPct val="0"/>
              </a:spcAft>
              <a:defRPr sz="3200" b="1"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AD2B26"/>
                </a:solidFill>
                <a:ea typeface="Alibaba PuHuiTi M"/>
              </a:rPr>
              <a:t>敏感词替换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440A8-4C90-43A1-85F0-2B87BD9D5B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需求：键盘录入一个 字符串，如果字符串中包含（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TMD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），则使用 *** 替换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33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7BA7-D077-4825-8E65-A3C9A4F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/>
              <a:t>                       API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440A2-993D-4BA8-BA2D-5E2751F87F67}"/>
              </a:ext>
            </a:extLst>
          </p:cNvPr>
          <p:cNvSpPr txBox="1"/>
          <p:nvPr/>
        </p:nvSpPr>
        <p:spPr>
          <a:xfrm>
            <a:off x="710880" y="1060772"/>
            <a:ext cx="1875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已经学习过的</a:t>
            </a:r>
            <a:endParaRPr lang="zh-CN" altLang="en-US" sz="2000" dirty="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78507C92-F957-46F1-9F45-F7AEBB39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00" y="1586739"/>
            <a:ext cx="1138299" cy="365819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C54711-F64E-4864-ADE8-F78BFA1C1B95}"/>
              </a:ext>
            </a:extLst>
          </p:cNvPr>
          <p:cNvSpPr txBox="1"/>
          <p:nvPr/>
        </p:nvSpPr>
        <p:spPr>
          <a:xfrm>
            <a:off x="996827" y="1519422"/>
            <a:ext cx="4060948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         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         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随机数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044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7" dur="7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8" dur="7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字符串的切割方法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A6F3E-347D-9959-8D98-F0355169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375F32-C1C0-8D73-6875-212138465505}"/>
              </a:ext>
            </a:extLst>
          </p:cNvPr>
          <p:cNvSpPr txBox="1"/>
          <p:nvPr/>
        </p:nvSpPr>
        <p:spPr>
          <a:xfrm>
            <a:off x="710880" y="1996800"/>
            <a:ext cx="1077024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String[] split(String regex) </a:t>
            </a: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根据传入的字符串作为规则进行切割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将切割后的内容存入字符串数组中，并将字符串数组返回</a:t>
            </a:r>
            <a:endParaRPr lang="en-US" altLang="zh-CN" sz="1600" dirty="0">
              <a:solidFill>
                <a:schemeClr val="bg1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9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方法小结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A6F3E-347D-9959-8D98-F0355169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93694"/>
            <a:ext cx="10940313" cy="46670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E0B0622-D799-B37E-8DB8-1B21E7AB624B}"/>
              </a:ext>
            </a:extLst>
          </p:cNvPr>
          <p:cNvSpPr txBox="1"/>
          <p:nvPr/>
        </p:nvSpPr>
        <p:spPr>
          <a:xfrm>
            <a:off x="1290609" y="2158865"/>
            <a:ext cx="9878836" cy="3736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equals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要比较的字符串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: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比较内容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equalsIgnoreCase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要比较的字符串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: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比较内容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忽略大小写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char[] 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toCharArray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()  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将字符串转换为字符数组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char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chatAt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(int index)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根据索引找字符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int length() :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返回字符串的长度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substring(int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beginIndex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截取到末尾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substring(int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beginIndex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int </a:t>
            </a:r>
            <a:r>
              <a:rPr lang="en-US" altLang="zh-CN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endIndex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根据开始和结束索引做截取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包含头不包含尾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 replace(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旧值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新值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</a:t>
            </a: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String[] split(String regex) </a:t>
            </a:r>
            <a:r>
              <a:rPr lang="zh-CN" altLang="en-US" sz="1200" dirty="0">
                <a:solidFill>
                  <a:schemeClr val="bg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：切割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57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494" y="634736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StringBuilder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3166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StringBuiler</a:t>
            </a:r>
            <a:r>
              <a:rPr lang="en-US" altLang="zh-CN" dirty="0"/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F78F309-7AF3-CC0D-27B9-7CC2062F7084}"/>
              </a:ext>
            </a:extLst>
          </p:cNvPr>
          <p:cNvSpPr txBox="1"/>
          <p:nvPr/>
        </p:nvSpPr>
        <p:spPr>
          <a:xfrm>
            <a:off x="782320" y="1588749"/>
            <a:ext cx="4055151" cy="42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提高字符串操作效率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78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StringBuiler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F78F309-7AF3-CC0D-27B9-7CC2062F7084}"/>
              </a:ext>
            </a:extLst>
          </p:cNvPr>
          <p:cNvSpPr txBox="1"/>
          <p:nvPr/>
        </p:nvSpPr>
        <p:spPr>
          <a:xfrm>
            <a:off x="710880" y="1676737"/>
            <a:ext cx="1054444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StringBuilder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是字符串的缓冲区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我们可以将其理解为是一种容器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StringBuilder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是一种可变的字符序列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12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StringBuiler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8B6B2CD-3C59-0EA2-7AA5-D25E641B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72854"/>
              </p:ext>
            </p:extLst>
          </p:nvPr>
        </p:nvGraphicFramePr>
        <p:xfrm>
          <a:off x="799694" y="1914117"/>
          <a:ext cx="9396358" cy="2078729"/>
        </p:xfrm>
        <a:graphic>
          <a:graphicData uri="http://schemas.openxmlformats.org/drawingml/2006/table">
            <a:tbl>
              <a:tblPr/>
              <a:tblGrid>
                <a:gridCol w="4332745">
                  <a:extLst>
                    <a:ext uri="{9D8B030D-6E8A-4147-A177-3AD203B41FA5}">
                      <a16:colId xmlns:a16="http://schemas.microsoft.com/office/drawing/2014/main" val="1119929833"/>
                    </a:ext>
                  </a:extLst>
                </a:gridCol>
                <a:gridCol w="5063613">
                  <a:extLst>
                    <a:ext uri="{9D8B030D-6E8A-4147-A177-3AD203B41FA5}">
                      <a16:colId xmlns:a16="http://schemas.microsoft.com/office/drawing/2014/main" val="3467501736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13321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public StringBuilder()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创建一个空的字符串缓冲区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(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容器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02376"/>
                  </a:ext>
                </a:extLst>
              </a:tr>
              <a:tr h="658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Alibaba PuHuiTi R" pitchFamily="18" charset="-122"/>
                          <a:cs typeface="Alibaba PuHuiTi R" pitchFamily="18" charset="-122"/>
                        </a:rPr>
                        <a:t>public StringBuilder(String str)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创建一个字符串缓冲区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, 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并初始化好指定的参数内容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9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3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>
            <a:extLst>
              <a:ext uri="{FF2B5EF4-FFF2-40B4-BE49-F238E27FC236}">
                <a16:creationId xmlns:a16="http://schemas.microsoft.com/office/drawing/2014/main" id="{5D5BF6BA-793F-8DF0-52A6-2FBA882B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StringBuiler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8B6B2CD-3C59-0EA2-7AA5-D25E641B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20402"/>
              </p:ext>
            </p:extLst>
          </p:nvPr>
        </p:nvGraphicFramePr>
        <p:xfrm>
          <a:off x="799694" y="1914117"/>
          <a:ext cx="9396357" cy="3394881"/>
        </p:xfrm>
        <a:graphic>
          <a:graphicData uri="http://schemas.openxmlformats.org/drawingml/2006/table">
            <a:tbl>
              <a:tblPr/>
              <a:tblGrid>
                <a:gridCol w="4332745">
                  <a:extLst>
                    <a:ext uri="{9D8B030D-6E8A-4147-A177-3AD203B41FA5}">
                      <a16:colId xmlns:a16="http://schemas.microsoft.com/office/drawing/2014/main" val="1119929833"/>
                    </a:ext>
                  </a:extLst>
                </a:gridCol>
                <a:gridCol w="5063612">
                  <a:extLst>
                    <a:ext uri="{9D8B030D-6E8A-4147-A177-3AD203B41FA5}">
                      <a16:colId xmlns:a16="http://schemas.microsoft.com/office/drawing/2014/main" val="3467501736"/>
                    </a:ext>
                  </a:extLst>
                </a:gridCol>
              </a:tblGrid>
              <a:tr h="7625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13321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append (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任意类型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添加数据，并返回对象本身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12103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StringBuilder reverse()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反转容器中的内容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91" marR="121891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15688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length​()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3" marR="121903" marT="61035" marB="610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返回长度 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 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字符出现的个数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</a:txBody>
                  <a:tcPr marL="121903" marR="121903" marT="61035" marB="610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402376"/>
                  </a:ext>
                </a:extLst>
              </a:tr>
              <a:tr h="658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903" marR="12190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通过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就可以实现把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StringBuilder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转换为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</a:p>
                  </a:txBody>
                  <a:tcPr marL="121903" marR="121903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97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2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对称字符串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需求：键盘接受一个字符串，程序判断出该字符串是否是对称字符串，并在控制台打印是或不是</a:t>
            </a:r>
          </a:p>
          <a:p>
            <a:r>
              <a:rPr lang="zh-CN" altLang="en-US" dirty="0"/>
              <a:t>	对称字符串：</a:t>
            </a:r>
            <a:r>
              <a:rPr lang="en-US" altLang="zh-CN" dirty="0"/>
              <a:t>123321</a:t>
            </a:r>
            <a:r>
              <a:rPr lang="zh-CN" altLang="en-US" dirty="0"/>
              <a:t>、</a:t>
            </a:r>
            <a:r>
              <a:rPr lang="en-US" altLang="zh-CN" dirty="0"/>
              <a:t>111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非对称字符串：</a:t>
            </a:r>
            <a:r>
              <a:rPr lang="en-US" altLang="zh-CN" dirty="0"/>
              <a:t>123123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93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3A260-22F7-4F1A-A230-A87439DCE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1101968"/>
            <a:ext cx="6262750" cy="5171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拼接字符串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DEDAF-FB48-4218-A739-25C844DE8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需求：定义一个方法，把 </a:t>
            </a:r>
            <a:r>
              <a:rPr lang="en-US" altLang="zh-CN" dirty="0"/>
              <a:t>int </a:t>
            </a:r>
            <a:r>
              <a:rPr lang="zh-CN" altLang="en-US" dirty="0"/>
              <a:t>数组中的数据按照指定的格式拼接成一个字符串返回。</a:t>
            </a:r>
          </a:p>
          <a:p>
            <a:r>
              <a:rPr lang="zh-CN" altLang="en-US" dirty="0"/>
              <a:t>          调用该方法，并在控制台输出结果。</a:t>
            </a:r>
          </a:p>
          <a:p>
            <a:r>
              <a:rPr lang="zh-CN" altLang="en-US" dirty="0"/>
              <a:t>          例如：数组为</a:t>
            </a:r>
            <a:r>
              <a:rPr lang="en-US" altLang="zh-CN" dirty="0"/>
              <a:t>int[] </a:t>
            </a:r>
            <a:r>
              <a:rPr lang="en-US" altLang="zh-CN" dirty="0" err="1"/>
              <a:t>arr</a:t>
            </a:r>
            <a:r>
              <a:rPr lang="en-US" altLang="zh-CN" dirty="0"/>
              <a:t> = {1,2,3}; 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执行方法后的输出结果为：</a:t>
            </a:r>
            <a:r>
              <a:rPr lang="en-US" altLang="zh-CN" dirty="0"/>
              <a:t>[1, 2, 3]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27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9A17DC-42CA-591C-5CE2-8E61449A54EA}"/>
              </a:ext>
            </a:extLst>
          </p:cNvPr>
          <p:cNvGrpSpPr>
            <a:grpSpLocks/>
          </p:cNvGrpSpPr>
          <p:nvPr/>
        </p:nvGrpSpPr>
        <p:grpSpPr bwMode="auto">
          <a:xfrm>
            <a:off x="4739655" y="1321967"/>
            <a:ext cx="6807200" cy="4997450"/>
            <a:chOff x="6557963" y="1096288"/>
            <a:chExt cx="1728787" cy="592072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79EF6E2-8102-596C-5A5D-804AE25BFC2D}"/>
                </a:ext>
              </a:extLst>
            </p:cNvPr>
            <p:cNvSpPr/>
            <p:nvPr/>
          </p:nvSpPr>
          <p:spPr>
            <a:xfrm>
              <a:off x="6557963" y="4566970"/>
              <a:ext cx="1728787" cy="2450043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59B020E-7A05-7D63-2A3D-BE1961BDDFFE}"/>
                </a:ext>
              </a:extLst>
            </p:cNvPr>
            <p:cNvSpPr/>
            <p:nvPr/>
          </p:nvSpPr>
          <p:spPr>
            <a:xfrm>
              <a:off x="6557963" y="1943897"/>
              <a:ext cx="1728787" cy="2592982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1183" name="TextBox 2">
              <a:extLst>
                <a:ext uri="{FF2B5EF4-FFF2-40B4-BE49-F238E27FC236}">
                  <a16:creationId xmlns:a16="http://schemas.microsoft.com/office/drawing/2014/main" id="{983AD5C0-0F7E-61BB-EED6-2927B1DD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307" y="1096288"/>
              <a:ext cx="659571" cy="68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0D63DC9B-0D0D-47A1-457A-96B031874C7F}"/>
              </a:ext>
            </a:extLst>
          </p:cNvPr>
          <p:cNvSpPr/>
          <p:nvPr/>
        </p:nvSpPr>
        <p:spPr>
          <a:xfrm>
            <a:off x="417422" y="4450402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01639A46-A32D-D356-5ACA-3DA4863B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838" y="3889485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AAAFC7CA-2E5F-EAE3-366B-A73B1E037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-25399"/>
            <a:ext cx="35306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223383B1-BCD5-C725-C60F-CD1DECC74D9E}"/>
              </a:ext>
            </a:extLst>
          </p:cNvPr>
          <p:cNvSpPr txBox="1"/>
          <p:nvPr/>
        </p:nvSpPr>
        <p:spPr>
          <a:xfrm>
            <a:off x="411071" y="2416285"/>
            <a:ext cx="4032251" cy="156966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s1 =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s2 = s1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s3 = s2 + 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1EB9710-FECD-CFF2-DE49-007CB78BDBA4}"/>
              </a:ext>
            </a:extLst>
          </p:cNvPr>
          <p:cNvSpPr/>
          <p:nvPr/>
        </p:nvSpPr>
        <p:spPr>
          <a:xfrm>
            <a:off x="8227922" y="5483335"/>
            <a:ext cx="3056467" cy="6053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41128D-ACD7-0F96-31E7-903DF05F20E4}"/>
              </a:ext>
            </a:extLst>
          </p:cNvPr>
          <p:cNvSpPr txBox="1"/>
          <p:nvPr/>
        </p:nvSpPr>
        <p:spPr>
          <a:xfrm>
            <a:off x="8213208" y="5523552"/>
            <a:ext cx="12021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StringTable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840EBE5C-16CD-9187-2E58-F80F6D341558}"/>
              </a:ext>
            </a:extLst>
          </p:cNvPr>
          <p:cNvSpPr txBox="1"/>
          <p:nvPr/>
        </p:nvSpPr>
        <p:spPr>
          <a:xfrm>
            <a:off x="540189" y="4573168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s1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s3 = s2 + 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.println(s3);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4526743-C16B-7A2D-1F5C-CA58F0F5A146}"/>
              </a:ext>
            </a:extLst>
          </p:cNvPr>
          <p:cNvSpPr/>
          <p:nvPr/>
        </p:nvSpPr>
        <p:spPr>
          <a:xfrm>
            <a:off x="5076205" y="2323152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3EF6028-A94F-A8B8-52C7-A5A733BDAC5D}"/>
              </a:ext>
            </a:extLst>
          </p:cNvPr>
          <p:cNvSpPr txBox="1"/>
          <p:nvPr/>
        </p:nvSpPr>
        <p:spPr>
          <a:xfrm>
            <a:off x="5643471" y="1988719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DE34F4-0BAC-94D2-22FB-84AE0DAAA167}"/>
              </a:ext>
            </a:extLst>
          </p:cNvPr>
          <p:cNvSpPr txBox="1"/>
          <p:nvPr/>
        </p:nvSpPr>
        <p:spPr>
          <a:xfrm>
            <a:off x="8365505" y="575850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9E68F6-D5ED-1A09-798D-B41022F66559}"/>
              </a:ext>
            </a:extLst>
          </p:cNvPr>
          <p:cNvSpPr txBox="1"/>
          <p:nvPr/>
        </p:nvSpPr>
        <p:spPr>
          <a:xfrm>
            <a:off x="9601638" y="5758502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AEAF08C-EA93-69BB-E054-73FD94EF00DA}"/>
              </a:ext>
            </a:extLst>
          </p:cNvPr>
          <p:cNvSpPr txBox="1"/>
          <p:nvPr/>
        </p:nvSpPr>
        <p:spPr>
          <a:xfrm>
            <a:off x="10503338" y="5779668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EEBA0D-36EB-7359-A2F5-15314778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589" y="4090567"/>
            <a:ext cx="677333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090363FB-E455-AD29-4719-0B755B1BEDDD}"/>
              </a:ext>
            </a:extLst>
          </p:cNvPr>
          <p:cNvCxnSpPr>
            <a:cxnSpLocks/>
          </p:cNvCxnSpPr>
          <p:nvPr/>
        </p:nvCxnSpPr>
        <p:spPr>
          <a:xfrm>
            <a:off x="639672" y="5180652"/>
            <a:ext cx="7850717" cy="768349"/>
          </a:xfrm>
          <a:prstGeom prst="bentConnector3">
            <a:avLst>
              <a:gd name="adj1" fmla="val -682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1504AFC-1274-E241-2969-DD41526136FF}"/>
              </a:ext>
            </a:extLst>
          </p:cNvPr>
          <p:cNvSpPr txBox="1"/>
          <p:nvPr/>
        </p:nvSpPr>
        <p:spPr>
          <a:xfrm>
            <a:off x="5027522" y="2403586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ED1CFF7-FCE4-A4EF-B204-CF489DCB83A5}"/>
              </a:ext>
            </a:extLst>
          </p:cNvPr>
          <p:cNvSpPr txBox="1"/>
          <p:nvPr/>
        </p:nvSpPr>
        <p:spPr>
          <a:xfrm>
            <a:off x="5014823" y="2752835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1DF90A6-FB36-C458-F268-63B2886CD8C3}"/>
              </a:ext>
            </a:extLst>
          </p:cNvPr>
          <p:cNvSpPr txBox="1"/>
          <p:nvPr/>
        </p:nvSpPr>
        <p:spPr>
          <a:xfrm>
            <a:off x="7118789" y="2395119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AEEBAF4-A78C-E179-B7BA-F02A2DA32378}"/>
              </a:ext>
            </a:extLst>
          </p:cNvPr>
          <p:cNvSpPr/>
          <p:nvPr/>
        </p:nvSpPr>
        <p:spPr>
          <a:xfrm>
            <a:off x="8263905" y="2350668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B926FEB-84BA-934C-59FB-F69039FBA363}"/>
              </a:ext>
            </a:extLst>
          </p:cNvPr>
          <p:cNvSpPr txBox="1"/>
          <p:nvPr/>
        </p:nvSpPr>
        <p:spPr>
          <a:xfrm>
            <a:off x="8651255" y="1988719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7DAC578-9D5A-5B4B-3F9B-270498D7DF6A}"/>
              </a:ext>
            </a:extLst>
          </p:cNvPr>
          <p:cNvSpPr txBox="1"/>
          <p:nvPr/>
        </p:nvSpPr>
        <p:spPr>
          <a:xfrm>
            <a:off x="8511556" y="2306219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951BAA2-3B39-ACBC-F3BD-C143854FA27E}"/>
              </a:ext>
            </a:extLst>
          </p:cNvPr>
          <p:cNvSpPr txBox="1"/>
          <p:nvPr/>
        </p:nvSpPr>
        <p:spPr>
          <a:xfrm>
            <a:off x="8636439" y="2725319"/>
            <a:ext cx="5822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5A7A468-7524-23CB-2BB2-20CF9384D0F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7167472" y="2752834"/>
            <a:ext cx="10964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D451E69A-9BCF-1536-5FB8-C6E85324E73E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709772" y="3155001"/>
            <a:ext cx="6263217" cy="223308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D580AE84-B6B6-B75B-C86D-2E455EB91440}"/>
              </a:ext>
            </a:extLst>
          </p:cNvPr>
          <p:cNvSpPr/>
          <p:nvPr/>
        </p:nvSpPr>
        <p:spPr>
          <a:xfrm>
            <a:off x="5076205" y="3787885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CDA0C4C-0C03-79BD-D0C6-2231F544CC6F}"/>
              </a:ext>
            </a:extLst>
          </p:cNvPr>
          <p:cNvSpPr txBox="1"/>
          <p:nvPr/>
        </p:nvSpPr>
        <p:spPr>
          <a:xfrm>
            <a:off x="5643471" y="3341268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003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7348EA-DF25-FDD9-D38D-B964C7EA1CBD}"/>
              </a:ext>
            </a:extLst>
          </p:cNvPr>
          <p:cNvSpPr txBox="1"/>
          <p:nvPr/>
        </p:nvSpPr>
        <p:spPr>
          <a:xfrm>
            <a:off x="5082555" y="3819635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45F32CD-ECC7-A656-2D0B-29AC9D5BBF54}"/>
              </a:ext>
            </a:extLst>
          </p:cNvPr>
          <p:cNvSpPr txBox="1"/>
          <p:nvPr/>
        </p:nvSpPr>
        <p:spPr>
          <a:xfrm>
            <a:off x="5122772" y="4206986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1B540A9-3E8C-446B-F078-DB95038258F7}"/>
              </a:ext>
            </a:extLst>
          </p:cNvPr>
          <p:cNvSpPr txBox="1"/>
          <p:nvPr/>
        </p:nvSpPr>
        <p:spPr>
          <a:xfrm>
            <a:off x="7139956" y="3785768"/>
            <a:ext cx="97975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toString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F0AFFE7-E752-0A66-0DB0-7254E7A313E4}"/>
              </a:ext>
            </a:extLst>
          </p:cNvPr>
          <p:cNvCxnSpPr>
            <a:cxnSpLocks/>
          </p:cNvCxnSpPr>
          <p:nvPr/>
        </p:nvCxnSpPr>
        <p:spPr>
          <a:xfrm>
            <a:off x="7188639" y="4141367"/>
            <a:ext cx="2103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1551541B-B329-D210-DABB-50E1BAB48052}"/>
              </a:ext>
            </a:extLst>
          </p:cNvPr>
          <p:cNvSpPr/>
          <p:nvPr/>
        </p:nvSpPr>
        <p:spPr>
          <a:xfrm>
            <a:off x="9292605" y="3588918"/>
            <a:ext cx="14181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24F128B-8870-60AF-3FAF-336F7A509269}"/>
              </a:ext>
            </a:extLst>
          </p:cNvPr>
          <p:cNvSpPr txBox="1"/>
          <p:nvPr/>
        </p:nvSpPr>
        <p:spPr>
          <a:xfrm>
            <a:off x="9582589" y="3605852"/>
            <a:ext cx="7809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String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10A5A7C-C612-6B93-6283-131FA01FE1F5}"/>
              </a:ext>
            </a:extLst>
          </p:cNvPr>
          <p:cNvSpPr txBox="1"/>
          <p:nvPr/>
        </p:nvSpPr>
        <p:spPr>
          <a:xfrm>
            <a:off x="9682071" y="3178285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004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50A1ABD-5358-78E1-E07A-AD9FD730ECA2}"/>
              </a:ext>
            </a:extLst>
          </p:cNvPr>
          <p:cNvSpPr txBox="1"/>
          <p:nvPr/>
        </p:nvSpPr>
        <p:spPr>
          <a:xfrm>
            <a:off x="9637623" y="4016486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813EA5A6-4158-F2EF-DAD6-C4F5A9C5E18A}"/>
              </a:ext>
            </a:extLst>
          </p:cNvPr>
          <p:cNvCxnSpPr>
            <a:cxnSpLocks/>
          </p:cNvCxnSpPr>
          <p:nvPr/>
        </p:nvCxnSpPr>
        <p:spPr>
          <a:xfrm flipV="1">
            <a:off x="2709772" y="3643952"/>
            <a:ext cx="6591300" cy="1974849"/>
          </a:xfrm>
          <a:prstGeom prst="bentConnector3">
            <a:avLst>
              <a:gd name="adj1" fmla="val 34109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32" name="文本框 91">
            <a:extLst>
              <a:ext uri="{FF2B5EF4-FFF2-40B4-BE49-F238E27FC236}">
                <a16:creationId xmlns:a16="http://schemas.microsoft.com/office/drawing/2014/main" id="{41B3348A-28C2-B88F-0200-2002BD320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22" y="1234619"/>
            <a:ext cx="510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一个加号，堆内存中俩对象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9" grpId="0"/>
      <p:bldP spid="60" grpId="0" animBg="1"/>
      <p:bldP spid="61" grpId="0"/>
      <p:bldP spid="63" grpId="0"/>
      <p:bldP spid="64" grpId="0"/>
      <p:bldP spid="72" grpId="0" animBg="1"/>
      <p:bldP spid="73" grpId="0"/>
      <p:bldP spid="74" grpId="0"/>
      <p:bldP spid="75" grpId="0"/>
      <p:bldP spid="76" grpId="0"/>
      <p:bldP spid="78" grpId="0" animBg="1"/>
      <p:bldP spid="79" grpId="0"/>
      <p:bldP spid="80" grpId="0"/>
      <p:bldP spid="81" grpId="0"/>
      <p:bldP spid="89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7BA7-D077-4825-8E65-A3C9A4F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/>
              <a:t>                       API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440A2-993D-4BA8-BA2D-5E2751F87F67}"/>
              </a:ext>
            </a:extLst>
          </p:cNvPr>
          <p:cNvSpPr txBox="1"/>
          <p:nvPr/>
        </p:nvSpPr>
        <p:spPr>
          <a:xfrm>
            <a:off x="710880" y="1060772"/>
            <a:ext cx="1875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已经学习过的</a:t>
            </a:r>
            <a:endParaRPr lang="zh-CN" altLang="en-US" sz="2000" dirty="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78507C92-F957-46F1-9F45-F7AEBB39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00" y="1586739"/>
            <a:ext cx="2433700" cy="365819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C54711-F64E-4864-ADE8-F78BFA1C1B95}"/>
              </a:ext>
            </a:extLst>
          </p:cNvPr>
          <p:cNvSpPr txBox="1"/>
          <p:nvPr/>
        </p:nvSpPr>
        <p:spPr>
          <a:xfrm>
            <a:off x="996827" y="1519422"/>
            <a:ext cx="4060948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         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         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随机数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383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66169281-90FB-D551-E3D4-12583CF3EB83}"/>
              </a:ext>
            </a:extLst>
          </p:cNvPr>
          <p:cNvSpPr/>
          <p:nvPr/>
        </p:nvSpPr>
        <p:spPr>
          <a:xfrm>
            <a:off x="460820" y="4185948"/>
            <a:ext cx="4165600" cy="1909233"/>
          </a:xfrm>
          <a:prstGeom prst="rect">
            <a:avLst/>
          </a:prstGeom>
          <a:solidFill>
            <a:srgbClr val="FD0000">
              <a:alpha val="10000"/>
            </a:srgbClr>
          </a:solidFill>
          <a:ln w="3810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6D76BACA-B919-539F-2FFC-48E97B73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236" y="3625031"/>
            <a:ext cx="1246717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栈内存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8839EF-F43A-096D-484E-9EACB59150C4}"/>
              </a:ext>
            </a:extLst>
          </p:cNvPr>
          <p:cNvGrpSpPr>
            <a:grpSpLocks/>
          </p:cNvGrpSpPr>
          <p:nvPr/>
        </p:nvGrpSpPr>
        <p:grpSpPr bwMode="auto">
          <a:xfrm>
            <a:off x="4916403" y="1279764"/>
            <a:ext cx="7078952" cy="4815416"/>
            <a:chOff x="6557963" y="1575484"/>
            <a:chExt cx="1728787" cy="296176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3C2CBB0-3923-2797-7971-1D58B68FF0DF}"/>
                </a:ext>
              </a:extLst>
            </p:cNvPr>
            <p:cNvSpPr/>
            <p:nvPr/>
          </p:nvSpPr>
          <p:spPr>
            <a:xfrm>
              <a:off x="6557963" y="1943915"/>
              <a:ext cx="1728787" cy="2593337"/>
            </a:xfrm>
            <a:prstGeom prst="rect">
              <a:avLst/>
            </a:prstGeom>
            <a:solidFill>
              <a:srgbClr val="047FFD">
                <a:alpha val="10000"/>
              </a:srgbClr>
            </a:solidFill>
            <a:ln w="38100">
              <a:solidFill>
                <a:srgbClr val="047FF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93210" name="TextBox 2">
              <a:extLst>
                <a:ext uri="{FF2B5EF4-FFF2-40B4-BE49-F238E27FC236}">
                  <a16:creationId xmlns:a16="http://schemas.microsoft.com/office/drawing/2014/main" id="{475AEFB8-F557-631D-1DD6-AE5AEDA9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0" y="1575484"/>
              <a:ext cx="659571" cy="357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400" b="1">
                  <a:solidFill>
                    <a:srgbClr val="047F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</p:grp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6219A8AE-830E-4966-E194-45763888B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-25399"/>
            <a:ext cx="35306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TW" altLang="zh-CN" sz="32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6D23B46-2DB7-14E8-8B6C-F2FDB19263B6}"/>
              </a:ext>
            </a:extLst>
          </p:cNvPr>
          <p:cNvSpPr txBox="1"/>
          <p:nvPr/>
        </p:nvSpPr>
        <p:spPr>
          <a:xfrm>
            <a:off x="454469" y="2020597"/>
            <a:ext cx="4267200" cy="175432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Test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StringBuilder sb = </a:t>
            </a:r>
            <a:r>
              <a:rPr lang="zh-CN" altLang="zh-CN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StringBuilder();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sb.append(</a:t>
            </a:r>
            <a:r>
              <a:rPr lang="zh-CN" altLang="zh-C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System.</a:t>
            </a:r>
            <a:r>
              <a:rPr lang="zh-CN" altLang="zh-CN" sz="12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8806B5C-0E10-75D3-A46B-58137CEABA16}"/>
              </a:ext>
            </a:extLst>
          </p:cNvPr>
          <p:cNvSpPr/>
          <p:nvPr/>
        </p:nvSpPr>
        <p:spPr>
          <a:xfrm>
            <a:off x="8262893" y="3342025"/>
            <a:ext cx="3056467" cy="12911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52F54E-2C97-A1AA-C8B4-5A217472FD3A}"/>
              </a:ext>
            </a:extLst>
          </p:cNvPr>
          <p:cNvSpPr txBox="1"/>
          <p:nvPr/>
        </p:nvSpPr>
        <p:spPr>
          <a:xfrm>
            <a:off x="8262893" y="2973725"/>
            <a:ext cx="126188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字符串常量池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CAC3BF55-3F01-B108-EDD1-23F617D031C6}"/>
              </a:ext>
            </a:extLst>
          </p:cNvPr>
          <p:cNvSpPr txBox="1"/>
          <p:nvPr/>
        </p:nvSpPr>
        <p:spPr>
          <a:xfrm>
            <a:off x="583587" y="4308714"/>
            <a:ext cx="3937000" cy="160043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r>
              <a:rPr lang="zh-CN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方法：</a:t>
            </a:r>
            <a:r>
              <a:rPr lang="en-US" altLang="zh-CN" sz="1400" kern="0" dirty="0">
                <a:solidFill>
                  <a:srgbClr val="000000"/>
                </a:solidFill>
                <a:latin typeface="Consolas" panose="020B0609020204030204" pitchFamily="49" charset="0"/>
                <a:cs typeface="宋体" panose="02010600030101010101" pitchFamily="2" charset="-122"/>
              </a:rPr>
              <a:t>main</a:t>
            </a:r>
          </a:p>
          <a:p>
            <a:pPr>
              <a:tabLst>
                <a:tab pos="775527" algn="l"/>
                <a:tab pos="1551055" algn="l"/>
                <a:tab pos="2326582" algn="l"/>
                <a:tab pos="3102109" algn="l"/>
                <a:tab pos="3877636" algn="l"/>
                <a:tab pos="4653164" algn="l"/>
                <a:tab pos="5428691" algn="l"/>
                <a:tab pos="6204218" algn="l"/>
                <a:tab pos="6979746" algn="l"/>
                <a:tab pos="7755273" algn="l"/>
                <a:tab pos="8530800" algn="l"/>
                <a:tab pos="9306327" algn="l"/>
                <a:tab pos="10081855" algn="l"/>
                <a:tab pos="10857382" algn="l"/>
                <a:tab pos="11632909" algn="l"/>
                <a:tab pos="12408436" algn="l"/>
              </a:tabLst>
              <a:defRPr/>
            </a:pPr>
            <a:endParaRPr lang="en-US" altLang="zh-CN" sz="1400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StringBuilder sb =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"b"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sb.append(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"c"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.println(sb);</a:t>
            </a:r>
            <a:endParaRPr lang="en-US" altLang="zh-CN" sz="1400" kern="0" dirty="0">
              <a:solidFill>
                <a:srgbClr val="000000"/>
              </a:solidFill>
              <a:latin typeface="Consolas" panose="020B0609020204030204" pitchFamily="49" charset="0"/>
              <a:cs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3E4D438-9D35-5A3E-FCAF-30FBA7BE56ED}"/>
              </a:ext>
            </a:extLst>
          </p:cNvPr>
          <p:cNvSpPr/>
          <p:nvPr/>
        </p:nvSpPr>
        <p:spPr>
          <a:xfrm>
            <a:off x="5430753" y="3523431"/>
            <a:ext cx="2091267" cy="804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C89FAFE-8C83-3635-FA12-13E07880377F}"/>
              </a:ext>
            </a:extLst>
          </p:cNvPr>
          <p:cNvSpPr txBox="1"/>
          <p:nvPr/>
        </p:nvSpPr>
        <p:spPr>
          <a:xfrm>
            <a:off x="2435669" y="4710881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77D8A-9BF7-C5C6-EBF8-815AF6739389}"/>
              </a:ext>
            </a:extLst>
          </p:cNvPr>
          <p:cNvSpPr txBox="1"/>
          <p:nvPr/>
        </p:nvSpPr>
        <p:spPr>
          <a:xfrm>
            <a:off x="8383543" y="3780176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"a"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1DB123F-2F58-6FE1-000D-9885432B68C3}"/>
              </a:ext>
            </a:extLst>
          </p:cNvPr>
          <p:cNvSpPr txBox="1"/>
          <p:nvPr/>
        </p:nvSpPr>
        <p:spPr>
          <a:xfrm>
            <a:off x="9429176" y="3818276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F1F2FA3-1803-9EB6-780D-1316B6472DAA}"/>
              </a:ext>
            </a:extLst>
          </p:cNvPr>
          <p:cNvSpPr txBox="1"/>
          <p:nvPr/>
        </p:nvSpPr>
        <p:spPr>
          <a:xfrm>
            <a:off x="10534076" y="3818276"/>
            <a:ext cx="4828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0BD23A-B047-BEA3-B8E1-372840A7041A}"/>
              </a:ext>
            </a:extLst>
          </p:cNvPr>
          <p:cNvSpPr txBox="1"/>
          <p:nvPr/>
        </p:nvSpPr>
        <p:spPr>
          <a:xfrm>
            <a:off x="5382069" y="3466281"/>
            <a:ext cx="217239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new StringBuilder();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155767-8C79-937C-AFC0-57037A25362F}"/>
              </a:ext>
            </a:extLst>
          </p:cNvPr>
          <p:cNvSpPr txBox="1"/>
          <p:nvPr/>
        </p:nvSpPr>
        <p:spPr>
          <a:xfrm>
            <a:off x="5377837" y="3946765"/>
            <a:ext cx="68159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abc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D993A9-3FF0-BFB8-9F6E-6F3AA2057449}"/>
              </a:ext>
            </a:extLst>
          </p:cNvPr>
          <p:cNvSpPr txBox="1"/>
          <p:nvPr/>
        </p:nvSpPr>
        <p:spPr>
          <a:xfrm>
            <a:off x="5382069" y="3127614"/>
            <a:ext cx="516488" cy="3774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9" grpId="0" animBg="1"/>
      <p:bldP spid="29" grpId="0" animBg="1"/>
      <p:bldP spid="30" grpId="0"/>
      <p:bldP spid="31" grpId="0" animBg="1"/>
      <p:bldP spid="40" grpId="0" animBg="1"/>
      <p:bldP spid="48" grpId="0"/>
      <p:bldP spid="4" grpId="0"/>
      <p:bldP spid="39" grpId="0"/>
      <p:bldP spid="45" grpId="0"/>
      <p:bldP spid="22" grpId="0"/>
      <p:bldP spid="32" grpId="0"/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40" y="2476784"/>
            <a:ext cx="8813800" cy="19044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帮助文档查看已经学习过的类并使用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 的特点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的相关面试题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清楚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StringBuilder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的作用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能够独立完成课上案例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可以使用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API)</a:t>
            </a:r>
          </a:p>
        </p:txBody>
      </p:sp>
    </p:spTree>
    <p:extLst>
      <p:ext uri="{BB962C8B-B14F-4D97-AF65-F5344CB8AC3E}">
        <p14:creationId xmlns:p14="http://schemas.microsoft.com/office/powerpoint/2010/main" val="1562996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7BA7-D077-4825-8E65-A3C9A4FE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000" dirty="0"/>
              <a:t>                       API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440A2-993D-4BA8-BA2D-5E2751F87F67}"/>
              </a:ext>
            </a:extLst>
          </p:cNvPr>
          <p:cNvSpPr txBox="1"/>
          <p:nvPr/>
        </p:nvSpPr>
        <p:spPr>
          <a:xfrm>
            <a:off x="710880" y="1060772"/>
            <a:ext cx="1875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已经学习过的</a:t>
            </a:r>
            <a:endParaRPr lang="zh-CN" altLang="en-US" sz="2000" dirty="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78507C92-F957-46F1-9F45-F7AEBB39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00" y="1939164"/>
            <a:ext cx="2433700" cy="365819"/>
          </a:xfrm>
          <a:prstGeom prst="roundRect">
            <a:avLst>
              <a:gd name="adj" fmla="val 24210"/>
            </a:avLst>
          </a:prstGeom>
          <a:solidFill>
            <a:srgbClr val="BD3029"/>
          </a:solidFill>
          <a:ln w="9525">
            <a:noFill/>
            <a:round/>
            <a:headEnd/>
            <a:tailEnd/>
          </a:ln>
          <a:effectLst>
            <a:outerShdw dist="63500" dir="5400000" algn="ctr" rotWithShape="0">
              <a:srgbClr val="000000">
                <a:alpha val="10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C54711-F64E-4864-ADE8-F78BFA1C1B95}"/>
              </a:ext>
            </a:extLst>
          </p:cNvPr>
          <p:cNvSpPr txBox="1"/>
          <p:nvPr/>
        </p:nvSpPr>
        <p:spPr>
          <a:xfrm>
            <a:off x="996827" y="1519422"/>
            <a:ext cx="4060948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Scanner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键盘录入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Random          </a:t>
            </a:r>
            <a:r>
              <a: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随机数</a:t>
            </a:r>
            <a:endParaRPr lang="en-US" altLang="zh-CN" sz="16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665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7BA7-D077-4825-8E65-A3C9A4FE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20" y="1002232"/>
            <a:ext cx="10698800" cy="517190"/>
          </a:xfrm>
        </p:spPr>
        <p:txBody>
          <a:bodyPr/>
          <a:lstStyle/>
          <a:p>
            <a:r>
              <a:rPr kumimoji="1" lang="en-US" altLang="zh-CN" sz="2000" dirty="0"/>
              <a:t>                       API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440A2-993D-4BA8-BA2D-5E2751F87F67}"/>
              </a:ext>
            </a:extLst>
          </p:cNvPr>
          <p:cNvSpPr txBox="1"/>
          <p:nvPr/>
        </p:nvSpPr>
        <p:spPr>
          <a:xfrm>
            <a:off x="710880" y="1060772"/>
            <a:ext cx="1875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其他的 </a:t>
            </a:r>
            <a:endParaRPr lang="zh-CN" altLang="en-US" sz="2000" dirty="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99730-FAB5-4C7C-96C5-3EA248302BDF}"/>
              </a:ext>
            </a:extLst>
          </p:cNvPr>
          <p:cNvSpPr/>
          <p:nvPr/>
        </p:nvSpPr>
        <p:spPr>
          <a:xfrm>
            <a:off x="7527449" y="1257855"/>
            <a:ext cx="1851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AbstractCollection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33C7C-91AC-40D1-AEAC-683F38234B57}"/>
              </a:ext>
            </a:extLst>
          </p:cNvPr>
          <p:cNvSpPr/>
          <p:nvPr/>
        </p:nvSpPr>
        <p:spPr>
          <a:xfrm>
            <a:off x="9514309" y="1865303"/>
            <a:ext cx="1872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SimpleDateFormat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8486FA-6444-404F-9FA4-C1782C39AB76}"/>
              </a:ext>
            </a:extLst>
          </p:cNvPr>
          <p:cNvSpPr/>
          <p:nvPr/>
        </p:nvSpPr>
        <p:spPr>
          <a:xfrm>
            <a:off x="4828095" y="1267002"/>
            <a:ext cx="108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2D405B-C8BC-4A26-87FA-C538AD52AA86}"/>
              </a:ext>
            </a:extLst>
          </p:cNvPr>
          <p:cNvSpPr/>
          <p:nvPr/>
        </p:nvSpPr>
        <p:spPr>
          <a:xfrm>
            <a:off x="4222861" y="2151128"/>
            <a:ext cx="1268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Comparator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B294F8-292A-4065-8B01-706399CCB8B0}"/>
              </a:ext>
            </a:extLst>
          </p:cNvPr>
          <p:cNvSpPr/>
          <p:nvPr/>
        </p:nvSpPr>
        <p:spPr>
          <a:xfrm>
            <a:off x="8528080" y="4907283"/>
            <a:ext cx="3239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ConcurrentModificationException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885913-D89F-49D2-B138-260DF918ED5F}"/>
              </a:ext>
            </a:extLst>
          </p:cNvPr>
          <p:cNvSpPr/>
          <p:nvPr/>
        </p:nvSpPr>
        <p:spPr>
          <a:xfrm>
            <a:off x="3373051" y="1647128"/>
            <a:ext cx="608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F94B49-1537-45EE-B713-A81251A92762}"/>
              </a:ext>
            </a:extLst>
          </p:cNvPr>
          <p:cNvSpPr/>
          <p:nvPr/>
        </p:nvSpPr>
        <p:spPr>
          <a:xfrm>
            <a:off x="2280203" y="2424979"/>
            <a:ext cx="1369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StringBuilder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2C8C78-E0D9-4040-AC97-20213A5728B3}"/>
              </a:ext>
            </a:extLst>
          </p:cNvPr>
          <p:cNvSpPr/>
          <p:nvPr/>
        </p:nvSpPr>
        <p:spPr>
          <a:xfrm>
            <a:off x="5444033" y="2941961"/>
            <a:ext cx="1092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6FECB7-1F52-47DE-AB2B-B4F223707764}"/>
              </a:ext>
            </a:extLst>
          </p:cNvPr>
          <p:cNvSpPr/>
          <p:nvPr/>
        </p:nvSpPr>
        <p:spPr>
          <a:xfrm>
            <a:off x="3582350" y="2954024"/>
            <a:ext cx="1205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BigDecimal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F6D58F-4D9A-46C1-B199-CF55643B419F}"/>
              </a:ext>
            </a:extLst>
          </p:cNvPr>
          <p:cNvSpPr/>
          <p:nvPr/>
        </p:nvSpPr>
        <p:spPr>
          <a:xfrm>
            <a:off x="2302709" y="1557526"/>
            <a:ext cx="662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006F5-163C-49D8-A3FB-B2A11CCA39F4}"/>
              </a:ext>
            </a:extLst>
          </p:cNvPr>
          <p:cNvSpPr/>
          <p:nvPr/>
        </p:nvSpPr>
        <p:spPr>
          <a:xfrm>
            <a:off x="4812037" y="3722995"/>
            <a:ext cx="104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A20947-3440-44E5-B0BC-8B5E56B7B1B2}"/>
              </a:ext>
            </a:extLst>
          </p:cNvPr>
          <p:cNvSpPr/>
          <p:nvPr/>
        </p:nvSpPr>
        <p:spPr>
          <a:xfrm>
            <a:off x="5633373" y="4504029"/>
            <a:ext cx="92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97654B-DB77-48C0-9DBA-C30D8D1633EC}"/>
              </a:ext>
            </a:extLst>
          </p:cNvPr>
          <p:cNvSpPr/>
          <p:nvPr/>
        </p:nvSpPr>
        <p:spPr>
          <a:xfrm>
            <a:off x="6189004" y="1870078"/>
            <a:ext cx="2255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B5C995-C78B-401C-A42B-1E3A6BBB9593}"/>
              </a:ext>
            </a:extLst>
          </p:cNvPr>
          <p:cNvSpPr/>
          <p:nvPr/>
        </p:nvSpPr>
        <p:spPr>
          <a:xfrm>
            <a:off x="9514309" y="2882774"/>
            <a:ext cx="1597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A3FBA6-E97C-46E6-BDD0-0387F4C61E74}"/>
              </a:ext>
            </a:extLst>
          </p:cNvPr>
          <p:cNvSpPr/>
          <p:nvPr/>
        </p:nvSpPr>
        <p:spPr>
          <a:xfrm>
            <a:off x="3327962" y="4388626"/>
            <a:ext cx="1520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LinkedHashSet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8A196-C5F9-4D2D-B500-6BF62678D2B4}"/>
              </a:ext>
            </a:extLst>
          </p:cNvPr>
          <p:cNvSpPr/>
          <p:nvPr/>
        </p:nvSpPr>
        <p:spPr>
          <a:xfrm>
            <a:off x="1351742" y="2160927"/>
            <a:ext cx="593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FB3ABE-8E6A-4F28-A970-F88801BE29F7}"/>
              </a:ext>
            </a:extLst>
          </p:cNvPr>
          <p:cNvSpPr/>
          <p:nvPr/>
        </p:nvSpPr>
        <p:spPr>
          <a:xfrm>
            <a:off x="4857170" y="4894546"/>
            <a:ext cx="989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05B45E-0634-4F97-84A4-330F53B71EB7}"/>
              </a:ext>
            </a:extLst>
          </p:cNvPr>
          <p:cNvSpPr/>
          <p:nvPr/>
        </p:nvSpPr>
        <p:spPr>
          <a:xfrm>
            <a:off x="6875592" y="4914167"/>
            <a:ext cx="1042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79CD64-EEEE-403E-A366-037046C25A34}"/>
              </a:ext>
            </a:extLst>
          </p:cNvPr>
          <p:cNvSpPr/>
          <p:nvPr/>
        </p:nvSpPr>
        <p:spPr>
          <a:xfrm>
            <a:off x="842240" y="3165114"/>
            <a:ext cx="971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D38AEA-DB02-47C8-90C8-CD646F0AAB58}"/>
              </a:ext>
            </a:extLst>
          </p:cNvPr>
          <p:cNvSpPr/>
          <p:nvPr/>
        </p:nvSpPr>
        <p:spPr>
          <a:xfrm>
            <a:off x="2250497" y="3190551"/>
            <a:ext cx="725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0DF98F-13DB-43BE-BF53-E18782F28B09}"/>
              </a:ext>
            </a:extLst>
          </p:cNvPr>
          <p:cNvSpPr/>
          <p:nvPr/>
        </p:nvSpPr>
        <p:spPr>
          <a:xfrm>
            <a:off x="6870335" y="2589921"/>
            <a:ext cx="2095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C18911-A772-4D83-8B2B-F5E922F0ABFC}"/>
              </a:ext>
            </a:extLst>
          </p:cNvPr>
          <p:cNvSpPr/>
          <p:nvPr/>
        </p:nvSpPr>
        <p:spPr>
          <a:xfrm>
            <a:off x="710880" y="3990119"/>
            <a:ext cx="813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EB8019-9541-40A6-8931-1D00BA529A7D}"/>
              </a:ext>
            </a:extLst>
          </p:cNvPr>
          <p:cNvSpPr/>
          <p:nvPr/>
        </p:nvSpPr>
        <p:spPr>
          <a:xfrm>
            <a:off x="5685903" y="5675580"/>
            <a:ext cx="1546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7A6EE0-2E56-4EE7-B848-299D24058D34}"/>
              </a:ext>
            </a:extLst>
          </p:cNvPr>
          <p:cNvSpPr/>
          <p:nvPr/>
        </p:nvSpPr>
        <p:spPr>
          <a:xfrm>
            <a:off x="4949089" y="6251450"/>
            <a:ext cx="1278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6A9043-2557-439C-AED3-586B771B2C74}"/>
              </a:ext>
            </a:extLst>
          </p:cNvPr>
          <p:cNvSpPr/>
          <p:nvPr/>
        </p:nvSpPr>
        <p:spPr>
          <a:xfrm>
            <a:off x="1349412" y="5592840"/>
            <a:ext cx="3308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247C07-7FC8-422F-B000-78C58D284644}"/>
              </a:ext>
            </a:extLst>
          </p:cNvPr>
          <p:cNvSpPr/>
          <p:nvPr/>
        </p:nvSpPr>
        <p:spPr>
          <a:xfrm>
            <a:off x="6348448" y="3561238"/>
            <a:ext cx="3357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StringIndexOutOfBoundsException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42201-DE03-4488-80E1-95C80C6F33D4}"/>
              </a:ext>
            </a:extLst>
          </p:cNvPr>
          <p:cNvSpPr/>
          <p:nvPr/>
        </p:nvSpPr>
        <p:spPr>
          <a:xfrm>
            <a:off x="2799704" y="3844083"/>
            <a:ext cx="850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A20962-8DB6-4410-89D8-DDD6E03DA5CB}"/>
              </a:ext>
            </a:extLst>
          </p:cNvPr>
          <p:cNvSpPr/>
          <p:nvPr/>
        </p:nvSpPr>
        <p:spPr>
          <a:xfrm>
            <a:off x="1395667" y="4708392"/>
            <a:ext cx="92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574FF3-3BCD-4BB8-B5A6-27D47E8ADF7F}"/>
              </a:ext>
            </a:extLst>
          </p:cNvPr>
          <p:cNvSpPr/>
          <p:nvPr/>
        </p:nvSpPr>
        <p:spPr>
          <a:xfrm>
            <a:off x="2689041" y="5074160"/>
            <a:ext cx="47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117D72-F41E-4125-9D47-53EA35272F17}"/>
              </a:ext>
            </a:extLst>
          </p:cNvPr>
          <p:cNvSpPr/>
          <p:nvPr/>
        </p:nvSpPr>
        <p:spPr>
          <a:xfrm>
            <a:off x="2507578" y="6169511"/>
            <a:ext cx="786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88F08-CA2B-4D3E-9077-83DCF54C3994}"/>
              </a:ext>
            </a:extLst>
          </p:cNvPr>
          <p:cNvSpPr/>
          <p:nvPr/>
        </p:nvSpPr>
        <p:spPr>
          <a:xfrm>
            <a:off x="7457857" y="4112726"/>
            <a:ext cx="1677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DatagramPacket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9145E27-9A81-414A-9065-09E8A73B104D}"/>
              </a:ext>
            </a:extLst>
          </p:cNvPr>
          <p:cNvSpPr/>
          <p:nvPr/>
        </p:nvSpPr>
        <p:spPr>
          <a:xfrm>
            <a:off x="7828848" y="6153472"/>
            <a:ext cx="1685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DatagramSocket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08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7BA7-D077-4825-8E65-A3C9A4FE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20" y="1002232"/>
            <a:ext cx="10698800" cy="517190"/>
          </a:xfrm>
        </p:spPr>
        <p:txBody>
          <a:bodyPr/>
          <a:lstStyle/>
          <a:p>
            <a:r>
              <a:rPr kumimoji="1" lang="en-US" altLang="zh-CN" sz="2000" dirty="0"/>
              <a:t>                       API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9440A2-993D-4BA8-BA2D-5E2751F87F67}"/>
              </a:ext>
            </a:extLst>
          </p:cNvPr>
          <p:cNvSpPr txBox="1"/>
          <p:nvPr/>
        </p:nvSpPr>
        <p:spPr>
          <a:xfrm>
            <a:off x="710880" y="1060772"/>
            <a:ext cx="18751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AD2A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其他的</a:t>
            </a:r>
            <a:endParaRPr lang="zh-CN" altLang="en-US" sz="2000" dirty="0">
              <a:solidFill>
                <a:srgbClr val="AD2A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99730-FAB5-4C7C-96C5-3EA248302BDF}"/>
              </a:ext>
            </a:extLst>
          </p:cNvPr>
          <p:cNvSpPr/>
          <p:nvPr/>
        </p:nvSpPr>
        <p:spPr>
          <a:xfrm>
            <a:off x="7074250" y="1941442"/>
            <a:ext cx="1851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AbstractCollection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33C7C-91AC-40D1-AEAC-683F38234B57}"/>
              </a:ext>
            </a:extLst>
          </p:cNvPr>
          <p:cNvSpPr/>
          <p:nvPr/>
        </p:nvSpPr>
        <p:spPr>
          <a:xfrm>
            <a:off x="7282937" y="2388973"/>
            <a:ext cx="1872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SimpleDateFormat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8486FA-6444-404F-9FA4-C1782C39AB76}"/>
              </a:ext>
            </a:extLst>
          </p:cNvPr>
          <p:cNvSpPr/>
          <p:nvPr/>
        </p:nvSpPr>
        <p:spPr>
          <a:xfrm>
            <a:off x="4897730" y="1770410"/>
            <a:ext cx="1088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endParaRPr lang="zh-CN" altLang="en-US" sz="1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2D405B-C8BC-4A26-87FA-C538AD52AA86}"/>
              </a:ext>
            </a:extLst>
          </p:cNvPr>
          <p:cNvSpPr/>
          <p:nvPr/>
        </p:nvSpPr>
        <p:spPr>
          <a:xfrm>
            <a:off x="5079831" y="2160927"/>
            <a:ext cx="12686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Comparator</a:t>
            </a:r>
            <a:endParaRPr lang="zh-CN" altLang="en-US" sz="1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B294F8-292A-4065-8B01-706399CCB8B0}"/>
              </a:ext>
            </a:extLst>
          </p:cNvPr>
          <p:cNvSpPr/>
          <p:nvPr/>
        </p:nvSpPr>
        <p:spPr>
          <a:xfrm>
            <a:off x="8535061" y="5074161"/>
            <a:ext cx="32391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ConcurrentModificationException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885913-D89F-49D2-B138-260DF918ED5F}"/>
              </a:ext>
            </a:extLst>
          </p:cNvPr>
          <p:cNvSpPr/>
          <p:nvPr/>
        </p:nvSpPr>
        <p:spPr>
          <a:xfrm>
            <a:off x="2947563" y="1909881"/>
            <a:ext cx="6086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F94B49-1537-45EE-B713-A81251A92762}"/>
              </a:ext>
            </a:extLst>
          </p:cNvPr>
          <p:cNvSpPr/>
          <p:nvPr/>
        </p:nvSpPr>
        <p:spPr>
          <a:xfrm>
            <a:off x="5261932" y="2551444"/>
            <a:ext cx="1369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StringBuilder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2C8C78-E0D9-4040-AC97-20213A5728B3}"/>
              </a:ext>
            </a:extLst>
          </p:cNvPr>
          <p:cNvSpPr/>
          <p:nvPr/>
        </p:nvSpPr>
        <p:spPr>
          <a:xfrm>
            <a:off x="5444033" y="2941961"/>
            <a:ext cx="1092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6FECB7-1F52-47DE-AB2B-B4F223707764}"/>
              </a:ext>
            </a:extLst>
          </p:cNvPr>
          <p:cNvSpPr/>
          <p:nvPr/>
        </p:nvSpPr>
        <p:spPr>
          <a:xfrm>
            <a:off x="5626134" y="3332478"/>
            <a:ext cx="12057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BigDecimal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F6D58F-4D9A-46C1-B199-CF55643B419F}"/>
              </a:ext>
            </a:extLst>
          </p:cNvPr>
          <p:cNvSpPr/>
          <p:nvPr/>
        </p:nvSpPr>
        <p:spPr>
          <a:xfrm>
            <a:off x="3142671" y="2328292"/>
            <a:ext cx="662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D006F5-163C-49D8-A3FB-B2A11CCA39F4}"/>
              </a:ext>
            </a:extLst>
          </p:cNvPr>
          <p:cNvSpPr/>
          <p:nvPr/>
        </p:nvSpPr>
        <p:spPr>
          <a:xfrm>
            <a:off x="5808235" y="3722995"/>
            <a:ext cx="104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A20947-3440-44E5-B0BC-8B5E56B7B1B2}"/>
              </a:ext>
            </a:extLst>
          </p:cNvPr>
          <p:cNvSpPr/>
          <p:nvPr/>
        </p:nvSpPr>
        <p:spPr>
          <a:xfrm>
            <a:off x="5990336" y="4113512"/>
            <a:ext cx="92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397654B-DB77-48C0-9DBA-C30D8D1633EC}"/>
              </a:ext>
            </a:extLst>
          </p:cNvPr>
          <p:cNvSpPr/>
          <p:nvPr/>
        </p:nvSpPr>
        <p:spPr>
          <a:xfrm>
            <a:off x="7491625" y="2836504"/>
            <a:ext cx="2255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BufferedOutputStream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4B5C995-C78B-401C-A42B-1E3A6BBB9593}"/>
              </a:ext>
            </a:extLst>
          </p:cNvPr>
          <p:cNvSpPr/>
          <p:nvPr/>
        </p:nvSpPr>
        <p:spPr>
          <a:xfrm>
            <a:off x="7700312" y="3284036"/>
            <a:ext cx="15974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BufferedReader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A3FBA6-E97C-46E6-BDD0-0387F4C61E74}"/>
              </a:ext>
            </a:extLst>
          </p:cNvPr>
          <p:cNvSpPr/>
          <p:nvPr/>
        </p:nvSpPr>
        <p:spPr>
          <a:xfrm>
            <a:off x="6172437" y="4504029"/>
            <a:ext cx="15203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LinkedHashSet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538A196-C5F9-4D2D-B500-6BF62678D2B4}"/>
              </a:ext>
            </a:extLst>
          </p:cNvPr>
          <p:cNvSpPr/>
          <p:nvPr/>
        </p:nvSpPr>
        <p:spPr>
          <a:xfrm>
            <a:off x="3337780" y="2746703"/>
            <a:ext cx="5934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5FB3ABE-8E6A-4F28-A970-F88801BE29F7}"/>
              </a:ext>
            </a:extLst>
          </p:cNvPr>
          <p:cNvSpPr/>
          <p:nvPr/>
        </p:nvSpPr>
        <p:spPr>
          <a:xfrm>
            <a:off x="6354538" y="4894546"/>
            <a:ext cx="9893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05B45E-0634-4F97-84A4-330F53B71EB7}"/>
              </a:ext>
            </a:extLst>
          </p:cNvPr>
          <p:cNvSpPr/>
          <p:nvPr/>
        </p:nvSpPr>
        <p:spPr>
          <a:xfrm>
            <a:off x="6536640" y="5285063"/>
            <a:ext cx="10422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Runnable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E79CD64-EEEE-403E-A366-037046C25A34}"/>
              </a:ext>
            </a:extLst>
          </p:cNvPr>
          <p:cNvSpPr/>
          <p:nvPr/>
        </p:nvSpPr>
        <p:spPr>
          <a:xfrm>
            <a:off x="3532888" y="3165114"/>
            <a:ext cx="9717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</a:t>
            </a:r>
            <a:endParaRPr lang="zh-CN" altLang="en-US" sz="1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D38AEA-DB02-47C8-90C8-CD646F0AAB58}"/>
              </a:ext>
            </a:extLst>
          </p:cNvPr>
          <p:cNvSpPr/>
          <p:nvPr/>
        </p:nvSpPr>
        <p:spPr>
          <a:xfrm>
            <a:off x="3727996" y="3583525"/>
            <a:ext cx="725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F0DF98F-13DB-43BE-BF53-E18782F28B09}"/>
              </a:ext>
            </a:extLst>
          </p:cNvPr>
          <p:cNvSpPr/>
          <p:nvPr/>
        </p:nvSpPr>
        <p:spPr>
          <a:xfrm>
            <a:off x="7908999" y="3731567"/>
            <a:ext cx="20950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BufferedInputStream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0C18911-A772-4D83-8B2B-F5E922F0ABFC}"/>
              </a:ext>
            </a:extLst>
          </p:cNvPr>
          <p:cNvSpPr/>
          <p:nvPr/>
        </p:nvSpPr>
        <p:spPr>
          <a:xfrm>
            <a:off x="3923104" y="4001936"/>
            <a:ext cx="813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3EB8019-9541-40A6-8931-1D00BA529A7D}"/>
              </a:ext>
            </a:extLst>
          </p:cNvPr>
          <p:cNvSpPr/>
          <p:nvPr/>
        </p:nvSpPr>
        <p:spPr>
          <a:xfrm>
            <a:off x="6718740" y="5675580"/>
            <a:ext cx="15461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BufferedWriter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7A6EE0-2E56-4EE7-B848-299D24058D34}"/>
              </a:ext>
            </a:extLst>
          </p:cNvPr>
          <p:cNvSpPr/>
          <p:nvPr/>
        </p:nvSpPr>
        <p:spPr>
          <a:xfrm>
            <a:off x="4898646" y="6093991"/>
            <a:ext cx="12783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B6A9043-2557-439C-AED3-586B771B2C74}"/>
              </a:ext>
            </a:extLst>
          </p:cNvPr>
          <p:cNvSpPr/>
          <p:nvPr/>
        </p:nvSpPr>
        <p:spPr>
          <a:xfrm>
            <a:off x="8743748" y="5521692"/>
            <a:ext cx="3308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7247C07-7FC8-422F-B000-78C58D284644}"/>
              </a:ext>
            </a:extLst>
          </p:cNvPr>
          <p:cNvSpPr/>
          <p:nvPr/>
        </p:nvSpPr>
        <p:spPr>
          <a:xfrm>
            <a:off x="8117686" y="4179098"/>
            <a:ext cx="3357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StringIndexOutOfBoundsException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42201-DE03-4488-80E1-95C80C6F33D4}"/>
              </a:ext>
            </a:extLst>
          </p:cNvPr>
          <p:cNvSpPr/>
          <p:nvPr/>
        </p:nvSpPr>
        <p:spPr>
          <a:xfrm>
            <a:off x="4118213" y="4420347"/>
            <a:ext cx="8502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endParaRPr lang="zh-CN" altLang="en-US" sz="1400" b="1" dirty="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A20962-8DB6-4410-89D8-DDD6E03DA5CB}"/>
              </a:ext>
            </a:extLst>
          </p:cNvPr>
          <p:cNvSpPr/>
          <p:nvPr/>
        </p:nvSpPr>
        <p:spPr>
          <a:xfrm>
            <a:off x="4313321" y="4838758"/>
            <a:ext cx="9252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B574FF3-3BCD-4BB8-B5A6-27D47E8ADF7F}"/>
              </a:ext>
            </a:extLst>
          </p:cNvPr>
          <p:cNvSpPr/>
          <p:nvPr/>
        </p:nvSpPr>
        <p:spPr>
          <a:xfrm>
            <a:off x="4508429" y="5257169"/>
            <a:ext cx="47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117D72-F41E-4125-9D47-53EA35272F17}"/>
              </a:ext>
            </a:extLst>
          </p:cNvPr>
          <p:cNvSpPr/>
          <p:nvPr/>
        </p:nvSpPr>
        <p:spPr>
          <a:xfrm>
            <a:off x="4703537" y="5675580"/>
            <a:ext cx="7861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88F08-CA2B-4D3E-9077-83DCF54C3994}"/>
              </a:ext>
            </a:extLst>
          </p:cNvPr>
          <p:cNvSpPr/>
          <p:nvPr/>
        </p:nvSpPr>
        <p:spPr>
          <a:xfrm>
            <a:off x="8326373" y="4626630"/>
            <a:ext cx="16772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9A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DatagramPacket</a:t>
            </a:r>
            <a:endParaRPr lang="zh-CN" altLang="en-US" sz="1400" b="1" dirty="0">
              <a:solidFill>
                <a:srgbClr val="79A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9145E27-9A81-414A-9065-09E8A73B104D}"/>
              </a:ext>
            </a:extLst>
          </p:cNvPr>
          <p:cNvSpPr/>
          <p:nvPr/>
        </p:nvSpPr>
        <p:spPr>
          <a:xfrm>
            <a:off x="6900842" y="6066097"/>
            <a:ext cx="1685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DatagramSocket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462989C-38D3-4F5A-A5AA-C5B0A65F95A8}"/>
              </a:ext>
            </a:extLst>
          </p:cNvPr>
          <p:cNvGrpSpPr/>
          <p:nvPr/>
        </p:nvGrpSpPr>
        <p:grpSpPr>
          <a:xfrm>
            <a:off x="4832862" y="2295574"/>
            <a:ext cx="2068195" cy="1701111"/>
            <a:chOff x="4794745" y="1953685"/>
            <a:chExt cx="2068195" cy="1701111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0FB644A-8838-4D0C-BE29-04E641F4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033" y="1953685"/>
              <a:ext cx="1295400" cy="128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41FC08-4BF4-4FBF-94A0-AADF922A99BD}"/>
                </a:ext>
              </a:extLst>
            </p:cNvPr>
            <p:cNvSpPr/>
            <p:nvPr/>
          </p:nvSpPr>
          <p:spPr>
            <a:xfrm>
              <a:off x="4794745" y="3347019"/>
              <a:ext cx="206819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JDK-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API帮助文档.CHM</a:t>
              </a:r>
            </a:p>
          </p:txBody>
        </p:sp>
      </p:grpSp>
      <p:sp>
        <p:nvSpPr>
          <p:cNvPr id="49" name="PA_文本框 6">
            <a:extLst>
              <a:ext uri="{FF2B5EF4-FFF2-40B4-BE49-F238E27FC236}">
                <a16:creationId xmlns:a16="http://schemas.microsoft.com/office/drawing/2014/main" id="{B38E0A44-323E-4208-B4B1-DF1FD59E1E7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043359" y="3433290"/>
            <a:ext cx="5554982" cy="22907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pc="-1200" dirty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ea typeface="等线" panose="02010600030101010101" pitchFamily="2" charset="-122"/>
              </a:rPr>
              <a:t>__________</a:t>
            </a:r>
            <a:endParaRPr lang="zh-CN" altLang="en-US" spc="-1200" dirty="0">
              <a:blipFill dpi="0" rotWithShape="1">
                <a:blip r:embed="rId5"/>
                <a:srcRect/>
                <a:stretch>
                  <a:fillRect/>
                </a:stretch>
              </a:blip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pic>
        <p:nvPicPr>
          <p:cNvPr id="18434" name="Picture 2" descr="这知识就是不进脑_就是_知识_进脑表情">
            <a:extLst>
              <a:ext uri="{FF2B5EF4-FFF2-40B4-BE49-F238E27FC236}">
                <a16:creationId xmlns:a16="http://schemas.microsoft.com/office/drawing/2014/main" id="{8EA7A8F2-E2E0-070E-1BAF-339D0E96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84" y="3774733"/>
            <a:ext cx="2743604" cy="274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8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48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nodeType="withEffect">
                                  <p:stCondLst>
                                    <p:cond delay="27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7494" y="634736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String 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Alibaba PuHuiTi R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StringBuilder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Alibaba PuHuiTi R"/>
              </a:rPr>
              <a:t>类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220817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6BB920-EB89-461F-B2CF-996D6A33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0" y="1002232"/>
            <a:ext cx="10698800" cy="517190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6" name="标题 2">
            <a:extLst>
              <a:ext uri="{FF2B5EF4-FFF2-40B4-BE49-F238E27FC236}">
                <a16:creationId xmlns:a16="http://schemas.microsoft.com/office/drawing/2014/main" id="{6055921F-E5A7-465A-99E9-D22F4A8CF242}"/>
              </a:ext>
            </a:extLst>
          </p:cNvPr>
          <p:cNvSpPr txBox="1">
            <a:spLocks/>
          </p:cNvSpPr>
          <p:nvPr/>
        </p:nvSpPr>
        <p:spPr>
          <a:xfrm>
            <a:off x="1457486" y="1004187"/>
            <a:ext cx="300724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zh-CN" altLang="en-US" dirty="0"/>
              <a:t>在开发中的应用场景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FE0E331-5056-46D2-8A31-532F67462CED}"/>
              </a:ext>
            </a:extLst>
          </p:cNvPr>
          <p:cNvGrpSpPr>
            <a:grpSpLocks noChangeAspect="1"/>
          </p:cNvGrpSpPr>
          <p:nvPr/>
        </p:nvGrpSpPr>
        <p:grpSpPr>
          <a:xfrm>
            <a:off x="710880" y="1356520"/>
            <a:ext cx="7210633" cy="5501480"/>
            <a:chOff x="258792" y="1767187"/>
            <a:chExt cx="5448647" cy="4157142"/>
          </a:xfrm>
        </p:grpSpPr>
        <p:pic>
          <p:nvPicPr>
            <p:cNvPr id="52" name="Picture 3" descr="C:\Users\Administrator\Desktop\iMac_resource.png">
              <a:extLst>
                <a:ext uri="{FF2B5EF4-FFF2-40B4-BE49-F238E27FC236}">
                  <a16:creationId xmlns:a16="http://schemas.microsoft.com/office/drawing/2014/main" id="{ABC97697-CCD0-400D-812B-337BC5DE7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92" y="1767187"/>
              <a:ext cx="5448647" cy="4157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55388A8B-FA31-49B3-AE63-ECA4752C3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42"/>
            <a:stretch/>
          </p:blipFill>
          <p:spPr>
            <a:xfrm>
              <a:off x="808007" y="2122098"/>
              <a:ext cx="4316084" cy="2510288"/>
            </a:xfrm>
            <a:prstGeom prst="rect">
              <a:avLst/>
            </a:prstGeom>
          </p:spPr>
        </p:pic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2C273A0F-A0A7-4B79-AD4A-72FD32C50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17" y="1954959"/>
            <a:ext cx="596955" cy="59073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AD47C91-594A-48A2-906C-36A0682DA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474" y="2307292"/>
            <a:ext cx="550196" cy="59073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210AAAE-CF07-478A-9A34-E081A7C789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55"/>
          <a:stretch/>
        </p:blipFill>
        <p:spPr>
          <a:xfrm>
            <a:off x="1157378" y="2061570"/>
            <a:ext cx="78607" cy="45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8905C7-F479-4ABB-8206-394FCF8C563B}"/>
              </a:ext>
            </a:extLst>
          </p:cNvPr>
          <p:cNvSpPr/>
          <p:nvPr/>
        </p:nvSpPr>
        <p:spPr>
          <a:xfrm>
            <a:off x="1139554" y="2024372"/>
            <a:ext cx="111258" cy="84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4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857">
                                          <p:cBhvr additive="base">
                                            <p:cTn id="12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857">
                                          <p:cBhvr additive="base">
                                            <p:cTn id="13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6" presetClass="emph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6" presetClass="emph" presetSubtype="0" repeatCount="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6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PA" val="v5.2.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4_1*i*1"/>
  <p:tag name="KSO_WM_TEMPLATE_CATEGORY" val="mixed"/>
  <p:tag name="KSO_WM_TEMPLATE_INDEX" val="20200374"/>
  <p:tag name="KSO_WM_UNIT_LAYERLEVEL" val="1"/>
  <p:tag name="KSO_WM_TAG_VERSION" val="1.0"/>
  <p:tag name="KSO_WM_BEAUTIFY_FLAG" val="#wm#"/>
  <p:tag name="KSO_WM_UNIT_TYPE" val="i"/>
  <p:tag name="KSO_WM_UNIT_INDEX" val="1"/>
  <p:tag name="KSO_WM_DECORATE_TAGETSHAPES_IDS" val="1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28552</TotalTime>
  <Words>2708</Words>
  <Application>Microsoft Office PowerPoint</Application>
  <PresentationFormat>宽屏</PresentationFormat>
  <Paragraphs>382</Paragraphs>
  <Slides>42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42</vt:i4>
      </vt:variant>
    </vt:vector>
  </HeadingPairs>
  <TitlesOfParts>
    <vt:vector size="69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思源黑体 CN Bold</vt:lpstr>
      <vt:lpstr>思源黑体 CN Normal</vt:lpstr>
      <vt:lpstr>微软雅黑</vt:lpstr>
      <vt:lpstr>杨任东竹石体-Bold</vt:lpstr>
      <vt:lpstr>Arial</vt:lpstr>
      <vt:lpstr>Calibri</vt:lpstr>
      <vt:lpstr>Congenial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PowerPoint 演示文稿</vt:lpstr>
      <vt:lpstr>PowerPoint 演示文稿</vt:lpstr>
      <vt:lpstr>                       API</vt:lpstr>
      <vt:lpstr>                       API</vt:lpstr>
      <vt:lpstr>                       API</vt:lpstr>
      <vt:lpstr>                       API</vt:lpstr>
      <vt:lpstr>                       API</vt:lpstr>
      <vt:lpstr>PowerPoint 演示文稿</vt:lpstr>
      <vt:lpstr>字符串</vt:lpstr>
      <vt:lpstr>字符串</vt:lpstr>
      <vt:lpstr>字符串</vt:lpstr>
      <vt:lpstr>字符串</vt:lpstr>
      <vt:lpstr>字符串</vt:lpstr>
      <vt:lpstr>字符串</vt:lpstr>
      <vt:lpstr>String 类的特点</vt:lpstr>
      <vt:lpstr>String 类的常见构造方法</vt:lpstr>
      <vt:lpstr>String 类的常见面试题</vt:lpstr>
      <vt:lpstr>String 类的常见面试题</vt:lpstr>
      <vt:lpstr>String 类的常见面试题</vt:lpstr>
      <vt:lpstr>String 类的常见面试题</vt:lpstr>
      <vt:lpstr>String 类的常见面试题</vt:lpstr>
      <vt:lpstr>String 类用于比较的方法</vt:lpstr>
      <vt:lpstr>PowerPoint 演示文稿</vt:lpstr>
      <vt:lpstr>String 字符串的遍历</vt:lpstr>
      <vt:lpstr>PowerPoint 演示文稿</vt:lpstr>
      <vt:lpstr>String 字符串的截取方法</vt:lpstr>
      <vt:lpstr>PowerPoint 演示文稿</vt:lpstr>
      <vt:lpstr>String 字符串的替换方法</vt:lpstr>
      <vt:lpstr>PowerPoint 演示文稿</vt:lpstr>
      <vt:lpstr>String 字符串的切割方法</vt:lpstr>
      <vt:lpstr>String 方法小结</vt:lpstr>
      <vt:lpstr>PowerPoint 演示文稿</vt:lpstr>
      <vt:lpstr>StringBuiler 引入</vt:lpstr>
      <vt:lpstr>StringBuiler</vt:lpstr>
      <vt:lpstr>StringBuiler 构造方法</vt:lpstr>
      <vt:lpstr>StringBuiler 常用方法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614</cp:revision>
  <dcterms:created xsi:type="dcterms:W3CDTF">2020-03-31T02:23:27Z</dcterms:created>
  <dcterms:modified xsi:type="dcterms:W3CDTF">2022-10-31T10:07:31Z</dcterms:modified>
</cp:coreProperties>
</file>