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Syncopate"/>
      <p:regular r:id="rId38"/>
      <p:bold r:id="rId39"/>
    </p:embeddedFont>
    <p:embeddedFont>
      <p:font typeface="Source Sans Pro"/>
      <p:regular r:id="rId40"/>
      <p:bold r:id="rId41"/>
      <p:italic r:id="rId42"/>
      <p:boldItalic r:id="rId43"/>
    </p:embeddedFont>
    <p:embeddedFont>
      <p:font typeface="Questrial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regular.fntdata"/><Relationship Id="rId20" Type="http://schemas.openxmlformats.org/officeDocument/2006/relationships/slide" Target="slides/slide14.xml"/><Relationship Id="rId42" Type="http://schemas.openxmlformats.org/officeDocument/2006/relationships/font" Target="fonts/SourceSansPro-italic.fntdata"/><Relationship Id="rId41" Type="http://schemas.openxmlformats.org/officeDocument/2006/relationships/font" Target="fonts/SourceSansPro-bold.fntdata"/><Relationship Id="rId22" Type="http://schemas.openxmlformats.org/officeDocument/2006/relationships/slide" Target="slides/slide16.xml"/><Relationship Id="rId44" Type="http://schemas.openxmlformats.org/officeDocument/2006/relationships/font" Target="fonts/Questrial-regular.fntdata"/><Relationship Id="rId21" Type="http://schemas.openxmlformats.org/officeDocument/2006/relationships/slide" Target="slides/slide15.xml"/><Relationship Id="rId43" Type="http://schemas.openxmlformats.org/officeDocument/2006/relationships/font" Target="fonts/SourceSansPr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Syncopate-bold.fntdata"/><Relationship Id="rId16" Type="http://schemas.openxmlformats.org/officeDocument/2006/relationships/slide" Target="slides/slide10.xml"/><Relationship Id="rId38" Type="http://schemas.openxmlformats.org/officeDocument/2006/relationships/font" Target="fonts/Syncopat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 I’m Victoria, this is Jake, and this is our final presentation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an overview of what we will be </a:t>
            </a:r>
            <a:r>
              <a:rPr lang="en"/>
              <a:t>covering</a:t>
            </a:r>
            <a:r>
              <a:rPr lang="en"/>
              <a:t> today, first we split our presentation into two parts: study 1 and study 2. Study 1 is our completed study of </a:t>
            </a:r>
            <a:r>
              <a:rPr lang="en"/>
              <a:t>consensus</a:t>
            </a:r>
            <a:r>
              <a:rPr lang="en"/>
              <a:t> techniques </a:t>
            </a:r>
            <a:r>
              <a:rPr lang="en"/>
              <a:t>compared</a:t>
            </a:r>
            <a:r>
              <a:rPr lang="en"/>
              <a:t> on two different classifiers  and study 2 is the </a:t>
            </a:r>
            <a:r>
              <a:rPr lang="en"/>
              <a:t>uncompleted</a:t>
            </a:r>
            <a:r>
              <a:rPr lang="en"/>
              <a:t> study </a:t>
            </a:r>
            <a:r>
              <a:rPr lang="en"/>
              <a:t>that</a:t>
            </a:r>
            <a:r>
              <a:rPr lang="en"/>
              <a:t> we will be leaving for next year’s students to complete, concerning what defines an atypical nodule in the LIDC and whether identifying such nodules can improve the accuracy of CAD systems. 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0.012…... 10%,             0.046……. 15%,               0.066…... 20%,               0.086……. 25%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Victoria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Shape 5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Victoria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Victoria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slide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-228600" y="200675"/>
            <a:ext cx="9585000" cy="23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" sz="6500">
                <a:solidFill>
                  <a:srgbClr val="222222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A Study of Uncertainty</a:t>
            </a:r>
          </a:p>
          <a:p>
            <a:pPr lvl="0" algn="ctr">
              <a:spcBef>
                <a:spcPts val="0"/>
              </a:spcBef>
              <a:buNone/>
            </a:pPr>
            <a:r>
              <a:rPr b="0" lang="en" sz="6500">
                <a:solidFill>
                  <a:srgbClr val="222222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 in the LIDC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564400" y="2942150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Jake Sauter, Victoria LaBarre,</a:t>
            </a:r>
          </a:p>
          <a:p>
            <a:pPr lvl="0" rtl="0" algn="ctr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Jacob Furst and Daniela Raicu</a:t>
            </a:r>
          </a:p>
        </p:txBody>
      </p:sp>
      <p:grpSp>
        <p:nvGrpSpPr>
          <p:cNvPr id="150" name="Shape 150"/>
          <p:cNvGrpSpPr/>
          <p:nvPr/>
        </p:nvGrpSpPr>
        <p:grpSpPr>
          <a:xfrm rot="-5400000">
            <a:off x="-174766" y="787309"/>
            <a:ext cx="785346" cy="288044"/>
            <a:chOff x="2264200" y="2050425"/>
            <a:chExt cx="1204150" cy="445200"/>
          </a:xfrm>
        </p:grpSpPr>
        <p:sp>
          <p:nvSpPr>
            <p:cNvPr id="151" name="Shape 151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Methodology: Context</a:t>
            </a:r>
          </a:p>
        </p:txBody>
      </p:sp>
      <p:sp>
        <p:nvSpPr>
          <p:cNvPr id="289" name="Shape 289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ethods_chart_THIS_ONE.jpg"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68425"/>
            <a:ext cx="8679899" cy="32827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Shape 291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292" name="Shape 292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Methodology: </a:t>
            </a:r>
            <a:r>
              <a:rPr lang="en"/>
              <a:t>Vote Vector Conversion</a:t>
            </a:r>
            <a:br>
              <a:rPr lang="en"/>
            </a:b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Arial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Vote vector 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[2, 2, 3, 5]</a:t>
            </a:r>
          </a:p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Arial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using an 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consensus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Mean, median, mode</a:t>
            </a:r>
          </a:p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Arial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Probabilistic label vector 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 Median PLV: [ 0, 0.5, 0.5, 0, 0]</a:t>
            </a:r>
          </a:p>
          <a:p>
            <a:pPr indent="-3556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equal to one</a:t>
            </a:r>
          </a:p>
          <a:p>
            <a:pPr indent="-355600" lvl="1" marL="914400" rtl="0">
              <a:spcBef>
                <a:spcPts val="0"/>
              </a:spcBef>
              <a:buClr>
                <a:srgbClr val="20124D"/>
              </a:buClr>
              <a:buSzPct val="100000"/>
              <a:buFont typeface="Arial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Percentage </a:t>
            </a:r>
            <a:br>
              <a:rPr lang="en" sz="28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2" name="Shape 302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303" name="Shape 303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Methodology: Vote Vector Conversion</a:t>
            </a:r>
            <a:br>
              <a:rPr lang="en"/>
            </a:br>
            <a:br>
              <a:rPr lang="en"/>
            </a:br>
          </a:p>
        </p:txBody>
      </p:sp>
      <p:sp>
        <p:nvSpPr>
          <p:cNvPr id="311" name="Shape 311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923875"/>
            <a:ext cx="8520600" cy="119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  <a:buChar char="●"/>
            </a:pPr>
            <a:r>
              <a:rPr lang="en" sz="2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Mean</a:t>
            </a:r>
          </a:p>
          <a:p>
            <a:pPr indent="-4064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Questrial"/>
              <a:buChar char="○"/>
            </a:pPr>
            <a:r>
              <a:rPr lang="en" sz="2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[ 2, 2, 3, 5]                                            [ 0, 0, 1, 0, 0]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04800" y="2312750"/>
            <a:ext cx="86472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FDAC2"/>
              </a:buClr>
              <a:buSzPct val="100000"/>
              <a:buFont typeface="Questrial"/>
              <a:buChar char="●"/>
            </a:pPr>
            <a:r>
              <a:rPr lang="en" sz="2800">
                <a:solidFill>
                  <a:srgbClr val="20124D"/>
                </a:solidFill>
                <a:latin typeface="Questrial"/>
                <a:ea typeface="Questrial"/>
                <a:cs typeface="Questrial"/>
                <a:sym typeface="Questrial"/>
              </a:rPr>
              <a:t>Median</a:t>
            </a: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0124D"/>
              </a:buClr>
              <a:buSzPct val="100000"/>
              <a:buFont typeface="Questrial"/>
              <a:buChar char="○"/>
            </a:pPr>
            <a:r>
              <a:rPr lang="en" sz="2800">
                <a:solidFill>
                  <a:srgbClr val="20124D"/>
                </a:solidFill>
                <a:latin typeface="Questrial"/>
                <a:ea typeface="Questrial"/>
                <a:cs typeface="Questrial"/>
                <a:sym typeface="Questrial"/>
              </a:rPr>
              <a:t>[ 2, 2, 3, 5]                                          [ 0, 0.5, 0.5, 0, 0]</a:t>
            </a:r>
            <a:br>
              <a:rPr lang="en" sz="2800">
                <a:solidFill>
                  <a:srgbClr val="20124D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sp>
        <p:nvSpPr>
          <p:cNvPr id="314" name="Shape 314"/>
          <p:cNvSpPr txBox="1"/>
          <p:nvPr/>
        </p:nvSpPr>
        <p:spPr>
          <a:xfrm>
            <a:off x="330975" y="3487172"/>
            <a:ext cx="79881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FDAC2"/>
              </a:buClr>
              <a:buSzPct val="100000"/>
              <a:buFont typeface="Questrial"/>
              <a:buChar char="●"/>
            </a:pPr>
            <a:r>
              <a:rPr lang="en" sz="2800">
                <a:solidFill>
                  <a:srgbClr val="20124D"/>
                </a:solidFill>
                <a:latin typeface="Questrial"/>
                <a:ea typeface="Questrial"/>
                <a:cs typeface="Questrial"/>
                <a:sym typeface="Questrial"/>
              </a:rPr>
              <a:t>Mode</a:t>
            </a: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20124D"/>
              </a:buClr>
              <a:buSzPct val="100000"/>
              <a:buFont typeface="Questrial"/>
              <a:buChar char="○"/>
            </a:pPr>
            <a:r>
              <a:rPr lang="en" sz="2800">
                <a:solidFill>
                  <a:srgbClr val="20124D"/>
                </a:solidFill>
                <a:latin typeface="Questrial"/>
                <a:ea typeface="Questrial"/>
                <a:cs typeface="Questrial"/>
                <a:sym typeface="Questrial"/>
              </a:rPr>
              <a:t>[ 2, 2, 3, 5]                                        [ 0, 1, 0, 0, 0]</a:t>
            </a:r>
          </a:p>
        </p:txBody>
      </p:sp>
      <p:sp>
        <p:nvSpPr>
          <p:cNvPr id="315" name="Shape 315"/>
          <p:cNvSpPr/>
          <p:nvPr/>
        </p:nvSpPr>
        <p:spPr>
          <a:xfrm>
            <a:off x="3124775" y="1595250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3096275" y="2759775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096275" y="4055175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382275" y="1616775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534675" y="2759775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5458475" y="4055175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 txBox="1"/>
          <p:nvPr/>
        </p:nvSpPr>
        <p:spPr>
          <a:xfrm>
            <a:off x="3614975" y="1317575"/>
            <a:ext cx="133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2+2+3+5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010100" y="1678425"/>
            <a:ext cx="44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4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3691325" y="1732612"/>
            <a:ext cx="1001700" cy="0"/>
          </a:xfrm>
          <a:prstGeom prst="straightConnector1">
            <a:avLst/>
          </a:prstGeom>
          <a:noFill/>
          <a:ln cap="flat" cmpd="sng" w="38100">
            <a:solidFill>
              <a:srgbClr val="5FDAC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4" name="Shape 324"/>
          <p:cNvSpPr txBox="1"/>
          <p:nvPr/>
        </p:nvSpPr>
        <p:spPr>
          <a:xfrm>
            <a:off x="4782600" y="1387350"/>
            <a:ext cx="64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= 3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3465125" y="2701425"/>
            <a:ext cx="1456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[ 2, 2, 3, 5]</a:t>
            </a:r>
          </a:p>
        </p:txBody>
      </p:sp>
      <p:cxnSp>
        <p:nvCxnSpPr>
          <p:cNvPr id="326" name="Shape 326"/>
          <p:cNvCxnSpPr/>
          <p:nvPr/>
        </p:nvCxnSpPr>
        <p:spPr>
          <a:xfrm flipH="1" rot="10800000">
            <a:off x="3625025" y="2707562"/>
            <a:ext cx="294900" cy="392400"/>
          </a:xfrm>
          <a:prstGeom prst="straightConnector1">
            <a:avLst/>
          </a:prstGeom>
          <a:noFill/>
          <a:ln cap="flat" cmpd="sng" w="28575">
            <a:solidFill>
              <a:srgbClr val="5FDAC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7" name="Shape 327"/>
          <p:cNvCxnSpPr/>
          <p:nvPr/>
        </p:nvCxnSpPr>
        <p:spPr>
          <a:xfrm flipH="1" rot="10800000">
            <a:off x="4505700" y="2707562"/>
            <a:ext cx="294900" cy="392400"/>
          </a:xfrm>
          <a:prstGeom prst="straightConnector1">
            <a:avLst/>
          </a:prstGeom>
          <a:noFill/>
          <a:ln cap="flat" cmpd="sng" w="28575">
            <a:solidFill>
              <a:srgbClr val="5FDAC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28" name="Shape 328"/>
          <p:cNvSpPr/>
          <p:nvPr/>
        </p:nvSpPr>
        <p:spPr>
          <a:xfrm>
            <a:off x="3890850" y="2644600"/>
            <a:ext cx="643200" cy="484800"/>
          </a:xfrm>
          <a:prstGeom prst="ellipse">
            <a:avLst/>
          </a:prstGeom>
          <a:noFill/>
          <a:ln cap="flat" cmpd="sng" w="28575">
            <a:solidFill>
              <a:srgbClr val="5FDAC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 txBox="1"/>
          <p:nvPr/>
        </p:nvSpPr>
        <p:spPr>
          <a:xfrm>
            <a:off x="4724400" y="2678425"/>
            <a:ext cx="853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= 2.5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538775" y="4040675"/>
            <a:ext cx="21321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[ 2, 2, 3, 5] =  2</a:t>
            </a:r>
          </a:p>
        </p:txBody>
      </p:sp>
      <p:sp>
        <p:nvSpPr>
          <p:cNvPr id="331" name="Shape 331"/>
          <p:cNvSpPr/>
          <p:nvPr/>
        </p:nvSpPr>
        <p:spPr>
          <a:xfrm>
            <a:off x="3662250" y="3940000"/>
            <a:ext cx="643200" cy="484800"/>
          </a:xfrm>
          <a:prstGeom prst="ellipse">
            <a:avLst/>
          </a:prstGeom>
          <a:noFill/>
          <a:ln cap="flat" cmpd="sng" w="28575">
            <a:solidFill>
              <a:srgbClr val="5FDAC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2" name="Shape 332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333" name="Shape 333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Methodology: Label Extraction</a:t>
            </a:r>
            <a:br>
              <a:rPr lang="en"/>
            </a:br>
            <a:br>
              <a:rPr lang="en"/>
            </a:br>
          </a:p>
        </p:txBody>
      </p:sp>
      <p:sp>
        <p:nvSpPr>
          <p:cNvPr id="341" name="Shape 341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923875"/>
            <a:ext cx="1804500" cy="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  <a:buChar char="●"/>
            </a:pPr>
            <a:r>
              <a:rPr lang="en" sz="2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2647600" y="1614750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7673600" y="1614750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45" name="Shape 345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346" name="Shape 346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2890550" y="1446900"/>
            <a:ext cx="4905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1*.1+2*.1+3*.4+4*.2+5*.2 = 3.3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235575" y="1465650"/>
            <a:ext cx="2366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 .1,.1, .4, .2, .2]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1" name="Shape 351"/>
          <p:cNvSpPr txBox="1"/>
          <p:nvPr/>
        </p:nvSpPr>
        <p:spPr>
          <a:xfrm>
            <a:off x="3655200" y="2864100"/>
            <a:ext cx="1508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8029175" y="1433775"/>
            <a:ext cx="425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235500" y="2005600"/>
            <a:ext cx="1931400" cy="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  <a:buChar char="●"/>
            </a:pPr>
            <a:r>
              <a:rPr lang="en" sz="2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Median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2571400" y="2696475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754650" y="2696475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/>
        </p:nvSpPr>
        <p:spPr>
          <a:xfrm>
            <a:off x="2814350" y="2528625"/>
            <a:ext cx="49059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RS: [.1, .2, .6, .8, 1] 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59375" y="2547375"/>
            <a:ext cx="2366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 .1,.1, .4, .2, .2]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6200375" y="2515500"/>
            <a:ext cx="425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</a:p>
        </p:txBody>
      </p:sp>
      <p:sp>
        <p:nvSpPr>
          <p:cNvPr id="359" name="Shape 359"/>
          <p:cNvSpPr/>
          <p:nvPr/>
        </p:nvSpPr>
        <p:spPr>
          <a:xfrm>
            <a:off x="4500900" y="2625900"/>
            <a:ext cx="366300" cy="513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235500" y="3072400"/>
            <a:ext cx="1931400" cy="54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  <a:buChar char="●"/>
            </a:pPr>
            <a:r>
              <a:rPr lang="en" sz="28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2890550" y="3814775"/>
            <a:ext cx="3663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523850" y="3617425"/>
            <a:ext cx="2366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[ .1,.1, .4, .2, .2]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/>
        </p:nvSpPr>
        <p:spPr>
          <a:xfrm>
            <a:off x="3213500" y="3639075"/>
            <a:ext cx="425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</a:p>
        </p:txBody>
      </p:sp>
      <p:sp>
        <p:nvSpPr>
          <p:cNvPr id="364" name="Shape 364"/>
          <p:cNvSpPr/>
          <p:nvPr/>
        </p:nvSpPr>
        <p:spPr>
          <a:xfrm>
            <a:off x="1524050" y="3702125"/>
            <a:ext cx="366300" cy="5133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0" y="1254775"/>
            <a:ext cx="91440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Compared consensus techniques 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Questrial"/>
            </a:pPr>
            <a:r>
              <a:rPr lang="en"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Mean, Median, Mode</a:t>
            </a:r>
          </a:p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Compared forcing a label before/after 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Questrial"/>
            </a:pPr>
            <a:r>
              <a:rPr lang="en"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Multi Class Decision Tree   (MCDT)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Questrial"/>
            </a:pPr>
            <a:r>
              <a:rPr lang="en"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Belief Decision Tree            (BDT)</a:t>
            </a:r>
          </a:p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Compared consensus techniques to distribution(BDT)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Questrial"/>
            </a:pPr>
            <a:r>
              <a:rPr lang="en"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Consensus provided better positive to negative response rate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t/>
            </a:r>
            <a:endParaRPr sz="11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72" name="Shape 372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373" name="Shape 373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Results: </a:t>
            </a:r>
            <a:r>
              <a:rPr b="0" lang="en" sz="2800">
                <a:latin typeface="Questrial"/>
                <a:ea typeface="Questrial"/>
                <a:cs typeface="Questrial"/>
                <a:sym typeface="Questrial"/>
              </a:rPr>
              <a:t>before looking at our chart</a:t>
            </a:r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11887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DT- Decision Tree</a:t>
            </a: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BDT- Belief decision Tree</a:t>
            </a: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Mean, Median, Mode, Distribution</a:t>
            </a: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Green- correct</a:t>
            </a: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Red- incorrect </a:t>
            </a: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Negatives on the left </a:t>
            </a: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Positives on the right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3" name="Shape 383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384" name="Shape 384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 b="2827" l="0" r="0" t="3854"/>
          <a:stretch/>
        </p:blipFill>
        <p:spPr>
          <a:xfrm>
            <a:off x="123519" y="418299"/>
            <a:ext cx="8912999" cy="40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 rot="3614726">
            <a:off x="737773" y="450563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Mean</a:t>
            </a:r>
          </a:p>
        </p:txBody>
      </p:sp>
      <p:sp>
        <p:nvSpPr>
          <p:cNvPr id="393" name="Shape 393"/>
          <p:cNvSpPr txBox="1"/>
          <p:nvPr/>
        </p:nvSpPr>
        <p:spPr>
          <a:xfrm rot="3614726">
            <a:off x="1159582" y="450563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</a:p>
        </p:txBody>
      </p:sp>
      <p:sp>
        <p:nvSpPr>
          <p:cNvPr id="394" name="Shape 394"/>
          <p:cNvSpPr txBox="1"/>
          <p:nvPr/>
        </p:nvSpPr>
        <p:spPr>
          <a:xfrm rot="3614726">
            <a:off x="1540582" y="450563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</a:p>
        </p:txBody>
      </p:sp>
      <p:sp>
        <p:nvSpPr>
          <p:cNvPr id="395" name="Shape 395"/>
          <p:cNvSpPr txBox="1"/>
          <p:nvPr/>
        </p:nvSpPr>
        <p:spPr>
          <a:xfrm rot="3613762">
            <a:off x="3065915" y="4650881"/>
            <a:ext cx="993295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Distribution</a:t>
            </a:r>
          </a:p>
        </p:txBody>
      </p:sp>
      <p:sp>
        <p:nvSpPr>
          <p:cNvPr id="396" name="Shape 396"/>
          <p:cNvSpPr txBox="1"/>
          <p:nvPr/>
        </p:nvSpPr>
        <p:spPr>
          <a:xfrm rot="3614726">
            <a:off x="1956973" y="4511048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Mean</a:t>
            </a:r>
          </a:p>
        </p:txBody>
      </p:sp>
      <p:sp>
        <p:nvSpPr>
          <p:cNvPr id="397" name="Shape 397"/>
          <p:cNvSpPr txBox="1"/>
          <p:nvPr/>
        </p:nvSpPr>
        <p:spPr>
          <a:xfrm rot="3614726">
            <a:off x="2337973" y="449925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</a:p>
        </p:txBody>
      </p:sp>
      <p:sp>
        <p:nvSpPr>
          <p:cNvPr id="398" name="Shape 398"/>
          <p:cNvSpPr txBox="1"/>
          <p:nvPr/>
        </p:nvSpPr>
        <p:spPr>
          <a:xfrm rot="3614726">
            <a:off x="2747985" y="449925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674900" y="76200"/>
            <a:ext cx="984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Negatives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4946275" y="76200"/>
            <a:ext cx="9849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Positives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1796237" y="324900"/>
            <a:ext cx="19353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|----------BDT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----------|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391323" y="337672"/>
            <a:ext cx="19353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|------MCDT-----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4891411" y="324900"/>
            <a:ext cx="21225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|----------BDT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----------|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3598102" y="337672"/>
            <a:ext cx="19353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 |------MCDT-----</a:t>
            </a:r>
          </a:p>
        </p:txBody>
      </p:sp>
      <p:sp>
        <p:nvSpPr>
          <p:cNvPr id="405" name="Shape 405"/>
          <p:cNvSpPr txBox="1"/>
          <p:nvPr/>
        </p:nvSpPr>
        <p:spPr>
          <a:xfrm rot="3614726">
            <a:off x="3961767" y="450563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Mean</a:t>
            </a:r>
          </a:p>
        </p:txBody>
      </p:sp>
      <p:sp>
        <p:nvSpPr>
          <p:cNvPr id="406" name="Shape 406"/>
          <p:cNvSpPr txBox="1"/>
          <p:nvPr/>
        </p:nvSpPr>
        <p:spPr>
          <a:xfrm rot="3614726">
            <a:off x="4383576" y="450563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</a:p>
        </p:txBody>
      </p:sp>
      <p:sp>
        <p:nvSpPr>
          <p:cNvPr id="407" name="Shape 407"/>
          <p:cNvSpPr txBox="1"/>
          <p:nvPr/>
        </p:nvSpPr>
        <p:spPr>
          <a:xfrm rot="3614726">
            <a:off x="4764576" y="450563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</a:p>
        </p:txBody>
      </p:sp>
      <p:sp>
        <p:nvSpPr>
          <p:cNvPr id="408" name="Shape 408"/>
          <p:cNvSpPr txBox="1"/>
          <p:nvPr/>
        </p:nvSpPr>
        <p:spPr>
          <a:xfrm rot="3613762">
            <a:off x="6289909" y="4650881"/>
            <a:ext cx="993295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Distribution</a:t>
            </a:r>
          </a:p>
        </p:txBody>
      </p:sp>
      <p:sp>
        <p:nvSpPr>
          <p:cNvPr id="409" name="Shape 409"/>
          <p:cNvSpPr txBox="1"/>
          <p:nvPr/>
        </p:nvSpPr>
        <p:spPr>
          <a:xfrm rot="3614726">
            <a:off x="5180967" y="4511048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Mean</a:t>
            </a:r>
          </a:p>
        </p:txBody>
      </p:sp>
      <p:sp>
        <p:nvSpPr>
          <p:cNvPr id="410" name="Shape 410"/>
          <p:cNvSpPr txBox="1"/>
          <p:nvPr/>
        </p:nvSpPr>
        <p:spPr>
          <a:xfrm rot="3614726">
            <a:off x="5561967" y="449925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</a:p>
        </p:txBody>
      </p:sp>
      <p:sp>
        <p:nvSpPr>
          <p:cNvPr id="411" name="Shape 411"/>
          <p:cNvSpPr txBox="1"/>
          <p:nvPr/>
        </p:nvSpPr>
        <p:spPr>
          <a:xfrm rot="3614726">
            <a:off x="5971979" y="4499251"/>
            <a:ext cx="660708" cy="269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11700" y="1259575"/>
            <a:ext cx="8520600" cy="78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Consensus produced more robust results</a:t>
            </a:r>
          </a:p>
        </p:txBody>
      </p:sp>
      <p:sp>
        <p:nvSpPr>
          <p:cNvPr id="418" name="Shape 418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9" name="Shape 419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420" name="Shape 420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977150"/>
            <a:ext cx="8832300" cy="78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Consensus b</a:t>
            </a: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efore model</a:t>
            </a:r>
          </a:p>
          <a:p>
            <a:pPr indent="-406400" lvl="1" marL="914400" rtl="0">
              <a:spcBef>
                <a:spcPts val="0"/>
              </a:spcBef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better than consensus after model</a:t>
            </a:r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311700" y="3077475"/>
            <a:ext cx="8520600" cy="103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Mean is the best technique</a:t>
            </a:r>
          </a:p>
          <a:p>
            <a:pPr indent="-4064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Most positive responses to negative responses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ctrTitle"/>
          </p:nvPr>
        </p:nvSpPr>
        <p:spPr>
          <a:xfrm>
            <a:off x="457200" y="200675"/>
            <a:ext cx="9240000" cy="23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4800">
                <a:solidFill>
                  <a:srgbClr val="222222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Study</a:t>
            </a:r>
            <a:r>
              <a:rPr b="0" lang="en" sz="4800">
                <a:solidFill>
                  <a:srgbClr val="222222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 2</a:t>
            </a:r>
          </a:p>
        </p:txBody>
      </p:sp>
      <p:sp>
        <p:nvSpPr>
          <p:cNvPr id="430" name="Shape 430"/>
          <p:cNvSpPr txBox="1"/>
          <p:nvPr>
            <p:ph idx="1" type="subTitle"/>
          </p:nvPr>
        </p:nvSpPr>
        <p:spPr>
          <a:xfrm>
            <a:off x="564400" y="2942150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An evaluation of feature characteristics of atypical nodules</a:t>
            </a:r>
          </a:p>
        </p:txBody>
      </p:sp>
      <p:grpSp>
        <p:nvGrpSpPr>
          <p:cNvPr id="431" name="Shape 431"/>
          <p:cNvGrpSpPr/>
          <p:nvPr/>
        </p:nvGrpSpPr>
        <p:grpSpPr>
          <a:xfrm rot="-5400000">
            <a:off x="-98566" y="2006509"/>
            <a:ext cx="785346" cy="288044"/>
            <a:chOff x="2264200" y="2050425"/>
            <a:chExt cx="1204150" cy="445200"/>
          </a:xfrm>
        </p:grpSpPr>
        <p:sp>
          <p:nvSpPr>
            <p:cNvPr id="432" name="Shape 432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Methodology: Support</a:t>
            </a: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311700" y="1447150"/>
            <a:ext cx="8520600" cy="11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Typical: There are “enough” similar nodules in the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2" name="Shape 442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443" name="Shape 443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Shape 446"/>
          <p:cNvSpPr txBox="1"/>
          <p:nvPr>
            <p:ph idx="1" type="body"/>
          </p:nvPr>
        </p:nvSpPr>
        <p:spPr>
          <a:xfrm>
            <a:off x="311700" y="2622700"/>
            <a:ext cx="8520600" cy="111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b="1"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Atypical: the nodule is “significantly” different from the other nodules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Overview: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74500"/>
            <a:ext cx="3602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Study 1</a:t>
            </a:r>
          </a:p>
          <a:p>
            <a: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</a:p>
          <a:p>
            <a: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Motivation</a:t>
            </a:r>
          </a:p>
          <a:p>
            <a: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Methodology </a:t>
            </a:r>
          </a:p>
          <a:p>
            <a: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Results</a:t>
            </a:r>
          </a:p>
          <a:p>
            <a: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Conclusion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1" name="Shape 161"/>
          <p:cNvGrpSpPr/>
          <p:nvPr/>
        </p:nvGrpSpPr>
        <p:grpSpPr>
          <a:xfrm rot="-5400000">
            <a:off x="-154991" y="455534"/>
            <a:ext cx="785346" cy="288044"/>
            <a:chOff x="2264200" y="2050425"/>
            <a:chExt cx="1204150" cy="445200"/>
          </a:xfrm>
        </p:grpSpPr>
        <p:sp>
          <p:nvSpPr>
            <p:cNvPr id="162" name="Shape 162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Shape 165"/>
          <p:cNvSpPr txBox="1"/>
          <p:nvPr>
            <p:ph idx="1" type="body"/>
          </p:nvPr>
        </p:nvSpPr>
        <p:spPr>
          <a:xfrm>
            <a:off x="4255650" y="1274500"/>
            <a:ext cx="40263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Study 2</a:t>
            </a:r>
          </a:p>
          <a:p>
            <a: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Methodology </a:t>
            </a:r>
          </a:p>
          <a:p>
            <a:pPr indent="-4064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Results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Methodology: Support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138640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3 Strategies:</a:t>
            </a:r>
          </a:p>
          <a:p>
            <a: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b="1"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Based on labels predicted using BDT’s </a:t>
            </a: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Based on image features</a:t>
            </a:r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Combinations the above strategies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rgbClr val="5E2B97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4" name="Shape 454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455" name="Shape 455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4294967295" type="ctrTitle"/>
          </p:nvPr>
        </p:nvSpPr>
        <p:spPr>
          <a:xfrm>
            <a:off x="295614" y="474023"/>
            <a:ext cx="8458200" cy="5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Support</a:t>
            </a:r>
          </a:p>
        </p:txBody>
      </p:sp>
      <p:sp>
        <p:nvSpPr>
          <p:cNvPr id="463" name="Shape 463"/>
          <p:cNvSpPr/>
          <p:nvPr/>
        </p:nvSpPr>
        <p:spPr>
          <a:xfrm>
            <a:off x="436529" y="1905325"/>
            <a:ext cx="4224747" cy="2249575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438332" y="1449125"/>
            <a:ext cx="4224900" cy="486000"/>
          </a:xfrm>
          <a:prstGeom prst="rect">
            <a:avLst/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Training Set</a:t>
            </a:r>
          </a:p>
        </p:txBody>
      </p:sp>
      <p:sp>
        <p:nvSpPr>
          <p:cNvPr id="465" name="Shape 465"/>
          <p:cNvSpPr/>
          <p:nvPr/>
        </p:nvSpPr>
        <p:spPr>
          <a:xfrm>
            <a:off x="436520" y="1918962"/>
            <a:ext cx="4224900" cy="4860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              Actual</a:t>
            </a:r>
            <a:r>
              <a:rPr b="1" lang="en">
                <a:solidFill>
                  <a:srgbClr val="20124D"/>
                </a:solidFill>
              </a:rPr>
              <a:t>                               </a:t>
            </a:r>
            <a:r>
              <a:rPr b="1" lang="en">
                <a:solidFill>
                  <a:srgbClr val="FFFFFF"/>
                </a:solidFill>
              </a:rPr>
              <a:t>Predicted   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355225" y="2424150"/>
            <a:ext cx="21984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[0, 0, 0.75, 0.25,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[0, 0, 0, 0,1]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[0.25, 0.25, 0.25, 0.25, 0]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2717988" y="2424150"/>
            <a:ext cx="18906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</p:txBody>
      </p:sp>
      <p:cxnSp>
        <p:nvCxnSpPr>
          <p:cNvPr id="468" name="Shape 468"/>
          <p:cNvCxnSpPr/>
          <p:nvPr/>
        </p:nvCxnSpPr>
        <p:spPr>
          <a:xfrm>
            <a:off x="2573522" y="1909612"/>
            <a:ext cx="7500" cy="224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9" name="Shape 469"/>
          <p:cNvSpPr/>
          <p:nvPr/>
        </p:nvSpPr>
        <p:spPr>
          <a:xfrm>
            <a:off x="5640321" y="1899595"/>
            <a:ext cx="1545698" cy="2221324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/>
          <p:nvPr/>
        </p:nvSpPr>
        <p:spPr>
          <a:xfrm>
            <a:off x="5640981" y="1449125"/>
            <a:ext cx="1545600" cy="480000"/>
          </a:xfrm>
          <a:prstGeom prst="rect">
            <a:avLst/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Testing Set</a:t>
            </a:r>
          </a:p>
        </p:txBody>
      </p:sp>
      <p:sp>
        <p:nvSpPr>
          <p:cNvPr id="471" name="Shape 471"/>
          <p:cNvSpPr/>
          <p:nvPr/>
        </p:nvSpPr>
        <p:spPr>
          <a:xfrm>
            <a:off x="5640318" y="1913062"/>
            <a:ext cx="1545600" cy="4800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Predicted    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5581237" y="2387525"/>
            <a:ext cx="1496699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[0, 0, 1, 0, 0]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cxnSp>
        <p:nvCxnSpPr>
          <p:cNvPr id="473" name="Shape 473"/>
          <p:cNvCxnSpPr/>
          <p:nvPr/>
        </p:nvCxnSpPr>
        <p:spPr>
          <a:xfrm>
            <a:off x="-248728" y="2759850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4" name="Shape 474"/>
          <p:cNvCxnSpPr/>
          <p:nvPr/>
        </p:nvCxnSpPr>
        <p:spPr>
          <a:xfrm>
            <a:off x="-252125" y="2967039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5" name="Shape 475"/>
          <p:cNvCxnSpPr/>
          <p:nvPr/>
        </p:nvCxnSpPr>
        <p:spPr>
          <a:xfrm>
            <a:off x="-248728" y="3129116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6" name="Shape 476"/>
          <p:cNvCxnSpPr/>
          <p:nvPr/>
        </p:nvCxnSpPr>
        <p:spPr>
          <a:xfrm>
            <a:off x="-248728" y="3411195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7" name="Shape 477"/>
          <p:cNvCxnSpPr/>
          <p:nvPr/>
        </p:nvCxnSpPr>
        <p:spPr>
          <a:xfrm>
            <a:off x="-252125" y="3604972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78" name="Shape 478"/>
          <p:cNvCxnSpPr/>
          <p:nvPr/>
        </p:nvCxnSpPr>
        <p:spPr>
          <a:xfrm>
            <a:off x="-252125" y="3820999"/>
            <a:ext cx="7447500" cy="1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9" name="Shape 479"/>
          <p:cNvSpPr/>
          <p:nvPr/>
        </p:nvSpPr>
        <p:spPr>
          <a:xfrm flipH="1" rot="-1619864">
            <a:off x="4471412" y="2875876"/>
            <a:ext cx="1367975" cy="275697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/>
        </p:nvSpPr>
        <p:spPr>
          <a:xfrm flipH="1" rot="-2513445">
            <a:off x="4278319" y="3205538"/>
            <a:ext cx="1748208" cy="275771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 txBox="1"/>
          <p:nvPr/>
        </p:nvSpPr>
        <p:spPr>
          <a:xfrm>
            <a:off x="4893600" y="22100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4707425" y="2746562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859825" y="3533225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3</a:t>
            </a:r>
          </a:p>
        </p:txBody>
      </p:sp>
      <p:sp>
        <p:nvSpPr>
          <p:cNvPr id="484" name="Shape 484"/>
          <p:cNvSpPr/>
          <p:nvPr/>
        </p:nvSpPr>
        <p:spPr>
          <a:xfrm>
            <a:off x="4803275" y="3551650"/>
            <a:ext cx="393900" cy="357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 rot="-7810721">
            <a:off x="5068838" y="3949347"/>
            <a:ext cx="524975" cy="182842"/>
          </a:xfrm>
          <a:prstGeom prst="rightArrow">
            <a:avLst>
              <a:gd fmla="val 26261" name="adj1"/>
              <a:gd fmla="val 31005" name="adj2"/>
            </a:avLst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5143925" y="4221400"/>
            <a:ext cx="2852400" cy="273900"/>
          </a:xfrm>
          <a:prstGeom prst="rect">
            <a:avLst/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# of matching predicted values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10425" y="239305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</a:rPr>
              <a:t>1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1025" y="265880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</a:rPr>
              <a:t>2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21025" y="2902125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</a:rPr>
              <a:t>3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21025" y="308805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</a:rPr>
              <a:t>4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110425" y="330660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</a:rPr>
              <a:t>5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10425" y="3551650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0124D"/>
                </a:solidFill>
              </a:rPr>
              <a:t>6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121025" y="3826662"/>
            <a:ext cx="32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7</a:t>
            </a:r>
          </a:p>
        </p:txBody>
      </p:sp>
      <p:sp>
        <p:nvSpPr>
          <p:cNvPr id="494" name="Shape 494"/>
          <p:cNvSpPr/>
          <p:nvPr/>
        </p:nvSpPr>
        <p:spPr>
          <a:xfrm>
            <a:off x="76525" y="3855350"/>
            <a:ext cx="393900" cy="357000"/>
          </a:xfrm>
          <a:prstGeom prst="ellipse">
            <a:avLst/>
          </a:prstGeom>
          <a:noFill/>
          <a:ln cap="flat" cmpd="sng" w="28575">
            <a:solidFill>
              <a:srgbClr val="5E2B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5E2B97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 rot="-9259698">
            <a:off x="417414" y="4179052"/>
            <a:ext cx="524913" cy="182893"/>
          </a:xfrm>
          <a:prstGeom prst="rightArrow">
            <a:avLst>
              <a:gd fmla="val 26261" name="adj1"/>
              <a:gd fmla="val 31005" name="adj2"/>
            </a:avLst>
          </a:prstGeom>
          <a:solidFill>
            <a:srgbClr val="5E2B97"/>
          </a:solidFill>
          <a:ln cap="flat" cmpd="sng" w="9525">
            <a:solidFill>
              <a:srgbClr val="5E2B9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708625" y="4212825"/>
            <a:ext cx="1552200" cy="273900"/>
          </a:xfrm>
          <a:prstGeom prst="rect">
            <a:avLst/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# of total cases 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7086075" y="1475600"/>
            <a:ext cx="1689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   </a:t>
            </a:r>
            <a:r>
              <a:rPr b="1" lang="en" sz="1800">
                <a:solidFill>
                  <a:srgbClr val="20124D"/>
                </a:solidFill>
              </a:rPr>
              <a:t>Support</a:t>
            </a:r>
            <a:r>
              <a:rPr lang="en" sz="1800"/>
              <a:t> =   </a:t>
            </a:r>
          </a:p>
        </p:txBody>
      </p:sp>
      <p:cxnSp>
        <p:nvCxnSpPr>
          <p:cNvPr id="498" name="Shape 498"/>
          <p:cNvCxnSpPr/>
          <p:nvPr/>
        </p:nvCxnSpPr>
        <p:spPr>
          <a:xfrm>
            <a:off x="8674957" y="1725248"/>
            <a:ext cx="368700" cy="7500"/>
          </a:xfrm>
          <a:prstGeom prst="straightConnector1">
            <a:avLst/>
          </a:prstGeom>
          <a:noFill/>
          <a:ln cap="flat" cmpd="sng" w="28575">
            <a:solidFill>
              <a:srgbClr val="5E2B9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99" name="Shape 499"/>
          <p:cNvSpPr txBox="1"/>
          <p:nvPr/>
        </p:nvSpPr>
        <p:spPr>
          <a:xfrm>
            <a:off x="8674950" y="12956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3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8674950" y="1656650"/>
            <a:ext cx="280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000"/>
              <a:t>7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7916825" y="2101925"/>
            <a:ext cx="896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= </a:t>
            </a:r>
            <a:r>
              <a:rPr b="1" lang="en" sz="1800">
                <a:solidFill>
                  <a:srgbClr val="20124D"/>
                </a:solidFill>
              </a:rPr>
              <a:t>0.43</a:t>
            </a:r>
            <a:r>
              <a:rPr lang="en" sz="1800"/>
              <a:t> 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7213750" y="2506400"/>
            <a:ext cx="20355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* </a:t>
            </a:r>
            <a:r>
              <a:rPr b="1" lang="en" sz="1800">
                <a:solidFill>
                  <a:srgbClr val="20124D"/>
                </a:solidFill>
              </a:rPr>
              <a:t>43%</a:t>
            </a:r>
            <a:r>
              <a:rPr lang="en" sz="1800"/>
              <a:t> Support</a:t>
            </a:r>
          </a:p>
        </p:txBody>
      </p:sp>
      <p:sp>
        <p:nvSpPr>
          <p:cNvPr id="503" name="Shape 503"/>
          <p:cNvSpPr/>
          <p:nvPr/>
        </p:nvSpPr>
        <p:spPr>
          <a:xfrm flipH="1" rot="464334">
            <a:off x="4577638" y="2497472"/>
            <a:ext cx="1149570" cy="275695"/>
          </a:xfrm>
          <a:prstGeom prst="rightArrow">
            <a:avLst>
              <a:gd fmla="val 31398" name="adj1"/>
              <a:gd fmla="val 50000" name="adj2"/>
            </a:avLst>
          </a:prstGeom>
          <a:solidFill>
            <a:srgbClr val="5E2B9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04" name="Shape 504"/>
          <p:cNvGrpSpPr/>
          <p:nvPr/>
        </p:nvGrpSpPr>
        <p:grpSpPr>
          <a:xfrm rot="-5400000">
            <a:off x="-174766" y="482509"/>
            <a:ext cx="785346" cy="288044"/>
            <a:chOff x="2264200" y="2050425"/>
            <a:chExt cx="1204150" cy="445200"/>
          </a:xfrm>
        </p:grpSpPr>
        <p:sp>
          <p:nvSpPr>
            <p:cNvPr id="505" name="Shape 505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4294967295" type="ctrTitle"/>
          </p:nvPr>
        </p:nvSpPr>
        <p:spPr>
          <a:xfrm>
            <a:off x="295614" y="321623"/>
            <a:ext cx="8458200" cy="5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20124D"/>
                </a:solidFill>
                <a:latin typeface="Questrial"/>
                <a:ea typeface="Questrial"/>
                <a:cs typeface="Questrial"/>
                <a:sym typeface="Questrial"/>
              </a:rPr>
              <a:t>Results: Mean</a:t>
            </a:r>
            <a:r>
              <a:rPr b="1" lang="en" sz="3000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rgbClr val="5E2B97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4" name="Shape 514"/>
          <p:cNvGrpSpPr/>
          <p:nvPr/>
        </p:nvGrpSpPr>
        <p:grpSpPr>
          <a:xfrm rot="-5400000">
            <a:off x="-174766" y="253909"/>
            <a:ext cx="785346" cy="288044"/>
            <a:chOff x="2264200" y="2050425"/>
            <a:chExt cx="1204150" cy="445200"/>
          </a:xfrm>
        </p:grpSpPr>
        <p:sp>
          <p:nvSpPr>
            <p:cNvPr id="515" name="Shape 515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518" name="Shape 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574" y="952074"/>
            <a:ext cx="9266100" cy="360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9" name="Shape 519"/>
          <p:cNvCxnSpPr/>
          <p:nvPr/>
        </p:nvCxnSpPr>
        <p:spPr>
          <a:xfrm>
            <a:off x="859425" y="1116825"/>
            <a:ext cx="3000" cy="27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0" name="Shape 520"/>
          <p:cNvCxnSpPr/>
          <p:nvPr/>
        </p:nvCxnSpPr>
        <p:spPr>
          <a:xfrm>
            <a:off x="1392825" y="1116825"/>
            <a:ext cx="3000" cy="27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1" name="Shape 521"/>
          <p:cNvCxnSpPr/>
          <p:nvPr/>
        </p:nvCxnSpPr>
        <p:spPr>
          <a:xfrm>
            <a:off x="1724975" y="1116825"/>
            <a:ext cx="3000" cy="27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22" name="Shape 522"/>
          <p:cNvCxnSpPr/>
          <p:nvPr/>
        </p:nvCxnSpPr>
        <p:spPr>
          <a:xfrm>
            <a:off x="1926225" y="1116825"/>
            <a:ext cx="3000" cy="272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23" name="Shape 523"/>
          <p:cNvSpPr txBox="1"/>
          <p:nvPr/>
        </p:nvSpPr>
        <p:spPr>
          <a:xfrm>
            <a:off x="783225" y="1038300"/>
            <a:ext cx="5496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10%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1276200" y="1174400"/>
            <a:ext cx="5496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15%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1661275" y="1335625"/>
            <a:ext cx="5496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</a:t>
            </a:r>
            <a:r>
              <a:rPr lang="en"/>
              <a:t>%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1984675" y="1488025"/>
            <a:ext cx="5496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25</a:t>
            </a:r>
            <a:r>
              <a:rPr lang="en"/>
              <a:t>%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x="311700" y="445025"/>
            <a:ext cx="8520600" cy="66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Results: </a:t>
            </a:r>
            <a:r>
              <a:rPr lang="en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Discerning Features</a:t>
            </a:r>
          </a:p>
        </p:txBody>
      </p:sp>
      <p:sp>
        <p:nvSpPr>
          <p:cNvPr id="532" name="Shape 532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rgbClr val="5E2B97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33" name="Shape 533"/>
          <p:cNvGrpSpPr/>
          <p:nvPr/>
        </p:nvGrpSpPr>
        <p:grpSpPr>
          <a:xfrm rot="-5400000">
            <a:off x="-174766" y="406309"/>
            <a:ext cx="785346" cy="288044"/>
            <a:chOff x="2264200" y="2050425"/>
            <a:chExt cx="1204150" cy="445200"/>
          </a:xfrm>
        </p:grpSpPr>
        <p:sp>
          <p:nvSpPr>
            <p:cNvPr id="534" name="Shape 534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Shape 537"/>
          <p:cNvSpPr txBox="1"/>
          <p:nvPr/>
        </p:nvSpPr>
        <p:spPr>
          <a:xfrm>
            <a:off x="334200" y="1127400"/>
            <a:ext cx="5346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Atypical nodules tend to be: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 txBox="1"/>
          <p:nvPr/>
        </p:nvSpPr>
        <p:spPr>
          <a:xfrm>
            <a:off x="3928650" y="1735425"/>
            <a:ext cx="34932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5FDAC2"/>
              </a:buClr>
              <a:buSzPct val="93333"/>
              <a:buFont typeface="Questrial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Less elongated</a:t>
            </a:r>
          </a:p>
          <a:p>
            <a:pPr indent="-419100" lvl="0" marL="457200" rtl="0">
              <a:spcBef>
                <a:spcPts val="0"/>
              </a:spcBef>
              <a:buClr>
                <a:srgbClr val="5FDAC2"/>
              </a:buClr>
              <a:buSzPct val="100000"/>
              <a:buFont typeface="Questrial"/>
            </a:pPr>
            <a:r>
              <a:rPr lang="en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Higher entropy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539" name="Shape 539"/>
          <p:cNvSpPr txBox="1"/>
          <p:nvPr/>
        </p:nvSpPr>
        <p:spPr>
          <a:xfrm>
            <a:off x="392700" y="1725300"/>
            <a:ext cx="33234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5FDAC2"/>
              </a:buClr>
              <a:buSzPct val="93333"/>
              <a:buFont typeface="Questrial"/>
            </a:pPr>
            <a:r>
              <a:rPr lang="en" sz="3000">
                <a:latin typeface="Questrial"/>
                <a:ea typeface="Questrial"/>
                <a:cs typeface="Questrial"/>
                <a:sym typeface="Questrial"/>
              </a:rPr>
              <a:t>Less solid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5FDAC2"/>
              </a:buClr>
              <a:buSzPct val="100000"/>
              <a:buFont typeface="Questrial"/>
            </a:pPr>
            <a:r>
              <a:rPr lang="en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Larger 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rgbClr val="5FDAC2"/>
              </a:buClr>
              <a:buSzPct val="100000"/>
              <a:buFont typeface="Questrial"/>
            </a:pPr>
            <a:r>
              <a:rPr lang="en"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Less circular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type="title"/>
          </p:nvPr>
        </p:nvSpPr>
        <p:spPr>
          <a:xfrm>
            <a:off x="311700" y="445025"/>
            <a:ext cx="8520600" cy="66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lang="en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Results: </a:t>
            </a:r>
            <a:r>
              <a:rPr lang="en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Discerning Features</a:t>
            </a:r>
          </a:p>
        </p:txBody>
      </p:sp>
      <p:sp>
        <p:nvSpPr>
          <p:cNvPr id="545" name="Shape 545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rgbClr val="5E2B97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46" name="Shape 546"/>
          <p:cNvGrpSpPr/>
          <p:nvPr/>
        </p:nvGrpSpPr>
        <p:grpSpPr>
          <a:xfrm rot="-5400000">
            <a:off x="-174766" y="406309"/>
            <a:ext cx="785346" cy="288044"/>
            <a:chOff x="2264200" y="2050425"/>
            <a:chExt cx="1204150" cy="445200"/>
          </a:xfrm>
        </p:grpSpPr>
        <p:sp>
          <p:nvSpPr>
            <p:cNvPr id="547" name="Shape 547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Shape 550"/>
          <p:cNvSpPr txBox="1"/>
          <p:nvPr/>
        </p:nvSpPr>
        <p:spPr>
          <a:xfrm>
            <a:off x="441000" y="1167900"/>
            <a:ext cx="85206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5FDAC2"/>
              </a:buClr>
              <a:buSzPct val="100000"/>
              <a:buFont typeface="Arial"/>
            </a:pPr>
            <a:r>
              <a:rPr lang="en" sz="2200"/>
              <a:t>Looked for a</a:t>
            </a:r>
            <a:r>
              <a:rPr lang="en" sz="2200"/>
              <a:t> discerning feature of typicality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ct val="100000"/>
              <a:buFont typeface="Arial"/>
            </a:pPr>
            <a:r>
              <a:rPr lang="en" sz="2200"/>
              <a:t> </a:t>
            </a:r>
            <a:r>
              <a:rPr lang="en" sz="2200"/>
              <a:t>No one feature seemed to be able to do so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551" name="Shape 551"/>
          <p:cNvSpPr txBox="1"/>
          <p:nvPr/>
        </p:nvSpPr>
        <p:spPr>
          <a:xfrm>
            <a:off x="441000" y="2392100"/>
            <a:ext cx="86418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5FDAC2"/>
              </a:buClr>
              <a:buSzPct val="100000"/>
              <a:buFont typeface="Arial"/>
            </a:pPr>
            <a:r>
              <a:rPr lang="en" sz="2200"/>
              <a:t>F</a:t>
            </a:r>
            <a:r>
              <a:rPr lang="en" sz="2200"/>
              <a:t>eature </a:t>
            </a:r>
            <a:r>
              <a:rPr lang="en" sz="2200"/>
              <a:t>combinations necessary to </a:t>
            </a:r>
            <a:r>
              <a:rPr lang="en" sz="2200"/>
              <a:t>determine atypical nodules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  <p:sp>
        <p:nvSpPr>
          <p:cNvPr id="552" name="Shape 552"/>
          <p:cNvSpPr txBox="1"/>
          <p:nvPr/>
        </p:nvSpPr>
        <p:spPr>
          <a:xfrm>
            <a:off x="415200" y="3234450"/>
            <a:ext cx="82620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5FDAC2"/>
              </a:buClr>
              <a:buSzPct val="100000"/>
              <a:buFont typeface="Arial"/>
            </a:pPr>
            <a:r>
              <a:rPr lang="en" sz="2200"/>
              <a:t>E</a:t>
            </a:r>
            <a:r>
              <a:rPr lang="en" sz="2200"/>
              <a:t>xtracted the </a:t>
            </a:r>
            <a:r>
              <a:rPr lang="en" sz="2200"/>
              <a:t>rules of the decisions of atypical cases </a:t>
            </a:r>
          </a:p>
          <a:p>
            <a:pPr indent="-3683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7F7F7F"/>
              </a:buClr>
              <a:buSzPct val="100000"/>
              <a:buFont typeface="Arial"/>
            </a:pPr>
            <a:r>
              <a:rPr lang="en" sz="2200"/>
              <a:t>values of feature combinations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ctrTitle"/>
          </p:nvPr>
        </p:nvSpPr>
        <p:spPr>
          <a:xfrm>
            <a:off x="838200" y="1102675"/>
            <a:ext cx="92400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9600">
                <a:solidFill>
                  <a:srgbClr val="000000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Q</a:t>
            </a:r>
            <a:r>
              <a:rPr b="0" lang="en" sz="9600">
                <a:solidFill>
                  <a:srgbClr val="222222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uestions</a:t>
            </a:r>
            <a:r>
              <a:rPr b="0" lang="en" sz="9600">
                <a:solidFill>
                  <a:srgbClr val="000000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?</a:t>
            </a:r>
          </a:p>
        </p:txBody>
      </p:sp>
      <p:grpSp>
        <p:nvGrpSpPr>
          <p:cNvPr id="558" name="Shape 558"/>
          <p:cNvGrpSpPr/>
          <p:nvPr/>
        </p:nvGrpSpPr>
        <p:grpSpPr>
          <a:xfrm rot="-5400000">
            <a:off x="20125" y="1515405"/>
            <a:ext cx="1247860" cy="502719"/>
            <a:chOff x="2264200" y="2050425"/>
            <a:chExt cx="1204150" cy="445200"/>
          </a:xfrm>
        </p:grpSpPr>
        <p:sp>
          <p:nvSpPr>
            <p:cNvPr id="559" name="Shape 559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6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Feature Boxplots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rgbClr val="5E2B97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68" name="Shape 568"/>
          <p:cNvCxnSpPr>
            <a:stCxn id="569" idx="1"/>
          </p:cNvCxnSpPr>
          <p:nvPr/>
        </p:nvCxnSpPr>
        <p:spPr>
          <a:xfrm>
            <a:off x="3377919" y="3002169"/>
            <a:ext cx="63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70" name="Shape 570"/>
          <p:cNvCxnSpPr>
            <a:stCxn id="571" idx="1"/>
            <a:endCxn id="571" idx="3"/>
          </p:cNvCxnSpPr>
          <p:nvPr/>
        </p:nvCxnSpPr>
        <p:spPr>
          <a:xfrm>
            <a:off x="5234750" y="2112962"/>
            <a:ext cx="53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grpSp>
        <p:nvGrpSpPr>
          <p:cNvPr id="572" name="Shape 572"/>
          <p:cNvGrpSpPr/>
          <p:nvPr/>
        </p:nvGrpSpPr>
        <p:grpSpPr>
          <a:xfrm>
            <a:off x="2843890" y="1289638"/>
            <a:ext cx="3644959" cy="2869754"/>
            <a:chOff x="4596490" y="1365838"/>
            <a:chExt cx="3644959" cy="2869754"/>
          </a:xfrm>
        </p:grpSpPr>
        <p:sp>
          <p:nvSpPr>
            <p:cNvPr id="573" name="Shape 573"/>
            <p:cNvSpPr/>
            <p:nvPr/>
          </p:nvSpPr>
          <p:spPr>
            <a:xfrm>
              <a:off x="4596490" y="1365838"/>
              <a:ext cx="3644959" cy="2869754"/>
            </a:xfrm>
            <a:prstGeom prst="flowChartProcess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130519" y="2376384"/>
              <a:ext cx="534028" cy="1403971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6987350" y="1812624"/>
              <a:ext cx="534025" cy="753075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Shape 574"/>
            <p:cNvGrpSpPr/>
            <p:nvPr/>
          </p:nvGrpSpPr>
          <p:grpSpPr>
            <a:xfrm>
              <a:off x="5231580" y="2062231"/>
              <a:ext cx="326005" cy="314152"/>
              <a:chOff x="5051662" y="2235300"/>
              <a:chExt cx="389400" cy="360225"/>
            </a:xfrm>
          </p:grpSpPr>
          <p:cxnSp>
            <p:nvCxnSpPr>
              <p:cNvPr id="575" name="Shape 575"/>
              <p:cNvCxnSpPr>
                <a:stCxn id="569" idx="0"/>
              </p:cNvCxnSpPr>
              <p:nvPr/>
            </p:nvCxnSpPr>
            <p:spPr>
              <a:xfrm rot="10800000">
                <a:off x="5249887" y="2261025"/>
                <a:ext cx="0" cy="334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6" name="Shape 576"/>
              <p:cNvCxnSpPr/>
              <p:nvPr/>
            </p:nvCxnSpPr>
            <p:spPr>
              <a:xfrm>
                <a:off x="5051662" y="2235300"/>
                <a:ext cx="38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577" name="Shape 577"/>
            <p:cNvGrpSpPr/>
            <p:nvPr/>
          </p:nvGrpSpPr>
          <p:grpSpPr>
            <a:xfrm rot="10800000">
              <a:off x="7091346" y="2568375"/>
              <a:ext cx="326005" cy="185338"/>
              <a:chOff x="5051662" y="2881756"/>
              <a:chExt cx="389400" cy="212520"/>
            </a:xfrm>
          </p:grpSpPr>
          <p:cxnSp>
            <p:nvCxnSpPr>
              <p:cNvPr id="578" name="Shape 578"/>
              <p:cNvCxnSpPr/>
              <p:nvPr/>
            </p:nvCxnSpPr>
            <p:spPr>
              <a:xfrm rot="10800000">
                <a:off x="5249587" y="2902277"/>
                <a:ext cx="0" cy="192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79" name="Shape 579"/>
              <p:cNvCxnSpPr/>
              <p:nvPr/>
            </p:nvCxnSpPr>
            <p:spPr>
              <a:xfrm>
                <a:off x="5051662" y="2881756"/>
                <a:ext cx="38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580" name="Shape 580"/>
            <p:cNvGrpSpPr/>
            <p:nvPr/>
          </p:nvGrpSpPr>
          <p:grpSpPr>
            <a:xfrm rot="10800000">
              <a:off x="5234521" y="3735526"/>
              <a:ext cx="326005" cy="314152"/>
              <a:chOff x="5051662" y="2328179"/>
              <a:chExt cx="389400" cy="360225"/>
            </a:xfrm>
          </p:grpSpPr>
          <p:cxnSp>
            <p:nvCxnSpPr>
              <p:cNvPr id="581" name="Shape 581"/>
              <p:cNvCxnSpPr/>
              <p:nvPr/>
            </p:nvCxnSpPr>
            <p:spPr>
              <a:xfrm rot="10800000">
                <a:off x="5249887" y="2354204"/>
                <a:ext cx="0" cy="334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82" name="Shape 582"/>
              <p:cNvCxnSpPr/>
              <p:nvPr/>
            </p:nvCxnSpPr>
            <p:spPr>
              <a:xfrm>
                <a:off x="5051662" y="2328179"/>
                <a:ext cx="38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grpSp>
          <p:nvGrpSpPr>
            <p:cNvPr id="583" name="Shape 583"/>
            <p:cNvGrpSpPr/>
            <p:nvPr/>
          </p:nvGrpSpPr>
          <p:grpSpPr>
            <a:xfrm>
              <a:off x="7094296" y="1624587"/>
              <a:ext cx="326005" cy="188027"/>
              <a:chOff x="5055186" y="2379922"/>
              <a:chExt cx="389400" cy="215602"/>
            </a:xfrm>
          </p:grpSpPr>
          <p:cxnSp>
            <p:nvCxnSpPr>
              <p:cNvPr id="584" name="Shape 584"/>
              <p:cNvCxnSpPr/>
              <p:nvPr/>
            </p:nvCxnSpPr>
            <p:spPr>
              <a:xfrm rot="10800000">
                <a:off x="5249887" y="2401725"/>
                <a:ext cx="0" cy="193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585" name="Shape 585"/>
              <p:cNvCxnSpPr/>
              <p:nvPr/>
            </p:nvCxnSpPr>
            <p:spPr>
              <a:xfrm>
                <a:off x="5055186" y="2379922"/>
                <a:ext cx="389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FFFF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sp>
        <p:nvSpPr>
          <p:cNvPr id="586" name="Shape 586"/>
          <p:cNvSpPr txBox="1"/>
          <p:nvPr/>
        </p:nvSpPr>
        <p:spPr>
          <a:xfrm>
            <a:off x="2965725" y="4103100"/>
            <a:ext cx="12960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Typical 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901625" y="4103100"/>
            <a:ext cx="14358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Atypical 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3618175" y="790312"/>
            <a:ext cx="209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Feature N </a:t>
            </a:r>
          </a:p>
        </p:txBody>
      </p:sp>
      <p:grpSp>
        <p:nvGrpSpPr>
          <p:cNvPr id="589" name="Shape 589"/>
          <p:cNvGrpSpPr/>
          <p:nvPr/>
        </p:nvGrpSpPr>
        <p:grpSpPr>
          <a:xfrm rot="-5400000">
            <a:off x="-174766" y="330109"/>
            <a:ext cx="785346" cy="288044"/>
            <a:chOff x="2264200" y="2050425"/>
            <a:chExt cx="1204150" cy="445200"/>
          </a:xfrm>
        </p:grpSpPr>
        <p:sp>
          <p:nvSpPr>
            <p:cNvPr id="590" name="Shape 590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type="title"/>
          </p:nvPr>
        </p:nvSpPr>
        <p:spPr>
          <a:xfrm>
            <a:off x="311700" y="445025"/>
            <a:ext cx="8520600" cy="66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Results: </a:t>
            </a:r>
            <a:r>
              <a:rPr lang="en" sz="30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extracted rules from atypical nodules</a:t>
            </a:r>
          </a:p>
        </p:txBody>
      </p:sp>
      <p:sp>
        <p:nvSpPr>
          <p:cNvPr id="598" name="Shape 598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rgbClr val="5E2B97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99" name="Shape 599"/>
          <p:cNvGrpSpPr/>
          <p:nvPr/>
        </p:nvGrpSpPr>
        <p:grpSpPr>
          <a:xfrm rot="-5400000">
            <a:off x="-174766" y="406309"/>
            <a:ext cx="785346" cy="288044"/>
            <a:chOff x="2264200" y="2050425"/>
            <a:chExt cx="1204150" cy="445200"/>
          </a:xfrm>
        </p:grpSpPr>
        <p:sp>
          <p:nvSpPr>
            <p:cNvPr id="600" name="Shape 600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Shape 603"/>
          <p:cNvSpPr txBox="1"/>
          <p:nvPr/>
        </p:nvSpPr>
        <p:spPr>
          <a:xfrm>
            <a:off x="526575" y="1069125"/>
            <a:ext cx="4682400" cy="1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Elongation &lt; 1.230454272 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gaborSD_0_1 &lt; 5782.78 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gabormean_3_1 &gt; 59.0652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Questrial"/>
              <a:buChar char="●"/>
            </a:pPr>
            <a:r>
              <a:rPr lang="en" sz="2000">
                <a:latin typeface="Questrial"/>
                <a:ea typeface="Questrial"/>
                <a:cs typeface="Questrial"/>
                <a:sym typeface="Questrial"/>
              </a:rPr>
              <a:t>MaxIntensityBG &gt; 485.3564']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535250" y="2981700"/>
            <a:ext cx="47949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gaborSD_0_0 &lt; 1646.04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MinorAxisLength &gt;1.241783503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Elongation &lt; 1.390650159 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gaborSD_3_1 &lt; 41.1318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05" name="Shape 605"/>
          <p:cNvSpPr txBox="1"/>
          <p:nvPr/>
        </p:nvSpPr>
        <p:spPr>
          <a:xfrm>
            <a:off x="4804075" y="1027825"/>
            <a:ext cx="445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MinorAxisLength &gt; 1.230454272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SecondMoment &lt; 0.170377481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markov1 &gt; 271.5484 </a:t>
            </a:r>
          </a:p>
          <a:p>
            <a:pPr indent="-355600" lvl="0" marL="45720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SDIntensity &lt; 1412.0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estrial"/>
              <a:buChar char="●"/>
            </a:pPr>
            <a:r>
              <a:rPr lang="en" sz="2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noduleID &gt; 154.0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81000" y="200675"/>
            <a:ext cx="9240000" cy="237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" sz="4800">
                <a:solidFill>
                  <a:srgbClr val="222222"/>
                </a:solidFill>
                <a:highlight>
                  <a:srgbClr val="FFFFFF"/>
                </a:highlight>
                <a:latin typeface="Questrial"/>
                <a:ea typeface="Questrial"/>
                <a:cs typeface="Questrial"/>
                <a:sym typeface="Questrial"/>
              </a:rPr>
              <a:t>Study 1</a:t>
            </a:r>
          </a:p>
        </p:txBody>
      </p:sp>
      <p:sp>
        <p:nvSpPr>
          <p:cNvPr id="171" name="Shape 171"/>
          <p:cNvSpPr txBox="1"/>
          <p:nvPr>
            <p:ph idx="1" type="subTitle"/>
          </p:nvPr>
        </p:nvSpPr>
        <p:spPr>
          <a:xfrm>
            <a:off x="564400" y="2942150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 Evaluation of Consensus Techniques for Diagnostic Interpretation </a:t>
            </a:r>
            <a:br>
              <a:rPr b="1" lang="en" sz="3600">
                <a:solidFill>
                  <a:srgbClr val="5FDAC2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</p:txBody>
      </p:sp>
      <p:grpSp>
        <p:nvGrpSpPr>
          <p:cNvPr id="172" name="Shape 172"/>
          <p:cNvGrpSpPr/>
          <p:nvPr/>
        </p:nvGrpSpPr>
        <p:grpSpPr>
          <a:xfrm rot="-5400000">
            <a:off x="-96241" y="1895734"/>
            <a:ext cx="785346" cy="288044"/>
            <a:chOff x="2264200" y="2050425"/>
            <a:chExt cx="1204150" cy="445200"/>
          </a:xfrm>
        </p:grpSpPr>
        <p:sp>
          <p:nvSpPr>
            <p:cNvPr id="173" name="Shape 173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311700" y="1228675"/>
            <a:ext cx="487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Lung cancer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Computer-aided diagnosis (CAD) 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Variance in Ground Truth</a:t>
            </a:r>
          </a:p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Mean consensus is the best </a:t>
            </a: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technique</a:t>
            </a: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 to form ground truth  with</a:t>
            </a:r>
            <a:br>
              <a:rPr lang="en" sz="28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82" name="Shape 182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25" y="1246099"/>
            <a:ext cx="3691675" cy="295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073400" y="4157850"/>
            <a:ext cx="42969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Figure 1:</a:t>
            </a:r>
            <a:r>
              <a:rPr lang="en"/>
              <a:t> Lung Nodules in a Radiographic Image </a:t>
            </a:r>
          </a:p>
        </p:txBody>
      </p:sp>
      <p:grpSp>
        <p:nvGrpSpPr>
          <p:cNvPr id="185" name="Shape 185"/>
          <p:cNvGrpSpPr/>
          <p:nvPr/>
        </p:nvGrpSpPr>
        <p:grpSpPr>
          <a:xfrm rot="-5400000">
            <a:off x="-178841" y="383034"/>
            <a:ext cx="785346" cy="288044"/>
            <a:chOff x="2264200" y="2050425"/>
            <a:chExt cx="1204150" cy="445200"/>
          </a:xfrm>
        </p:grpSpPr>
        <p:sp>
          <p:nvSpPr>
            <p:cNvPr id="186" name="Shape 186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Literature Review</a:t>
            </a:r>
            <a:r>
              <a:rPr lang="en"/>
              <a:t>: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88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Lung Image Database Consortium: Developing a Resource for the Medical Imaging Research Community. Radiology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96" name="Shape 196"/>
          <p:cNvGrpSpPr/>
          <p:nvPr/>
        </p:nvGrpSpPr>
        <p:grpSpPr>
          <a:xfrm rot="-5400000">
            <a:off x="-152666" y="330684"/>
            <a:ext cx="785346" cy="288044"/>
            <a:chOff x="2264200" y="2050425"/>
            <a:chExt cx="1204150" cy="445200"/>
          </a:xfrm>
        </p:grpSpPr>
        <p:sp>
          <p:nvSpPr>
            <p:cNvPr id="197" name="Shape 197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Shape 200"/>
          <p:cNvSpPr txBox="1"/>
          <p:nvPr>
            <p:ph idx="1" type="body"/>
          </p:nvPr>
        </p:nvSpPr>
        <p:spPr>
          <a:xfrm>
            <a:off x="277950" y="2634925"/>
            <a:ext cx="8588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Computer-Aided Diagnosis of Lung Nodules in Computed Tomography by Using Phylogenetic Diversity,Genetic Algorithm, and SVM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20400" y="1194550"/>
            <a:ext cx="8520600" cy="78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LIDC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8" name="Shape 208"/>
          <p:cNvGrpSpPr/>
          <p:nvPr/>
        </p:nvGrpSpPr>
        <p:grpSpPr>
          <a:xfrm rot="-5400000">
            <a:off x="-148791" y="330684"/>
            <a:ext cx="785346" cy="288044"/>
            <a:chOff x="2264200" y="2050425"/>
            <a:chExt cx="1204150" cy="445200"/>
          </a:xfrm>
        </p:grpSpPr>
        <p:sp>
          <p:nvSpPr>
            <p:cNvPr id="209" name="Shape 209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>
            <p:ph idx="1" type="body"/>
          </p:nvPr>
        </p:nvSpPr>
        <p:spPr>
          <a:xfrm>
            <a:off x="320400" y="1727100"/>
            <a:ext cx="8520600" cy="95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Consensus-based Label Extraction</a:t>
            </a: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Questrial"/>
            </a:pPr>
            <a:r>
              <a:rPr lang="en" sz="20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Mean, Median, Mode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20400" y="2578125"/>
            <a:ext cx="8520600" cy="67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Classification Models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3255825"/>
            <a:ext cx="8520600" cy="112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DAC2"/>
              </a:buClr>
              <a:buSzPct val="100000"/>
              <a:buFont typeface="Questrial"/>
            </a:pPr>
            <a:r>
              <a:rPr lang="en" sz="28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Hierarchy of Information Loss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0" y="-11425"/>
            <a:ext cx="9144000" cy="17451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-25" y="1733675"/>
            <a:ext cx="9144000" cy="17451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88896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-25" y="3422750"/>
            <a:ext cx="9144000" cy="1745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211425" y="433025"/>
            <a:ext cx="1790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PLV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11425" y="2190875"/>
            <a:ext cx="6221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Label</a:t>
            </a:r>
            <a:r>
              <a:rPr lang="en" sz="3600">
                <a:solidFill>
                  <a:schemeClr val="dk1"/>
                </a:solidFill>
              </a:rPr>
              <a:t> (1-5)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235800" y="3923225"/>
            <a:ext cx="2464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</a:rPr>
              <a:t>Binary</a:t>
            </a:r>
          </a:p>
        </p:txBody>
      </p:sp>
      <p:sp>
        <p:nvSpPr>
          <p:cNvPr id="225" name="Shape 225"/>
          <p:cNvSpPr/>
          <p:nvPr/>
        </p:nvSpPr>
        <p:spPr>
          <a:xfrm>
            <a:off x="2500500" y="690975"/>
            <a:ext cx="1243800" cy="6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DAC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680350" y="4040375"/>
            <a:ext cx="1243800" cy="6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DAC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206625" y="2371462"/>
            <a:ext cx="1243800" cy="6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DAC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/>
        </p:nvSpPr>
        <p:spPr>
          <a:xfrm>
            <a:off x="3823550" y="585425"/>
            <a:ext cx="4983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2000">
                <a:solidFill>
                  <a:srgbClr val="FFFFFF"/>
                </a:solidFill>
              </a:rPr>
              <a:t>No loss of information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○"/>
            </a:pPr>
            <a:r>
              <a:rPr lang="en" sz="2000">
                <a:solidFill>
                  <a:schemeClr val="dk1"/>
                </a:solidFill>
              </a:rPr>
              <a:t>Accuracy undefined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620875" y="2150125"/>
            <a:ext cx="3400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2000">
                <a:solidFill>
                  <a:srgbClr val="FFFFFF"/>
                </a:solidFill>
              </a:rPr>
              <a:t>Lose a little information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2000">
                <a:solidFill>
                  <a:srgbClr val="FFFFFF"/>
                </a:solidFill>
              </a:rPr>
              <a:t>Accuracy defined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903900" y="3923225"/>
            <a:ext cx="5336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2000">
                <a:solidFill>
                  <a:srgbClr val="FFFFFF"/>
                </a:solidFill>
              </a:rPr>
              <a:t>Lose more information</a:t>
            </a:r>
          </a:p>
          <a:p>
            <a:pPr indent="-3556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○"/>
            </a:pPr>
            <a:r>
              <a:rPr lang="en" sz="2000">
                <a:solidFill>
                  <a:srgbClr val="FFFFFF"/>
                </a:solidFill>
              </a:rPr>
              <a:t>ROC, H-Measure, sensitivity, specificity...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236" name="Shape 236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7" name="Shape 237"/>
          <p:cNvGrpSpPr/>
          <p:nvPr/>
        </p:nvGrpSpPr>
        <p:grpSpPr>
          <a:xfrm>
            <a:off x="-47975" y="2001600"/>
            <a:ext cx="1945800" cy="1334700"/>
            <a:chOff x="256825" y="1483650"/>
            <a:chExt cx="1945800" cy="1334700"/>
          </a:xfrm>
        </p:grpSpPr>
        <p:sp>
          <p:nvSpPr>
            <p:cNvPr id="238" name="Shape 238"/>
            <p:cNvSpPr/>
            <p:nvPr/>
          </p:nvSpPr>
          <p:spPr>
            <a:xfrm>
              <a:off x="256825" y="1483650"/>
              <a:ext cx="1945800" cy="1334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480175" y="1707225"/>
              <a:ext cx="1711200" cy="93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800">
                  <a:solidFill>
                    <a:srgbClr val="5FDAC2"/>
                  </a:solidFill>
                </a:rPr>
                <a:t>   </a:t>
              </a:r>
              <a:r>
                <a:rPr lang="en" sz="2800">
                  <a:solidFill>
                    <a:srgbClr val="FFFFFF"/>
                  </a:solidFill>
                </a:rPr>
                <a:t>LIDC dataset</a:t>
              </a:r>
            </a:p>
          </p:txBody>
        </p:sp>
      </p:grpSp>
      <p:grpSp>
        <p:nvGrpSpPr>
          <p:cNvPr id="240" name="Shape 240"/>
          <p:cNvGrpSpPr/>
          <p:nvPr/>
        </p:nvGrpSpPr>
        <p:grpSpPr>
          <a:xfrm>
            <a:off x="2390425" y="2017050"/>
            <a:ext cx="2117400" cy="1334700"/>
            <a:chOff x="2466625" y="1483650"/>
            <a:chExt cx="2117400" cy="1334700"/>
          </a:xfrm>
        </p:grpSpPr>
        <p:sp>
          <p:nvSpPr>
            <p:cNvPr id="241" name="Shape 241"/>
            <p:cNvSpPr/>
            <p:nvPr/>
          </p:nvSpPr>
          <p:spPr>
            <a:xfrm>
              <a:off x="2466625" y="1483650"/>
              <a:ext cx="1945800" cy="1334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2466625" y="1561800"/>
              <a:ext cx="2117400" cy="10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800">
                  <a:solidFill>
                    <a:srgbClr val="FFFFFF"/>
                  </a:solidFill>
                </a:rPr>
                <a:t>Vote Vector Conversion</a:t>
              </a:r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4828825" y="1942800"/>
            <a:ext cx="1945800" cy="1408950"/>
            <a:chOff x="4676425" y="1409400"/>
            <a:chExt cx="1945800" cy="1408950"/>
          </a:xfrm>
        </p:grpSpPr>
        <p:sp>
          <p:nvSpPr>
            <p:cNvPr id="244" name="Shape 244"/>
            <p:cNvSpPr/>
            <p:nvPr/>
          </p:nvSpPr>
          <p:spPr>
            <a:xfrm>
              <a:off x="4676425" y="1483650"/>
              <a:ext cx="1945800" cy="1334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4793725" y="1409400"/>
              <a:ext cx="1711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solidFill>
                    <a:srgbClr val="FFFFFF"/>
                  </a:solidFill>
                </a:rPr>
                <a:t>Belief 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solidFill>
                    <a:srgbClr val="FFFFFF"/>
                  </a:solidFill>
                </a:rPr>
                <a:t>Decision 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solidFill>
                    <a:srgbClr val="FFFFFF"/>
                  </a:solidFill>
                </a:rPr>
                <a:t>tree</a:t>
              </a:r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7191025" y="2017050"/>
            <a:ext cx="1990000" cy="1334700"/>
            <a:chOff x="6886225" y="1483650"/>
            <a:chExt cx="1990000" cy="1334700"/>
          </a:xfrm>
        </p:grpSpPr>
        <p:sp>
          <p:nvSpPr>
            <p:cNvPr id="247" name="Shape 247"/>
            <p:cNvSpPr/>
            <p:nvPr/>
          </p:nvSpPr>
          <p:spPr>
            <a:xfrm>
              <a:off x="6886225" y="1483650"/>
              <a:ext cx="1945800" cy="1334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930425" y="1871275"/>
              <a:ext cx="1945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800">
                  <a:solidFill>
                    <a:srgbClr val="FFFFFF"/>
                  </a:solidFill>
                </a:rPr>
                <a:t>Evaluation</a:t>
              </a:r>
            </a:p>
          </p:txBody>
        </p:sp>
      </p:grpSp>
      <p:sp>
        <p:nvSpPr>
          <p:cNvPr id="249" name="Shape 249"/>
          <p:cNvSpPr/>
          <p:nvPr/>
        </p:nvSpPr>
        <p:spPr>
          <a:xfrm>
            <a:off x="1766850" y="2408725"/>
            <a:ext cx="6999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DAC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357650" y="2408725"/>
            <a:ext cx="6999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DAC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6567450" y="2408725"/>
            <a:ext cx="699900" cy="55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DAC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52" name="Shape 252"/>
          <p:cNvGrpSpPr/>
          <p:nvPr/>
        </p:nvGrpSpPr>
        <p:grpSpPr>
          <a:xfrm rot="-5400000">
            <a:off x="-205016" y="380709"/>
            <a:ext cx="785346" cy="288044"/>
            <a:chOff x="2264200" y="2050425"/>
            <a:chExt cx="1204150" cy="445200"/>
          </a:xfrm>
        </p:grpSpPr>
        <p:sp>
          <p:nvSpPr>
            <p:cNvPr id="253" name="Shape 253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Methodology</a:t>
            </a:r>
          </a:p>
        </p:txBody>
      </p:sp>
      <p:sp>
        <p:nvSpPr>
          <p:cNvPr id="261" name="Shape 261"/>
          <p:cNvSpPr/>
          <p:nvPr/>
        </p:nvSpPr>
        <p:spPr>
          <a:xfrm>
            <a:off x="-52350" y="4519650"/>
            <a:ext cx="9266100" cy="623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62" name="Shape 262"/>
          <p:cNvGrpSpPr/>
          <p:nvPr/>
        </p:nvGrpSpPr>
        <p:grpSpPr>
          <a:xfrm>
            <a:off x="2847625" y="2017050"/>
            <a:ext cx="2117400" cy="1334700"/>
            <a:chOff x="2923825" y="1483650"/>
            <a:chExt cx="2117400" cy="1334700"/>
          </a:xfrm>
        </p:grpSpPr>
        <p:sp>
          <p:nvSpPr>
            <p:cNvPr id="263" name="Shape 263"/>
            <p:cNvSpPr/>
            <p:nvPr/>
          </p:nvSpPr>
          <p:spPr>
            <a:xfrm>
              <a:off x="3000025" y="1483650"/>
              <a:ext cx="1945800" cy="1334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2923825" y="1561800"/>
              <a:ext cx="2117400" cy="10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800">
                  <a:solidFill>
                    <a:srgbClr val="FFFFFF"/>
                  </a:solidFill>
                </a:rPr>
                <a:t>Vote Vector Conversion</a:t>
              </a:r>
            </a:p>
          </p:txBody>
        </p:sp>
      </p:grpSp>
      <p:grpSp>
        <p:nvGrpSpPr>
          <p:cNvPr id="265" name="Shape 265"/>
          <p:cNvGrpSpPr/>
          <p:nvPr/>
        </p:nvGrpSpPr>
        <p:grpSpPr>
          <a:xfrm>
            <a:off x="5133625" y="1942800"/>
            <a:ext cx="1945800" cy="1408950"/>
            <a:chOff x="4981225" y="1409400"/>
            <a:chExt cx="1945800" cy="1408950"/>
          </a:xfrm>
        </p:grpSpPr>
        <p:sp>
          <p:nvSpPr>
            <p:cNvPr id="266" name="Shape 266"/>
            <p:cNvSpPr/>
            <p:nvPr/>
          </p:nvSpPr>
          <p:spPr>
            <a:xfrm>
              <a:off x="4981225" y="1483650"/>
              <a:ext cx="1945800" cy="1334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5022325" y="1409400"/>
              <a:ext cx="1711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solidFill>
                    <a:srgbClr val="FFFFFF"/>
                  </a:solidFill>
                </a:rPr>
                <a:t>Belief 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solidFill>
                    <a:srgbClr val="FFFFFF"/>
                  </a:solidFill>
                </a:rPr>
                <a:t>Decision 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2800">
                  <a:solidFill>
                    <a:srgbClr val="FFFFFF"/>
                  </a:solidFill>
                </a:rPr>
                <a:t>tree</a:t>
              </a:r>
            </a:p>
          </p:txBody>
        </p:sp>
      </p:grpSp>
      <p:grpSp>
        <p:nvGrpSpPr>
          <p:cNvPr id="268" name="Shape 268"/>
          <p:cNvGrpSpPr/>
          <p:nvPr/>
        </p:nvGrpSpPr>
        <p:grpSpPr>
          <a:xfrm>
            <a:off x="7419843" y="2017114"/>
            <a:ext cx="1668488" cy="1196158"/>
            <a:chOff x="7154000" y="1483650"/>
            <a:chExt cx="1954419" cy="1334700"/>
          </a:xfrm>
        </p:grpSpPr>
        <p:sp>
          <p:nvSpPr>
            <p:cNvPr id="269" name="Shape 269"/>
            <p:cNvSpPr/>
            <p:nvPr/>
          </p:nvSpPr>
          <p:spPr>
            <a:xfrm>
              <a:off x="7154000" y="1483650"/>
              <a:ext cx="1945800" cy="13347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7162620" y="1871275"/>
              <a:ext cx="1945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</a:rPr>
                <a:t>Evaluation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6978825" y="2408725"/>
            <a:ext cx="5382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DAC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72" name="Shape 272"/>
          <p:cNvGrpSpPr/>
          <p:nvPr/>
        </p:nvGrpSpPr>
        <p:grpSpPr>
          <a:xfrm rot="-5400000">
            <a:off x="-205016" y="380709"/>
            <a:ext cx="785346" cy="288044"/>
            <a:chOff x="2264200" y="2050425"/>
            <a:chExt cx="1204150" cy="445200"/>
          </a:xfrm>
        </p:grpSpPr>
        <p:sp>
          <p:nvSpPr>
            <p:cNvPr id="273" name="Shape 273"/>
            <p:cNvSpPr/>
            <p:nvPr/>
          </p:nvSpPr>
          <p:spPr>
            <a:xfrm>
              <a:off x="2264200" y="2312175"/>
              <a:ext cx="183300" cy="1833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573625" y="2159775"/>
              <a:ext cx="318900" cy="3357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3018650" y="2050425"/>
              <a:ext cx="449700" cy="445200"/>
            </a:xfrm>
            <a:prstGeom prst="ellipse">
              <a:avLst/>
            </a:prstGeom>
            <a:solidFill>
              <a:srgbClr val="5FDAC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Shape 276"/>
          <p:cNvSpPr/>
          <p:nvPr/>
        </p:nvSpPr>
        <p:spPr>
          <a:xfrm>
            <a:off x="176254" y="1982987"/>
            <a:ext cx="2215800" cy="2249575"/>
          </a:xfrm>
          <a:prstGeom prst="flowChartProcess">
            <a:avLst/>
          </a:prstGeom>
          <a:solidFill>
            <a:srgbClr val="C4D7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177200" y="1526787"/>
            <a:ext cx="22158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FFFFFF"/>
                </a:solidFill>
              </a:rPr>
              <a:t>LIDC</a:t>
            </a:r>
          </a:p>
        </p:txBody>
      </p:sp>
      <p:sp>
        <p:nvSpPr>
          <p:cNvPr id="278" name="Shape 278"/>
          <p:cNvSpPr/>
          <p:nvPr/>
        </p:nvSpPr>
        <p:spPr>
          <a:xfrm>
            <a:off x="176250" y="1996625"/>
            <a:ext cx="22158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</a:rPr>
              <a:t> Features            Votes 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87849" y="2501825"/>
            <a:ext cx="8466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414237" y="2501825"/>
            <a:ext cx="797700" cy="17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Case 1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Case N</a:t>
            </a:r>
          </a:p>
        </p:txBody>
      </p:sp>
      <p:cxnSp>
        <p:nvCxnSpPr>
          <p:cNvPr id="281" name="Shape 281"/>
          <p:cNvCxnSpPr/>
          <p:nvPr/>
        </p:nvCxnSpPr>
        <p:spPr>
          <a:xfrm>
            <a:off x="1297066" y="1987287"/>
            <a:ext cx="3900" cy="224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2" name="Shape 282"/>
          <p:cNvSpPr/>
          <p:nvPr/>
        </p:nvSpPr>
        <p:spPr>
          <a:xfrm>
            <a:off x="4734800" y="2427375"/>
            <a:ext cx="5382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DAC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2393000" y="2427375"/>
            <a:ext cx="627900" cy="43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FDAC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