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Proxima Nova"/>
      <p:regular r:id="rId47"/>
      <p:bold r:id="rId48"/>
      <p:italic r:id="rId49"/>
      <p:boldItalic r:id="rId50"/>
    </p:embeddedFont>
    <p:embeddedFont>
      <p:font typeface="Droid Serif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roximaNova-bold.fntdata"/><Relationship Id="rId47" Type="http://schemas.openxmlformats.org/officeDocument/2006/relationships/font" Target="fonts/ProximaNova-regular.fntdata"/><Relationship Id="rId49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DroidSerif-regular.fntdata"/><Relationship Id="rId50" Type="http://schemas.openxmlformats.org/officeDocument/2006/relationships/font" Target="fonts/ProximaNova-boldItalic.fntdata"/><Relationship Id="rId53" Type="http://schemas.openxmlformats.org/officeDocument/2006/relationships/font" Target="fonts/DroidSerif-italic.fntdata"/><Relationship Id="rId52" Type="http://schemas.openxmlformats.org/officeDocument/2006/relationships/font" Target="fonts/DroidSerif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DroidSerif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Output Labels Represent a panel of 4 radiologist votes, so each (input, output) aggregate conversion pair should produce the same class, regardless of if the conversion is coming from 4 radiologist votes or a probability distribution of classes.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Output Labels Represent a panel of 4 radiologist votes, so each (input, output) aggregate conversion pair should produce the same class, regardless of if the conversion is coming from 4 radiologist votes or a probability distribution of classes.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➢"/>
            </a:pPr>
            <a:r>
              <a:rPr lang="en"/>
              <a:t>P-&gt;A heuristic (agreement and typicality) 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en"/>
              <a:t>Compare behavior of classifier with aggregates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➢"/>
            </a:pPr>
            <a:r>
              <a:rPr lang="en"/>
              <a:t>P-&gt;A heuristic (agreement and typicality) 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en"/>
              <a:t>Compare behavior of classifier with aggregates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➢"/>
            </a:pPr>
            <a:r>
              <a:rPr lang="en"/>
              <a:t>P-&gt;A heuristic (agreement and typicality) 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en"/>
              <a:t>Compare behavior of classifier with aggregates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Clr>
                <a:srgbClr val="FF6F00"/>
              </a:buClr>
              <a:buSzPct val="100000"/>
              <a:buFont typeface="Arial"/>
              <a:buChar char="➢"/>
            </a:pPr>
            <a:r>
              <a:rPr lang="en" sz="1000"/>
              <a:t>P→A heuristic: new nonconformity measure</a:t>
            </a:r>
          </a:p>
          <a:p>
            <a:pPr indent="-292100" lvl="1" marL="914400" rtl="0">
              <a:spcBef>
                <a:spcPts val="0"/>
              </a:spcBef>
              <a:buSzPct val="100000"/>
              <a:buChar char="○"/>
            </a:pPr>
            <a:r>
              <a:rPr lang="en" sz="1000"/>
              <a:t>Possible due to pre-extracted features</a:t>
            </a:r>
          </a:p>
          <a:p>
            <a:pPr indent="-292100" lvl="1" marL="914400" rtl="0">
              <a:spcBef>
                <a:spcPts val="0"/>
              </a:spcBef>
              <a:buSzPct val="100000"/>
              <a:buChar char="○"/>
            </a:pPr>
            <a:r>
              <a:rPr lang="en" sz="1000"/>
              <a:t>Continue development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292100" lvl="0" marL="457200" rtl="0">
              <a:spcBef>
                <a:spcPts val="0"/>
              </a:spcBef>
              <a:buClr>
                <a:srgbClr val="FF6F00"/>
              </a:buClr>
              <a:buSzPct val="100000"/>
              <a:buChar char="➢"/>
            </a:pPr>
            <a:r>
              <a:rPr lang="en" sz="1000"/>
              <a:t>will calculate p-values</a:t>
            </a:r>
          </a:p>
          <a:p>
            <a:pPr indent="-292100" lvl="0" marL="457200" rtl="0">
              <a:spcBef>
                <a:spcPts val="0"/>
              </a:spcBef>
              <a:buClr>
                <a:srgbClr val="FF6F00"/>
              </a:buClr>
              <a:buSzPct val="100000"/>
              <a:buChar char="➢"/>
            </a:pPr>
            <a:r>
              <a:rPr lang="en" sz="1000"/>
              <a:t>same mathematical definition of confidence and credibility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New hypothesis: Not forcing a label, and in turn comparing accuracy of distributions will yield more descriptive classifier output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Clr>
                <a:srgbClr val="FF6F00"/>
              </a:buClr>
              <a:buSzPct val="100000"/>
              <a:buFont typeface="Arial"/>
              <a:buChar char="➢"/>
            </a:pPr>
            <a:r>
              <a:rPr lang="en" sz="1000"/>
              <a:t>P→A heuristic: new nonconformity measure</a:t>
            </a:r>
          </a:p>
          <a:p>
            <a:pPr indent="-292100" lvl="1" marL="914400" rtl="0">
              <a:spcBef>
                <a:spcPts val="0"/>
              </a:spcBef>
              <a:buSzPct val="100000"/>
              <a:buChar char="○"/>
            </a:pPr>
            <a:r>
              <a:rPr lang="en" sz="1000"/>
              <a:t>Possible due to pre-extracted features</a:t>
            </a:r>
          </a:p>
          <a:p>
            <a:pPr indent="-292100" lvl="1" marL="914400" rtl="0">
              <a:spcBef>
                <a:spcPts val="0"/>
              </a:spcBef>
              <a:buSzPct val="100000"/>
              <a:buChar char="○"/>
            </a:pPr>
            <a:r>
              <a:rPr lang="en" sz="1000"/>
              <a:t>Continue development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292100" lvl="0" marL="457200" rtl="0">
              <a:spcBef>
                <a:spcPts val="0"/>
              </a:spcBef>
              <a:buClr>
                <a:srgbClr val="FF6F00"/>
              </a:buClr>
              <a:buSzPct val="100000"/>
              <a:buChar char="➢"/>
            </a:pPr>
            <a:r>
              <a:rPr lang="en" sz="1000"/>
              <a:t>will calculate p-values</a:t>
            </a:r>
          </a:p>
          <a:p>
            <a:pPr indent="-292100" lvl="0" marL="457200" rtl="0">
              <a:spcBef>
                <a:spcPts val="0"/>
              </a:spcBef>
              <a:buClr>
                <a:srgbClr val="FF6F00"/>
              </a:buClr>
              <a:buSzPct val="100000"/>
              <a:buChar char="➢"/>
            </a:pPr>
            <a:r>
              <a:rPr lang="en" sz="1000"/>
              <a:t>same mathematical definition of confidence and credibility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New hypothesis: Not forcing a label, and in turn comparing accuracy of distributions will yield more descriptive classifier output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Clr>
                <a:srgbClr val="FF6F00"/>
              </a:buClr>
              <a:buSzPct val="100000"/>
              <a:buFont typeface="Arial"/>
              <a:buChar char="➢"/>
            </a:pPr>
            <a:r>
              <a:rPr lang="en" sz="1000"/>
              <a:t>P→A heuristic: new nonconformity measure</a:t>
            </a:r>
          </a:p>
          <a:p>
            <a:pPr indent="-292100" lvl="1" marL="914400" rtl="0">
              <a:spcBef>
                <a:spcPts val="0"/>
              </a:spcBef>
              <a:buSzPct val="100000"/>
              <a:buChar char="○"/>
            </a:pPr>
            <a:r>
              <a:rPr lang="en" sz="1000"/>
              <a:t>Possible due to pre-extracted features</a:t>
            </a:r>
          </a:p>
          <a:p>
            <a:pPr indent="-292100" lvl="1" marL="914400" rtl="0">
              <a:spcBef>
                <a:spcPts val="0"/>
              </a:spcBef>
              <a:buSzPct val="100000"/>
              <a:buChar char="○"/>
            </a:pPr>
            <a:r>
              <a:rPr lang="en" sz="1000"/>
              <a:t>Continue development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292100" lvl="0" marL="457200" rtl="0">
              <a:spcBef>
                <a:spcPts val="0"/>
              </a:spcBef>
              <a:buClr>
                <a:srgbClr val="FF6F00"/>
              </a:buClr>
              <a:buSzPct val="100000"/>
              <a:buChar char="➢"/>
            </a:pPr>
            <a:r>
              <a:rPr lang="en" sz="1000"/>
              <a:t>will calculate p-values</a:t>
            </a:r>
          </a:p>
          <a:p>
            <a:pPr indent="-292100" lvl="0" marL="457200" rtl="0">
              <a:spcBef>
                <a:spcPts val="0"/>
              </a:spcBef>
              <a:buClr>
                <a:srgbClr val="FF6F00"/>
              </a:buClr>
              <a:buSzPct val="100000"/>
              <a:buChar char="➢"/>
            </a:pPr>
            <a:r>
              <a:rPr lang="en" sz="1000"/>
              <a:t>same mathematical definition of confidence and credibility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New hypothesis: Not forcing a label, and in turn comparing accuracy of distributions will yield more descriptive classifier output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Clr>
                <a:srgbClr val="FF6F00"/>
              </a:buClr>
              <a:buSzPct val="100000"/>
              <a:buFont typeface="Arial"/>
              <a:buChar char="➢"/>
            </a:pPr>
            <a:r>
              <a:rPr lang="en" sz="1000"/>
              <a:t>P→A heuristic: new nonconformity measure</a:t>
            </a:r>
          </a:p>
          <a:p>
            <a:pPr indent="-292100" lvl="1" marL="914400" rtl="0">
              <a:spcBef>
                <a:spcPts val="0"/>
              </a:spcBef>
              <a:buSzPct val="100000"/>
              <a:buChar char="○"/>
            </a:pPr>
            <a:r>
              <a:rPr lang="en" sz="1000"/>
              <a:t>Possible due to pre-extracted features</a:t>
            </a:r>
          </a:p>
          <a:p>
            <a:pPr indent="-292100" lvl="1" marL="914400" rtl="0">
              <a:spcBef>
                <a:spcPts val="0"/>
              </a:spcBef>
              <a:buSzPct val="100000"/>
              <a:buChar char="○"/>
            </a:pPr>
            <a:r>
              <a:rPr lang="en" sz="1000"/>
              <a:t>Continue development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292100" lvl="0" marL="457200" rtl="0">
              <a:spcBef>
                <a:spcPts val="0"/>
              </a:spcBef>
              <a:buClr>
                <a:srgbClr val="FF6F00"/>
              </a:buClr>
              <a:buSzPct val="100000"/>
              <a:buChar char="➢"/>
            </a:pPr>
            <a:r>
              <a:rPr lang="en" sz="1000"/>
              <a:t>will calculate p-values</a:t>
            </a:r>
          </a:p>
          <a:p>
            <a:pPr indent="-292100" lvl="0" marL="457200" rtl="0">
              <a:spcBef>
                <a:spcPts val="0"/>
              </a:spcBef>
              <a:buClr>
                <a:srgbClr val="FF6F00"/>
              </a:buClr>
              <a:buSzPct val="100000"/>
              <a:buChar char="➢"/>
            </a:pPr>
            <a:r>
              <a:rPr lang="en" sz="1000"/>
              <a:t>same mathematical definition of confidence and credibility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New hypothesis: Not forcing a label, and in turn comparing accuracy of distributions will yield more descriptive classifier output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492750" y="1352925"/>
            <a:ext cx="8222100" cy="162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>
                <a:solidFill>
                  <a:srgbClr val="FFFFFF"/>
                </a:solidFill>
              </a:rPr>
              <a:t>Leverage Label Uncertainty to make More Confident and Reliable Diagnosis using the LIDC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492750" y="360288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Victoria LaBarre, Jake Sauter mentored by Dr. Jacob Furst, Dr. Daniela Raicu</a:t>
            </a:r>
          </a:p>
        </p:txBody>
      </p:sp>
      <p:sp>
        <p:nvSpPr>
          <p:cNvPr id="69" name="Shape 69"/>
          <p:cNvSpPr/>
          <p:nvPr/>
        </p:nvSpPr>
        <p:spPr>
          <a:xfrm>
            <a:off x="8023575" y="4035775"/>
            <a:ext cx="1164300" cy="103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0" y="5037675"/>
            <a:ext cx="9207600" cy="1410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Literature Review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55225" y="1919075"/>
            <a:ext cx="89253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6F00"/>
              </a:buClr>
              <a:buSzPct val="100000"/>
              <a:buChar char="➢"/>
            </a:pPr>
            <a:r>
              <a:rPr b="1" lang="en" sz="2800">
                <a:solidFill>
                  <a:srgbClr val="000000"/>
                </a:solidFill>
              </a:rPr>
              <a:t>Area under the Distance Threshold Curve as an Evaluation Measure for Probabilistic Classifiers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To evaluate probabilistic multi-class systems</a:t>
            </a:r>
            <a:r>
              <a:rPr b="1" lang="en" sz="2000">
                <a:solidFill>
                  <a:srgbClr val="000000"/>
                </a:solidFill>
              </a:rPr>
              <a:t> 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Five label distribution/ not binary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-406400" lvl="0" marL="457200" rtl="0">
              <a:spcBef>
                <a:spcPts val="0"/>
              </a:spcBef>
              <a:buClr>
                <a:srgbClr val="FF6F00"/>
              </a:buClr>
              <a:buSzPct val="100000"/>
              <a:buChar char="➢"/>
            </a:pPr>
            <a:r>
              <a:rPr lang="en" sz="2800">
                <a:solidFill>
                  <a:srgbClr val="000000"/>
                </a:solidFill>
              </a:rPr>
              <a:t>We propose aggregates instead of distribution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492750" y="1352925"/>
            <a:ext cx="8222100" cy="162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144" name="Shape 144"/>
          <p:cNvSpPr/>
          <p:nvPr/>
        </p:nvSpPr>
        <p:spPr>
          <a:xfrm>
            <a:off x="8023575" y="4035775"/>
            <a:ext cx="1164300" cy="103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0" y="5037675"/>
            <a:ext cx="9207600" cy="1410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Experimental Design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2963712" y="2674975"/>
            <a:ext cx="7062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mean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864437" y="3466562"/>
            <a:ext cx="8931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median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2954937" y="4433650"/>
            <a:ext cx="7062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mode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6004775" y="2262325"/>
            <a:ext cx="7062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mean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6004775" y="2606725"/>
            <a:ext cx="8931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median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004775" y="2952950"/>
            <a:ext cx="7062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mode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763425" y="1858500"/>
            <a:ext cx="1236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Convert to Distribution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767175" y="1725025"/>
            <a:ext cx="1358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Conversion to class (1-5)</a:t>
            </a:r>
          </a:p>
        </p:txBody>
      </p:sp>
      <p:sp>
        <p:nvSpPr>
          <p:cNvPr id="159" name="Shape 159"/>
          <p:cNvSpPr/>
          <p:nvPr/>
        </p:nvSpPr>
        <p:spPr>
          <a:xfrm>
            <a:off x="7762175" y="2449675"/>
            <a:ext cx="1236600" cy="7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Output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Evaluation</a:t>
            </a:r>
          </a:p>
        </p:txBody>
      </p:sp>
      <p:sp>
        <p:nvSpPr>
          <p:cNvPr id="160" name="Shape 160"/>
          <p:cNvSpPr/>
          <p:nvPr/>
        </p:nvSpPr>
        <p:spPr>
          <a:xfrm>
            <a:off x="2814550" y="2420150"/>
            <a:ext cx="846600" cy="2681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233704" y="2499362"/>
            <a:ext cx="2215800" cy="2249575"/>
          </a:xfrm>
          <a:prstGeom prst="flowChartProcess">
            <a:avLst/>
          </a:prstGeom>
          <a:solidFill>
            <a:srgbClr val="C4D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234650" y="2043162"/>
            <a:ext cx="2215800" cy="48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</a:rPr>
              <a:t>LIDC</a:t>
            </a:r>
          </a:p>
        </p:txBody>
      </p:sp>
      <p:sp>
        <p:nvSpPr>
          <p:cNvPr id="163" name="Shape 163"/>
          <p:cNvSpPr/>
          <p:nvPr/>
        </p:nvSpPr>
        <p:spPr>
          <a:xfrm>
            <a:off x="233700" y="2513000"/>
            <a:ext cx="2215800" cy="4860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 Features            Votes  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45299" y="3018200"/>
            <a:ext cx="846600" cy="17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Case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Case N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471687" y="3018200"/>
            <a:ext cx="797700" cy="17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Case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Case N</a:t>
            </a:r>
          </a:p>
        </p:txBody>
      </p:sp>
      <p:cxnSp>
        <p:nvCxnSpPr>
          <p:cNvPr id="166" name="Shape 166"/>
          <p:cNvCxnSpPr/>
          <p:nvPr/>
        </p:nvCxnSpPr>
        <p:spPr>
          <a:xfrm>
            <a:off x="1354516" y="2503662"/>
            <a:ext cx="3900" cy="2241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7" name="Shape 167"/>
          <p:cNvSpPr/>
          <p:nvPr/>
        </p:nvSpPr>
        <p:spPr>
          <a:xfrm rot="-1463356">
            <a:off x="5428366" y="2457262"/>
            <a:ext cx="650225" cy="274028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 rot="355892">
            <a:off x="5428343" y="2639591"/>
            <a:ext cx="650281" cy="274154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 rot="2146709">
            <a:off x="5407499" y="2834370"/>
            <a:ext cx="680403" cy="274009"/>
          </a:xfrm>
          <a:prstGeom prst="rightArrow">
            <a:avLst>
              <a:gd fmla="val 27190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 rot="714055">
            <a:off x="2319670" y="2618940"/>
            <a:ext cx="650277" cy="274127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 rot="2911297">
            <a:off x="2157045" y="3027446"/>
            <a:ext cx="1094759" cy="273951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 rot="4019801">
            <a:off x="1752180" y="3558667"/>
            <a:ext cx="1872388" cy="273814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4227425" y="2267575"/>
            <a:ext cx="1277400" cy="109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Classifier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Training and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174" name="Shape 174"/>
          <p:cNvSpPr/>
          <p:nvPr/>
        </p:nvSpPr>
        <p:spPr>
          <a:xfrm>
            <a:off x="6740950" y="2678875"/>
            <a:ext cx="1045800" cy="273900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 rot="1603905">
            <a:off x="6710341" y="2640836"/>
            <a:ext cx="645600" cy="699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 rot="-1828263">
            <a:off x="6716054" y="2934124"/>
            <a:ext cx="634190" cy="74501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 rot="-625756">
            <a:off x="3568390" y="2618050"/>
            <a:ext cx="704336" cy="275917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 rot="-3001703">
            <a:off x="3124457" y="3726867"/>
            <a:ext cx="1696585" cy="307965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 rot="-2241567">
            <a:off x="3450206" y="3155287"/>
            <a:ext cx="1032277" cy="296560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 Mean Conversion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71900" y="2107825"/>
            <a:ext cx="8222100" cy="57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The mean of a list of votes is the average of the votes: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                                                                     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30" y="2952270"/>
            <a:ext cx="776287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8" name="Shape 188"/>
          <p:cNvCxnSpPr/>
          <p:nvPr/>
        </p:nvCxnSpPr>
        <p:spPr>
          <a:xfrm>
            <a:off x="5585350" y="3919025"/>
            <a:ext cx="0" cy="517800"/>
          </a:xfrm>
          <a:prstGeom prst="straightConnector1">
            <a:avLst/>
          </a:prstGeom>
          <a:noFill/>
          <a:ln cap="flat" cmpd="sng" w="76200">
            <a:solidFill>
              <a:srgbClr val="FF6F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9" name="Shape 189"/>
          <p:cNvSpPr txBox="1"/>
          <p:nvPr/>
        </p:nvSpPr>
        <p:spPr>
          <a:xfrm>
            <a:off x="5585350" y="2680825"/>
            <a:ext cx="25131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en" sz="2400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b="1" lang="en" sz="24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 sz="2400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b="1" lang="en" sz="24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en" sz="2400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b="1" lang="en" sz="24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="1" lang="en" sz="2400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n" sz="24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</a:p>
        </p:txBody>
      </p:sp>
      <p:cxnSp>
        <p:nvCxnSpPr>
          <p:cNvPr id="190" name="Shape 190"/>
          <p:cNvCxnSpPr/>
          <p:nvPr/>
        </p:nvCxnSpPr>
        <p:spPr>
          <a:xfrm>
            <a:off x="4949388" y="3919033"/>
            <a:ext cx="0" cy="517800"/>
          </a:xfrm>
          <a:prstGeom prst="straightConnector1">
            <a:avLst/>
          </a:prstGeom>
          <a:noFill/>
          <a:ln cap="flat" cmpd="sng" w="38100">
            <a:solidFill>
              <a:srgbClr val="FF6F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1" name="Shape 191"/>
          <p:cNvSpPr txBox="1"/>
          <p:nvPr/>
        </p:nvSpPr>
        <p:spPr>
          <a:xfrm>
            <a:off x="3295525" y="4314000"/>
            <a:ext cx="4488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/>
              <a:t>2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5396716" y="4314000"/>
            <a:ext cx="4488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3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4630122" y="4348500"/>
            <a:ext cx="6399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2.75</a:t>
            </a:r>
          </a:p>
        </p:txBody>
      </p:sp>
      <p:cxnSp>
        <p:nvCxnSpPr>
          <p:cNvPr id="194" name="Shape 194"/>
          <p:cNvCxnSpPr/>
          <p:nvPr/>
        </p:nvCxnSpPr>
        <p:spPr>
          <a:xfrm>
            <a:off x="3501100" y="3919025"/>
            <a:ext cx="0" cy="517800"/>
          </a:xfrm>
          <a:prstGeom prst="straightConnector1">
            <a:avLst/>
          </a:prstGeom>
          <a:noFill/>
          <a:ln cap="flat" cmpd="sng" w="76200">
            <a:solidFill>
              <a:srgbClr val="FF6F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 Median Conversion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71900" y="2165700"/>
            <a:ext cx="8222100" cy="81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The median of a list of votes is the median vote: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											  </a:t>
            </a:r>
            <a:r>
              <a:rPr b="1" lang="en" sz="2400" u="sng">
                <a:solidFill>
                  <a:srgbClr val="FF6F00"/>
                </a:solidFill>
              </a:rPr>
              <a:t>1</a:t>
            </a:r>
            <a:r>
              <a:rPr b="1" lang="en" sz="2400">
                <a:solidFill>
                  <a:srgbClr val="FF6F00"/>
                </a:solidFill>
              </a:rPr>
              <a:t>     </a:t>
            </a:r>
            <a:r>
              <a:rPr b="1" lang="en" sz="2400" u="sng">
                <a:solidFill>
                  <a:srgbClr val="FF6F00"/>
                </a:solidFill>
              </a:rPr>
              <a:t>2</a:t>
            </a:r>
            <a:r>
              <a:rPr b="1" lang="en" sz="2400">
                <a:solidFill>
                  <a:srgbClr val="FF6F00"/>
                </a:solidFill>
              </a:rPr>
              <a:t>   </a:t>
            </a:r>
            <a:r>
              <a:rPr b="1" lang="en" sz="2400" u="sng">
                <a:solidFill>
                  <a:srgbClr val="FF6F00"/>
                </a:solidFill>
              </a:rPr>
              <a:t>3</a:t>
            </a:r>
            <a:r>
              <a:rPr b="1" lang="en" sz="2400">
                <a:solidFill>
                  <a:srgbClr val="FF6F00"/>
                </a:solidFill>
              </a:rPr>
              <a:t>   </a:t>
            </a:r>
            <a:r>
              <a:rPr b="1" lang="en" sz="2400" u="sng">
                <a:solidFill>
                  <a:srgbClr val="FF6F00"/>
                </a:solidFill>
              </a:rPr>
              <a:t>4</a:t>
            </a:r>
            <a:r>
              <a:rPr b="1" lang="en" sz="2400">
                <a:solidFill>
                  <a:srgbClr val="FF6F00"/>
                </a:solidFill>
              </a:rPr>
              <a:t>   </a:t>
            </a:r>
            <a:r>
              <a:rPr b="1" lang="en" sz="2400" u="sng">
                <a:solidFill>
                  <a:srgbClr val="FF6F00"/>
                </a:solidFill>
              </a:rPr>
              <a:t>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87" y="3253600"/>
            <a:ext cx="68294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 Mode Conversion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01650" y="2206050"/>
            <a:ext cx="51672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71900" y="1807125"/>
            <a:ext cx="8222100" cy="57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The mode of a list of votes is the most common vote: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100" y="2385450"/>
            <a:ext cx="505777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378650" y="3268850"/>
            <a:ext cx="84495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If there is no most common vote, the rounded average is taken: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4112225"/>
            <a:ext cx="6096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4965525" y="2101125"/>
            <a:ext cx="22887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4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en" sz="2400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n" sz="24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 sz="2400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n" sz="24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en" sz="2400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n" sz="24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="1" lang="en" sz="2400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n" sz="24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530825" y="3723912"/>
            <a:ext cx="22887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4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en" sz="2400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n" sz="24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 sz="2400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n" sz="24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en" sz="2400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 sz="24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="1" lang="en" sz="2400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n" sz="24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Experimental Design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963712" y="2674975"/>
            <a:ext cx="7062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mean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864437" y="3466562"/>
            <a:ext cx="8931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median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2954937" y="4433650"/>
            <a:ext cx="7062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mode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6004775" y="2262325"/>
            <a:ext cx="7062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mean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6004775" y="2606725"/>
            <a:ext cx="8931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median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6004775" y="2952950"/>
            <a:ext cx="7062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mode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2763425" y="1858500"/>
            <a:ext cx="1236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Convert to Distribution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767175" y="1725025"/>
            <a:ext cx="1358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Conversion to class (1-5)</a:t>
            </a:r>
          </a:p>
        </p:txBody>
      </p:sp>
      <p:sp>
        <p:nvSpPr>
          <p:cNvPr id="229" name="Shape 229"/>
          <p:cNvSpPr/>
          <p:nvPr/>
        </p:nvSpPr>
        <p:spPr>
          <a:xfrm>
            <a:off x="7762175" y="2449675"/>
            <a:ext cx="1236600" cy="7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Output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Evaluation</a:t>
            </a:r>
          </a:p>
        </p:txBody>
      </p:sp>
      <p:sp>
        <p:nvSpPr>
          <p:cNvPr id="230" name="Shape 230"/>
          <p:cNvSpPr/>
          <p:nvPr/>
        </p:nvSpPr>
        <p:spPr>
          <a:xfrm>
            <a:off x="233704" y="2499362"/>
            <a:ext cx="2215800" cy="2249575"/>
          </a:xfrm>
          <a:prstGeom prst="flowChartProcess">
            <a:avLst/>
          </a:prstGeom>
          <a:solidFill>
            <a:srgbClr val="C4D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234650" y="2043162"/>
            <a:ext cx="2215800" cy="48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</a:rPr>
              <a:t>LIDC</a:t>
            </a:r>
          </a:p>
        </p:txBody>
      </p:sp>
      <p:sp>
        <p:nvSpPr>
          <p:cNvPr id="232" name="Shape 232"/>
          <p:cNvSpPr/>
          <p:nvPr/>
        </p:nvSpPr>
        <p:spPr>
          <a:xfrm>
            <a:off x="233700" y="2513000"/>
            <a:ext cx="2215800" cy="4860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 Features            Votes  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45299" y="3018200"/>
            <a:ext cx="846600" cy="17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Case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Case N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471687" y="3018200"/>
            <a:ext cx="797700" cy="17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Case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Case N</a:t>
            </a:r>
          </a:p>
        </p:txBody>
      </p:sp>
      <p:cxnSp>
        <p:nvCxnSpPr>
          <p:cNvPr id="235" name="Shape 235"/>
          <p:cNvCxnSpPr/>
          <p:nvPr/>
        </p:nvCxnSpPr>
        <p:spPr>
          <a:xfrm>
            <a:off x="1354516" y="2503662"/>
            <a:ext cx="3900" cy="2241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6" name="Shape 236"/>
          <p:cNvSpPr/>
          <p:nvPr/>
        </p:nvSpPr>
        <p:spPr>
          <a:xfrm rot="-1463356">
            <a:off x="5428366" y="2457262"/>
            <a:ext cx="650225" cy="274028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 rot="355892">
            <a:off x="5428343" y="2639591"/>
            <a:ext cx="650281" cy="274154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 rot="2146709">
            <a:off x="5407499" y="2834370"/>
            <a:ext cx="680403" cy="274009"/>
          </a:xfrm>
          <a:prstGeom prst="rightArrow">
            <a:avLst>
              <a:gd fmla="val 27190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 rot="714055">
            <a:off x="2319670" y="2618940"/>
            <a:ext cx="650277" cy="274127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 rot="2911297">
            <a:off x="2157045" y="3027446"/>
            <a:ext cx="1094759" cy="273951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 rot="4019801">
            <a:off x="1752180" y="3558667"/>
            <a:ext cx="1872388" cy="273814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4227425" y="2267575"/>
            <a:ext cx="1277400" cy="109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Classifier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Training and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243" name="Shape 243"/>
          <p:cNvSpPr/>
          <p:nvPr/>
        </p:nvSpPr>
        <p:spPr>
          <a:xfrm>
            <a:off x="6740950" y="2678875"/>
            <a:ext cx="1045800" cy="273900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 rot="1603905">
            <a:off x="6710341" y="2640836"/>
            <a:ext cx="645600" cy="699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 rot="-1828263">
            <a:off x="6716054" y="2934124"/>
            <a:ext cx="634190" cy="74501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 rot="-625756">
            <a:off x="3568390" y="2618050"/>
            <a:ext cx="704336" cy="275917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 rot="-3001703">
            <a:off x="3124457" y="3726867"/>
            <a:ext cx="1696585" cy="307965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 rot="-2241567">
            <a:off x="3450206" y="3155287"/>
            <a:ext cx="1032277" cy="296560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5934575" y="2262325"/>
            <a:ext cx="846600" cy="12564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 Mean Conversion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71900" y="1919075"/>
            <a:ext cx="8222100" cy="6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The mean of the output is the average rating: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37" y="2860350"/>
            <a:ext cx="801052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654747" y="2544001"/>
            <a:ext cx="22887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4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en" sz="2400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 sz="24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 sz="2400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n" sz="24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en" sz="2400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n" sz="24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4 </a:t>
            </a:r>
            <a:r>
              <a:rPr b="1" lang="en" sz="2400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 sz="24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537150" y="3773475"/>
            <a:ext cx="8222100" cy="6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Malignancy rating (1-5) * probability of rating for every possible rating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 Median Conversion</a:t>
            </a: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71900" y="1919075"/>
            <a:ext cx="8222100" cy="10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The median of the output is the 50th percentile of the distribution: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00" y="3102875"/>
            <a:ext cx="76390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5687" y="3845825"/>
            <a:ext cx="593407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/>
          <p:nvPr/>
        </p:nvSpPr>
        <p:spPr>
          <a:xfrm>
            <a:off x="5231511" y="3171425"/>
            <a:ext cx="613500" cy="1474500"/>
          </a:xfrm>
          <a:prstGeom prst="ellipse">
            <a:avLst/>
          </a:prstGeom>
          <a:noFill/>
          <a:ln cap="flat" cmpd="sng" w="2857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630008" y="3193687"/>
            <a:ext cx="537899" cy="610799"/>
          </a:xfrm>
          <a:prstGeom prst="ellipse">
            <a:avLst/>
          </a:prstGeom>
          <a:noFill/>
          <a:ln cap="flat" cmpd="sng" w="2857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/>
        </p:nvSpPr>
        <p:spPr>
          <a:xfrm>
            <a:off x="502349" y="2743575"/>
            <a:ext cx="2839199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4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en" sz="2400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b="1" lang="en" sz="24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 sz="2400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b="1" lang="en" sz="24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en" sz="2400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b="1" lang="en" sz="24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4 </a:t>
            </a:r>
            <a:r>
              <a:rPr b="1" lang="en" sz="2400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24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 Mode Conversion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71900" y="1919075"/>
            <a:ext cx="8222100" cy="7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The mode of the distribution will be the highest probability in the distribution: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687" y="3175612"/>
            <a:ext cx="410527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/>
          <p:nvPr/>
        </p:nvSpPr>
        <p:spPr>
          <a:xfrm>
            <a:off x="3885675" y="3221550"/>
            <a:ext cx="707700" cy="837600"/>
          </a:xfrm>
          <a:prstGeom prst="ellipse">
            <a:avLst/>
          </a:prstGeom>
          <a:noFill/>
          <a:ln cap="flat" cmpd="sng" w="2857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x="2340200" y="2654908"/>
            <a:ext cx="41052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36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en" sz="3600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36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en" sz="3600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b="1" lang="en" sz="36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en" sz="3600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36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="1" lang="en" sz="3600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3600" u="sng">
                <a:solidFill>
                  <a:srgbClr val="FF6F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460950" y="4186887"/>
            <a:ext cx="8222100" cy="7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This represents the majority vote of a panel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71900" y="839600"/>
            <a:ext cx="8222100" cy="66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71900" y="1787875"/>
            <a:ext cx="8222100" cy="306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spcBef>
                <a:spcPts val="0"/>
              </a:spcBef>
              <a:buClr>
                <a:srgbClr val="FF6F00"/>
              </a:buClr>
              <a:buSzPct val="100000"/>
              <a:buChar char="➢"/>
            </a:pPr>
            <a:r>
              <a:rPr lang="en" sz="2500">
                <a:solidFill>
                  <a:srgbClr val="000000"/>
                </a:solidFill>
              </a:rPr>
              <a:t>Problem Statement</a:t>
            </a:r>
          </a:p>
          <a:p>
            <a:pPr indent="-387350" lvl="0" marL="457200" rtl="0">
              <a:spcBef>
                <a:spcPts val="0"/>
              </a:spcBef>
              <a:buClr>
                <a:srgbClr val="FF6F00"/>
              </a:buClr>
              <a:buSzPct val="100000"/>
              <a:buChar char="➢"/>
            </a:pPr>
            <a:r>
              <a:rPr lang="en" sz="2500">
                <a:solidFill>
                  <a:srgbClr val="000000"/>
                </a:solidFill>
              </a:rPr>
              <a:t>Hypothesis</a:t>
            </a:r>
          </a:p>
          <a:p>
            <a:pPr indent="-387350" lvl="0" marL="457200" rtl="0">
              <a:spcBef>
                <a:spcPts val="0"/>
              </a:spcBef>
              <a:buClr>
                <a:srgbClr val="FF6F00"/>
              </a:buClr>
              <a:buSzPct val="100000"/>
              <a:buChar char="➢"/>
            </a:pPr>
            <a:r>
              <a:rPr lang="en" sz="2500">
                <a:solidFill>
                  <a:srgbClr val="000000"/>
                </a:solidFill>
              </a:rPr>
              <a:t>Literature Review</a:t>
            </a:r>
          </a:p>
          <a:p>
            <a:pPr indent="-387350" lvl="0" marL="457200" rtl="0">
              <a:spcBef>
                <a:spcPts val="0"/>
              </a:spcBef>
              <a:buClr>
                <a:srgbClr val="FF6F00"/>
              </a:buClr>
              <a:buSzPct val="100000"/>
              <a:buChar char="➢"/>
            </a:pPr>
            <a:r>
              <a:rPr lang="en" sz="2500">
                <a:solidFill>
                  <a:srgbClr val="000000"/>
                </a:solidFill>
              </a:rPr>
              <a:t>Methodology</a:t>
            </a:r>
          </a:p>
          <a:p>
            <a:pPr indent="-387350" lvl="0" marL="457200" rtl="0">
              <a:spcBef>
                <a:spcPts val="0"/>
              </a:spcBef>
              <a:buClr>
                <a:srgbClr val="FF6F00"/>
              </a:buClr>
              <a:buSzPct val="100000"/>
              <a:buChar char="➢"/>
            </a:pPr>
            <a:r>
              <a:rPr lang="en" sz="2500">
                <a:solidFill>
                  <a:srgbClr val="000000"/>
                </a:solidFill>
              </a:rPr>
              <a:t>Results and Discussion </a:t>
            </a:r>
          </a:p>
          <a:p>
            <a:pPr indent="-387350" lvl="0" marL="457200">
              <a:spcBef>
                <a:spcPts val="0"/>
              </a:spcBef>
              <a:buClr>
                <a:srgbClr val="FF6F00"/>
              </a:buClr>
              <a:buSzPct val="100000"/>
              <a:buChar char="➢"/>
            </a:pPr>
            <a:r>
              <a:rPr lang="en" sz="2500">
                <a:solidFill>
                  <a:srgbClr val="000000"/>
                </a:solidFill>
              </a:rPr>
              <a:t>Next Steps</a:t>
            </a:r>
          </a:p>
        </p:txBody>
      </p:sp>
      <p:sp>
        <p:nvSpPr>
          <p:cNvPr id="77" name="Shape 77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Experimental Design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2963712" y="2674975"/>
            <a:ext cx="7062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mean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2864437" y="3466562"/>
            <a:ext cx="8931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median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954937" y="4433650"/>
            <a:ext cx="7062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mode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6004775" y="2262325"/>
            <a:ext cx="7062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mean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004775" y="2606725"/>
            <a:ext cx="8931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median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6004775" y="2952950"/>
            <a:ext cx="7062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mode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763425" y="1858500"/>
            <a:ext cx="1236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Convert to Distribution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5767175" y="1725025"/>
            <a:ext cx="1358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Conversion to class (1-5)</a:t>
            </a:r>
          </a:p>
        </p:txBody>
      </p:sp>
      <p:sp>
        <p:nvSpPr>
          <p:cNvPr id="297" name="Shape 297"/>
          <p:cNvSpPr/>
          <p:nvPr/>
        </p:nvSpPr>
        <p:spPr>
          <a:xfrm>
            <a:off x="7762175" y="2449675"/>
            <a:ext cx="1236600" cy="7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Output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Evaluation</a:t>
            </a:r>
          </a:p>
        </p:txBody>
      </p:sp>
      <p:sp>
        <p:nvSpPr>
          <p:cNvPr id="298" name="Shape 298"/>
          <p:cNvSpPr/>
          <p:nvPr/>
        </p:nvSpPr>
        <p:spPr>
          <a:xfrm>
            <a:off x="233704" y="2499362"/>
            <a:ext cx="2215800" cy="2249575"/>
          </a:xfrm>
          <a:prstGeom prst="flowChartProcess">
            <a:avLst/>
          </a:prstGeom>
          <a:solidFill>
            <a:srgbClr val="C4D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234650" y="2043162"/>
            <a:ext cx="2215800" cy="48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</a:rPr>
              <a:t>LIDC</a:t>
            </a:r>
          </a:p>
        </p:txBody>
      </p:sp>
      <p:sp>
        <p:nvSpPr>
          <p:cNvPr id="300" name="Shape 300"/>
          <p:cNvSpPr/>
          <p:nvPr/>
        </p:nvSpPr>
        <p:spPr>
          <a:xfrm>
            <a:off x="233700" y="2513000"/>
            <a:ext cx="2215800" cy="4860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 Features            Votes  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345299" y="3018200"/>
            <a:ext cx="846600" cy="17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Case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Case N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471687" y="3018200"/>
            <a:ext cx="797700" cy="17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Case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Case N</a:t>
            </a:r>
          </a:p>
        </p:txBody>
      </p:sp>
      <p:cxnSp>
        <p:nvCxnSpPr>
          <p:cNvPr id="303" name="Shape 303"/>
          <p:cNvCxnSpPr/>
          <p:nvPr/>
        </p:nvCxnSpPr>
        <p:spPr>
          <a:xfrm>
            <a:off x="1354516" y="2503662"/>
            <a:ext cx="3900" cy="2241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4" name="Shape 304"/>
          <p:cNvSpPr/>
          <p:nvPr/>
        </p:nvSpPr>
        <p:spPr>
          <a:xfrm rot="714055">
            <a:off x="2319670" y="2618940"/>
            <a:ext cx="650277" cy="274127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 rot="2911297">
            <a:off x="2157045" y="3027446"/>
            <a:ext cx="1094759" cy="273951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 rot="4019801">
            <a:off x="1752180" y="3558667"/>
            <a:ext cx="1872388" cy="273814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227425" y="2267575"/>
            <a:ext cx="1277400" cy="109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Classifier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Training and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308" name="Shape 308"/>
          <p:cNvSpPr/>
          <p:nvPr/>
        </p:nvSpPr>
        <p:spPr>
          <a:xfrm rot="1603905">
            <a:off x="6710341" y="2640836"/>
            <a:ext cx="645600" cy="699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 rot="-1828263">
            <a:off x="6716054" y="2934124"/>
            <a:ext cx="634190" cy="74501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 rot="-625756">
            <a:off x="3568390" y="2618050"/>
            <a:ext cx="704336" cy="275917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 rot="-3001703">
            <a:off x="3124457" y="3726867"/>
            <a:ext cx="1696585" cy="307965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 rot="-2241567">
            <a:off x="3450206" y="3155287"/>
            <a:ext cx="1032277" cy="296560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 rot="-1463356">
            <a:off x="5428366" y="2457262"/>
            <a:ext cx="650225" cy="274028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 rot="355892">
            <a:off x="5428343" y="2639591"/>
            <a:ext cx="650281" cy="274154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 rot="2146709">
            <a:off x="5407499" y="2834370"/>
            <a:ext cx="680403" cy="274009"/>
          </a:xfrm>
          <a:prstGeom prst="rightArrow">
            <a:avLst>
              <a:gd fmla="val 27190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6740950" y="2678875"/>
            <a:ext cx="1045800" cy="273900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7655450" y="2047575"/>
            <a:ext cx="1465500" cy="1474200"/>
          </a:xfrm>
          <a:prstGeom prst="ellipse">
            <a:avLst/>
          </a:prstGeom>
          <a:noFill/>
          <a:ln cap="flat" cmpd="sng" w="2857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u="sng"/>
          </a:p>
        </p:txBody>
      </p:sp>
      <p:sp>
        <p:nvSpPr>
          <p:cNvPr id="318" name="Shape 318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ctrTitle"/>
          </p:nvPr>
        </p:nvSpPr>
        <p:spPr>
          <a:xfrm>
            <a:off x="492750" y="1352925"/>
            <a:ext cx="8222100" cy="23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Methodology: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Proof of Concept</a:t>
            </a:r>
          </a:p>
        </p:txBody>
      </p:sp>
      <p:sp>
        <p:nvSpPr>
          <p:cNvPr id="324" name="Shape 324"/>
          <p:cNvSpPr/>
          <p:nvPr/>
        </p:nvSpPr>
        <p:spPr>
          <a:xfrm>
            <a:off x="8023575" y="4035775"/>
            <a:ext cx="1164300" cy="103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0" y="5037675"/>
            <a:ext cx="9207600" cy="1410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 Conversion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5217375" y="2203000"/>
            <a:ext cx="19041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[#, #, #, #]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4988775" y="3158400"/>
            <a:ext cx="23493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[#, #, #, #</a:t>
            </a:r>
            <a:r>
              <a:rPr lang="en" sz="3000"/>
              <a:t>, #</a:t>
            </a:r>
            <a:r>
              <a:rPr lang="en" sz="3000"/>
              <a:t>]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7971625" y="2748025"/>
            <a:ext cx="3990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#</a:t>
            </a:r>
          </a:p>
        </p:txBody>
      </p:sp>
      <p:cxnSp>
        <p:nvCxnSpPr>
          <p:cNvPr id="334" name="Shape 334"/>
          <p:cNvCxnSpPr>
            <a:stCxn id="331" idx="3"/>
            <a:endCxn id="333" idx="1"/>
          </p:cNvCxnSpPr>
          <p:nvPr/>
        </p:nvCxnSpPr>
        <p:spPr>
          <a:xfrm>
            <a:off x="7121475" y="2508250"/>
            <a:ext cx="850200" cy="4896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35" name="Shape 335"/>
          <p:cNvCxnSpPr>
            <a:stCxn id="332" idx="3"/>
            <a:endCxn id="333" idx="1"/>
          </p:cNvCxnSpPr>
          <p:nvPr/>
        </p:nvCxnSpPr>
        <p:spPr>
          <a:xfrm flipH="1" rot="10800000">
            <a:off x="7338075" y="2998050"/>
            <a:ext cx="633600" cy="465600"/>
          </a:xfrm>
          <a:prstGeom prst="curvedConnector3">
            <a:avLst>
              <a:gd fmla="val 4999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6" name="Shape 336"/>
          <p:cNvSpPr txBox="1"/>
          <p:nvPr/>
        </p:nvSpPr>
        <p:spPr>
          <a:xfrm>
            <a:off x="196325" y="1695225"/>
            <a:ext cx="44757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F6F00"/>
              </a:buClr>
              <a:buSzPct val="100000"/>
              <a:buFont typeface="Roboto"/>
              <a:buChar char="➢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Output Labels Represent a panel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96325" y="2641800"/>
            <a:ext cx="44757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F6F00"/>
              </a:buClr>
              <a:buSzPct val="100000"/>
              <a:buFont typeface="Roboto"/>
              <a:buChar char="➢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Each aggregate conversion should produce the same rating 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Votes 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Probability distribution of ratings.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9" name="Shape 339"/>
          <p:cNvCxnSpPr>
            <a:stCxn id="331" idx="2"/>
            <a:endCxn id="332" idx="0"/>
          </p:cNvCxnSpPr>
          <p:nvPr/>
        </p:nvCxnSpPr>
        <p:spPr>
          <a:xfrm flipH="1">
            <a:off x="6163425" y="2813500"/>
            <a:ext cx="6000" cy="34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Proof of Concept: Mean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690025" y="1903725"/>
            <a:ext cx="3771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[2, 2, 3, 4]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-35600" y="3702025"/>
            <a:ext cx="6052799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[0, .5, .25, .25, 0]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347600" y="2137525"/>
            <a:ext cx="3796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2.75</a:t>
            </a:r>
            <a:r>
              <a:rPr lang="en" sz="6000"/>
              <a:t> → 3</a:t>
            </a:r>
          </a:p>
        </p:txBody>
      </p:sp>
      <p:cxnSp>
        <p:nvCxnSpPr>
          <p:cNvPr id="348" name="Shape 348"/>
          <p:cNvCxnSpPr>
            <a:stCxn id="345" idx="3"/>
          </p:cNvCxnSpPr>
          <p:nvPr/>
        </p:nvCxnSpPr>
        <p:spPr>
          <a:xfrm>
            <a:off x="4461025" y="2208975"/>
            <a:ext cx="981900" cy="539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9" name="Shape 349"/>
          <p:cNvCxnSpPr/>
          <p:nvPr/>
        </p:nvCxnSpPr>
        <p:spPr>
          <a:xfrm flipH="1" rot="10800000">
            <a:off x="4142950" y="2761050"/>
            <a:ext cx="1299600" cy="1109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0" name="Shape 350"/>
          <p:cNvCxnSpPr/>
          <p:nvPr/>
        </p:nvCxnSpPr>
        <p:spPr>
          <a:xfrm>
            <a:off x="2599900" y="2804350"/>
            <a:ext cx="0" cy="9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1" name="Shape 351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Proof of Concept: </a:t>
            </a:r>
            <a:r>
              <a:rPr lang="en"/>
              <a:t>Median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690025" y="1903725"/>
            <a:ext cx="3771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[2, 2, 3, 4]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-35600" y="3702025"/>
            <a:ext cx="6052799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[0, .5, .25, .25, 0]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5895575" y="2137525"/>
            <a:ext cx="3013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2.5 </a:t>
            </a:r>
            <a:r>
              <a:rPr lang="en" sz="6000">
                <a:solidFill>
                  <a:srgbClr val="FF6F00"/>
                </a:solidFill>
              </a:rPr>
              <a:t>→</a:t>
            </a:r>
            <a:r>
              <a:rPr lang="en" sz="6000"/>
              <a:t> </a:t>
            </a:r>
            <a:r>
              <a:rPr lang="en" sz="6000">
                <a:solidFill>
                  <a:schemeClr val="dk1"/>
                </a:solidFill>
              </a:rPr>
              <a:t>3</a:t>
            </a:r>
          </a:p>
        </p:txBody>
      </p:sp>
      <p:cxnSp>
        <p:nvCxnSpPr>
          <p:cNvPr id="360" name="Shape 360"/>
          <p:cNvCxnSpPr>
            <a:stCxn id="357" idx="3"/>
          </p:cNvCxnSpPr>
          <p:nvPr/>
        </p:nvCxnSpPr>
        <p:spPr>
          <a:xfrm>
            <a:off x="4461025" y="2208975"/>
            <a:ext cx="1479900" cy="472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6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1" name="Shape 361"/>
          <p:cNvCxnSpPr/>
          <p:nvPr/>
        </p:nvCxnSpPr>
        <p:spPr>
          <a:xfrm flipH="1" rot="10800000">
            <a:off x="4638600" y="2691300"/>
            <a:ext cx="1302300" cy="115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6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2" name="Shape 362"/>
          <p:cNvCxnSpPr/>
          <p:nvPr/>
        </p:nvCxnSpPr>
        <p:spPr>
          <a:xfrm>
            <a:off x="2599900" y="2804350"/>
            <a:ext cx="0" cy="935100"/>
          </a:xfrm>
          <a:prstGeom prst="straightConnector1">
            <a:avLst/>
          </a:prstGeom>
          <a:noFill/>
          <a:ln cap="flat" cmpd="sng" w="38100">
            <a:solidFill>
              <a:srgbClr val="FF6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3" name="Shape 363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Proof of Concept: </a:t>
            </a:r>
            <a:r>
              <a:rPr lang="en"/>
              <a:t>Mode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443213" y="2022625"/>
            <a:ext cx="3593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[2, 2, 3, 4]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243250" y="3702025"/>
            <a:ext cx="60039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[0, .5, .25, .25, 0]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7746525" y="2321850"/>
            <a:ext cx="6795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>
                <a:solidFill>
                  <a:schemeClr val="dk1"/>
                </a:solidFill>
              </a:rPr>
              <a:t>2</a:t>
            </a:r>
          </a:p>
        </p:txBody>
      </p:sp>
      <p:cxnSp>
        <p:nvCxnSpPr>
          <p:cNvPr id="372" name="Shape 372"/>
          <p:cNvCxnSpPr>
            <a:stCxn id="369" idx="3"/>
            <a:endCxn id="371" idx="1"/>
          </p:cNvCxnSpPr>
          <p:nvPr/>
        </p:nvCxnSpPr>
        <p:spPr>
          <a:xfrm>
            <a:off x="5036313" y="2499625"/>
            <a:ext cx="2710199" cy="299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6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3" name="Shape 373"/>
          <p:cNvCxnSpPr>
            <a:stCxn id="370" idx="3"/>
            <a:endCxn id="371" idx="1"/>
          </p:cNvCxnSpPr>
          <p:nvPr/>
        </p:nvCxnSpPr>
        <p:spPr>
          <a:xfrm flipH="1" rot="10800000">
            <a:off x="6247150" y="2798875"/>
            <a:ext cx="1499400" cy="12084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rgbClr val="FF6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4" name="Shape 374"/>
          <p:cNvCxnSpPr>
            <a:stCxn id="369" idx="2"/>
            <a:endCxn id="370" idx="0"/>
          </p:cNvCxnSpPr>
          <p:nvPr/>
        </p:nvCxnSpPr>
        <p:spPr>
          <a:xfrm>
            <a:off x="3239763" y="2976625"/>
            <a:ext cx="5400" cy="725400"/>
          </a:xfrm>
          <a:prstGeom prst="straightConnector1">
            <a:avLst/>
          </a:prstGeom>
          <a:noFill/>
          <a:ln cap="flat" cmpd="sng" w="38100">
            <a:solidFill>
              <a:srgbClr val="FF6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5" name="Shape 375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ctrTitle"/>
          </p:nvPr>
        </p:nvSpPr>
        <p:spPr>
          <a:xfrm>
            <a:off x="492750" y="1352925"/>
            <a:ext cx="8222100" cy="237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Methodology: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P →A Heuristics</a:t>
            </a:r>
          </a:p>
        </p:txBody>
      </p:sp>
      <p:sp>
        <p:nvSpPr>
          <p:cNvPr id="381" name="Shape 381"/>
          <p:cNvSpPr/>
          <p:nvPr/>
        </p:nvSpPr>
        <p:spPr>
          <a:xfrm>
            <a:off x="8023575" y="4035775"/>
            <a:ext cx="1164300" cy="103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0" y="5037675"/>
            <a:ext cx="9207600" cy="1410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 →A Heuristics</a:t>
            </a:r>
          </a:p>
        </p:txBody>
      </p:sp>
      <p:sp>
        <p:nvSpPr>
          <p:cNvPr id="388" name="Shape 388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480629" y="2362525"/>
            <a:ext cx="2215800" cy="2249575"/>
          </a:xfrm>
          <a:prstGeom prst="flowChartProcess">
            <a:avLst/>
          </a:prstGeom>
          <a:solidFill>
            <a:srgbClr val="C4D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481575" y="1906325"/>
            <a:ext cx="2215800" cy="48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</a:rPr>
              <a:t>Training Set</a:t>
            </a:r>
          </a:p>
        </p:txBody>
      </p:sp>
      <p:sp>
        <p:nvSpPr>
          <p:cNvPr id="391" name="Shape 391"/>
          <p:cNvSpPr/>
          <p:nvPr/>
        </p:nvSpPr>
        <p:spPr>
          <a:xfrm>
            <a:off x="480625" y="2376162"/>
            <a:ext cx="2215800" cy="4860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   </a:t>
            </a:r>
            <a:r>
              <a:rPr b="1" lang="en">
                <a:solidFill>
                  <a:srgbClr val="FFFFFF"/>
                </a:solidFill>
              </a:rPr>
              <a:t>Actual         </a:t>
            </a:r>
            <a:r>
              <a:rPr b="1" lang="en">
                <a:solidFill>
                  <a:srgbClr val="FFFFFF"/>
                </a:solidFill>
              </a:rPr>
              <a:t>Predicted</a:t>
            </a:r>
            <a:r>
              <a:rPr b="1" lang="en">
                <a:solidFill>
                  <a:srgbClr val="FFFFFF"/>
                </a:solidFill>
              </a:rPr>
              <a:t>   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437986" y="2881350"/>
            <a:ext cx="1153200" cy="17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Case 1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.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/>
              <a:t>Case N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677211" y="2881350"/>
            <a:ext cx="991500" cy="17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Case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Case N</a:t>
            </a:r>
          </a:p>
        </p:txBody>
      </p:sp>
      <p:sp>
        <p:nvSpPr>
          <p:cNvPr id="394" name="Shape 394"/>
          <p:cNvSpPr/>
          <p:nvPr/>
        </p:nvSpPr>
        <p:spPr>
          <a:xfrm>
            <a:off x="3274350" y="4214300"/>
            <a:ext cx="1963200" cy="40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Predicted Test Label</a:t>
            </a:r>
          </a:p>
        </p:txBody>
      </p:sp>
      <p:cxnSp>
        <p:nvCxnSpPr>
          <p:cNvPr id="395" name="Shape 395"/>
          <p:cNvCxnSpPr>
            <a:endCxn id="394" idx="1"/>
          </p:cNvCxnSpPr>
          <p:nvPr/>
        </p:nvCxnSpPr>
        <p:spPr>
          <a:xfrm>
            <a:off x="2582250" y="3083300"/>
            <a:ext cx="692100" cy="1334400"/>
          </a:xfrm>
          <a:prstGeom prst="straightConnector1">
            <a:avLst/>
          </a:prstGeom>
          <a:noFill/>
          <a:ln cap="flat" cmpd="sng" w="38100">
            <a:solidFill>
              <a:srgbClr val="FF6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6" name="Shape 396"/>
          <p:cNvCxnSpPr>
            <a:endCxn id="394" idx="1"/>
          </p:cNvCxnSpPr>
          <p:nvPr/>
        </p:nvCxnSpPr>
        <p:spPr>
          <a:xfrm>
            <a:off x="2524650" y="4128800"/>
            <a:ext cx="749700" cy="288900"/>
          </a:xfrm>
          <a:prstGeom prst="straightConnector1">
            <a:avLst/>
          </a:prstGeom>
          <a:noFill/>
          <a:ln cap="flat" cmpd="sng" w="38100">
            <a:solidFill>
              <a:srgbClr val="FF6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7" name="Shape 397"/>
          <p:cNvCxnSpPr>
            <a:stCxn id="394" idx="1"/>
          </p:cNvCxnSpPr>
          <p:nvPr/>
        </p:nvCxnSpPr>
        <p:spPr>
          <a:xfrm rot="10800000">
            <a:off x="2434050" y="3612500"/>
            <a:ext cx="840300" cy="805200"/>
          </a:xfrm>
          <a:prstGeom prst="straightConnector1">
            <a:avLst/>
          </a:prstGeom>
          <a:noFill/>
          <a:ln cap="flat" cmpd="sng" w="38100">
            <a:solidFill>
              <a:srgbClr val="FF6F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8" name="Shape 398"/>
          <p:cNvSpPr txBox="1"/>
          <p:nvPr/>
        </p:nvSpPr>
        <p:spPr>
          <a:xfrm>
            <a:off x="4558625" y="2928875"/>
            <a:ext cx="44427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   </a:t>
            </a:r>
            <a:r>
              <a:rPr b="1" lang="en" sz="1800">
                <a:solidFill>
                  <a:schemeClr val="dk1"/>
                </a:solidFill>
              </a:rPr>
              <a:t>Typicality</a:t>
            </a:r>
            <a:r>
              <a:rPr lang="en" sz="1800"/>
              <a:t>   =   	# of matching cases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457200" lvl="0" marL="914400" algn="ctr">
              <a:spcBef>
                <a:spcPts val="0"/>
              </a:spcBef>
              <a:buNone/>
            </a:pPr>
            <a:r>
              <a:rPr lang="en" sz="1800"/>
              <a:t>Total # of cases</a:t>
            </a:r>
          </a:p>
        </p:txBody>
      </p:sp>
      <p:cxnSp>
        <p:nvCxnSpPr>
          <p:cNvPr id="399" name="Shape 399"/>
          <p:cNvCxnSpPr/>
          <p:nvPr/>
        </p:nvCxnSpPr>
        <p:spPr>
          <a:xfrm>
            <a:off x="6282750" y="2125216"/>
            <a:ext cx="2512200" cy="0"/>
          </a:xfrm>
          <a:prstGeom prst="straightConnector1">
            <a:avLst/>
          </a:prstGeom>
          <a:noFill/>
          <a:ln cap="flat" cmpd="sng" w="28575">
            <a:solidFill>
              <a:srgbClr val="FF6F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0" name="Shape 400"/>
          <p:cNvCxnSpPr/>
          <p:nvPr/>
        </p:nvCxnSpPr>
        <p:spPr>
          <a:xfrm>
            <a:off x="6430957" y="3345673"/>
            <a:ext cx="2215800" cy="0"/>
          </a:xfrm>
          <a:prstGeom prst="straightConnector1">
            <a:avLst/>
          </a:prstGeom>
          <a:noFill/>
          <a:ln cap="flat" cmpd="sng" w="28575">
            <a:solidFill>
              <a:srgbClr val="FF6F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1" name="Shape 401"/>
          <p:cNvSpPr txBox="1"/>
          <p:nvPr/>
        </p:nvSpPr>
        <p:spPr>
          <a:xfrm>
            <a:off x="4558625" y="1725150"/>
            <a:ext cx="44427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Agreement </a:t>
            </a:r>
            <a:r>
              <a:rPr lang="en" sz="1800"/>
              <a:t>  =   Sum of case agreements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457200" lvl="0" marL="914400" rtl="0" algn="ctr">
              <a:spcBef>
                <a:spcPts val="0"/>
              </a:spcBef>
              <a:buNone/>
            </a:pPr>
            <a:r>
              <a:rPr lang="en" sz="1800"/>
              <a:t>Total Number of cases</a:t>
            </a:r>
          </a:p>
        </p:txBody>
      </p:sp>
      <p:cxnSp>
        <p:nvCxnSpPr>
          <p:cNvPr id="402" name="Shape 402"/>
          <p:cNvCxnSpPr/>
          <p:nvPr/>
        </p:nvCxnSpPr>
        <p:spPr>
          <a:xfrm>
            <a:off x="1601441" y="2366812"/>
            <a:ext cx="3900" cy="2241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3957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Typicality</a:t>
            </a:r>
          </a:p>
        </p:txBody>
      </p:sp>
      <p:sp>
        <p:nvSpPr>
          <p:cNvPr id="408" name="Shape 408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436529" y="2362525"/>
            <a:ext cx="4224747" cy="2249575"/>
          </a:xfrm>
          <a:prstGeom prst="flowChartProcess">
            <a:avLst/>
          </a:prstGeom>
          <a:solidFill>
            <a:srgbClr val="C4D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438332" y="1906325"/>
            <a:ext cx="4224900" cy="48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</a:rPr>
              <a:t>Training Set</a:t>
            </a:r>
          </a:p>
        </p:txBody>
      </p:sp>
      <p:sp>
        <p:nvSpPr>
          <p:cNvPr id="411" name="Shape 411"/>
          <p:cNvSpPr/>
          <p:nvPr/>
        </p:nvSpPr>
        <p:spPr>
          <a:xfrm>
            <a:off x="436520" y="2376162"/>
            <a:ext cx="4224900" cy="4860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              Actual                               Predicted   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355225" y="2881350"/>
            <a:ext cx="2198400" cy="17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[0, 0, 0.75, 0.25, 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[0, 0, 0, 0,1]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[0.25, 0.25, 0.25, 0.25, 0]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2717988" y="2881350"/>
            <a:ext cx="1890600" cy="17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[0, 0, 1, 0, 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[0, 0, 1, 0, 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[0, 0, 1, 0, 0]</a:t>
            </a:r>
          </a:p>
        </p:txBody>
      </p:sp>
      <p:cxnSp>
        <p:nvCxnSpPr>
          <p:cNvPr id="414" name="Shape 414"/>
          <p:cNvCxnSpPr/>
          <p:nvPr/>
        </p:nvCxnSpPr>
        <p:spPr>
          <a:xfrm>
            <a:off x="2573522" y="2366812"/>
            <a:ext cx="7500" cy="2241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5" name="Shape 415"/>
          <p:cNvSpPr/>
          <p:nvPr/>
        </p:nvSpPr>
        <p:spPr>
          <a:xfrm>
            <a:off x="5640321" y="2356795"/>
            <a:ext cx="1545698" cy="2221324"/>
          </a:xfrm>
          <a:prstGeom prst="flowChartProcess">
            <a:avLst/>
          </a:prstGeom>
          <a:solidFill>
            <a:srgbClr val="C4D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5640981" y="1906325"/>
            <a:ext cx="1545600" cy="48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</a:rPr>
              <a:t>Testing Set</a:t>
            </a:r>
          </a:p>
        </p:txBody>
      </p:sp>
      <p:sp>
        <p:nvSpPr>
          <p:cNvPr id="417" name="Shape 417"/>
          <p:cNvSpPr/>
          <p:nvPr/>
        </p:nvSpPr>
        <p:spPr>
          <a:xfrm>
            <a:off x="5640318" y="2370262"/>
            <a:ext cx="1545600" cy="4800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Predicted    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5581237" y="2844725"/>
            <a:ext cx="1496699" cy="1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[0, 0, 1, 0, 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Case N</a:t>
            </a:r>
          </a:p>
        </p:txBody>
      </p:sp>
      <p:cxnSp>
        <p:nvCxnSpPr>
          <p:cNvPr id="419" name="Shape 419"/>
          <p:cNvCxnSpPr/>
          <p:nvPr/>
        </p:nvCxnSpPr>
        <p:spPr>
          <a:xfrm>
            <a:off x="-248728" y="3217050"/>
            <a:ext cx="7447500" cy="14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0" name="Shape 420"/>
          <p:cNvCxnSpPr/>
          <p:nvPr/>
        </p:nvCxnSpPr>
        <p:spPr>
          <a:xfrm>
            <a:off x="-252125" y="3424239"/>
            <a:ext cx="7447500" cy="14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1" name="Shape 421"/>
          <p:cNvCxnSpPr/>
          <p:nvPr/>
        </p:nvCxnSpPr>
        <p:spPr>
          <a:xfrm>
            <a:off x="-248728" y="3586316"/>
            <a:ext cx="7447500" cy="14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2" name="Shape 422"/>
          <p:cNvCxnSpPr/>
          <p:nvPr/>
        </p:nvCxnSpPr>
        <p:spPr>
          <a:xfrm>
            <a:off x="-248728" y="3868395"/>
            <a:ext cx="7447500" cy="14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3" name="Shape 423"/>
          <p:cNvCxnSpPr/>
          <p:nvPr/>
        </p:nvCxnSpPr>
        <p:spPr>
          <a:xfrm>
            <a:off x="-252125" y="4062172"/>
            <a:ext cx="7447500" cy="14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4" name="Shape 424"/>
          <p:cNvCxnSpPr/>
          <p:nvPr/>
        </p:nvCxnSpPr>
        <p:spPr>
          <a:xfrm>
            <a:off x="-252125" y="4278199"/>
            <a:ext cx="7447500" cy="14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5" name="Shape 425"/>
          <p:cNvSpPr/>
          <p:nvPr/>
        </p:nvSpPr>
        <p:spPr>
          <a:xfrm flipH="1" rot="-1619864">
            <a:off x="4471412" y="3333076"/>
            <a:ext cx="1367975" cy="275697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/>
          <p:nvPr/>
        </p:nvSpPr>
        <p:spPr>
          <a:xfrm flipH="1" rot="-2513445">
            <a:off x="4278319" y="3662738"/>
            <a:ext cx="1748208" cy="275771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 txBox="1"/>
          <p:nvPr/>
        </p:nvSpPr>
        <p:spPr>
          <a:xfrm>
            <a:off x="4893600" y="2667250"/>
            <a:ext cx="280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4707425" y="3203762"/>
            <a:ext cx="280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4859825" y="3990425"/>
            <a:ext cx="280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3</a:t>
            </a:r>
          </a:p>
        </p:txBody>
      </p:sp>
      <p:sp>
        <p:nvSpPr>
          <p:cNvPr id="430" name="Shape 430"/>
          <p:cNvSpPr/>
          <p:nvPr/>
        </p:nvSpPr>
        <p:spPr>
          <a:xfrm>
            <a:off x="4803275" y="4008850"/>
            <a:ext cx="393900" cy="357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/>
        </p:nvSpPr>
        <p:spPr>
          <a:xfrm rot="-7810721">
            <a:off x="5068838" y="4406547"/>
            <a:ext cx="524975" cy="182842"/>
          </a:xfrm>
          <a:prstGeom prst="rightArrow">
            <a:avLst>
              <a:gd fmla="val 26261" name="adj1"/>
              <a:gd fmla="val 3100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5143925" y="4678600"/>
            <a:ext cx="2852400" cy="2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# of matching predicted values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110425" y="2850250"/>
            <a:ext cx="3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121025" y="3116000"/>
            <a:ext cx="3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121025" y="3359325"/>
            <a:ext cx="3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121025" y="3545250"/>
            <a:ext cx="3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110425" y="3763800"/>
            <a:ext cx="3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5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110425" y="4008850"/>
            <a:ext cx="3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6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121025" y="4283862"/>
            <a:ext cx="3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7</a:t>
            </a:r>
          </a:p>
        </p:txBody>
      </p:sp>
      <p:sp>
        <p:nvSpPr>
          <p:cNvPr id="440" name="Shape 440"/>
          <p:cNvSpPr/>
          <p:nvPr/>
        </p:nvSpPr>
        <p:spPr>
          <a:xfrm>
            <a:off x="76525" y="4312550"/>
            <a:ext cx="393900" cy="357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/>
        </p:nvSpPr>
        <p:spPr>
          <a:xfrm rot="-9259698">
            <a:off x="417414" y="4636252"/>
            <a:ext cx="524913" cy="182893"/>
          </a:xfrm>
          <a:prstGeom prst="rightArrow">
            <a:avLst>
              <a:gd fmla="val 26261" name="adj1"/>
              <a:gd fmla="val 3100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708625" y="4670025"/>
            <a:ext cx="1552200" cy="2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# of total cases 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7086075" y="1932800"/>
            <a:ext cx="1689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   </a:t>
            </a:r>
            <a:r>
              <a:rPr b="1" lang="en" sz="1800">
                <a:solidFill>
                  <a:schemeClr val="dk1"/>
                </a:solidFill>
              </a:rPr>
              <a:t>Typicality</a:t>
            </a:r>
            <a:r>
              <a:rPr lang="en" sz="1800"/>
              <a:t> =   </a:t>
            </a:r>
          </a:p>
        </p:txBody>
      </p:sp>
      <p:cxnSp>
        <p:nvCxnSpPr>
          <p:cNvPr id="444" name="Shape 444"/>
          <p:cNvCxnSpPr/>
          <p:nvPr/>
        </p:nvCxnSpPr>
        <p:spPr>
          <a:xfrm>
            <a:off x="8674957" y="2182448"/>
            <a:ext cx="368700" cy="7500"/>
          </a:xfrm>
          <a:prstGeom prst="straightConnector1">
            <a:avLst/>
          </a:prstGeom>
          <a:noFill/>
          <a:ln cap="flat" cmpd="sng" w="28575">
            <a:solidFill>
              <a:srgbClr val="FF6F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45" name="Shape 445"/>
          <p:cNvSpPr txBox="1"/>
          <p:nvPr/>
        </p:nvSpPr>
        <p:spPr>
          <a:xfrm>
            <a:off x="8674950" y="1752850"/>
            <a:ext cx="280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3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8674950" y="2113850"/>
            <a:ext cx="280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7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7916825" y="2559125"/>
            <a:ext cx="896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= </a:t>
            </a:r>
            <a:r>
              <a:rPr b="1" lang="en" sz="1800">
                <a:solidFill>
                  <a:schemeClr val="dk1"/>
                </a:solidFill>
              </a:rPr>
              <a:t>0.43</a:t>
            </a:r>
            <a:r>
              <a:rPr lang="en" sz="1800"/>
              <a:t> 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7518550" y="2963600"/>
            <a:ext cx="1621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*this exact prediction appears </a:t>
            </a:r>
            <a:r>
              <a:rPr b="1" lang="en" sz="1800">
                <a:solidFill>
                  <a:schemeClr val="dk1"/>
                </a:solidFill>
              </a:rPr>
              <a:t>43%</a:t>
            </a:r>
            <a:r>
              <a:rPr lang="en" sz="1800"/>
              <a:t> in the training set </a:t>
            </a:r>
          </a:p>
        </p:txBody>
      </p:sp>
      <p:sp>
        <p:nvSpPr>
          <p:cNvPr id="449" name="Shape 449"/>
          <p:cNvSpPr/>
          <p:nvPr/>
        </p:nvSpPr>
        <p:spPr>
          <a:xfrm flipH="1" rot="464334">
            <a:off x="4577638" y="2954672"/>
            <a:ext cx="1149570" cy="275695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3957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Agreement</a:t>
            </a:r>
          </a:p>
        </p:txBody>
      </p:sp>
      <p:sp>
        <p:nvSpPr>
          <p:cNvPr id="455" name="Shape 455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436529" y="2362525"/>
            <a:ext cx="4224747" cy="2249575"/>
          </a:xfrm>
          <a:prstGeom prst="flowChartProcess">
            <a:avLst/>
          </a:prstGeom>
          <a:solidFill>
            <a:srgbClr val="C4D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/>
        </p:nvSpPr>
        <p:spPr>
          <a:xfrm>
            <a:off x="438332" y="1906325"/>
            <a:ext cx="4224900" cy="48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</a:rPr>
              <a:t>Training Set</a:t>
            </a:r>
          </a:p>
        </p:txBody>
      </p:sp>
      <p:sp>
        <p:nvSpPr>
          <p:cNvPr id="458" name="Shape 458"/>
          <p:cNvSpPr/>
          <p:nvPr/>
        </p:nvSpPr>
        <p:spPr>
          <a:xfrm>
            <a:off x="436520" y="2376162"/>
            <a:ext cx="4224900" cy="4860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              Actual                               Predicted   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355225" y="2881350"/>
            <a:ext cx="2198400" cy="17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[0, 0, 0.75, 0.25, 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[0, 0, 0, 0,1]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[0.25, 0.25, 0.25, 0.25, 0]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2717988" y="2881350"/>
            <a:ext cx="1890600" cy="17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[0, 0, 1, 0, 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[0, 0, 1, 0, 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[0, 0, 1, 0, 0]</a:t>
            </a:r>
          </a:p>
        </p:txBody>
      </p:sp>
      <p:cxnSp>
        <p:nvCxnSpPr>
          <p:cNvPr id="461" name="Shape 461"/>
          <p:cNvCxnSpPr/>
          <p:nvPr/>
        </p:nvCxnSpPr>
        <p:spPr>
          <a:xfrm>
            <a:off x="2573522" y="2366812"/>
            <a:ext cx="7500" cy="2241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2" name="Shape 462"/>
          <p:cNvSpPr/>
          <p:nvPr/>
        </p:nvSpPr>
        <p:spPr>
          <a:xfrm>
            <a:off x="5259321" y="2356795"/>
            <a:ext cx="1545698" cy="2221324"/>
          </a:xfrm>
          <a:prstGeom prst="flowChartProcess">
            <a:avLst/>
          </a:prstGeom>
          <a:solidFill>
            <a:srgbClr val="C4D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5259981" y="1906325"/>
            <a:ext cx="1545600" cy="48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</a:rPr>
              <a:t>Testing Set</a:t>
            </a:r>
          </a:p>
        </p:txBody>
      </p:sp>
      <p:sp>
        <p:nvSpPr>
          <p:cNvPr id="464" name="Shape 464"/>
          <p:cNvSpPr/>
          <p:nvPr/>
        </p:nvSpPr>
        <p:spPr>
          <a:xfrm>
            <a:off x="5259318" y="2370262"/>
            <a:ext cx="1545600" cy="4800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Predicted    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5200237" y="2844725"/>
            <a:ext cx="1496699" cy="1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[0, 0, 1, 0, 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Case N</a:t>
            </a:r>
          </a:p>
        </p:txBody>
      </p:sp>
      <p:cxnSp>
        <p:nvCxnSpPr>
          <p:cNvPr id="466" name="Shape 466"/>
          <p:cNvCxnSpPr/>
          <p:nvPr/>
        </p:nvCxnSpPr>
        <p:spPr>
          <a:xfrm>
            <a:off x="-629728" y="3217050"/>
            <a:ext cx="7447500" cy="14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7" name="Shape 467"/>
          <p:cNvCxnSpPr/>
          <p:nvPr/>
        </p:nvCxnSpPr>
        <p:spPr>
          <a:xfrm>
            <a:off x="-633125" y="3424239"/>
            <a:ext cx="7447500" cy="14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8" name="Shape 468"/>
          <p:cNvCxnSpPr/>
          <p:nvPr/>
        </p:nvCxnSpPr>
        <p:spPr>
          <a:xfrm>
            <a:off x="-629728" y="3586316"/>
            <a:ext cx="7447500" cy="14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69" name="Shape 469"/>
          <p:cNvCxnSpPr/>
          <p:nvPr/>
        </p:nvCxnSpPr>
        <p:spPr>
          <a:xfrm>
            <a:off x="-629728" y="3868395"/>
            <a:ext cx="7447500" cy="14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0" name="Shape 470"/>
          <p:cNvCxnSpPr/>
          <p:nvPr/>
        </p:nvCxnSpPr>
        <p:spPr>
          <a:xfrm>
            <a:off x="-633125" y="4062172"/>
            <a:ext cx="7447500" cy="14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1" name="Shape 471"/>
          <p:cNvCxnSpPr/>
          <p:nvPr/>
        </p:nvCxnSpPr>
        <p:spPr>
          <a:xfrm>
            <a:off x="-633125" y="4278199"/>
            <a:ext cx="7447500" cy="14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2" name="Shape 472"/>
          <p:cNvSpPr/>
          <p:nvPr/>
        </p:nvSpPr>
        <p:spPr>
          <a:xfrm flipH="1" rot="-2034251">
            <a:off x="4425284" y="3221495"/>
            <a:ext cx="1001961" cy="275700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/>
        </p:nvSpPr>
        <p:spPr>
          <a:xfrm flipH="1" rot="-3529543">
            <a:off x="4031520" y="3661667"/>
            <a:ext cx="1666205" cy="275664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 txBox="1"/>
          <p:nvPr/>
        </p:nvSpPr>
        <p:spPr>
          <a:xfrm>
            <a:off x="4893600" y="2667250"/>
            <a:ext cx="280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4631225" y="3104650"/>
            <a:ext cx="280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4707425" y="3990425"/>
            <a:ext cx="280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3</a:t>
            </a:r>
          </a:p>
        </p:txBody>
      </p:sp>
      <p:sp>
        <p:nvSpPr>
          <p:cNvPr id="477" name="Shape 477"/>
          <p:cNvSpPr/>
          <p:nvPr/>
        </p:nvSpPr>
        <p:spPr>
          <a:xfrm>
            <a:off x="4667675" y="4035250"/>
            <a:ext cx="393900" cy="3570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/>
        </p:nvSpPr>
        <p:spPr>
          <a:xfrm rot="-5394256">
            <a:off x="4694374" y="4489551"/>
            <a:ext cx="359100" cy="182700"/>
          </a:xfrm>
          <a:prstGeom prst="rightArrow">
            <a:avLst>
              <a:gd fmla="val 26261" name="adj1"/>
              <a:gd fmla="val 3100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1181525" y="4678600"/>
            <a:ext cx="4022700" cy="2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# of actuals with matching predicted values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110425" y="2850250"/>
            <a:ext cx="3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21025" y="3116000"/>
            <a:ext cx="3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21025" y="3359325"/>
            <a:ext cx="3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21025" y="3545250"/>
            <a:ext cx="3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0425" y="3763800"/>
            <a:ext cx="3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5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10425" y="4008850"/>
            <a:ext cx="3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6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1025" y="4283862"/>
            <a:ext cx="3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7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6967925" y="2564150"/>
            <a:ext cx="1890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   </a:t>
            </a:r>
            <a:r>
              <a:rPr b="1" lang="en" sz="1800">
                <a:solidFill>
                  <a:schemeClr val="dk1"/>
                </a:solidFill>
              </a:rPr>
              <a:t>Agreement </a:t>
            </a:r>
            <a:r>
              <a:rPr lang="en" sz="1800"/>
              <a:t>=   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7612025" y="3168725"/>
            <a:ext cx="896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= </a:t>
            </a:r>
            <a:r>
              <a:rPr b="1" lang="en" sz="1800">
                <a:solidFill>
                  <a:schemeClr val="dk1"/>
                </a:solidFill>
              </a:rPr>
              <a:t>0.33</a:t>
            </a:r>
            <a:r>
              <a:rPr lang="en" sz="1800"/>
              <a:t> 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6774175" y="3523400"/>
            <a:ext cx="2392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*an average of </a:t>
            </a:r>
            <a:r>
              <a:rPr b="1" lang="en" sz="1800">
                <a:solidFill>
                  <a:schemeClr val="dk1"/>
                </a:solidFill>
              </a:rPr>
              <a:t>33</a:t>
            </a:r>
            <a:r>
              <a:rPr b="1" lang="en" sz="1800">
                <a:solidFill>
                  <a:schemeClr val="dk1"/>
                </a:solidFill>
              </a:rPr>
              <a:t>%</a:t>
            </a:r>
            <a:r>
              <a:rPr lang="en" sz="1800"/>
              <a:t> of radiologists agreed on a rating of 3 for this prediction</a:t>
            </a:r>
          </a:p>
        </p:txBody>
      </p:sp>
      <p:sp>
        <p:nvSpPr>
          <p:cNvPr id="490" name="Shape 490"/>
          <p:cNvSpPr/>
          <p:nvPr/>
        </p:nvSpPr>
        <p:spPr>
          <a:xfrm flipH="1" rot="464435">
            <a:off x="4579843" y="2923924"/>
            <a:ext cx="692711" cy="275695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1114950" y="2883275"/>
            <a:ext cx="462600" cy="357000"/>
          </a:xfrm>
          <a:prstGeom prst="ellipse">
            <a:avLst/>
          </a:prstGeom>
          <a:noFill/>
          <a:ln cap="flat" cmpd="sng" w="2857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6F00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1333525" y="3571925"/>
            <a:ext cx="261300" cy="273900"/>
          </a:xfrm>
          <a:prstGeom prst="ellipse">
            <a:avLst/>
          </a:prstGeom>
          <a:noFill/>
          <a:ln cap="flat" cmpd="sng" w="2857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6F00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1323775" y="4220100"/>
            <a:ext cx="462600" cy="357000"/>
          </a:xfrm>
          <a:prstGeom prst="ellipse">
            <a:avLst/>
          </a:prstGeom>
          <a:noFill/>
          <a:ln cap="flat" cmpd="sng" w="2857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6F00"/>
              </a:solidFill>
            </a:endParaRPr>
          </a:p>
        </p:txBody>
      </p:sp>
      <p:sp>
        <p:nvSpPr>
          <p:cNvPr id="494" name="Shape 494"/>
          <p:cNvSpPr txBox="1"/>
          <p:nvPr/>
        </p:nvSpPr>
        <p:spPr>
          <a:xfrm>
            <a:off x="7088500" y="1831025"/>
            <a:ext cx="19377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6F00"/>
                </a:solidFill>
              </a:rPr>
              <a:t>0.75</a:t>
            </a:r>
            <a:r>
              <a:rPr lang="en"/>
              <a:t> + </a:t>
            </a:r>
            <a:r>
              <a:rPr lang="en">
                <a:solidFill>
                  <a:srgbClr val="FF6F00"/>
                </a:solidFill>
              </a:rPr>
              <a:t>0</a:t>
            </a:r>
            <a:r>
              <a:rPr lang="en"/>
              <a:t> + </a:t>
            </a:r>
            <a:r>
              <a:rPr lang="en">
                <a:solidFill>
                  <a:srgbClr val="FF6F00"/>
                </a:solidFill>
              </a:rPr>
              <a:t>0.25</a:t>
            </a:r>
            <a:r>
              <a:rPr lang="en"/>
              <a:t> = </a:t>
            </a:r>
            <a:r>
              <a:rPr b="1" lang="en" sz="2000"/>
              <a:t>1</a:t>
            </a:r>
            <a:r>
              <a:rPr lang="en"/>
              <a:t> </a:t>
            </a:r>
          </a:p>
        </p:txBody>
      </p:sp>
      <p:cxnSp>
        <p:nvCxnSpPr>
          <p:cNvPr id="495" name="Shape 495"/>
          <p:cNvCxnSpPr/>
          <p:nvPr/>
        </p:nvCxnSpPr>
        <p:spPr>
          <a:xfrm>
            <a:off x="8674957" y="2792048"/>
            <a:ext cx="368700" cy="7500"/>
          </a:xfrm>
          <a:prstGeom prst="straightConnector1">
            <a:avLst/>
          </a:prstGeom>
          <a:noFill/>
          <a:ln cap="flat" cmpd="sng" w="28575">
            <a:solidFill>
              <a:srgbClr val="FF6F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96" name="Shape 496"/>
          <p:cNvSpPr txBox="1"/>
          <p:nvPr/>
        </p:nvSpPr>
        <p:spPr>
          <a:xfrm>
            <a:off x="8674950" y="2362450"/>
            <a:ext cx="280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1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8674950" y="2723450"/>
            <a:ext cx="280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3</a:t>
            </a:r>
          </a:p>
        </p:txBody>
      </p:sp>
      <p:sp>
        <p:nvSpPr>
          <p:cNvPr id="498" name="Shape 498"/>
          <p:cNvSpPr/>
          <p:nvPr/>
        </p:nvSpPr>
        <p:spPr>
          <a:xfrm>
            <a:off x="5841725" y="2883275"/>
            <a:ext cx="261300" cy="333900"/>
          </a:xfrm>
          <a:prstGeom prst="ellipse">
            <a:avLst/>
          </a:prstGeom>
          <a:noFill/>
          <a:ln cap="flat" cmpd="sng" w="2857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6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492750" y="1352925"/>
            <a:ext cx="8222100" cy="162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83" name="Shape 83"/>
          <p:cNvSpPr/>
          <p:nvPr/>
        </p:nvSpPr>
        <p:spPr>
          <a:xfrm>
            <a:off x="8023575" y="4035775"/>
            <a:ext cx="1164300" cy="103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0" y="5037675"/>
            <a:ext cx="9207600" cy="1410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type="ctrTitle"/>
          </p:nvPr>
        </p:nvSpPr>
        <p:spPr>
          <a:xfrm>
            <a:off x="290700" y="1227675"/>
            <a:ext cx="9510600" cy="135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Results &amp; Discussion </a:t>
            </a:r>
          </a:p>
        </p:txBody>
      </p:sp>
      <p:sp>
        <p:nvSpPr>
          <p:cNvPr id="504" name="Shape 504"/>
          <p:cNvSpPr/>
          <p:nvPr/>
        </p:nvSpPr>
        <p:spPr>
          <a:xfrm>
            <a:off x="8023575" y="4035775"/>
            <a:ext cx="1164300" cy="103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0" y="5037675"/>
            <a:ext cx="9207600" cy="1410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Results: Accuracy</a:t>
            </a:r>
          </a:p>
        </p:txBody>
      </p:sp>
      <p:sp>
        <p:nvSpPr>
          <p:cNvPr id="511" name="Shape 511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12" name="Shape 5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900" y="2252175"/>
            <a:ext cx="6360200" cy="2540924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Shape 513"/>
          <p:cNvSpPr txBox="1"/>
          <p:nvPr/>
        </p:nvSpPr>
        <p:spPr>
          <a:xfrm rot="-5400000">
            <a:off x="154100" y="3309450"/>
            <a:ext cx="1675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dk1"/>
                </a:solidFill>
              </a:rPr>
              <a:t>Output 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3883750" y="1707275"/>
            <a:ext cx="1215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dk1"/>
                </a:solidFill>
              </a:rPr>
              <a:t>Input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Results: Typicality, Agreement</a:t>
            </a:r>
          </a:p>
        </p:txBody>
      </p:sp>
      <p:sp>
        <p:nvSpPr>
          <p:cNvPr id="520" name="Shape 520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21" name="Shape 5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100" y="2327525"/>
            <a:ext cx="6360200" cy="230484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Shape 522"/>
          <p:cNvSpPr txBox="1"/>
          <p:nvPr/>
        </p:nvSpPr>
        <p:spPr>
          <a:xfrm>
            <a:off x="3883750" y="1631075"/>
            <a:ext cx="1215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chemeClr val="dk1"/>
                </a:solidFill>
              </a:rPr>
              <a:t>Input</a:t>
            </a:r>
            <a:r>
              <a:rPr b="1" lang="en" sz="3000"/>
              <a:t> </a:t>
            </a:r>
          </a:p>
        </p:txBody>
      </p:sp>
      <p:sp>
        <p:nvSpPr>
          <p:cNvPr id="523" name="Shape 523"/>
          <p:cNvSpPr txBox="1"/>
          <p:nvPr/>
        </p:nvSpPr>
        <p:spPr>
          <a:xfrm rot="-5400000">
            <a:off x="154100" y="3385650"/>
            <a:ext cx="1675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dk1"/>
                </a:solidFill>
              </a:rPr>
              <a:t>Out</a:t>
            </a:r>
            <a:r>
              <a:rPr b="1" lang="en" sz="3000">
                <a:solidFill>
                  <a:schemeClr val="dk1"/>
                </a:solidFill>
              </a:rPr>
              <a:t>put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Discussion</a:t>
            </a:r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471900" y="1919075"/>
            <a:ext cx="8222100" cy="130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6F00"/>
              </a:buClr>
              <a:buSzPct val="100000"/>
              <a:buChar char="➢"/>
            </a:pPr>
            <a:r>
              <a:rPr b="1" lang="en" sz="2800">
                <a:solidFill>
                  <a:srgbClr val="000000"/>
                </a:solidFill>
              </a:rPr>
              <a:t>Mean</a:t>
            </a:r>
            <a:r>
              <a:rPr lang="en" sz="2800">
                <a:solidFill>
                  <a:srgbClr val="000000"/>
                </a:solidFill>
              </a:rPr>
              <a:t>: most versatility</a:t>
            </a:r>
          </a:p>
          <a:p>
            <a:pPr indent="-406400" lvl="1" marL="914400" rtl="0">
              <a:spcBef>
                <a:spcPts val="0"/>
              </a:spcBef>
              <a:buSzPct val="100000"/>
            </a:pPr>
            <a:r>
              <a:rPr lang="en" sz="2800">
                <a:solidFill>
                  <a:srgbClr val="000000"/>
                </a:solidFill>
              </a:rPr>
              <a:t>performed well against other output conversion types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 txBox="1"/>
          <p:nvPr/>
        </p:nvSpPr>
        <p:spPr>
          <a:xfrm>
            <a:off x="460950" y="3601500"/>
            <a:ext cx="82221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6F00"/>
              </a:buClr>
              <a:buSzPct val="100000"/>
              <a:buFont typeface="Roboto"/>
              <a:buChar char="➢"/>
            </a:pPr>
            <a:r>
              <a:rPr b="1" lang="en" sz="2800">
                <a:latin typeface="Roboto"/>
                <a:ea typeface="Roboto"/>
                <a:cs typeface="Roboto"/>
                <a:sym typeface="Roboto"/>
              </a:rPr>
              <a:t>Mode:</a:t>
            </a:r>
            <a:r>
              <a:rPr lang="en" sz="2800">
                <a:latin typeface="Roboto"/>
                <a:ea typeface="Roboto"/>
                <a:cs typeface="Roboto"/>
                <a:sym typeface="Roboto"/>
              </a:rPr>
              <a:t> performs the best on data with a high level of agreement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Steps:</a:t>
            </a:r>
          </a:p>
        </p:txBody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471900" y="1735675"/>
            <a:ext cx="8222100" cy="120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F00"/>
              </a:buClr>
              <a:buSzPct val="100000"/>
              <a:buFont typeface="Arial"/>
              <a:buChar char="➢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Typicality and Agreement for actual decision, and a distribution over ratings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39" name="Shape 539"/>
          <p:cNvGrpSpPr/>
          <p:nvPr/>
        </p:nvGrpSpPr>
        <p:grpSpPr>
          <a:xfrm>
            <a:off x="2831425" y="2746625"/>
            <a:ext cx="3302850" cy="1862300"/>
            <a:chOff x="2666275" y="2734825"/>
            <a:chExt cx="3302850" cy="1862300"/>
          </a:xfrm>
        </p:grpSpPr>
        <p:sp>
          <p:nvSpPr>
            <p:cNvPr id="540" name="Shape 540"/>
            <p:cNvSpPr/>
            <p:nvPr/>
          </p:nvSpPr>
          <p:spPr>
            <a:xfrm>
              <a:off x="4022775" y="2734825"/>
              <a:ext cx="589800" cy="566400"/>
            </a:xfrm>
            <a:prstGeom prst="ellipse">
              <a:avLst/>
            </a:prstGeom>
            <a:solidFill>
              <a:srgbClr val="FF6F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3149850" y="3301225"/>
              <a:ext cx="589800" cy="566400"/>
            </a:xfrm>
            <a:prstGeom prst="ellipse">
              <a:avLst/>
            </a:prstGeom>
            <a:solidFill>
              <a:srgbClr val="FF6F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895700" y="3301225"/>
              <a:ext cx="589800" cy="566400"/>
            </a:xfrm>
            <a:prstGeom prst="ellipse">
              <a:avLst/>
            </a:prstGeom>
            <a:solidFill>
              <a:srgbClr val="FF6F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2666275" y="4030725"/>
              <a:ext cx="589800" cy="566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en" sz="2400"/>
                <a:t>3</a:t>
              </a:r>
            </a:p>
          </p:txBody>
        </p:sp>
        <p:sp>
          <p:nvSpPr>
            <p:cNvPr id="544" name="Shape 544"/>
            <p:cNvSpPr/>
            <p:nvPr/>
          </p:nvSpPr>
          <p:spPr>
            <a:xfrm>
              <a:off x="3570625" y="4030725"/>
              <a:ext cx="589800" cy="566400"/>
            </a:xfrm>
            <a:prstGeom prst="ellipse">
              <a:avLst/>
            </a:prstGeom>
            <a:solidFill>
              <a:srgbClr val="FF6F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en" sz="2400"/>
                <a:t>2</a:t>
              </a:r>
            </a:p>
          </p:txBody>
        </p:sp>
        <p:sp>
          <p:nvSpPr>
            <p:cNvPr id="545" name="Shape 545"/>
            <p:cNvSpPr/>
            <p:nvPr/>
          </p:nvSpPr>
          <p:spPr>
            <a:xfrm>
              <a:off x="4474975" y="4030725"/>
              <a:ext cx="589800" cy="566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en" sz="2400"/>
                <a:t>3</a:t>
              </a:r>
            </a:p>
          </p:txBody>
        </p:sp>
        <p:sp>
          <p:nvSpPr>
            <p:cNvPr id="546" name="Shape 546"/>
            <p:cNvSpPr/>
            <p:nvPr/>
          </p:nvSpPr>
          <p:spPr>
            <a:xfrm>
              <a:off x="5379325" y="4030725"/>
              <a:ext cx="589800" cy="566400"/>
            </a:xfrm>
            <a:prstGeom prst="ellipse">
              <a:avLst/>
            </a:prstGeom>
            <a:solidFill>
              <a:srgbClr val="FF6F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en" sz="2400"/>
                <a:t>1</a:t>
              </a:r>
            </a:p>
          </p:txBody>
        </p:sp>
        <p:cxnSp>
          <p:nvCxnSpPr>
            <p:cNvPr id="547" name="Shape 547"/>
            <p:cNvCxnSpPr>
              <a:stCxn id="541" idx="7"/>
              <a:endCxn id="540" idx="3"/>
            </p:cNvCxnSpPr>
            <p:nvPr/>
          </p:nvCxnSpPr>
          <p:spPr>
            <a:xfrm flipH="1" rot="10800000">
              <a:off x="3653275" y="3218272"/>
              <a:ext cx="456000" cy="165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48" name="Shape 548"/>
            <p:cNvCxnSpPr>
              <a:stCxn id="540" idx="5"/>
              <a:endCxn id="542" idx="1"/>
            </p:cNvCxnSpPr>
            <p:nvPr/>
          </p:nvCxnSpPr>
          <p:spPr>
            <a:xfrm>
              <a:off x="4526200" y="3218277"/>
              <a:ext cx="456000" cy="165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49" name="Shape 549"/>
            <p:cNvCxnSpPr>
              <a:stCxn id="543" idx="0"/>
              <a:endCxn id="541" idx="3"/>
            </p:cNvCxnSpPr>
            <p:nvPr/>
          </p:nvCxnSpPr>
          <p:spPr>
            <a:xfrm flipH="1" rot="10800000">
              <a:off x="2961175" y="3784725"/>
              <a:ext cx="275100" cy="246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50" name="Shape 550"/>
            <p:cNvCxnSpPr>
              <a:stCxn id="541" idx="5"/>
              <a:endCxn id="544" idx="0"/>
            </p:cNvCxnSpPr>
            <p:nvPr/>
          </p:nvCxnSpPr>
          <p:spPr>
            <a:xfrm>
              <a:off x="3653275" y="3784677"/>
              <a:ext cx="212100" cy="246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51" name="Shape 551"/>
            <p:cNvCxnSpPr>
              <a:stCxn id="542" idx="5"/>
              <a:endCxn id="546" idx="0"/>
            </p:cNvCxnSpPr>
            <p:nvPr/>
          </p:nvCxnSpPr>
          <p:spPr>
            <a:xfrm>
              <a:off x="5399125" y="3784677"/>
              <a:ext cx="275100" cy="246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52" name="Shape 552"/>
            <p:cNvCxnSpPr>
              <a:stCxn id="545" idx="0"/>
              <a:endCxn id="542" idx="3"/>
            </p:cNvCxnSpPr>
            <p:nvPr/>
          </p:nvCxnSpPr>
          <p:spPr>
            <a:xfrm flipH="1" rot="10800000">
              <a:off x="4769875" y="3784725"/>
              <a:ext cx="212100" cy="246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Steps:</a:t>
            </a:r>
          </a:p>
        </p:txBody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471900" y="1735675"/>
            <a:ext cx="8222100" cy="29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F00"/>
              </a:buClr>
              <a:buSzPct val="100000"/>
              <a:buFont typeface="Arial"/>
              <a:buChar char="➢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Hypothesis 2:</a:t>
            </a:r>
          </a:p>
          <a:p>
            <a:pPr indent="-4064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propose that comparing the accuracies of distributions will yield a more descriptive classifier output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9" name="Shape 559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Works Cited</a:t>
            </a:r>
          </a:p>
        </p:txBody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471900" y="1735675"/>
            <a:ext cx="8222100" cy="29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[1] Armato, S.G., 3rd, McLennan, G., McNitt-Gray, M.F., Meyer, C.R., Yankelevitz, D., Aberle,   </a:t>
            </a:r>
            <a:r>
              <a:rPr lang="en" sz="1400">
                <a:solidFill>
                  <a:schemeClr val="accent4"/>
                </a:solidFill>
                <a:latin typeface="Droid Serif"/>
                <a:ea typeface="Droid Serif"/>
                <a:cs typeface="Droid Serif"/>
                <a:sym typeface="Droid Serif"/>
              </a:rPr>
              <a:t>fffffff</a:t>
            </a:r>
            <a:r>
              <a:rPr lang="en" sz="14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D.R., Henschke, C.I., Hoffman, E.A., Kazerooni, E.A., MacMahon, H., Reeves, A.P., Croft, </a:t>
            </a:r>
            <a:r>
              <a:rPr lang="en" sz="1400">
                <a:solidFill>
                  <a:schemeClr val="accent4"/>
                </a:solidFill>
                <a:latin typeface="Droid Serif"/>
                <a:ea typeface="Droid Serif"/>
                <a:cs typeface="Droid Serif"/>
                <a:sym typeface="Droid Serif"/>
              </a:rPr>
              <a:t>fffffff</a:t>
            </a:r>
            <a:r>
              <a:rPr lang="en" sz="14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B.Y., Clarke, L.P.: Lung image database consortium: developing a resource for the medical </a:t>
            </a:r>
            <a:r>
              <a:rPr lang="en" sz="1400">
                <a:solidFill>
                  <a:schemeClr val="accent4"/>
                </a:solidFill>
                <a:latin typeface="Droid Serif"/>
                <a:ea typeface="Droid Serif"/>
                <a:cs typeface="Droid Serif"/>
                <a:sym typeface="Droid Serif"/>
              </a:rPr>
              <a:t>fffffff</a:t>
            </a:r>
            <a:r>
              <a:rPr lang="en" sz="14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imaging research community. Radiology 232, 739-748 (2004).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[2] Williams, Sydney, Michael Harris, Jacob Furst, and Daniela Raicu. "Area under the Distance </a:t>
            </a:r>
            <a:r>
              <a:rPr lang="en" sz="1400">
                <a:solidFill>
                  <a:schemeClr val="accent4"/>
                </a:solidFill>
                <a:latin typeface="Droid Serif"/>
                <a:ea typeface="Droid Serif"/>
                <a:cs typeface="Droid Serif"/>
                <a:sym typeface="Droid Serif"/>
              </a:rPr>
              <a:t>fffffff</a:t>
            </a:r>
            <a:r>
              <a:rPr lang="en" sz="14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Threshold Curve as an Evaluation Measure for Probabilistic Classifiers." Machine </a:t>
            </a:r>
            <a:r>
              <a:rPr lang="en" sz="1400">
                <a:solidFill>
                  <a:schemeClr val="accent4"/>
                </a:solidFill>
                <a:latin typeface="Droid Serif"/>
                <a:ea typeface="Droid Serif"/>
                <a:cs typeface="Droid Serif"/>
                <a:sym typeface="Droid Serif"/>
              </a:rPr>
              <a:t>fffffff</a:t>
            </a:r>
            <a:r>
              <a:rPr lang="en" sz="14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Learning and Data Mining in Pattern Recognition Lecture Notes in Computer Science </a:t>
            </a:r>
            <a:r>
              <a:rPr lang="en" sz="1400">
                <a:solidFill>
                  <a:schemeClr val="accent4"/>
                </a:solidFill>
                <a:latin typeface="Droid Serif"/>
                <a:ea typeface="Droid Serif"/>
                <a:cs typeface="Droid Serif"/>
                <a:sym typeface="Droid Serif"/>
              </a:rPr>
              <a:t>fffffff</a:t>
            </a:r>
            <a:r>
              <a:rPr lang="en" sz="14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(2013): 644-57. Web. 13 July 2017.</a:t>
            </a:r>
          </a:p>
        </p:txBody>
      </p:sp>
      <p:sp>
        <p:nvSpPr>
          <p:cNvPr id="566" name="Shape 566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type="ctrTitle"/>
          </p:nvPr>
        </p:nvSpPr>
        <p:spPr>
          <a:xfrm>
            <a:off x="-183300" y="1646350"/>
            <a:ext cx="9510600" cy="1354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200"/>
              <a:t>Questions?</a:t>
            </a:r>
          </a:p>
        </p:txBody>
      </p:sp>
      <p:sp>
        <p:nvSpPr>
          <p:cNvPr id="572" name="Shape 572"/>
          <p:cNvSpPr/>
          <p:nvPr/>
        </p:nvSpPr>
        <p:spPr>
          <a:xfrm>
            <a:off x="8023575" y="4035775"/>
            <a:ext cx="1164300" cy="103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0" y="5037675"/>
            <a:ext cx="9207600" cy="1410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9" name="Shape 579"/>
          <p:cNvGrpSpPr/>
          <p:nvPr/>
        </p:nvGrpSpPr>
        <p:grpSpPr>
          <a:xfrm>
            <a:off x="446325" y="1551412"/>
            <a:ext cx="2216750" cy="2705775"/>
            <a:chOff x="233700" y="2043162"/>
            <a:chExt cx="2216750" cy="2705775"/>
          </a:xfrm>
        </p:grpSpPr>
        <p:sp>
          <p:nvSpPr>
            <p:cNvPr id="580" name="Shape 580"/>
            <p:cNvSpPr/>
            <p:nvPr/>
          </p:nvSpPr>
          <p:spPr>
            <a:xfrm>
              <a:off x="233704" y="2499362"/>
              <a:ext cx="2215800" cy="2249575"/>
            </a:xfrm>
            <a:prstGeom prst="flowChartProcess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234650" y="2043162"/>
              <a:ext cx="2215800" cy="4860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2000">
                  <a:solidFill>
                    <a:srgbClr val="FFFFFF"/>
                  </a:solidFill>
                </a:rPr>
                <a:t>LIDC</a:t>
              </a:r>
            </a:p>
          </p:txBody>
        </p:sp>
        <p:sp>
          <p:nvSpPr>
            <p:cNvPr id="582" name="Shape 582"/>
            <p:cNvSpPr/>
            <p:nvPr/>
          </p:nvSpPr>
          <p:spPr>
            <a:xfrm>
              <a:off x="233700" y="2513000"/>
              <a:ext cx="2215800" cy="4860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l"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</a:rPr>
                <a:t> Features            Votes  </a:t>
              </a:r>
            </a:p>
          </p:txBody>
        </p:sp>
        <p:sp>
          <p:nvSpPr>
            <p:cNvPr id="583" name="Shape 583"/>
            <p:cNvSpPr txBox="1"/>
            <p:nvPr/>
          </p:nvSpPr>
          <p:spPr>
            <a:xfrm>
              <a:off x="358590" y="2981872"/>
              <a:ext cx="846600" cy="17607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Case 1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.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. 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.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Case N</a:t>
              </a:r>
            </a:p>
          </p:txBody>
        </p:sp>
        <p:sp>
          <p:nvSpPr>
            <p:cNvPr id="584" name="Shape 584"/>
            <p:cNvSpPr txBox="1"/>
            <p:nvPr/>
          </p:nvSpPr>
          <p:spPr>
            <a:xfrm>
              <a:off x="1521299" y="2968575"/>
              <a:ext cx="846600" cy="17607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[2,2,3,4]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.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. 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.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[1,2,3,4]</a:t>
              </a:r>
            </a:p>
          </p:txBody>
        </p:sp>
        <p:cxnSp>
          <p:nvCxnSpPr>
            <p:cNvPr id="585" name="Shape 585"/>
            <p:cNvCxnSpPr/>
            <p:nvPr/>
          </p:nvCxnSpPr>
          <p:spPr>
            <a:xfrm>
              <a:off x="1354516" y="2503662"/>
              <a:ext cx="3900" cy="2241000"/>
            </a:xfrm>
            <a:prstGeom prst="straightConnector1">
              <a:avLst/>
            </a:prstGeom>
            <a:noFill/>
            <a:ln cap="flat" cmpd="sng" w="38100">
              <a:solidFill>
                <a:srgbClr val="999999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grpSp>
        <p:nvGrpSpPr>
          <p:cNvPr id="586" name="Shape 586"/>
          <p:cNvGrpSpPr/>
          <p:nvPr/>
        </p:nvGrpSpPr>
        <p:grpSpPr>
          <a:xfrm>
            <a:off x="3608334" y="2000525"/>
            <a:ext cx="4756924" cy="2714775"/>
            <a:chOff x="3528625" y="1906325"/>
            <a:chExt cx="4756925" cy="2714775"/>
          </a:xfrm>
        </p:grpSpPr>
        <p:sp>
          <p:nvSpPr>
            <p:cNvPr id="587" name="Shape 587"/>
            <p:cNvSpPr/>
            <p:nvPr/>
          </p:nvSpPr>
          <p:spPr>
            <a:xfrm>
              <a:off x="3528629" y="2362525"/>
              <a:ext cx="2215800" cy="2249575"/>
            </a:xfrm>
            <a:prstGeom prst="flowChartProcess">
              <a:avLst/>
            </a:pr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3529575" y="1906325"/>
              <a:ext cx="2215800" cy="486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2000">
                  <a:solidFill>
                    <a:srgbClr val="FFFFFF"/>
                  </a:solidFill>
                </a:rPr>
                <a:t>Training Set</a:t>
              </a:r>
            </a:p>
          </p:txBody>
        </p:sp>
        <p:sp>
          <p:nvSpPr>
            <p:cNvPr id="589" name="Shape 589"/>
            <p:cNvSpPr/>
            <p:nvPr/>
          </p:nvSpPr>
          <p:spPr>
            <a:xfrm>
              <a:off x="3528625" y="2376162"/>
              <a:ext cx="2215800" cy="486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</a:rPr>
                <a:t>   Actual         Predicted   </a:t>
              </a:r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3529565" y="2870150"/>
              <a:ext cx="1101900" cy="17376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Case 1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.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. 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.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Case N</a:t>
              </a:r>
            </a:p>
          </p:txBody>
        </p:sp>
        <p:sp>
          <p:nvSpPr>
            <p:cNvPr id="591" name="Shape 591"/>
            <p:cNvSpPr txBox="1"/>
            <p:nvPr/>
          </p:nvSpPr>
          <p:spPr>
            <a:xfrm>
              <a:off x="4617115" y="2854775"/>
              <a:ext cx="1101900" cy="17376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Case 1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.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. 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.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Case N</a:t>
              </a:r>
            </a:p>
          </p:txBody>
        </p:sp>
        <p:sp>
          <p:nvSpPr>
            <p:cNvPr id="592" name="Shape 592"/>
            <p:cNvSpPr/>
            <p:nvPr/>
          </p:nvSpPr>
          <p:spPr>
            <a:xfrm>
              <a:off x="6322350" y="4214300"/>
              <a:ext cx="1963200" cy="4068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>
                  <a:solidFill>
                    <a:srgbClr val="FFFFFF"/>
                  </a:solidFill>
                </a:rPr>
                <a:t>Predicted Test Label</a:t>
              </a:r>
            </a:p>
          </p:txBody>
        </p:sp>
        <p:cxnSp>
          <p:nvCxnSpPr>
            <p:cNvPr id="593" name="Shape 593"/>
            <p:cNvCxnSpPr>
              <a:endCxn id="592" idx="1"/>
            </p:cNvCxnSpPr>
            <p:nvPr/>
          </p:nvCxnSpPr>
          <p:spPr>
            <a:xfrm>
              <a:off x="5630250" y="3083300"/>
              <a:ext cx="692100" cy="13344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94" name="Shape 594"/>
            <p:cNvCxnSpPr>
              <a:endCxn id="592" idx="1"/>
            </p:cNvCxnSpPr>
            <p:nvPr/>
          </p:nvCxnSpPr>
          <p:spPr>
            <a:xfrm>
              <a:off x="5572650" y="4128800"/>
              <a:ext cx="749700" cy="2889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95" name="Shape 595"/>
            <p:cNvCxnSpPr>
              <a:stCxn id="592" idx="1"/>
            </p:cNvCxnSpPr>
            <p:nvPr/>
          </p:nvCxnSpPr>
          <p:spPr>
            <a:xfrm rot="10800000">
              <a:off x="5482050" y="3612500"/>
              <a:ext cx="840300" cy="8052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96" name="Shape 596"/>
            <p:cNvCxnSpPr/>
            <p:nvPr/>
          </p:nvCxnSpPr>
          <p:spPr>
            <a:xfrm>
              <a:off x="4649441" y="2366812"/>
              <a:ext cx="3900" cy="22410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</a:t>
            </a:r>
            <a:r>
              <a:rPr lang="en"/>
              <a:t>roblem Statement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71900" y="1614275"/>
            <a:ext cx="8340300" cy="233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buClr>
                <a:srgbClr val="FF6F00"/>
              </a:buClr>
              <a:buSzPct val="100000"/>
              <a:buChar char="➢"/>
            </a:pPr>
            <a:r>
              <a:rPr lang="en" sz="2800">
                <a:solidFill>
                  <a:srgbClr val="000000"/>
                </a:solidFill>
              </a:rPr>
              <a:t>Issue in ground truth reference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buClr>
                <a:srgbClr val="FF6F00"/>
              </a:buClr>
              <a:buSzPct val="100000"/>
              <a:buChar char="➢"/>
            </a:pPr>
            <a:r>
              <a:rPr lang="en" sz="2800">
                <a:solidFill>
                  <a:srgbClr val="000000"/>
                </a:solidFill>
              </a:rPr>
              <a:t>Find a best way to form a consensus label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buClr>
                <a:srgbClr val="FF6F00"/>
              </a:buClr>
              <a:buSzPct val="100000"/>
              <a:buChar char="➢"/>
            </a:pPr>
            <a:r>
              <a:rPr lang="en" sz="2800">
                <a:solidFill>
                  <a:srgbClr val="000000"/>
                </a:solidFill>
              </a:rPr>
              <a:t>Define the following metrics for cases: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996625" y="3494100"/>
            <a:ext cx="46575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9144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Agreement</a:t>
            </a:r>
          </a:p>
          <a:p>
            <a:pPr indent="-355600" lvl="0" marL="9144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Typicality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492750" y="1352925"/>
            <a:ext cx="8222100" cy="162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Hypothesis</a:t>
            </a:r>
          </a:p>
        </p:txBody>
      </p:sp>
      <p:sp>
        <p:nvSpPr>
          <p:cNvPr id="98" name="Shape 98"/>
          <p:cNvSpPr/>
          <p:nvPr/>
        </p:nvSpPr>
        <p:spPr>
          <a:xfrm>
            <a:off x="8023575" y="4035775"/>
            <a:ext cx="1164300" cy="103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0" y="5037675"/>
            <a:ext cx="9207600" cy="1410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Hypothesis Realization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12800" y="1875725"/>
            <a:ext cx="8340300" cy="67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b="1" lang="en" sz="2400">
                <a:solidFill>
                  <a:srgbClr val="000000"/>
                </a:solidFill>
              </a:rPr>
              <a:t>There is a best aggregate to pick as a ground truth for distributed labels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01850" y="2796200"/>
            <a:ext cx="8340300" cy="67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</a:pPr>
            <a:r>
              <a:rPr lang="en" sz="2400">
                <a:solidFill>
                  <a:srgbClr val="000000"/>
                </a:solidFill>
              </a:rPr>
              <a:t>Using the distribution of votes, and in turn not picking an aggregate as a ground truth, may be the best option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12800" y="3640475"/>
            <a:ext cx="8340300" cy="132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</a:pPr>
            <a:r>
              <a:rPr lang="en" sz="2400">
                <a:solidFill>
                  <a:srgbClr val="000000"/>
                </a:solidFill>
              </a:rPr>
              <a:t>A feature based nonconformity measure is more descriptive and reliable than a label based nonconformity measure (Conformal Prediction)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Hypotheses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12800" y="1875725"/>
            <a:ext cx="8340300" cy="67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The </a:t>
            </a:r>
            <a:r>
              <a:rPr b="1" lang="en" sz="2400">
                <a:solidFill>
                  <a:srgbClr val="000000"/>
                </a:solidFill>
              </a:rPr>
              <a:t>mean</a:t>
            </a:r>
            <a:r>
              <a:rPr lang="en" sz="2400">
                <a:solidFill>
                  <a:srgbClr val="000000"/>
                </a:solidFill>
              </a:rPr>
              <a:t> aggregation of a list of votes for the classification of an object is the best aggregation to form a ground truth with.</a:t>
            </a:r>
          </a:p>
        </p:txBody>
      </p:sp>
      <p:sp>
        <p:nvSpPr>
          <p:cNvPr id="115" name="Shape 115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01850" y="3343625"/>
            <a:ext cx="8340300" cy="67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</a:pPr>
            <a:r>
              <a:rPr lang="en" sz="2400">
                <a:solidFill>
                  <a:srgbClr val="000000"/>
                </a:solidFill>
              </a:rPr>
              <a:t>The </a:t>
            </a:r>
            <a:r>
              <a:rPr b="1" lang="en" sz="2400">
                <a:solidFill>
                  <a:srgbClr val="000000"/>
                </a:solidFill>
              </a:rPr>
              <a:t>median</a:t>
            </a:r>
            <a:r>
              <a:rPr lang="en" sz="2400">
                <a:solidFill>
                  <a:srgbClr val="000000"/>
                </a:solidFill>
              </a:rPr>
              <a:t> aggregation . . . 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12800" y="4021475"/>
            <a:ext cx="8340300" cy="67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</a:pPr>
            <a:r>
              <a:rPr lang="en" sz="2400">
                <a:solidFill>
                  <a:srgbClr val="000000"/>
                </a:solidFill>
              </a:rPr>
              <a:t>The </a:t>
            </a:r>
            <a:r>
              <a:rPr b="1" lang="en" sz="2400">
                <a:solidFill>
                  <a:srgbClr val="000000"/>
                </a:solidFill>
              </a:rPr>
              <a:t>mode</a:t>
            </a:r>
            <a:r>
              <a:rPr lang="en" sz="2400">
                <a:solidFill>
                  <a:srgbClr val="000000"/>
                </a:solidFill>
              </a:rPr>
              <a:t> aggregation . .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492750" y="1352925"/>
            <a:ext cx="8222100" cy="1628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Literature Review</a:t>
            </a:r>
          </a:p>
        </p:txBody>
      </p:sp>
      <p:sp>
        <p:nvSpPr>
          <p:cNvPr id="123" name="Shape 123"/>
          <p:cNvSpPr/>
          <p:nvPr/>
        </p:nvSpPr>
        <p:spPr>
          <a:xfrm>
            <a:off x="8023575" y="4035775"/>
            <a:ext cx="1164300" cy="103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0" y="5037675"/>
            <a:ext cx="9207600" cy="1410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</a:t>
            </a:r>
            <a:r>
              <a:rPr lang="en"/>
              <a:t>iterature Review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60950" y="1756825"/>
            <a:ext cx="8222100" cy="287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FF6F00"/>
              </a:buClr>
              <a:buSzPct val="100000"/>
              <a:buFont typeface="Proxima Nova"/>
              <a:buChar char="➢"/>
            </a:pPr>
            <a:r>
              <a:rPr b="1" lang="en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Lung Image Database Consortium: Developing a Resource for the Medical Imaging Research Community</a:t>
            </a:r>
          </a:p>
          <a:p>
            <a:pPr indent="-355600" lvl="1" marL="91440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Proxima Nova"/>
              <a:buChar char="○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LIDC database creators</a:t>
            </a:r>
          </a:p>
          <a:p>
            <a:pPr indent="-355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○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Noted substantial variability among radiologists</a:t>
            </a:r>
          </a:p>
          <a:p>
            <a:pPr indent="-355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○"/>
            </a:pPr>
            <a:r>
              <a:rPr lang="en"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Warned CAD investigators to appreciate resulting variability</a:t>
            </a:r>
            <a:r>
              <a:rPr lang="en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0" y="5041925"/>
            <a:ext cx="9144000" cy="101700"/>
          </a:xfrm>
          <a:prstGeom prst="rect">
            <a:avLst/>
          </a:prstGeom>
          <a:solidFill>
            <a:srgbClr val="FF6F00"/>
          </a:solidFill>
          <a:ln cap="flat" cmpd="sng" w="9525">
            <a:solidFill>
              <a:srgbClr val="FF6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