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95" r:id="rId2"/>
    <p:sldId id="317" r:id="rId3"/>
    <p:sldId id="300" r:id="rId4"/>
    <p:sldId id="318" r:id="rId5"/>
    <p:sldId id="319" r:id="rId6"/>
    <p:sldId id="320" r:id="rId7"/>
    <p:sldId id="32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Raleway"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185C6"/>
    <a:srgbClr val="106EAD"/>
    <a:srgbClr val="1764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30"/>
    <p:restoredTop sz="94674"/>
  </p:normalViewPr>
  <p:slideViewPr>
    <p:cSldViewPr snapToGrid="0" snapToObjects="1">
      <p:cViewPr varScale="1">
        <p:scale>
          <a:sx n="165" d="100"/>
          <a:sy n="165" d="100"/>
        </p:scale>
        <p:origin x="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88;p12">
            <a:extLst>
              <a:ext uri="{FF2B5EF4-FFF2-40B4-BE49-F238E27FC236}">
                <a16:creationId xmlns:a16="http://schemas.microsoft.com/office/drawing/2014/main" id="{9F9E90EF-F4CA-7B4A-9E5F-1111DD80EF96}"/>
              </a:ext>
            </a:extLst>
          </p:cNvPr>
          <p:cNvSpPr txBox="1">
            <a:spLocks/>
          </p:cNvSpPr>
          <p:nvPr/>
        </p:nvSpPr>
        <p:spPr>
          <a:xfrm>
            <a:off x="1518414" y="2841862"/>
            <a:ext cx="6107171" cy="1159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33400" lvl="1" indent="0">
              <a:buNone/>
            </a:pPr>
            <a:r>
              <a:rPr lang="en" sz="3200" b="1" dirty="0" err="1">
                <a:solidFill>
                  <a:srgbClr val="2185C6"/>
                </a:solidFill>
              </a:rPr>
              <a:t>FastOrder</a:t>
            </a:r>
            <a:r>
              <a:rPr lang="en" sz="3200" b="1" dirty="0">
                <a:solidFill>
                  <a:srgbClr val="2185C6"/>
                </a:solidFill>
              </a:rPr>
              <a:t> Mobil </a:t>
            </a:r>
            <a:r>
              <a:rPr lang="en" sz="3200" b="1" dirty="0" err="1">
                <a:solidFill>
                  <a:srgbClr val="2185C6"/>
                </a:solidFill>
              </a:rPr>
              <a:t>Uygulama</a:t>
            </a:r>
            <a:endParaRPr lang="tr-TR" sz="3200" b="1" dirty="0">
              <a:solidFill>
                <a:srgbClr val="2185C6"/>
              </a:solidFill>
            </a:endParaRPr>
          </a:p>
        </p:txBody>
      </p:sp>
      <p:pic>
        <p:nvPicPr>
          <p:cNvPr id="3" name="Resim 2">
            <a:extLst>
              <a:ext uri="{FF2B5EF4-FFF2-40B4-BE49-F238E27FC236}">
                <a16:creationId xmlns:a16="http://schemas.microsoft.com/office/drawing/2014/main" id="{E8D7811F-E6E9-87E6-EE9F-919A03C991D8}"/>
              </a:ext>
            </a:extLst>
          </p:cNvPr>
          <p:cNvPicPr>
            <a:picLocks noChangeAspect="1"/>
          </p:cNvPicPr>
          <p:nvPr/>
        </p:nvPicPr>
        <p:blipFill>
          <a:blip r:embed="rId2"/>
          <a:stretch>
            <a:fillRect/>
          </a:stretch>
        </p:blipFill>
        <p:spPr>
          <a:xfrm>
            <a:off x="3798807" y="909197"/>
            <a:ext cx="1422400" cy="1422400"/>
          </a:xfrm>
          <a:prstGeom prst="rect">
            <a:avLst/>
          </a:prstGeom>
        </p:spPr>
      </p:pic>
    </p:spTree>
    <p:extLst>
      <p:ext uri="{BB962C8B-B14F-4D97-AF65-F5344CB8AC3E}">
        <p14:creationId xmlns:p14="http://schemas.microsoft.com/office/powerpoint/2010/main" val="287614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A6FE78-CC3A-A707-B843-1B57ED4EEF98}"/>
              </a:ext>
            </a:extLst>
          </p:cNvPr>
          <p:cNvSpPr>
            <a:spLocks noGrp="1"/>
          </p:cNvSpPr>
          <p:nvPr>
            <p:ph type="title"/>
          </p:nvPr>
        </p:nvSpPr>
        <p:spPr/>
        <p:txBody>
          <a:bodyPr/>
          <a:lstStyle/>
          <a:p>
            <a:r>
              <a:rPr lang="tr-TR" b="1" dirty="0">
                <a:solidFill>
                  <a:schemeClr val="accent1"/>
                </a:solidFill>
              </a:rPr>
              <a:t>Nedir?</a:t>
            </a:r>
            <a:endParaRPr lang="tr-TR" dirty="0"/>
          </a:p>
        </p:txBody>
      </p:sp>
      <p:sp>
        <p:nvSpPr>
          <p:cNvPr id="3" name="Metin Yer Tutucusu 2">
            <a:extLst>
              <a:ext uri="{FF2B5EF4-FFF2-40B4-BE49-F238E27FC236}">
                <a16:creationId xmlns:a16="http://schemas.microsoft.com/office/drawing/2014/main" id="{F572B490-422B-4F83-BDC0-B98FD84AA792}"/>
              </a:ext>
            </a:extLst>
          </p:cNvPr>
          <p:cNvSpPr>
            <a:spLocks noGrp="1"/>
          </p:cNvSpPr>
          <p:nvPr>
            <p:ph type="body" idx="1"/>
          </p:nvPr>
        </p:nvSpPr>
        <p:spPr>
          <a:xfrm>
            <a:off x="893700" y="1513072"/>
            <a:ext cx="6462600" cy="3552300"/>
          </a:xfrm>
        </p:spPr>
        <p:txBody>
          <a:bodyPr/>
          <a:lstStyle/>
          <a:p>
            <a:r>
              <a:rPr lang="tr-TR" sz="1800" dirty="0" err="1">
                <a:solidFill>
                  <a:srgbClr val="000000"/>
                </a:solidFill>
              </a:rPr>
              <a:t>FastOrder</a:t>
            </a:r>
            <a:r>
              <a:rPr lang="tr-TR" sz="1800" dirty="0">
                <a:solidFill>
                  <a:srgbClr val="000000"/>
                </a:solidFill>
              </a:rPr>
              <a:t> uygulaması, müşterilerin masalarında bulunan QR kodu tarayarak restoran menüsünde ulaşmasını sağlar. QR kodu 'hızlı yanıt' anlamına gelir ve bilgi alan ve sağlayan bir barkoddur. Bu teknoloji sayesinde müşteriler cep telefonlarını kullanarak QR kodlarını tarayabilir ve menüye </a:t>
            </a:r>
            <a:r>
              <a:rPr lang="tr-TR" sz="1800" dirty="0" err="1">
                <a:solidFill>
                  <a:srgbClr val="000000"/>
                </a:solidFill>
              </a:rPr>
              <a:t>temazsız</a:t>
            </a:r>
            <a:r>
              <a:rPr lang="tr-TR" sz="1800" dirty="0">
                <a:solidFill>
                  <a:srgbClr val="000000"/>
                </a:solidFill>
              </a:rPr>
              <a:t> erişim sağlayabilirler.</a:t>
            </a:r>
          </a:p>
        </p:txBody>
      </p:sp>
      <p:sp>
        <p:nvSpPr>
          <p:cNvPr id="4" name="Slayt Numarası Yer Tutucusu 3">
            <a:extLst>
              <a:ext uri="{FF2B5EF4-FFF2-40B4-BE49-F238E27FC236}">
                <a16:creationId xmlns:a16="http://schemas.microsoft.com/office/drawing/2014/main" id="{7F2067E6-0272-DA19-A144-6801D37EC5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5" name="Resim 4">
            <a:extLst>
              <a:ext uri="{FF2B5EF4-FFF2-40B4-BE49-F238E27FC236}">
                <a16:creationId xmlns:a16="http://schemas.microsoft.com/office/drawing/2014/main" id="{4166D9F6-2D62-5E0E-ADE2-9125844C9C63}"/>
              </a:ext>
            </a:extLst>
          </p:cNvPr>
          <p:cNvPicPr>
            <a:picLocks noChangeAspect="1"/>
          </p:cNvPicPr>
          <p:nvPr/>
        </p:nvPicPr>
        <p:blipFill>
          <a:blip r:embed="rId2"/>
          <a:stretch>
            <a:fillRect/>
          </a:stretch>
        </p:blipFill>
        <p:spPr>
          <a:xfrm>
            <a:off x="7356300" y="3289222"/>
            <a:ext cx="972221" cy="972221"/>
          </a:xfrm>
          <a:prstGeom prst="rect">
            <a:avLst/>
          </a:prstGeom>
        </p:spPr>
      </p:pic>
    </p:spTree>
    <p:extLst>
      <p:ext uri="{BB962C8B-B14F-4D97-AF65-F5344CB8AC3E}">
        <p14:creationId xmlns:p14="http://schemas.microsoft.com/office/powerpoint/2010/main" val="33519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950346-DFA2-504F-B771-813FA450D1C6}"/>
              </a:ext>
            </a:extLst>
          </p:cNvPr>
          <p:cNvSpPr>
            <a:spLocks noGrp="1"/>
          </p:cNvSpPr>
          <p:nvPr>
            <p:ph type="title"/>
          </p:nvPr>
        </p:nvSpPr>
        <p:spPr/>
        <p:txBody>
          <a:bodyPr/>
          <a:lstStyle/>
          <a:p>
            <a:pPr lvl="0"/>
            <a:r>
              <a:rPr lang="tr-TR" b="1" dirty="0">
                <a:solidFill>
                  <a:schemeClr val="accent1"/>
                </a:solidFill>
              </a:rPr>
              <a:t>Projenin Kapsamı</a:t>
            </a:r>
            <a:endParaRPr lang="tr-TR" dirty="0">
              <a:solidFill>
                <a:schemeClr val="accent1"/>
              </a:solidFill>
            </a:endParaRPr>
          </a:p>
        </p:txBody>
      </p:sp>
      <p:sp>
        <p:nvSpPr>
          <p:cNvPr id="3" name="Metin Yer Tutucusu 2">
            <a:extLst>
              <a:ext uri="{FF2B5EF4-FFF2-40B4-BE49-F238E27FC236}">
                <a16:creationId xmlns:a16="http://schemas.microsoft.com/office/drawing/2014/main" id="{FDA752C9-8C7E-8D48-AFDD-A37EF487567F}"/>
              </a:ext>
            </a:extLst>
          </p:cNvPr>
          <p:cNvSpPr>
            <a:spLocks noGrp="1"/>
          </p:cNvSpPr>
          <p:nvPr>
            <p:ph type="body" idx="1"/>
          </p:nvPr>
        </p:nvSpPr>
        <p:spPr>
          <a:xfrm>
            <a:off x="893700" y="1458133"/>
            <a:ext cx="6462600" cy="3552300"/>
          </a:xfrm>
        </p:spPr>
        <p:txBody>
          <a:bodyPr/>
          <a:lstStyle/>
          <a:p>
            <a:r>
              <a:rPr lang="tr-TR" sz="1800" dirty="0" err="1">
                <a:solidFill>
                  <a:srgbClr val="000000"/>
                </a:solidFill>
              </a:rPr>
              <a:t>FastOrder</a:t>
            </a:r>
            <a:r>
              <a:rPr lang="tr-TR" sz="1800" dirty="0">
                <a:solidFill>
                  <a:srgbClr val="000000"/>
                </a:solidFill>
              </a:rPr>
              <a:t> müşteri ile personel arasındaki teması minimum seviyede tutarak müşterilerin sipariş işlemlerini olabildiğince hızlı gerçekleşmesini sağlar. Müşteri dijital sipariş sistemine uygulama üzerinden yalnızca bir QR kodu tarayarak erişir, bu nedenle karmaşık bir kurulum gerektirmez. Siparişleri verimli ve güvenli şekilde yönetmeyi sağlar. Donanım gerektirmeden müşterilerin restoranda kendi telefonlarından QR kod aracılığıyla kolay ve hızlı sipariş vermelerini sağlar.</a:t>
            </a:r>
          </a:p>
        </p:txBody>
      </p:sp>
    </p:spTree>
    <p:extLst>
      <p:ext uri="{BB962C8B-B14F-4D97-AF65-F5344CB8AC3E}">
        <p14:creationId xmlns:p14="http://schemas.microsoft.com/office/powerpoint/2010/main" val="36024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2094D3-64CC-B6EA-3196-C87462FEA4E7}"/>
              </a:ext>
            </a:extLst>
          </p:cNvPr>
          <p:cNvSpPr>
            <a:spLocks noGrp="1"/>
          </p:cNvSpPr>
          <p:nvPr>
            <p:ph type="title"/>
          </p:nvPr>
        </p:nvSpPr>
        <p:spPr/>
        <p:txBody>
          <a:bodyPr/>
          <a:lstStyle/>
          <a:p>
            <a:r>
              <a:rPr lang="tr-TR" b="1" dirty="0">
                <a:solidFill>
                  <a:schemeClr val="accent1"/>
                </a:solidFill>
              </a:rPr>
              <a:t>Sorun / Fırsat</a:t>
            </a:r>
            <a:endParaRPr lang="tr-TR" dirty="0">
              <a:solidFill>
                <a:schemeClr val="accent1"/>
              </a:solidFill>
            </a:endParaRPr>
          </a:p>
        </p:txBody>
      </p:sp>
      <p:sp>
        <p:nvSpPr>
          <p:cNvPr id="3" name="Metin Yer Tutucusu 2">
            <a:extLst>
              <a:ext uri="{FF2B5EF4-FFF2-40B4-BE49-F238E27FC236}">
                <a16:creationId xmlns:a16="http://schemas.microsoft.com/office/drawing/2014/main" id="{61DEE2D5-4CA9-1789-B687-A1D067A11985}"/>
              </a:ext>
            </a:extLst>
          </p:cNvPr>
          <p:cNvSpPr>
            <a:spLocks noGrp="1"/>
          </p:cNvSpPr>
          <p:nvPr>
            <p:ph type="body" idx="1"/>
          </p:nvPr>
        </p:nvSpPr>
        <p:spPr/>
        <p:txBody>
          <a:bodyPr/>
          <a:lstStyle/>
          <a:p>
            <a:r>
              <a:rPr lang="tr-TR" sz="1400" dirty="0">
                <a:solidFill>
                  <a:srgbClr val="000000"/>
                </a:solidFill>
              </a:rPr>
              <a:t>Uzun süreli </a:t>
            </a:r>
            <a:r>
              <a:rPr lang="tr-TR" sz="1400" dirty="0" err="1">
                <a:solidFill>
                  <a:srgbClr val="000000"/>
                </a:solidFill>
              </a:rPr>
              <a:t>pandemi</a:t>
            </a:r>
            <a:r>
              <a:rPr lang="tr-TR" sz="1400" dirty="0">
                <a:solidFill>
                  <a:srgbClr val="000000"/>
                </a:solidFill>
              </a:rPr>
              <a:t> sonrası dönem, birçok endüstriyi ayakları üzerinde durmak için temassız siparişe güvenmeye zorladı. Müşterileri yeniden restoranlara, güzellik salonlarına ve sağlık merkezlerine çekmek işletmeler için oldukça zorlu bir süreç oldu.  </a:t>
            </a:r>
          </a:p>
          <a:p>
            <a:r>
              <a:rPr lang="tr-TR" sz="1400" dirty="0">
                <a:solidFill>
                  <a:srgbClr val="000000"/>
                </a:solidFill>
              </a:rPr>
              <a:t>Sonuç olarak, birçok yemek mekanı, masa siparişi ve ödemeleri işlemek için bir QR kod sipariş sistemi sunulmaya başlandı. Barlar ve otellerden sinemalara ve stadyumlara kadar, temassız çözümler bu süreçte birçok işletmenin hayatta kalmasına yardımcı olmuştur.</a:t>
            </a:r>
          </a:p>
          <a:p>
            <a:r>
              <a:rPr lang="tr-TR" sz="1400" dirty="0">
                <a:solidFill>
                  <a:srgbClr val="000000"/>
                </a:solidFill>
              </a:rPr>
              <a:t>Hijyen yönünün yanı sıra, QR destekli kod uygulamaları, kağıt muadillerine kıyasla birçok başka avantaja sahiptir. Konseptin arka planıyla ve karı artırmak için bir QR kod tarama sistemi oldukça avantajlıdır.</a:t>
            </a:r>
          </a:p>
          <a:p>
            <a:endParaRPr lang="tr-TR" sz="1400" dirty="0">
              <a:solidFill>
                <a:srgbClr val="000000"/>
              </a:solidFill>
            </a:endParaRPr>
          </a:p>
        </p:txBody>
      </p:sp>
      <p:sp>
        <p:nvSpPr>
          <p:cNvPr id="4" name="Slayt Numarası Yer Tutucusu 3">
            <a:extLst>
              <a:ext uri="{FF2B5EF4-FFF2-40B4-BE49-F238E27FC236}">
                <a16:creationId xmlns:a16="http://schemas.microsoft.com/office/drawing/2014/main" id="{F6A22737-C067-AED4-FA33-84C0A6A489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91976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2353EA-A8E4-B570-E168-59DC30BA43D6}"/>
              </a:ext>
            </a:extLst>
          </p:cNvPr>
          <p:cNvSpPr>
            <a:spLocks noGrp="1"/>
          </p:cNvSpPr>
          <p:nvPr>
            <p:ph type="title"/>
          </p:nvPr>
        </p:nvSpPr>
        <p:spPr/>
        <p:txBody>
          <a:bodyPr/>
          <a:lstStyle/>
          <a:p>
            <a:r>
              <a:rPr lang="tr-TR" b="1" dirty="0">
                <a:solidFill>
                  <a:schemeClr val="accent1"/>
                </a:solidFill>
              </a:rPr>
              <a:t>İşlevsellik</a:t>
            </a:r>
            <a:endParaRPr lang="tr-TR" dirty="0"/>
          </a:p>
        </p:txBody>
      </p:sp>
      <p:sp>
        <p:nvSpPr>
          <p:cNvPr id="4" name="Slayt Numarası Yer Tutucusu 3">
            <a:extLst>
              <a:ext uri="{FF2B5EF4-FFF2-40B4-BE49-F238E27FC236}">
                <a16:creationId xmlns:a16="http://schemas.microsoft.com/office/drawing/2014/main" id="{5A5560E4-E836-16A4-8FCB-005422C063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Metin Yer Tutucusu 2">
            <a:extLst>
              <a:ext uri="{FF2B5EF4-FFF2-40B4-BE49-F238E27FC236}">
                <a16:creationId xmlns:a16="http://schemas.microsoft.com/office/drawing/2014/main" id="{5667B1A6-0D04-5112-12DB-96EFEC18D493}"/>
              </a:ext>
            </a:extLst>
          </p:cNvPr>
          <p:cNvSpPr txBox="1">
            <a:spLocks/>
          </p:cNvSpPr>
          <p:nvPr/>
        </p:nvSpPr>
        <p:spPr>
          <a:xfrm>
            <a:off x="1257910" y="1389086"/>
            <a:ext cx="2686409"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None/>
            </a:pPr>
            <a:r>
              <a:rPr lang="tr-TR" sz="1600" b="1" dirty="0">
                <a:solidFill>
                  <a:srgbClr val="000000"/>
                </a:solidFill>
              </a:rPr>
              <a:t>Kullanıcı Merkezli</a:t>
            </a:r>
          </a:p>
          <a:p>
            <a:pPr lvl="0"/>
            <a:r>
              <a:rPr lang="tr-TR" sz="1600" dirty="0">
                <a:solidFill>
                  <a:srgbClr val="000000"/>
                </a:solidFill>
              </a:rPr>
              <a:t>QR Kod Okuyucu</a:t>
            </a:r>
          </a:p>
          <a:p>
            <a:pPr lvl="0"/>
            <a:r>
              <a:rPr lang="tr-TR" sz="1600" dirty="0">
                <a:solidFill>
                  <a:srgbClr val="000000"/>
                </a:solidFill>
              </a:rPr>
              <a:t>Kategori Görünümü</a:t>
            </a:r>
          </a:p>
          <a:p>
            <a:pPr lvl="0"/>
            <a:r>
              <a:rPr lang="tr-TR" sz="1600" dirty="0">
                <a:solidFill>
                  <a:srgbClr val="000000"/>
                </a:solidFill>
              </a:rPr>
              <a:t>Ürün Görünümü</a:t>
            </a:r>
          </a:p>
          <a:p>
            <a:endParaRPr lang="tr-TR" sz="1600" dirty="0"/>
          </a:p>
        </p:txBody>
      </p:sp>
      <p:sp>
        <p:nvSpPr>
          <p:cNvPr id="8" name="Metin Yer Tutucusu 2">
            <a:extLst>
              <a:ext uri="{FF2B5EF4-FFF2-40B4-BE49-F238E27FC236}">
                <a16:creationId xmlns:a16="http://schemas.microsoft.com/office/drawing/2014/main" id="{F475F869-1829-C32F-3AA4-53534440A1F8}"/>
              </a:ext>
            </a:extLst>
          </p:cNvPr>
          <p:cNvSpPr txBox="1">
            <a:spLocks/>
          </p:cNvSpPr>
          <p:nvPr/>
        </p:nvSpPr>
        <p:spPr>
          <a:xfrm>
            <a:off x="4757980" y="1303371"/>
            <a:ext cx="2686409" cy="355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None/>
            </a:pPr>
            <a:r>
              <a:rPr lang="tr-TR" sz="1600" b="1" dirty="0">
                <a:solidFill>
                  <a:srgbClr val="000000"/>
                </a:solidFill>
              </a:rPr>
              <a:t>Yönetici Merkezli</a:t>
            </a:r>
            <a:endParaRPr lang="tr-TR" sz="1600" dirty="0">
              <a:solidFill>
                <a:srgbClr val="000000"/>
              </a:solidFill>
            </a:endParaRPr>
          </a:p>
          <a:p>
            <a:pPr lvl="0"/>
            <a:r>
              <a:rPr lang="tr-TR" sz="1600" dirty="0">
                <a:solidFill>
                  <a:srgbClr val="000000"/>
                </a:solidFill>
              </a:rPr>
              <a:t>Yönetici Girişi </a:t>
            </a:r>
          </a:p>
          <a:p>
            <a:pPr lvl="0"/>
            <a:r>
              <a:rPr lang="tr-TR" sz="1600" dirty="0">
                <a:solidFill>
                  <a:srgbClr val="000000"/>
                </a:solidFill>
              </a:rPr>
              <a:t>Menü Oluşturma</a:t>
            </a:r>
          </a:p>
          <a:p>
            <a:pPr lvl="0"/>
            <a:r>
              <a:rPr lang="tr-TR" sz="1600" dirty="0">
                <a:solidFill>
                  <a:srgbClr val="000000"/>
                </a:solidFill>
              </a:rPr>
              <a:t>Menü Düzenleme</a:t>
            </a:r>
            <a:endParaRPr lang="tr-TR" sz="1100" dirty="0">
              <a:solidFill>
                <a:srgbClr val="000000"/>
              </a:solidFill>
            </a:endParaRPr>
          </a:p>
          <a:p>
            <a:r>
              <a:rPr lang="tr-TR" sz="1600" dirty="0">
                <a:solidFill>
                  <a:srgbClr val="000000"/>
                </a:solidFill>
              </a:rPr>
              <a:t>QR Kod Oluşturma </a:t>
            </a:r>
            <a:endParaRPr lang="tr-TR" sz="1100" dirty="0">
              <a:solidFill>
                <a:srgbClr val="000000"/>
              </a:solidFill>
            </a:endParaRPr>
          </a:p>
          <a:p>
            <a:pPr lvl="0"/>
            <a:endParaRPr lang="tr-TR" sz="1600" dirty="0">
              <a:solidFill>
                <a:srgbClr val="000000"/>
              </a:solidFill>
            </a:endParaRPr>
          </a:p>
        </p:txBody>
      </p:sp>
      <p:pic>
        <p:nvPicPr>
          <p:cNvPr id="12" name="Resim 11">
            <a:extLst>
              <a:ext uri="{FF2B5EF4-FFF2-40B4-BE49-F238E27FC236}">
                <a16:creationId xmlns:a16="http://schemas.microsoft.com/office/drawing/2014/main" id="{7A2996D7-F77D-E304-AF66-A5C099EEA760}"/>
              </a:ext>
            </a:extLst>
          </p:cNvPr>
          <p:cNvPicPr>
            <a:picLocks noChangeAspect="1"/>
          </p:cNvPicPr>
          <p:nvPr/>
        </p:nvPicPr>
        <p:blipFill rotWithShape="1">
          <a:blip r:embed="rId2"/>
          <a:srcRect l="22784" t="5640" r="23606" b="3141"/>
          <a:stretch/>
        </p:blipFill>
        <p:spPr>
          <a:xfrm>
            <a:off x="7444388" y="2467897"/>
            <a:ext cx="1178501" cy="2229036"/>
          </a:xfrm>
          <a:prstGeom prst="rect">
            <a:avLst/>
          </a:prstGeom>
        </p:spPr>
      </p:pic>
    </p:spTree>
    <p:extLst>
      <p:ext uri="{BB962C8B-B14F-4D97-AF65-F5344CB8AC3E}">
        <p14:creationId xmlns:p14="http://schemas.microsoft.com/office/powerpoint/2010/main" val="232115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01C91D-AE19-9F8D-FD62-FFF994852BA5}"/>
              </a:ext>
            </a:extLst>
          </p:cNvPr>
          <p:cNvSpPr>
            <a:spLocks noGrp="1"/>
          </p:cNvSpPr>
          <p:nvPr>
            <p:ph type="title"/>
          </p:nvPr>
        </p:nvSpPr>
        <p:spPr/>
        <p:txBody>
          <a:bodyPr/>
          <a:lstStyle/>
          <a:p>
            <a:r>
              <a:rPr lang="tr-TR" b="1" dirty="0">
                <a:solidFill>
                  <a:schemeClr val="accent1"/>
                </a:solidFill>
              </a:rPr>
              <a:t>Tasarım</a:t>
            </a:r>
            <a:endParaRPr lang="tr-TR" dirty="0">
              <a:solidFill>
                <a:schemeClr val="accent1"/>
              </a:solidFill>
            </a:endParaRPr>
          </a:p>
        </p:txBody>
      </p:sp>
      <p:sp>
        <p:nvSpPr>
          <p:cNvPr id="3" name="Metin Yer Tutucusu 2">
            <a:extLst>
              <a:ext uri="{FF2B5EF4-FFF2-40B4-BE49-F238E27FC236}">
                <a16:creationId xmlns:a16="http://schemas.microsoft.com/office/drawing/2014/main" id="{3D397AD9-0E7C-DB79-3278-C77A91060C6F}"/>
              </a:ext>
            </a:extLst>
          </p:cNvPr>
          <p:cNvSpPr>
            <a:spLocks noGrp="1"/>
          </p:cNvSpPr>
          <p:nvPr>
            <p:ph type="body" idx="1"/>
          </p:nvPr>
        </p:nvSpPr>
        <p:spPr/>
        <p:txBody>
          <a:bodyPr/>
          <a:lstStyle/>
          <a:p>
            <a:pPr marL="114300" indent="0">
              <a:buNone/>
            </a:pPr>
            <a:r>
              <a:rPr lang="tr-TR" sz="1600" b="1" dirty="0">
                <a:solidFill>
                  <a:srgbClr val="000000"/>
                </a:solidFill>
              </a:rPr>
              <a:t>Kullanılan Geliştirme Araçları ve Ortamları</a:t>
            </a:r>
            <a:endParaRPr lang="tr-TR" sz="1600" dirty="0">
              <a:solidFill>
                <a:srgbClr val="000000"/>
              </a:solidFill>
            </a:endParaRPr>
          </a:p>
          <a:p>
            <a:pPr lvl="0"/>
            <a:r>
              <a:rPr lang="tr-TR" sz="1600" dirty="0" err="1">
                <a:solidFill>
                  <a:srgbClr val="000000"/>
                </a:solidFill>
              </a:rPr>
              <a:t>macOS</a:t>
            </a:r>
            <a:r>
              <a:rPr lang="tr-TR" sz="1600" dirty="0">
                <a:solidFill>
                  <a:srgbClr val="000000"/>
                </a:solidFill>
              </a:rPr>
              <a:t> </a:t>
            </a:r>
            <a:r>
              <a:rPr lang="tr-TR" sz="1600" dirty="0" err="1">
                <a:solidFill>
                  <a:srgbClr val="000000"/>
                </a:solidFill>
              </a:rPr>
              <a:t>Monterey</a:t>
            </a:r>
            <a:r>
              <a:rPr lang="tr-TR" sz="1600" dirty="0">
                <a:solidFill>
                  <a:srgbClr val="000000"/>
                </a:solidFill>
              </a:rPr>
              <a:t> 12.0.1</a:t>
            </a:r>
          </a:p>
          <a:p>
            <a:pPr lvl="0"/>
            <a:r>
              <a:rPr lang="tr-TR" sz="1600" dirty="0" err="1">
                <a:solidFill>
                  <a:srgbClr val="000000"/>
                </a:solidFill>
              </a:rPr>
              <a:t>Flutter</a:t>
            </a:r>
            <a:endParaRPr lang="tr-TR" sz="1600" dirty="0">
              <a:solidFill>
                <a:srgbClr val="000000"/>
              </a:solidFill>
            </a:endParaRPr>
          </a:p>
          <a:p>
            <a:pPr lvl="0"/>
            <a:r>
              <a:rPr lang="tr-TR" sz="1600" dirty="0">
                <a:solidFill>
                  <a:srgbClr val="000000"/>
                </a:solidFill>
              </a:rPr>
              <a:t>Dart</a:t>
            </a:r>
          </a:p>
          <a:p>
            <a:pPr lvl="0"/>
            <a:r>
              <a:rPr lang="tr-TR" sz="1600" dirty="0" err="1">
                <a:solidFill>
                  <a:srgbClr val="000000"/>
                </a:solidFill>
              </a:rPr>
              <a:t>Firebase</a:t>
            </a:r>
            <a:endParaRPr lang="tr-TR" sz="1600" dirty="0">
              <a:solidFill>
                <a:srgbClr val="000000"/>
              </a:solidFill>
            </a:endParaRPr>
          </a:p>
          <a:p>
            <a:pPr lvl="0"/>
            <a:r>
              <a:rPr lang="tr-TR" sz="1600" dirty="0" err="1">
                <a:solidFill>
                  <a:srgbClr val="000000"/>
                </a:solidFill>
              </a:rPr>
              <a:t>Android</a:t>
            </a:r>
            <a:r>
              <a:rPr lang="tr-TR" sz="1600" dirty="0">
                <a:solidFill>
                  <a:srgbClr val="000000"/>
                </a:solidFill>
              </a:rPr>
              <a:t> </a:t>
            </a:r>
            <a:r>
              <a:rPr lang="tr-TR" sz="1600" dirty="0" err="1">
                <a:solidFill>
                  <a:srgbClr val="000000"/>
                </a:solidFill>
              </a:rPr>
              <a:t>Studio</a:t>
            </a:r>
            <a:endParaRPr lang="tr-TR" sz="1600" dirty="0">
              <a:solidFill>
                <a:srgbClr val="000000"/>
              </a:solidFill>
            </a:endParaRPr>
          </a:p>
          <a:p>
            <a:pPr lvl="0"/>
            <a:r>
              <a:rPr lang="tr-TR" sz="1600" dirty="0">
                <a:solidFill>
                  <a:srgbClr val="000000"/>
                </a:solidFill>
              </a:rPr>
              <a:t>Visual </a:t>
            </a:r>
            <a:r>
              <a:rPr lang="tr-TR" sz="1600" dirty="0" err="1">
                <a:solidFill>
                  <a:srgbClr val="000000"/>
                </a:solidFill>
              </a:rPr>
              <a:t>Studio</a:t>
            </a:r>
            <a:r>
              <a:rPr lang="tr-TR" sz="1600" dirty="0">
                <a:solidFill>
                  <a:srgbClr val="000000"/>
                </a:solidFill>
              </a:rPr>
              <a:t> </a:t>
            </a:r>
            <a:r>
              <a:rPr lang="tr-TR" sz="1600" dirty="0" err="1">
                <a:solidFill>
                  <a:srgbClr val="000000"/>
                </a:solidFill>
              </a:rPr>
              <a:t>Code</a:t>
            </a:r>
            <a:endParaRPr lang="tr-TR" sz="1600" dirty="0">
              <a:solidFill>
                <a:srgbClr val="000000"/>
              </a:solidFill>
            </a:endParaRPr>
          </a:p>
          <a:p>
            <a:pPr lvl="0"/>
            <a:r>
              <a:rPr lang="tr-TR" sz="1600" dirty="0" err="1">
                <a:solidFill>
                  <a:srgbClr val="000000"/>
                </a:solidFill>
              </a:rPr>
              <a:t>Xcode</a:t>
            </a:r>
            <a:endParaRPr lang="tr-TR" sz="1600" dirty="0">
              <a:solidFill>
                <a:srgbClr val="000000"/>
              </a:solidFill>
            </a:endParaRPr>
          </a:p>
          <a:p>
            <a:pPr lvl="0"/>
            <a:r>
              <a:rPr lang="tr-TR" sz="1600" dirty="0" err="1">
                <a:solidFill>
                  <a:srgbClr val="000000"/>
                </a:solidFill>
              </a:rPr>
              <a:t>Figma</a:t>
            </a:r>
            <a:endParaRPr lang="tr-TR" sz="1600" dirty="0">
              <a:solidFill>
                <a:srgbClr val="000000"/>
              </a:solidFill>
            </a:endParaRPr>
          </a:p>
          <a:p>
            <a:endParaRPr lang="tr-TR" sz="1600" dirty="0">
              <a:solidFill>
                <a:srgbClr val="000000"/>
              </a:solidFill>
            </a:endParaRPr>
          </a:p>
        </p:txBody>
      </p:sp>
      <p:sp>
        <p:nvSpPr>
          <p:cNvPr id="4" name="Slayt Numarası Yer Tutucusu 3">
            <a:extLst>
              <a:ext uri="{FF2B5EF4-FFF2-40B4-BE49-F238E27FC236}">
                <a16:creationId xmlns:a16="http://schemas.microsoft.com/office/drawing/2014/main" id="{EF543CE6-CE0D-9CAA-9BA6-46F074CEEA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56019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07C376AE-E01D-0442-1B7E-16F095B31149}"/>
              </a:ext>
            </a:extLst>
          </p:cNvPr>
          <p:cNvSpPr>
            <a:spLocks noGrp="1"/>
          </p:cNvSpPr>
          <p:nvPr>
            <p:ph type="body" idx="1"/>
          </p:nvPr>
        </p:nvSpPr>
        <p:spPr>
          <a:xfrm>
            <a:off x="870452" y="916388"/>
            <a:ext cx="6462600" cy="3552300"/>
          </a:xfrm>
        </p:spPr>
        <p:txBody>
          <a:bodyPr/>
          <a:lstStyle/>
          <a:p>
            <a:pPr marL="114300" indent="0">
              <a:buNone/>
            </a:pPr>
            <a:r>
              <a:rPr lang="tr-TR" b="1" dirty="0">
                <a:solidFill>
                  <a:schemeClr val="accent1"/>
                </a:solidFill>
              </a:rPr>
              <a:t>TEŞEKKÜRLER…</a:t>
            </a:r>
            <a:endParaRPr lang="tr-TR" dirty="0"/>
          </a:p>
        </p:txBody>
      </p:sp>
      <p:sp>
        <p:nvSpPr>
          <p:cNvPr id="4" name="Slayt Numarası Yer Tutucusu 3">
            <a:extLst>
              <a:ext uri="{FF2B5EF4-FFF2-40B4-BE49-F238E27FC236}">
                <a16:creationId xmlns:a16="http://schemas.microsoft.com/office/drawing/2014/main" id="{0573627F-14A3-8641-45C3-855F78AC6A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880395253"/>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8034</TotalTime>
  <Words>271</Words>
  <Application>Microsoft Macintosh PowerPoint</Application>
  <PresentationFormat>Ekran Gösterisi (16:9)</PresentationFormat>
  <Paragraphs>35</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Lato</vt:lpstr>
      <vt:lpstr>Arial</vt:lpstr>
      <vt:lpstr>Raleway</vt:lpstr>
      <vt:lpstr>Antonio template</vt:lpstr>
      <vt:lpstr>PowerPoint Sunusu</vt:lpstr>
      <vt:lpstr>Nedir?</vt:lpstr>
      <vt:lpstr>Projenin Kapsamı</vt:lpstr>
      <vt:lpstr>Sorun / Fırsat</vt:lpstr>
      <vt:lpstr>İşlevsellik</vt:lpstr>
      <vt:lpstr>Tasarım</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LİGHTHOUSE</dc:title>
  <cp:lastModifiedBy>Microsoft Office User</cp:lastModifiedBy>
  <cp:revision>29</cp:revision>
  <dcterms:modified xsi:type="dcterms:W3CDTF">2022-06-12T19:57:21Z</dcterms:modified>
</cp:coreProperties>
</file>