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Oswald Bold" charset="1" panose="00000800000000000000"/>
      <p:regular r:id="rId20"/>
    </p:embeddedFont>
    <p:embeddedFont>
      <p:font typeface="Montserrat Classic Bold" charset="1" panose="00000800000000000000"/>
      <p:regular r:id="rId21"/>
    </p:embeddedFont>
    <p:embeddedFont>
      <p:font typeface="DM Sans Bold" charset="1" panose="000000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27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Relationship Id="rId3" Target="../media/image29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Relationship Id="rId3" Target="../media/image31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Relationship Id="rId3" Target="../media/image3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.png" Type="http://schemas.openxmlformats.org/officeDocument/2006/relationships/image"/><Relationship Id="rId2" Target="../media/image1.pn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7.pn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Relationship Id="rId8" Target="../media/image2.png" Type="http://schemas.openxmlformats.org/officeDocument/2006/relationships/image"/><Relationship Id="rId9" Target="../media/image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png" Type="http://schemas.openxmlformats.org/officeDocument/2006/relationships/image"/><Relationship Id="rId4" Target="../media/image2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4236347" y="3202251"/>
            <a:ext cx="9815307" cy="4208864"/>
            <a:chOff x="0" y="0"/>
            <a:chExt cx="1895495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95495" cy="812800"/>
            </a:xfrm>
            <a:custGeom>
              <a:avLst/>
              <a:gdLst/>
              <a:ahLst/>
              <a:cxnLst/>
              <a:rect r="r" b="b" t="t" l="l"/>
              <a:pathLst>
                <a:path h="812800" w="1895495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1895495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5702171" y="183606"/>
            <a:ext cx="1248618" cy="1222085"/>
          </a:xfrm>
          <a:custGeom>
            <a:avLst/>
            <a:gdLst/>
            <a:ahLst/>
            <a:cxnLst/>
            <a:rect r="r" b="b" t="t" l="l"/>
            <a:pathLst>
              <a:path h="1222085" w="1248618">
                <a:moveTo>
                  <a:pt x="0" y="0"/>
                </a:moveTo>
                <a:lnTo>
                  <a:pt x="1248618" y="0"/>
                </a:lnTo>
                <a:lnTo>
                  <a:pt x="1248618" y="1222085"/>
                </a:lnTo>
                <a:lnTo>
                  <a:pt x="0" y="122208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92447" y="4348786"/>
            <a:ext cx="17395314" cy="27666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684"/>
              </a:lnSpc>
            </a:pPr>
            <a:r>
              <a:rPr lang="en-US" b="true" sz="16437" spc="161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TECHNOLOGIES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236347" y="3438109"/>
            <a:ext cx="9815307" cy="1186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b="true" sz="7063" spc="692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ATLIQ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393660" y="1538248"/>
            <a:ext cx="1865640" cy="284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394"/>
              </a:lnSpc>
              <a:spcBef>
                <a:spcPct val="0"/>
              </a:spcBef>
            </a:pPr>
            <a:r>
              <a:rPr lang="en-US" b="true" sz="1735" spc="170">
                <a:solidFill>
                  <a:srgbClr val="231F2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ATLIQ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8840" y="4416908"/>
            <a:ext cx="8436009" cy="2861090"/>
          </a:xfrm>
          <a:custGeom>
            <a:avLst/>
            <a:gdLst/>
            <a:ahLst/>
            <a:cxnLst/>
            <a:rect r="r" b="b" t="t" l="l"/>
            <a:pathLst>
              <a:path h="2861090" w="8436009">
                <a:moveTo>
                  <a:pt x="0" y="0"/>
                </a:moveTo>
                <a:lnTo>
                  <a:pt x="8436009" y="0"/>
                </a:lnTo>
                <a:lnTo>
                  <a:pt x="8436009" y="2861090"/>
                </a:lnTo>
                <a:lnTo>
                  <a:pt x="0" y="28610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594849" y="3580007"/>
            <a:ext cx="9685788" cy="5678293"/>
          </a:xfrm>
          <a:custGeom>
            <a:avLst/>
            <a:gdLst/>
            <a:ahLst/>
            <a:cxnLst/>
            <a:rect r="r" b="b" t="t" l="l"/>
            <a:pathLst>
              <a:path h="5678293" w="9685788">
                <a:moveTo>
                  <a:pt x="0" y="0"/>
                </a:moveTo>
                <a:lnTo>
                  <a:pt x="9685788" y="0"/>
                </a:lnTo>
                <a:lnTo>
                  <a:pt x="9685788" y="5678293"/>
                </a:lnTo>
                <a:lnTo>
                  <a:pt x="0" y="567829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89594" y="1535201"/>
            <a:ext cx="16965782" cy="881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51"/>
              </a:lnSpc>
            </a:pPr>
            <a:r>
              <a:rPr lang="en-US" b="true" sz="5182" spc="507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CUSTOMERS WHO RECIEVED HIGH DISCOUNT IN 2021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87544" y="407609"/>
            <a:ext cx="20091485" cy="1130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69"/>
              </a:lnSpc>
            </a:pPr>
            <a:r>
              <a:rPr lang="en-US" b="true" sz="2224" spc="217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GENERATE A REPORT WHICH CONTAINS THE TOP 5 CUSTOMERS WHO RECEIVED AN</a:t>
            </a:r>
          </a:p>
          <a:p>
            <a:pPr algn="l">
              <a:lnSpc>
                <a:spcPts val="3069"/>
              </a:lnSpc>
            </a:pPr>
            <a:r>
              <a:rPr lang="en-US" sz="2224" spc="217" b="true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average high pre_invoice_discount_pct for the fiscal year 2021 and in the</a:t>
            </a:r>
          </a:p>
          <a:p>
            <a:pPr algn="l">
              <a:lnSpc>
                <a:spcPts val="3069"/>
              </a:lnSpc>
            </a:pPr>
            <a:r>
              <a:rPr lang="en-US" sz="2224" spc="217" b="true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Indian market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0" y="371475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06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59637" y="3321731"/>
            <a:ext cx="3299495" cy="6712331"/>
          </a:xfrm>
          <a:custGeom>
            <a:avLst/>
            <a:gdLst/>
            <a:ahLst/>
            <a:cxnLst/>
            <a:rect r="r" b="b" t="t" l="l"/>
            <a:pathLst>
              <a:path h="6712331" w="3299495">
                <a:moveTo>
                  <a:pt x="0" y="0"/>
                </a:moveTo>
                <a:lnTo>
                  <a:pt x="3299495" y="0"/>
                </a:lnTo>
                <a:lnTo>
                  <a:pt x="3299495" y="6712331"/>
                </a:lnTo>
                <a:lnTo>
                  <a:pt x="0" y="67123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958041" y="3465058"/>
            <a:ext cx="12053219" cy="6569004"/>
          </a:xfrm>
          <a:custGeom>
            <a:avLst/>
            <a:gdLst/>
            <a:ahLst/>
            <a:cxnLst/>
            <a:rect r="r" b="b" t="t" l="l"/>
            <a:pathLst>
              <a:path h="6569004" w="12053219">
                <a:moveTo>
                  <a:pt x="0" y="0"/>
                </a:moveTo>
                <a:lnTo>
                  <a:pt x="12053219" y="0"/>
                </a:lnTo>
                <a:lnTo>
                  <a:pt x="12053219" y="6569004"/>
                </a:lnTo>
                <a:lnTo>
                  <a:pt x="0" y="656900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89594" y="1535201"/>
            <a:ext cx="16965782" cy="1786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51"/>
              </a:lnSpc>
            </a:pPr>
            <a:r>
              <a:rPr lang="en-US" b="true" sz="5182" spc="507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GROSS SALES AMOUNT FROM ATLIQ EXCLUSIVE BY MONTH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87544" y="407609"/>
            <a:ext cx="20091485" cy="749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69"/>
              </a:lnSpc>
            </a:pPr>
            <a:r>
              <a:rPr lang="en-US" b="true" sz="2224" spc="217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GET THE COMPLETE REPORT OF THE GROSS SALES AMOUNT FOR THE CUSTOMER “ATLIQ</a:t>
            </a:r>
          </a:p>
          <a:p>
            <a:pPr algn="l">
              <a:lnSpc>
                <a:spcPts val="3069"/>
              </a:lnSpc>
            </a:pPr>
            <a:r>
              <a:rPr lang="en-US" sz="2224" spc="217" b="true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Exclusive” for each month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0" y="371475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07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773658"/>
            <a:ext cx="5958041" cy="1628069"/>
          </a:xfrm>
          <a:custGeom>
            <a:avLst/>
            <a:gdLst/>
            <a:ahLst/>
            <a:cxnLst/>
            <a:rect r="r" b="b" t="t" l="l"/>
            <a:pathLst>
              <a:path h="1628069" w="5958041">
                <a:moveTo>
                  <a:pt x="0" y="0"/>
                </a:moveTo>
                <a:lnTo>
                  <a:pt x="5958041" y="0"/>
                </a:lnTo>
                <a:lnTo>
                  <a:pt x="5958041" y="1628069"/>
                </a:lnTo>
                <a:lnTo>
                  <a:pt x="0" y="16280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310754" y="4567518"/>
            <a:ext cx="11705162" cy="2040349"/>
          </a:xfrm>
          <a:custGeom>
            <a:avLst/>
            <a:gdLst/>
            <a:ahLst/>
            <a:cxnLst/>
            <a:rect r="r" b="b" t="t" l="l"/>
            <a:pathLst>
              <a:path h="2040349" w="11705162">
                <a:moveTo>
                  <a:pt x="0" y="0"/>
                </a:moveTo>
                <a:lnTo>
                  <a:pt x="11705162" y="0"/>
                </a:lnTo>
                <a:lnTo>
                  <a:pt x="11705162" y="2040349"/>
                </a:lnTo>
                <a:lnTo>
                  <a:pt x="0" y="204034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89594" y="1535201"/>
            <a:ext cx="16965782" cy="881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51"/>
              </a:lnSpc>
            </a:pPr>
            <a:r>
              <a:rPr lang="en-US" b="true" sz="5182" spc="507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MAXIMUM SALES BY QUARTER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61375" y="501672"/>
            <a:ext cx="20091485" cy="368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69"/>
              </a:lnSpc>
            </a:pPr>
            <a:r>
              <a:rPr lang="en-US" b="true" sz="2224" spc="217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IN WHICH QUARTER OF 2020, GOT THE MAXIMUM TOTAL_SOLD_QUANTITY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0" y="371475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08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567518"/>
            <a:ext cx="6998494" cy="2111021"/>
          </a:xfrm>
          <a:custGeom>
            <a:avLst/>
            <a:gdLst/>
            <a:ahLst/>
            <a:cxnLst/>
            <a:rect r="r" b="b" t="t" l="l"/>
            <a:pathLst>
              <a:path h="2111021" w="6998494">
                <a:moveTo>
                  <a:pt x="0" y="0"/>
                </a:moveTo>
                <a:lnTo>
                  <a:pt x="6998494" y="0"/>
                </a:lnTo>
                <a:lnTo>
                  <a:pt x="6998494" y="2111021"/>
                </a:lnTo>
                <a:lnTo>
                  <a:pt x="0" y="21110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184933" y="3171153"/>
            <a:ext cx="11301259" cy="6258072"/>
          </a:xfrm>
          <a:custGeom>
            <a:avLst/>
            <a:gdLst/>
            <a:ahLst/>
            <a:cxnLst/>
            <a:rect r="r" b="b" t="t" l="l"/>
            <a:pathLst>
              <a:path h="6258072" w="11301259">
                <a:moveTo>
                  <a:pt x="0" y="0"/>
                </a:moveTo>
                <a:lnTo>
                  <a:pt x="11301259" y="0"/>
                </a:lnTo>
                <a:lnTo>
                  <a:pt x="11301259" y="6258073"/>
                </a:lnTo>
                <a:lnTo>
                  <a:pt x="0" y="625807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89594" y="1535201"/>
            <a:ext cx="16965782" cy="881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51"/>
              </a:lnSpc>
            </a:pPr>
            <a:r>
              <a:rPr lang="en-US" b="true" sz="5182" spc="507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MAXIMUM SALES BY QUARTER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61375" y="501672"/>
            <a:ext cx="20091485" cy="749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69"/>
              </a:lnSpc>
            </a:pPr>
            <a:r>
              <a:rPr lang="en-US" b="true" sz="2224" spc="217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WHICH CHANNEL HELPED TO BRING MORE GROSS SALES IN THE FISCAL YEAR 2021</a:t>
            </a:r>
          </a:p>
          <a:p>
            <a:pPr algn="l">
              <a:lnSpc>
                <a:spcPts val="3069"/>
              </a:lnSpc>
            </a:pPr>
            <a:r>
              <a:rPr lang="en-US" sz="2224" spc="217" b="true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and the percentage of contribution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0" y="371475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09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0185" y="5113557"/>
            <a:ext cx="7401477" cy="777155"/>
          </a:xfrm>
          <a:custGeom>
            <a:avLst/>
            <a:gdLst/>
            <a:ahLst/>
            <a:cxnLst/>
            <a:rect r="r" b="b" t="t" l="l"/>
            <a:pathLst>
              <a:path h="777155" w="7401477">
                <a:moveTo>
                  <a:pt x="0" y="0"/>
                </a:moveTo>
                <a:lnTo>
                  <a:pt x="7401477" y="0"/>
                </a:lnTo>
                <a:lnTo>
                  <a:pt x="7401477" y="777155"/>
                </a:lnTo>
                <a:lnTo>
                  <a:pt x="0" y="7771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696487" y="3027176"/>
            <a:ext cx="10158889" cy="5727074"/>
          </a:xfrm>
          <a:custGeom>
            <a:avLst/>
            <a:gdLst/>
            <a:ahLst/>
            <a:cxnLst/>
            <a:rect r="r" b="b" t="t" l="l"/>
            <a:pathLst>
              <a:path h="5727074" w="10158889">
                <a:moveTo>
                  <a:pt x="0" y="0"/>
                </a:moveTo>
                <a:lnTo>
                  <a:pt x="10158889" y="0"/>
                </a:lnTo>
                <a:lnTo>
                  <a:pt x="10158889" y="5727073"/>
                </a:lnTo>
                <a:lnTo>
                  <a:pt x="0" y="572707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89594" y="1535201"/>
            <a:ext cx="16965782" cy="881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51"/>
              </a:lnSpc>
            </a:pPr>
            <a:r>
              <a:rPr lang="en-US" b="true" sz="5182" spc="507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HIGHEST SELLING PRODUCTS IN 2021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61375" y="501672"/>
            <a:ext cx="20091485" cy="749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69"/>
              </a:lnSpc>
            </a:pPr>
            <a:r>
              <a:rPr lang="en-US" b="true" sz="2224" spc="217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GET THE TOP 3 PRODUCTS IN EACH DIVISION THAT HAVE A HIGH</a:t>
            </a:r>
          </a:p>
          <a:p>
            <a:pPr algn="l">
              <a:lnSpc>
                <a:spcPts val="3069"/>
              </a:lnSpc>
            </a:pPr>
            <a:r>
              <a:rPr lang="en-US" sz="2224" spc="217" b="true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total_sold_quantity in the fiscal_year 2021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0" y="371475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10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2736346"/>
            <a:ext cx="10723535" cy="2608957"/>
            <a:chOff x="0" y="0"/>
            <a:chExt cx="4108650" cy="99960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108650" cy="999604"/>
            </a:xfrm>
            <a:custGeom>
              <a:avLst/>
              <a:gdLst/>
              <a:ahLst/>
              <a:cxnLst/>
              <a:rect r="r" b="b" t="t" l="l"/>
              <a:pathLst>
                <a:path h="999604" w="4108650">
                  <a:moveTo>
                    <a:pt x="0" y="0"/>
                  </a:moveTo>
                  <a:lnTo>
                    <a:pt x="4108650" y="0"/>
                  </a:lnTo>
                  <a:lnTo>
                    <a:pt x="4108650" y="999604"/>
                  </a:lnTo>
                  <a:lnTo>
                    <a:pt x="0" y="999604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4108650" cy="10186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268325" y="3672370"/>
            <a:ext cx="1156649" cy="1173721"/>
          </a:xfrm>
          <a:custGeom>
            <a:avLst/>
            <a:gdLst/>
            <a:ahLst/>
            <a:cxnLst/>
            <a:rect r="r" b="b" t="t" l="l"/>
            <a:pathLst>
              <a:path h="1173721" w="1156649">
                <a:moveTo>
                  <a:pt x="0" y="0"/>
                </a:moveTo>
                <a:lnTo>
                  <a:pt x="1156648" y="0"/>
                </a:lnTo>
                <a:lnTo>
                  <a:pt x="1156648" y="1173720"/>
                </a:lnTo>
                <a:lnTo>
                  <a:pt x="0" y="11737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142191" y="7210022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86495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2070730" y="5761239"/>
            <a:ext cx="9752965" cy="2512438"/>
            <a:chOff x="0" y="0"/>
            <a:chExt cx="13003953" cy="334991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3003953" cy="1377130"/>
            </a:xfrm>
            <a:custGeom>
              <a:avLst/>
              <a:gdLst/>
              <a:ahLst/>
              <a:cxnLst/>
              <a:rect r="r" b="b" t="t" l="l"/>
              <a:pathLst>
                <a:path h="1377130" w="13003953">
                  <a:moveTo>
                    <a:pt x="0" y="0"/>
                  </a:moveTo>
                  <a:lnTo>
                    <a:pt x="13003953" y="0"/>
                  </a:lnTo>
                  <a:lnTo>
                    <a:pt x="13003953" y="1377130"/>
                  </a:lnTo>
                  <a:lnTo>
                    <a:pt x="0" y="13771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86495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306144" y="1778259"/>
              <a:ext cx="1545940" cy="1571658"/>
            </a:xfrm>
            <a:custGeom>
              <a:avLst/>
              <a:gdLst/>
              <a:ahLst/>
              <a:cxnLst/>
              <a:rect r="r" b="b" t="t" l="l"/>
              <a:pathLst>
                <a:path h="1571658" w="1545940">
                  <a:moveTo>
                    <a:pt x="0" y="0"/>
                  </a:moveTo>
                  <a:lnTo>
                    <a:pt x="1545940" y="0"/>
                  </a:lnTo>
                  <a:lnTo>
                    <a:pt x="1545940" y="1571658"/>
                  </a:lnTo>
                  <a:lnTo>
                    <a:pt x="0" y="15716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-2779578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1752235" y="2181970"/>
            <a:ext cx="6464028" cy="6326668"/>
          </a:xfrm>
          <a:custGeom>
            <a:avLst/>
            <a:gdLst/>
            <a:ahLst/>
            <a:cxnLst/>
            <a:rect r="r" b="b" t="t" l="l"/>
            <a:pathLst>
              <a:path h="6326668" w="6464028">
                <a:moveTo>
                  <a:pt x="0" y="0"/>
                </a:moveTo>
                <a:lnTo>
                  <a:pt x="6464028" y="0"/>
                </a:lnTo>
                <a:lnTo>
                  <a:pt x="6464028" y="6326668"/>
                </a:lnTo>
                <a:lnTo>
                  <a:pt x="0" y="632666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142191" y="888605"/>
            <a:ext cx="7416941" cy="16863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774"/>
              </a:lnSpc>
            </a:pPr>
            <a:r>
              <a:rPr lang="en-US" b="true" sz="9981" spc="978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AGENDA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651051" y="3203309"/>
            <a:ext cx="9101184" cy="20835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68"/>
              </a:lnSpc>
              <a:spcBef>
                <a:spcPct val="0"/>
              </a:spcBef>
            </a:pPr>
            <a:r>
              <a:rPr lang="en-US" b="true" sz="3020" spc="296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Atliq Hardwares (imaginary company) is one of the leading computer hardware producers in India and well expanded in other countries too.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782596" y="6421967"/>
            <a:ext cx="10723535" cy="2608957"/>
            <a:chOff x="0" y="0"/>
            <a:chExt cx="4108650" cy="999604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108650" cy="999604"/>
            </a:xfrm>
            <a:custGeom>
              <a:avLst/>
              <a:gdLst/>
              <a:ahLst/>
              <a:cxnLst/>
              <a:rect r="r" b="b" t="t" l="l"/>
              <a:pathLst>
                <a:path h="999604" w="4108650">
                  <a:moveTo>
                    <a:pt x="0" y="0"/>
                  </a:moveTo>
                  <a:lnTo>
                    <a:pt x="4108650" y="0"/>
                  </a:lnTo>
                  <a:lnTo>
                    <a:pt x="4108650" y="999604"/>
                  </a:lnTo>
                  <a:lnTo>
                    <a:pt x="0" y="999604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19050"/>
              <a:ext cx="4108650" cy="10186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1258800" y="7139585"/>
            <a:ext cx="1156649" cy="1173721"/>
          </a:xfrm>
          <a:custGeom>
            <a:avLst/>
            <a:gdLst/>
            <a:ahLst/>
            <a:cxnLst/>
            <a:rect r="r" b="b" t="t" l="l"/>
            <a:pathLst>
              <a:path h="1173721" w="1156649">
                <a:moveTo>
                  <a:pt x="0" y="0"/>
                </a:moveTo>
                <a:lnTo>
                  <a:pt x="1156648" y="0"/>
                </a:lnTo>
                <a:lnTo>
                  <a:pt x="1156648" y="1173721"/>
                </a:lnTo>
                <a:lnTo>
                  <a:pt x="0" y="11737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2528487" y="6656071"/>
            <a:ext cx="9101184" cy="20835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68"/>
              </a:lnSpc>
              <a:spcBef>
                <a:spcPct val="0"/>
              </a:spcBef>
            </a:pPr>
            <a:r>
              <a:rPr lang="en-US" b="true" sz="3020" spc="296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However, the management noticed that they do not get enough insights to make quick and smart data-informed decisions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203454"/>
            <a:ext cx="18763011" cy="9083546"/>
          </a:xfrm>
          <a:custGeom>
            <a:avLst/>
            <a:gdLst/>
            <a:ahLst/>
            <a:cxnLst/>
            <a:rect r="r" b="b" t="t" l="l"/>
            <a:pathLst>
              <a:path h="9083546" w="18763011">
                <a:moveTo>
                  <a:pt x="0" y="0"/>
                </a:moveTo>
                <a:lnTo>
                  <a:pt x="18763011" y="0"/>
                </a:lnTo>
                <a:lnTo>
                  <a:pt x="18763011" y="9083546"/>
                </a:lnTo>
                <a:lnTo>
                  <a:pt x="0" y="90835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26" t="0" r="-826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322218" y="147045"/>
            <a:ext cx="16965782" cy="881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51"/>
              </a:lnSpc>
            </a:pPr>
            <a:r>
              <a:rPr lang="en-US" b="true" sz="5182" spc="507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DATA MODEL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416856"/>
            <a:ext cx="15496736" cy="7806481"/>
          </a:xfrm>
          <a:custGeom>
            <a:avLst/>
            <a:gdLst/>
            <a:ahLst/>
            <a:cxnLst/>
            <a:rect r="r" b="b" t="t" l="l"/>
            <a:pathLst>
              <a:path h="7806481" w="15496736">
                <a:moveTo>
                  <a:pt x="0" y="0"/>
                </a:moveTo>
                <a:lnTo>
                  <a:pt x="15496736" y="0"/>
                </a:lnTo>
                <a:lnTo>
                  <a:pt x="15496736" y="7806480"/>
                </a:lnTo>
                <a:lnTo>
                  <a:pt x="0" y="78064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215021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01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05219" y="407609"/>
            <a:ext cx="17482781" cy="749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69"/>
              </a:lnSpc>
            </a:pPr>
            <a:r>
              <a:rPr lang="en-US" b="true" sz="2224" spc="217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PROVIDE THE LIST OF MARKETS IN WHICH CUSTOMER "ATLIQ EXCLUSIVE" OPERATES ITS </a:t>
            </a:r>
            <a:r>
              <a:rPr lang="en-US" sz="2224" spc="217" b="true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business in the APAC region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22218" y="1535201"/>
            <a:ext cx="16965782" cy="881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51"/>
              </a:lnSpc>
            </a:pPr>
            <a:r>
              <a:rPr lang="en-US" b="true" sz="5182" spc="507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REGIONS WHERE ATLIQ HARDWARES OPERATES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594396" y="2645918"/>
            <a:ext cx="9192279" cy="7641082"/>
          </a:xfrm>
          <a:custGeom>
            <a:avLst/>
            <a:gdLst/>
            <a:ahLst/>
            <a:cxnLst/>
            <a:rect r="r" b="b" t="t" l="l"/>
            <a:pathLst>
              <a:path h="7641082" w="9192279">
                <a:moveTo>
                  <a:pt x="0" y="0"/>
                </a:moveTo>
                <a:lnTo>
                  <a:pt x="9192279" y="0"/>
                </a:lnTo>
                <a:lnTo>
                  <a:pt x="9192279" y="7641082"/>
                </a:lnTo>
                <a:lnTo>
                  <a:pt x="0" y="76410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331892" y="2416856"/>
            <a:ext cx="3903103" cy="7577627"/>
          </a:xfrm>
          <a:custGeom>
            <a:avLst/>
            <a:gdLst/>
            <a:ahLst/>
            <a:cxnLst/>
            <a:rect r="r" b="b" t="t" l="l"/>
            <a:pathLst>
              <a:path h="7577627" w="3903103">
                <a:moveTo>
                  <a:pt x="0" y="0"/>
                </a:moveTo>
                <a:lnTo>
                  <a:pt x="3903103" y="0"/>
                </a:lnTo>
                <a:lnTo>
                  <a:pt x="3903103" y="7577627"/>
                </a:lnTo>
                <a:lnTo>
                  <a:pt x="0" y="75776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2431" t="0" r="-6668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0" y="371475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01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87544" y="407609"/>
            <a:ext cx="17482781" cy="749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69"/>
              </a:lnSpc>
            </a:pPr>
            <a:r>
              <a:rPr lang="en-US" b="true" sz="2224" spc="217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PROVIDE THE LIST OF MARKETS IN WHICH CUSTOMER "ATLIQ EXCLUSIVE" OPERATES ITS </a:t>
            </a:r>
            <a:r>
              <a:rPr lang="en-US" sz="2224" spc="217" b="true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business in the APAC region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22218" y="1535201"/>
            <a:ext cx="16965782" cy="881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51"/>
              </a:lnSpc>
            </a:pPr>
            <a:r>
              <a:rPr lang="en-US" b="true" sz="5182" spc="507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APAC MARKETS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1248" y="5591533"/>
            <a:ext cx="8627411" cy="886378"/>
          </a:xfrm>
          <a:custGeom>
            <a:avLst/>
            <a:gdLst/>
            <a:ahLst/>
            <a:cxnLst/>
            <a:rect r="r" b="b" t="t" l="l"/>
            <a:pathLst>
              <a:path h="886378" w="8627411">
                <a:moveTo>
                  <a:pt x="0" y="0"/>
                </a:moveTo>
                <a:lnTo>
                  <a:pt x="8627411" y="0"/>
                </a:lnTo>
                <a:lnTo>
                  <a:pt x="8627411" y="886378"/>
                </a:lnTo>
                <a:lnTo>
                  <a:pt x="0" y="8863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778659" y="4794241"/>
            <a:ext cx="9509341" cy="5106002"/>
          </a:xfrm>
          <a:custGeom>
            <a:avLst/>
            <a:gdLst/>
            <a:ahLst/>
            <a:cxnLst/>
            <a:rect r="r" b="b" t="t" l="l"/>
            <a:pathLst>
              <a:path h="5106002" w="9509341">
                <a:moveTo>
                  <a:pt x="0" y="0"/>
                </a:moveTo>
                <a:lnTo>
                  <a:pt x="9509341" y="0"/>
                </a:lnTo>
                <a:lnTo>
                  <a:pt x="9509341" y="5106002"/>
                </a:lnTo>
                <a:lnTo>
                  <a:pt x="0" y="51060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2049" r="-18843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322218" y="1535201"/>
            <a:ext cx="16965782" cy="1786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51"/>
              </a:lnSpc>
            </a:pPr>
            <a:r>
              <a:rPr lang="en-US" b="true" sz="5182" spc="507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PERCENTAGE OF UNIQUE PRODUCT INCREASE IN 2021 VS. 2020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87544" y="407609"/>
            <a:ext cx="17482781" cy="368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69"/>
              </a:lnSpc>
            </a:pPr>
            <a:r>
              <a:rPr lang="en-US" b="true" sz="2224" spc="217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WHAT IS THE PERCENTAGE OF UNIQUE PRODUCT INCREASE IN 2021 VS. 2020?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0" y="371475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02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4069702"/>
            <a:ext cx="6375952" cy="4805520"/>
          </a:xfrm>
          <a:custGeom>
            <a:avLst/>
            <a:gdLst/>
            <a:ahLst/>
            <a:cxnLst/>
            <a:rect r="r" b="b" t="t" l="l"/>
            <a:pathLst>
              <a:path h="4805520" w="6375952">
                <a:moveTo>
                  <a:pt x="0" y="0"/>
                </a:moveTo>
                <a:lnTo>
                  <a:pt x="6375952" y="0"/>
                </a:lnTo>
                <a:lnTo>
                  <a:pt x="6375952" y="4805521"/>
                </a:lnTo>
                <a:lnTo>
                  <a:pt x="0" y="48055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935105" y="3637397"/>
            <a:ext cx="10080232" cy="5670130"/>
          </a:xfrm>
          <a:custGeom>
            <a:avLst/>
            <a:gdLst/>
            <a:ahLst/>
            <a:cxnLst/>
            <a:rect r="r" b="b" t="t" l="l"/>
            <a:pathLst>
              <a:path h="5670130" w="10080232">
                <a:moveTo>
                  <a:pt x="0" y="0"/>
                </a:moveTo>
                <a:lnTo>
                  <a:pt x="10080232" y="0"/>
                </a:lnTo>
                <a:lnTo>
                  <a:pt x="10080232" y="5670131"/>
                </a:lnTo>
                <a:lnTo>
                  <a:pt x="0" y="567013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322218" y="1535201"/>
            <a:ext cx="16965782" cy="881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51"/>
              </a:lnSpc>
            </a:pPr>
            <a:r>
              <a:rPr lang="en-US" b="true" sz="5182" spc="507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UNIQUE PRODUCTS IN EACH SEGMENT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87544" y="407609"/>
            <a:ext cx="17482781" cy="749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69"/>
              </a:lnSpc>
            </a:pPr>
            <a:r>
              <a:rPr lang="en-US" b="true" sz="2224" spc="217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PROVIDE A REPORT WITH ALL THE UNIQUE PRODUCT COUNTS FOR EACH SEGMENT AND</a:t>
            </a:r>
          </a:p>
          <a:p>
            <a:pPr algn="l">
              <a:lnSpc>
                <a:spcPts val="3069"/>
              </a:lnSpc>
            </a:pPr>
            <a:r>
              <a:rPr lang="en-US" sz="2224" spc="217" b="true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sort them in descending order of product counts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0" y="371475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03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860083"/>
            <a:ext cx="8669397" cy="818875"/>
          </a:xfrm>
          <a:custGeom>
            <a:avLst/>
            <a:gdLst/>
            <a:ahLst/>
            <a:cxnLst/>
            <a:rect r="r" b="b" t="t" l="l"/>
            <a:pathLst>
              <a:path h="818875" w="8669397">
                <a:moveTo>
                  <a:pt x="0" y="0"/>
                </a:moveTo>
                <a:lnTo>
                  <a:pt x="8669397" y="0"/>
                </a:lnTo>
                <a:lnTo>
                  <a:pt x="8669397" y="818876"/>
                </a:lnTo>
                <a:lnTo>
                  <a:pt x="0" y="8188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840667" y="3673846"/>
            <a:ext cx="9276369" cy="5159980"/>
          </a:xfrm>
          <a:custGeom>
            <a:avLst/>
            <a:gdLst/>
            <a:ahLst/>
            <a:cxnLst/>
            <a:rect r="r" b="b" t="t" l="l"/>
            <a:pathLst>
              <a:path h="5159980" w="9276369">
                <a:moveTo>
                  <a:pt x="0" y="0"/>
                </a:moveTo>
                <a:lnTo>
                  <a:pt x="9276368" y="0"/>
                </a:lnTo>
                <a:lnTo>
                  <a:pt x="9276368" y="5159980"/>
                </a:lnTo>
                <a:lnTo>
                  <a:pt x="0" y="515998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322218" y="1535201"/>
            <a:ext cx="16965782" cy="881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51"/>
              </a:lnSpc>
            </a:pPr>
            <a:r>
              <a:rPr lang="en-US" b="true" sz="5182" spc="507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INCREASE IN UNIQUE PRODUCTS YOY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87544" y="407609"/>
            <a:ext cx="17482781" cy="749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69"/>
              </a:lnSpc>
            </a:pPr>
            <a:r>
              <a:rPr lang="en-US" b="true" sz="2224" spc="217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WHICH SEGMENT HAD THE MOST INCREASE IN UNIQUE PRODUCTS IN</a:t>
            </a:r>
          </a:p>
          <a:p>
            <a:pPr algn="l">
              <a:lnSpc>
                <a:spcPts val="3069"/>
              </a:lnSpc>
            </a:pPr>
            <a:r>
              <a:rPr lang="en-US" sz="2224" spc="217" b="true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2021 vs 2020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0" y="371475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04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5843" y="5143500"/>
            <a:ext cx="8591882" cy="1393840"/>
          </a:xfrm>
          <a:custGeom>
            <a:avLst/>
            <a:gdLst/>
            <a:ahLst/>
            <a:cxnLst/>
            <a:rect r="r" b="b" t="t" l="l"/>
            <a:pathLst>
              <a:path h="1393840" w="8591882">
                <a:moveTo>
                  <a:pt x="0" y="0"/>
                </a:moveTo>
                <a:lnTo>
                  <a:pt x="8591883" y="0"/>
                </a:lnTo>
                <a:lnTo>
                  <a:pt x="8591883" y="1393840"/>
                </a:lnTo>
                <a:lnTo>
                  <a:pt x="0" y="13938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322218" y="1535201"/>
            <a:ext cx="16965782" cy="1786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51"/>
              </a:lnSpc>
            </a:pPr>
            <a:r>
              <a:rPr lang="en-US" b="true" sz="5182" spc="507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PRODUCTS WITH HIGHEST AND LOWEST MANUFACTURING COST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87544" y="407609"/>
            <a:ext cx="17482781" cy="368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69"/>
              </a:lnSpc>
            </a:pPr>
            <a:r>
              <a:rPr lang="en-US" b="true" sz="2224" spc="217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GET THE PRODUCTS THAT HAVE THE HIGHEST AND LOWEST MANUFACTURING COSTS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0" y="371475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05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9805109" y="3321731"/>
            <a:ext cx="7315200" cy="3079892"/>
            <a:chOff x="0" y="0"/>
            <a:chExt cx="9753600" cy="410652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540871" y="0"/>
              <a:ext cx="8213046" cy="4106523"/>
            </a:xfrm>
            <a:custGeom>
              <a:avLst/>
              <a:gdLst/>
              <a:ahLst/>
              <a:cxnLst/>
              <a:rect r="r" b="b" t="t" l="l"/>
              <a:pathLst>
                <a:path h="4106523" w="8213046">
                  <a:moveTo>
                    <a:pt x="0" y="0"/>
                  </a:moveTo>
                  <a:lnTo>
                    <a:pt x="8213045" y="0"/>
                  </a:lnTo>
                  <a:lnTo>
                    <a:pt x="8213045" y="4106523"/>
                  </a:lnTo>
                  <a:lnTo>
                    <a:pt x="0" y="41065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8" id="8"/>
            <p:cNvSpPr txBox="true"/>
            <p:nvPr/>
          </p:nvSpPr>
          <p:spPr>
            <a:xfrm rot="0">
              <a:off x="0" y="412901"/>
              <a:ext cx="9753600" cy="873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126"/>
                </a:lnSpc>
                <a:spcBef>
                  <a:spcPct val="0"/>
                </a:spcBef>
              </a:pPr>
              <a:r>
                <a:rPr lang="en-US" b="true" sz="4271" i="true" u="sng">
                  <a:solidFill>
                    <a:srgbClr val="000000"/>
                  </a:solidFill>
                  <a:latin typeface="Oswald Bold"/>
                  <a:ea typeface="Oswald Bold"/>
                  <a:cs typeface="Oswald Bold"/>
                  <a:sym typeface="Oswald Bold"/>
                </a:rPr>
                <a:t>HIGHEST 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1506198"/>
              <a:ext cx="9753600" cy="2600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126"/>
                </a:lnSpc>
              </a:pPr>
              <a:r>
                <a:rPr lang="en-US" b="true" sz="4271" i="true">
                  <a:solidFill>
                    <a:srgbClr val="000000"/>
                  </a:solidFill>
                  <a:latin typeface="Oswald Bold"/>
                  <a:ea typeface="Oswald Bold"/>
                  <a:cs typeface="Oswald Bold"/>
                  <a:sym typeface="Oswald Bold"/>
                </a:rPr>
                <a:t>AQ HOME ALLIN1 GEN 2</a:t>
              </a:r>
            </a:p>
            <a:p>
              <a:pPr algn="ctr">
                <a:lnSpc>
                  <a:spcPts val="5126"/>
                </a:lnSpc>
              </a:pPr>
              <a:r>
                <a:rPr lang="en-US" b="true" sz="4271" i="true">
                  <a:solidFill>
                    <a:srgbClr val="000000"/>
                  </a:solidFill>
                  <a:latin typeface="Oswald Bold"/>
                  <a:ea typeface="Oswald Bold"/>
                  <a:cs typeface="Oswald Bold"/>
                  <a:sym typeface="Oswald Bold"/>
                </a:rPr>
                <a:t>240.5364</a:t>
              </a:r>
            </a:p>
            <a:p>
              <a:pPr algn="ctr">
                <a:lnSpc>
                  <a:spcPts val="5126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9805109" y="6537340"/>
            <a:ext cx="7315200" cy="3079892"/>
            <a:chOff x="0" y="0"/>
            <a:chExt cx="9753600" cy="410652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540871" y="0"/>
              <a:ext cx="8213046" cy="4106523"/>
            </a:xfrm>
            <a:custGeom>
              <a:avLst/>
              <a:gdLst/>
              <a:ahLst/>
              <a:cxnLst/>
              <a:rect r="r" b="b" t="t" l="l"/>
              <a:pathLst>
                <a:path h="4106523" w="8213046">
                  <a:moveTo>
                    <a:pt x="0" y="0"/>
                  </a:moveTo>
                  <a:lnTo>
                    <a:pt x="8213045" y="0"/>
                  </a:lnTo>
                  <a:lnTo>
                    <a:pt x="8213045" y="4106523"/>
                  </a:lnTo>
                  <a:lnTo>
                    <a:pt x="0" y="41065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0" y="412901"/>
              <a:ext cx="9753600" cy="873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126"/>
                </a:lnSpc>
                <a:spcBef>
                  <a:spcPct val="0"/>
                </a:spcBef>
              </a:pPr>
              <a:r>
                <a:rPr lang="en-US" b="true" sz="4271" i="true" u="sng">
                  <a:solidFill>
                    <a:srgbClr val="000000"/>
                  </a:solidFill>
                  <a:latin typeface="Oswald Bold"/>
                  <a:ea typeface="Oswald Bold"/>
                  <a:cs typeface="Oswald Bold"/>
                  <a:sym typeface="Oswald Bold"/>
                </a:rPr>
                <a:t>LOWEST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1506198"/>
              <a:ext cx="9753600" cy="2600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126"/>
                </a:lnSpc>
              </a:pPr>
              <a:r>
                <a:rPr lang="en-US" b="true" sz="4271" i="true">
                  <a:solidFill>
                    <a:srgbClr val="000000"/>
                  </a:solidFill>
                  <a:latin typeface="Oswald Bold"/>
                  <a:ea typeface="Oswald Bold"/>
                  <a:cs typeface="Oswald Bold"/>
                  <a:sym typeface="Oswald Bold"/>
                </a:rPr>
                <a:t>AQ MASTER WIRED X1 MS</a:t>
              </a:r>
            </a:p>
            <a:p>
              <a:pPr algn="ctr">
                <a:lnSpc>
                  <a:spcPts val="5126"/>
                </a:lnSpc>
              </a:pPr>
              <a:r>
                <a:rPr lang="en-US" b="true" sz="4271" i="true">
                  <a:solidFill>
                    <a:srgbClr val="000000"/>
                  </a:solidFill>
                  <a:latin typeface="Oswald Bold"/>
                  <a:ea typeface="Oswald Bold"/>
                  <a:cs typeface="Oswald Bold"/>
                  <a:sym typeface="Oswald Bold"/>
                </a:rPr>
                <a:t>0.8920</a:t>
              </a:r>
            </a:p>
            <a:p>
              <a:pPr algn="ctr">
                <a:lnSpc>
                  <a:spcPts val="5126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DAGSD2HaWkE</dc:identifier>
  <dcterms:modified xsi:type="dcterms:W3CDTF">2011-08-01T06:04:30Z</dcterms:modified>
  <cp:revision>1</cp:revision>
  <dc:title>ATLIQ</dc:title>
</cp:coreProperties>
</file>