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2"/>
  </p:notesMasterIdLst>
  <p:sldIdLst>
    <p:sldId id="256" r:id="rId2"/>
    <p:sldId id="257" r:id="rId3"/>
    <p:sldId id="273" r:id="rId4"/>
    <p:sldId id="301" r:id="rId5"/>
    <p:sldId id="302" r:id="rId6"/>
    <p:sldId id="303" r:id="rId7"/>
    <p:sldId id="304" r:id="rId8"/>
    <p:sldId id="305" r:id="rId9"/>
    <p:sldId id="306" r:id="rId10"/>
    <p:sldId id="308" r:id="rId11"/>
    <p:sldId id="307" r:id="rId12"/>
    <p:sldId id="309" r:id="rId13"/>
    <p:sldId id="310" r:id="rId14"/>
    <p:sldId id="311" r:id="rId15"/>
    <p:sldId id="312" r:id="rId16"/>
    <p:sldId id="313" r:id="rId17"/>
    <p:sldId id="314" r:id="rId18"/>
    <p:sldId id="316" r:id="rId19"/>
    <p:sldId id="315" r:id="rId20"/>
    <p:sldId id="31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3C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28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8484B5-6333-49DA-8A6D-EEE3AA4B2B17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C4E269-1C81-493A-9FA5-64FDA39C2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271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0B0213D9-CA31-4764-877E-923DC26B3213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73391F06-0894-432E-AC80-B2C55D652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6855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213D9-CA31-4764-877E-923DC26B3213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91F06-0894-432E-AC80-B2C55D652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480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213D9-CA31-4764-877E-923DC26B3213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91F06-0894-432E-AC80-B2C55D652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0794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213D9-CA31-4764-877E-923DC26B3213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91F06-0894-432E-AC80-B2C55D652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4158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213D9-CA31-4764-877E-923DC26B3213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91F06-0894-432E-AC80-B2C55D652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327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213D9-CA31-4764-877E-923DC26B3213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91F06-0894-432E-AC80-B2C55D652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4243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213D9-CA31-4764-877E-923DC26B3213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91F06-0894-432E-AC80-B2C55D652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4089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213D9-CA31-4764-877E-923DC26B3213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91F06-0894-432E-AC80-B2C55D652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6460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213D9-CA31-4764-877E-923DC26B3213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91F06-0894-432E-AC80-B2C55D652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844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213D9-CA31-4764-877E-923DC26B3213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91F06-0894-432E-AC80-B2C55D652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874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213D9-CA31-4764-877E-923DC26B3213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91F06-0894-432E-AC80-B2C55D652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259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213D9-CA31-4764-877E-923DC26B3213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91F06-0894-432E-AC80-B2C55D652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196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213D9-CA31-4764-877E-923DC26B3213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91F06-0894-432E-AC80-B2C55D652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510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213D9-CA31-4764-877E-923DC26B3213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91F06-0894-432E-AC80-B2C55D652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322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213D9-CA31-4764-877E-923DC26B3213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91F06-0894-432E-AC80-B2C55D652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04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213D9-CA31-4764-877E-923DC26B3213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91F06-0894-432E-AC80-B2C55D652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618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213D9-CA31-4764-877E-923DC26B3213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91F06-0894-432E-AC80-B2C55D652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141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50000"/>
                <a:lumOff val="50000"/>
              </a:schemeClr>
            </a:gs>
            <a:gs pos="50000">
              <a:schemeClr val="bg1">
                <a:lumMod val="75000"/>
                <a:lumOff val="25000"/>
              </a:schemeClr>
            </a:gs>
            <a:gs pos="100000">
              <a:schemeClr val="bg1">
                <a:lumMod val="95000"/>
                <a:lumOff val="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fld id="{0B0213D9-CA31-4764-877E-923DC26B3213}" type="datetimeFigureOut">
              <a:rPr lang="en-US" smtClean="0"/>
              <a:pPr/>
              <a:t>11/15/2024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fld id="{73391F06-0894-432E-AC80-B2C55D6523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4405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1" kern="1200" cap="all">
          <a:ln w="3175" cmpd="sng">
            <a:noFill/>
          </a:ln>
          <a:solidFill>
            <a:schemeClr val="tx1"/>
          </a:solidFill>
          <a:effectLst/>
          <a:latin typeface="Poppins" panose="00000500000000000000" pitchFamily="2" charset="0"/>
          <a:ea typeface="+mj-ea"/>
          <a:cs typeface="Poppins" panose="00000500000000000000" pitchFamily="2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Poppins" panose="00000500000000000000" pitchFamily="2" charset="0"/>
          <a:ea typeface="+mn-ea"/>
          <a:cs typeface="Poppins" panose="00000500000000000000" pitchFamily="2" charset="0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Poppins" panose="00000500000000000000" pitchFamily="2" charset="0"/>
          <a:ea typeface="+mn-ea"/>
          <a:cs typeface="Poppins" panose="00000500000000000000" pitchFamily="2" charset="0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Poppins" panose="00000500000000000000" pitchFamily="2" charset="0"/>
          <a:ea typeface="+mn-ea"/>
          <a:cs typeface="Poppins" panose="00000500000000000000" pitchFamily="2" charset="0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Poppins" panose="00000500000000000000" pitchFamily="2" charset="0"/>
          <a:ea typeface="+mn-ea"/>
          <a:cs typeface="Poppins" panose="00000500000000000000" pitchFamily="2" charset="0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Poppins" panose="00000500000000000000" pitchFamily="2" charset="0"/>
          <a:ea typeface="+mn-ea"/>
          <a:cs typeface="Poppins" panose="00000500000000000000" pitchFamily="2" charset="0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FD292-FCA2-4280-9211-D53331119A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8558" y="1964267"/>
            <a:ext cx="8671568" cy="2421464"/>
          </a:xfrm>
        </p:spPr>
        <p:txBody>
          <a:bodyPr>
            <a:noAutofit/>
          </a:bodyPr>
          <a:lstStyle/>
          <a:p>
            <a:r>
              <a:rPr lang="en-GB" sz="3600" b="1" dirty="0">
                <a:latin typeface="Poppins" panose="00000500000000000000" pitchFamily="2" charset="0"/>
                <a:cs typeface="Poppins" panose="00000500000000000000" pitchFamily="2" charset="0"/>
              </a:rPr>
              <a:t>CSE 3226 (Mathematical Analysis in Computer Science)</a:t>
            </a:r>
            <a:br>
              <a:rPr lang="en-GB" sz="3600" b="1" dirty="0"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en-GB" sz="3600" b="1" dirty="0">
                <a:latin typeface="Poppins" panose="00000500000000000000" pitchFamily="2" charset="0"/>
                <a:cs typeface="Poppins" panose="00000500000000000000" pitchFamily="2" charset="0"/>
              </a:rPr>
              <a:t>Class 4 – Summations</a:t>
            </a:r>
            <a:endParaRPr lang="en-US" sz="3600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EE6FA1-831D-4281-95EA-DD64AE0C43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b="1" dirty="0">
                <a:latin typeface="Poppins" panose="00000500000000000000" pitchFamily="2" charset="0"/>
                <a:cs typeface="Poppins" panose="00000500000000000000" pitchFamily="2" charset="0"/>
              </a:rPr>
              <a:t>Syed Shahir Ahmed Rakin</a:t>
            </a:r>
          </a:p>
          <a:p>
            <a:r>
              <a:rPr lang="en-GB" i="1" dirty="0">
                <a:latin typeface="Poppins" panose="00000500000000000000" pitchFamily="2" charset="0"/>
                <a:cs typeface="Poppins" panose="00000500000000000000" pitchFamily="2" charset="0"/>
              </a:rPr>
              <a:t>Lecturer, Department of CSE</a:t>
            </a:r>
          </a:p>
          <a:p>
            <a:r>
              <a:rPr lang="en-GB" dirty="0">
                <a:latin typeface="Poppins" panose="00000500000000000000" pitchFamily="2" charset="0"/>
                <a:cs typeface="Poppins" panose="00000500000000000000" pitchFamily="2" charset="0"/>
              </a:rPr>
              <a:t>Northern University Bangladesh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300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A1212-8B30-49F2-A698-C53357B54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Sums and Recurrences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9820F2-6080-4834-B7DE-A2A032434C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We have been covering recurrences in previous classes and they can be presented as summations and vice versa.</a:t>
                </a:r>
              </a:p>
              <a:p>
                <a:r>
                  <a:rPr lang="en-US" dirty="0"/>
                  <a:t>For example,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is equivalent to the following recurrences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b="0" dirty="0"/>
                  <a:t> </a:t>
                </a:r>
                <a:r>
                  <a:rPr lang="en-US" sz="2000" b="0" dirty="0"/>
                  <a:t>(which could be a fixed value)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(for n &gt; 0)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9820F2-6080-4834-B7DE-A2A032434C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570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A1212-8B30-49F2-A698-C53357B54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Sums and Recurrences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9820F2-6080-4834-B7DE-A2A032434C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1" y="2142067"/>
                <a:ext cx="10131425" cy="433975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us consider the case of Tower of Hanoi for once, the recurrence is presented as follows: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200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+1 </m:t>
                    </m:r>
                  </m:oMath>
                </a14:m>
                <a:r>
                  <a:rPr lang="en-US" sz="2200" dirty="0"/>
                  <a:t>(for n &gt; 0)</a:t>
                </a:r>
              </a:p>
              <a:p>
                <a:r>
                  <a:rPr lang="en-US" dirty="0"/>
                  <a:t>Let’s divide both </a:t>
                </a:r>
                <a:r>
                  <a:rPr lang="en-US" dirty="0" err="1"/>
                  <a:t>thems</a:t>
                </a:r>
                <a:r>
                  <a:rPr lang="en-US" dirty="0"/>
                  <a:t>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, the terms will be presented as follows: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3200" b="0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(for n &gt; 0)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  <m:r>
                      <a:rPr lang="en-US" sz="32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9820F2-6080-4834-B7DE-A2A032434C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1" y="2142067"/>
                <a:ext cx="10131425" cy="4339756"/>
              </a:xfrm>
              <a:blipFill>
                <a:blip r:embed="rId2"/>
                <a:stretch>
                  <a:fillRect l="-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4195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A1212-8B30-49F2-A698-C53357B54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Sums and Recurrences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9820F2-6080-4834-B7DE-A2A032434C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1" y="2142067"/>
                <a:ext cx="10131425" cy="433975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Now, let’s substitute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, then the equations will be as follows: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4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200" dirty="0"/>
              </a:p>
              <a:p>
                <a:r>
                  <a:rPr lang="en-US" sz="2600" dirty="0"/>
                  <a:t>Thus, the summation can be presented as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nary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9820F2-6080-4834-B7DE-A2A032434C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1" y="2142067"/>
                <a:ext cx="10131425" cy="4339756"/>
              </a:xfrm>
              <a:blipFill>
                <a:blip r:embed="rId2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9071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A1212-8B30-49F2-A698-C53357B54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Manipulate the sums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9820F2-6080-4834-B7DE-A2A032434C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1" y="2142067"/>
                <a:ext cx="10131425" cy="4339756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We can transform the summation notations, making things easier for us to handle.</a:t>
                </a:r>
              </a:p>
              <a:p>
                <a:r>
                  <a:rPr lang="en-US" sz="2000" dirty="0"/>
                  <a:t>Here, we consider </a:t>
                </a:r>
                <a:r>
                  <a:rPr lang="en-US" sz="2000" b="1" i="1" dirty="0"/>
                  <a:t>K</a:t>
                </a:r>
                <a:r>
                  <a:rPr lang="en-US" sz="2000" dirty="0"/>
                  <a:t> to be the finite set of integers. We can transform the sums over the elements of </a:t>
                </a:r>
                <a:r>
                  <a:rPr lang="en-US" sz="2000" b="1" i="1" dirty="0"/>
                  <a:t>K</a:t>
                </a:r>
                <a:r>
                  <a:rPr lang="en-US" sz="2000" dirty="0"/>
                  <a:t> by the usage of three rules given below:</a:t>
                </a: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4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𝑲</m:t>
                        </m:r>
                      </m:sub>
                      <m:sup/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  <m:sSub>
                          <m:sSub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</m:e>
                    </m:nary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𝒄</m:t>
                    </m:r>
                    <m:nary>
                      <m:naryPr>
                        <m:chr m:val="∑"/>
                        <m:supHide m:val="on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400" b="1" i="1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𝑲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400" b="1" i="1" dirty="0"/>
                  <a:t>                                                 </a:t>
                </a:r>
                <a:r>
                  <a:rPr lang="en-US" sz="2400" dirty="0"/>
                  <a:t>(distributive law)</a:t>
                </a: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4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𝑲</m:t>
                        </m:r>
                      </m:sub>
                      <m:sup/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400" b="1" i="1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𝑲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400" dirty="0"/>
                  <a:t> 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400" b="1" i="1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𝑲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400" dirty="0"/>
                  <a:t>              (associative law)</a:t>
                </a: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4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𝑲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</m:e>
                    </m:nary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)∈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𝑲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400" dirty="0"/>
                  <a:t>                                    (commutative law)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9820F2-6080-4834-B7DE-A2A032434C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1" y="2142067"/>
                <a:ext cx="10131425" cy="4339756"/>
              </a:xfrm>
              <a:blipFill>
                <a:blip r:embed="rId2"/>
                <a:stretch>
                  <a:fillRect l="-542" b="-40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5943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A1212-8B30-49F2-A698-C53357B54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Manipulate the sums </a:t>
            </a:r>
            <a:br>
              <a:rPr lang="en-US" dirty="0"/>
            </a:br>
            <a:r>
              <a:rPr lang="en-US" sz="2400" dirty="0"/>
              <a:t>Distributive law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9820F2-6080-4834-B7DE-A2A032434C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1" y="2142067"/>
                <a:ext cx="10131425" cy="4339756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The distributive law is used for shifting the constants in an out of the Sigma Notation.</a:t>
                </a:r>
              </a:p>
              <a:p>
                <a:r>
                  <a:rPr lang="en-US" sz="2000" dirty="0"/>
                  <a:t>Example: Let us find the summation of the </a:t>
                </a:r>
                <a:r>
                  <a:rPr lang="en-US" sz="2000" i="1" dirty="0"/>
                  <a:t>multiples of 3</a:t>
                </a:r>
                <a:r>
                  <a:rPr lang="en-US" sz="2000" dirty="0"/>
                  <a:t> from 1 to 15, the summation is given below:</a:t>
                </a: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𝟓</m:t>
                        </m:r>
                      </m:sub>
                      <m:sup/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</m:nary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𝟔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𝟗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𝟏𝟐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𝟏𝟓</m:t>
                    </m:r>
                  </m:oMath>
                </a14:m>
                <a:endParaRPr lang="en-US" sz="2800" dirty="0"/>
              </a:p>
              <a:p>
                <a:r>
                  <a:rPr lang="en-US" dirty="0"/>
                  <a:t>However, when you take 3 as common, then the series looks like this -&gt; 3 (1 + 2 + 3 + 4 + 5)</a:t>
                </a:r>
              </a:p>
              <a:p>
                <a:r>
                  <a:rPr lang="en-US" dirty="0"/>
                  <a:t>By using distributive law, the series can be presented again as follows:</a:t>
                </a: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𝟓</m:t>
                        </m:r>
                      </m:sub>
                      <m:sup/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</m:nary>
                  </m:oMath>
                </a14:m>
                <a:r>
                  <a:rPr lang="en-US" sz="2800" dirty="0"/>
                  <a:t> =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3</m:t>
                    </m:r>
                    <m:nary>
                      <m:naryPr>
                        <m:chr m:val="∑"/>
                        <m:supHide m:val="on"/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800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𝟓</m:t>
                        </m:r>
                      </m:sub>
                      <m:sup/>
                      <m:e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</m:nary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9820F2-6080-4834-B7DE-A2A032434C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1" y="2142067"/>
                <a:ext cx="10131425" cy="4339756"/>
              </a:xfrm>
              <a:blipFill>
                <a:blip r:embed="rId2"/>
                <a:stretch>
                  <a:fillRect l="-843" r="-1144" b="-3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65940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A1212-8B30-49F2-A698-C53357B54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Manipulate the sums </a:t>
            </a:r>
            <a:br>
              <a:rPr lang="en-US" dirty="0"/>
            </a:br>
            <a:r>
              <a:rPr lang="en-US" sz="2400" dirty="0"/>
              <a:t>Associative law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9820F2-6080-4834-B7DE-A2A032434C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1" y="2142067"/>
                <a:ext cx="10131425" cy="4339756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The associative law is used for combining two sigma notations into one or divide an existing sigma notation into two</a:t>
                </a:r>
              </a:p>
              <a:p>
                <a:r>
                  <a:rPr lang="en-US" sz="2000" dirty="0"/>
                  <a:t>Example: Let us find the summation of the </a:t>
                </a:r>
                <a:r>
                  <a:rPr lang="en-US" sz="2000" i="1" dirty="0"/>
                  <a:t>numbers between 1 to 10</a:t>
                </a:r>
                <a:r>
                  <a:rPr lang="en-US" sz="2000" dirty="0"/>
                  <a:t>, the summation is given below:</a:t>
                </a: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𝟓</m:t>
                        </m:r>
                      </m:sub>
                      <m:sup/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+(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+ …+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𝟏𝟎</m:t>
                    </m:r>
                  </m:oMath>
                </a14:m>
                <a:endParaRPr lang="en-US" sz="2800" dirty="0"/>
              </a:p>
              <a:p>
                <a:r>
                  <a:rPr lang="en-US" sz="2000" dirty="0"/>
                  <a:t>However, this summation can be converted into the summation of the odd </a:t>
                </a:r>
                <a:r>
                  <a:rPr lang="en-US" sz="2000" i="1" dirty="0"/>
                  <a:t>numbers between 1 to 10 and even numbers between 1 to 10.</a:t>
                </a:r>
                <a:endParaRPr lang="en-US" sz="2000" dirty="0"/>
              </a:p>
              <a:p>
                <a:r>
                  <a:rPr lang="en-US" sz="2000" dirty="0"/>
                  <a:t>By using associative law, the series can be presented again as follows: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𝟓</m:t>
                        </m:r>
                      </m:sub>
                      <m:sup/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+(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2800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800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𝟓</m:t>
                        </m:r>
                      </m:sub>
                      <m:sup/>
                      <m:e>
                        <m:r>
                          <a:rPr 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</m:nary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800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𝟓</m:t>
                        </m:r>
                      </m:sub>
                      <m:sup/>
                      <m:e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nary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9820F2-6080-4834-B7DE-A2A032434C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1" y="2142067"/>
                <a:ext cx="10131425" cy="4339756"/>
              </a:xfrm>
              <a:blipFill>
                <a:blip r:embed="rId2"/>
                <a:stretch>
                  <a:fillRect l="-5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09811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A1212-8B30-49F2-A698-C53357B54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Manipulate the sums </a:t>
            </a:r>
            <a:br>
              <a:rPr lang="en-US" dirty="0"/>
            </a:br>
            <a:r>
              <a:rPr lang="en-US" sz="2400" dirty="0"/>
              <a:t>Commutative law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9820F2-6080-4834-B7DE-A2A032434C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1" y="2142067"/>
                <a:ext cx="10131425" cy="433975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commutative law is used for reordering the terms in any way convenient to us</a:t>
                </a:r>
              </a:p>
              <a:p>
                <a:r>
                  <a:rPr lang="en-US" dirty="0"/>
                  <a:t>Basically, when you change the order at which the summation is presented WITHOUT CHANGING THE ACTUAL RESULTS</a:t>
                </a:r>
              </a:p>
              <a:p>
                <a:r>
                  <a:rPr lang="en-US" dirty="0"/>
                  <a:t>Example: Let us find the summation of the </a:t>
                </a:r>
                <a:r>
                  <a:rPr lang="en-US" i="1" dirty="0"/>
                  <a:t>numbers between 1 to 5</a:t>
                </a:r>
                <a:r>
                  <a:rPr lang="en-US" dirty="0"/>
                  <a:t>, the summation is given below</a:t>
                </a:r>
                <a:endParaRPr lang="en-US" sz="2000" dirty="0"/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6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sz="26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sz="2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sz="2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𝟓</m:t>
                        </m:r>
                      </m:sub>
                      <m:sup/>
                      <m:e>
                        <m:r>
                          <a:rPr lang="en-US" sz="26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</m:nary>
                    <m:r>
                      <a:rPr lang="en-US" sz="2600" b="1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US" sz="26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6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6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6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600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6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600" b="1" i="1" smtClean="0"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sz="26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600" b="1" i="1" smtClean="0"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endParaRPr lang="en-US" sz="15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9820F2-6080-4834-B7DE-A2A032434C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1" y="2142067"/>
                <a:ext cx="10131425" cy="4339756"/>
              </a:xfrm>
              <a:blipFill>
                <a:blip r:embed="rId2"/>
                <a:stretch>
                  <a:fillRect l="-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64293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A1212-8B30-49F2-A698-C53357B54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Manipulate the sums </a:t>
            </a:r>
            <a:br>
              <a:rPr lang="en-US" dirty="0"/>
            </a:br>
            <a:r>
              <a:rPr lang="en-US" sz="2400" dirty="0"/>
              <a:t>Commutative law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9820F2-6080-4834-B7DE-A2A032434C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1" y="2142067"/>
                <a:ext cx="10131425" cy="433975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Now let us, reorder the terms as follows</a:t>
                </a:r>
              </a:p>
              <a:p>
                <a:pPr lvl="1"/>
                <a:r>
                  <a:rPr lang="en-US" sz="1800" dirty="0"/>
                  <a:t>Previous: 1 + 2 + 3 + 4 + 5</a:t>
                </a:r>
              </a:p>
              <a:p>
                <a:pPr lvl="1"/>
                <a:r>
                  <a:rPr lang="en-US" sz="1800" dirty="0"/>
                  <a:t>New: 5 + 4 + 3 + 2 + 1</a:t>
                </a:r>
              </a:p>
              <a:p>
                <a:r>
                  <a:rPr lang="en-US" dirty="0"/>
                  <a:t>The new representative series by using commutative law will be as follows:</a:t>
                </a:r>
                <a:endParaRPr lang="en-US" sz="2000" dirty="0"/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6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sz="26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sz="2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sz="2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𝟓</m:t>
                        </m:r>
                      </m:sub>
                      <m:sup/>
                      <m:e>
                        <m:r>
                          <a:rPr lang="en-US" sz="2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𝟔</m:t>
                        </m:r>
                      </m:e>
                    </m:nary>
                    <m:r>
                      <a:rPr lang="en-US" sz="2600" b="1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sz="2600" b="1" i="1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sz="2600" b="1" i="1" smtClean="0">
                        <a:latin typeface="Cambria Math" panose="02040503050406030204" pitchFamily="18" charset="0"/>
                      </a:rPr>
                      <m:t>) →</m:t>
                    </m:r>
                    <m:r>
                      <a:rPr lang="en-US" sz="2600" b="1" i="1" smtClean="0"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sz="26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600" b="1" i="1" smtClean="0"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sz="26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600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6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6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6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600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1600" dirty="0"/>
                  <a:t>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9820F2-6080-4834-B7DE-A2A032434C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1" y="2142067"/>
                <a:ext cx="10131425" cy="4339756"/>
              </a:xfrm>
              <a:blipFill>
                <a:blip r:embed="rId2"/>
                <a:stretch>
                  <a:fillRect l="-843" r="-16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00423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A1212-8B30-49F2-A698-C53357B54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Manipulate the sums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9820F2-6080-4834-B7DE-A2A032434C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1" y="2142067"/>
                <a:ext cx="10131425" cy="433975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Suppose, we want to compute the GENERAL sum of the arithmetic progression given below: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sub>
                      <m:sup/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𝒃𝒌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1500" dirty="0"/>
              </a:p>
              <a:p>
                <a:r>
                  <a:rPr lang="en-US" dirty="0"/>
                  <a:t>After replacing k with n – k by commutative law, the series becomes: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sub>
                      <m:sup/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𝒌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))</m:t>
                        </m:r>
                      </m:e>
                    </m:nary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sub>
                      <m:sup/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𝒃𝒏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𝒃𝒌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9820F2-6080-4834-B7DE-A2A032434C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1" y="2142067"/>
                <a:ext cx="10131425" cy="4339756"/>
              </a:xfrm>
              <a:blipFill>
                <a:blip r:embed="rId2"/>
                <a:stretch>
                  <a:fillRect l="-843" b="-1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66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A1212-8B30-49F2-A698-C53357B54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Manipulate the sums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9820F2-6080-4834-B7DE-A2A032434C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1" y="2142067"/>
                <a:ext cx="10131425" cy="433975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two equations can be added by using the associative law: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sub>
                      <m:sup/>
                      <m:e>
                        <m:d>
                          <m:d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𝒃𝒌</m:t>
                                </m:r>
                              </m:e>
                            </m:d>
                            <m:r>
                              <a:rPr lang="en-US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𝒃𝒏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𝒃𝒌</m:t>
                                </m:r>
                              </m:e>
                            </m:d>
                          </m:e>
                        </m:d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</m:sub>
                          <m:sup/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𝒂</m:t>
                            </m:r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𝒃</m:t>
                            </m:r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en-US" sz="1500" dirty="0"/>
              </a:p>
              <a:p>
                <a:r>
                  <a:rPr lang="en-US" dirty="0"/>
                  <a:t>Then we apply the distributive law to present the sum: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𝒃𝒏</m:t>
                        </m:r>
                      </m:e>
                    </m:d>
                    <m:nary>
                      <m:naryPr>
                        <m:chr m:val="∑"/>
                        <m:supHide m:val="on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sub>
                      <m:sup/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e>
                    </m:nary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𝒃𝒏</m:t>
                        </m:r>
                      </m:e>
                    </m:d>
                    <m:d>
                      <m:dPr>
                        <m:ctrlP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endParaRPr lang="en-US" sz="2400" b="1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After dividing by 2, we get: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𝒃𝒏</m:t>
                        </m:r>
                      </m:e>
                    </m:d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𝒃𝒏</m:t>
                        </m:r>
                      </m:e>
                    </m:d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9820F2-6080-4834-B7DE-A2A032434C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1" y="2142067"/>
                <a:ext cx="10131425" cy="4339756"/>
              </a:xfrm>
              <a:blipFill>
                <a:blip r:embed="rId2"/>
                <a:stretch>
                  <a:fillRect l="-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3697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A1212-8B30-49F2-A698-C53357B54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Flashbacks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9820F2-6080-4834-B7DE-A2A032434C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Remember this?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"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𝑊h𝑒𝑟𝑒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=1+2+3+…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“</m:t>
                    </m:r>
                  </m:oMath>
                </a14:m>
                <a:endParaRPr lang="en-US" b="1" i="1" dirty="0"/>
              </a:p>
              <a:p>
                <a:r>
                  <a:rPr lang="en-US" dirty="0"/>
                  <a:t>We </a:t>
                </a:r>
                <a:r>
                  <a:rPr lang="en-GB" dirty="0"/>
                  <a:t>used this expression for a summation when we were covering the </a:t>
                </a:r>
                <a:r>
                  <a:rPr lang="en-US" dirty="0"/>
                  <a:t>Line in the plane problem.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9820F2-6080-4834-B7DE-A2A032434C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86122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A1212-8B30-49F2-A698-C53357B54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Manipulate the sums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9820F2-6080-4834-B7DE-A2A032434C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1" y="2142067"/>
                <a:ext cx="10131425" cy="433975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Thus, the summation has been proven as below:</a:t>
                </a: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4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𝒃𝒌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𝒃𝒏</m:t>
                        </m:r>
                      </m:e>
                    </m:d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endParaRPr lang="en-US" sz="15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9820F2-6080-4834-B7DE-A2A032434C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1" y="2142067"/>
                <a:ext cx="10131425" cy="4339756"/>
              </a:xfrm>
              <a:blipFill>
                <a:blip r:embed="rId2"/>
                <a:stretch>
                  <a:fillRect l="-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391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A1212-8B30-49F2-A698-C53357B54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9820F2-6080-4834-B7DE-A2A032434C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Let us ‘formally’ deal with Sums </a:t>
                </a:r>
              </a:p>
              <a:p>
                <a:r>
                  <a:rPr lang="en-US" b="0" dirty="0"/>
                  <a:t>When we add a certain range of numbers, we find the summation of that range of numbers.</a:t>
                </a:r>
              </a:p>
              <a:p>
                <a:r>
                  <a:rPr lang="en-US" b="0" dirty="0"/>
                  <a:t>We will be working with the sums in the general form as follows: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b="0" dirty="0"/>
                  <a:t> -&gt; Where element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b="0" dirty="0"/>
                  <a:t> is called a </a:t>
                </a:r>
                <a:r>
                  <a:rPr lang="en-US" b="0" i="1" dirty="0"/>
                  <a:t>term</a:t>
                </a:r>
                <a:r>
                  <a:rPr lang="en-US" b="0" dirty="0"/>
                  <a:t>.</a:t>
                </a:r>
              </a:p>
              <a:p>
                <a:r>
                  <a:rPr lang="en-US" dirty="0"/>
                  <a:t>These terms are always put in a certain smallest to largest sequence. </a:t>
                </a:r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9820F2-6080-4834-B7DE-A2A032434C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4814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A1212-8B30-49F2-A698-C53357B54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9820F2-6080-4834-B7DE-A2A032434C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These terms should be written in an expanding form so that you or anyone else can have a clear understanding of that summation.</a:t>
                </a:r>
              </a:p>
              <a:p>
                <a:r>
                  <a:rPr lang="en-US" b="0" dirty="0"/>
                  <a:t>For example, if: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+2+…+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b="0" dirty="0"/>
                  <a:t> is meant to represent the sum of n terms, then we will rewrite it as follows: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+…+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9820F2-6080-4834-B7DE-A2A032434C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3" r="-1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0076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A1212-8B30-49F2-A698-C53357B54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Sums (Three-Dot Notation)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9820F2-6080-4834-B7DE-A2A032434C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+…+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 -&gt; This form can be called the </a:t>
                </a:r>
                <a:r>
                  <a:rPr lang="en-US" b="1" dirty="0"/>
                  <a:t>three-dot notation </a:t>
                </a:r>
                <a:r>
                  <a:rPr lang="en-US" dirty="0"/>
                  <a:t>where you write some earlier and some latest terms, and these three-dots are meant to ‘fill in the blanks’</a:t>
                </a:r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9820F2-6080-4834-B7DE-A2A032434C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9188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A1212-8B30-49F2-A698-C53357B54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Sums (Delimited Form)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9820F2-6080-4834-B7DE-A2A032434C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There is another way of representing sums instead of the three-dot notations.</a:t>
                </a:r>
              </a:p>
              <a:p>
                <a:r>
                  <a:rPr lang="en-US" dirty="0"/>
                  <a:t>We call it the </a:t>
                </a:r>
                <a:r>
                  <a:rPr lang="en-US" b="1" i="1" dirty="0"/>
                  <a:t>Delimited Form </a:t>
                </a:r>
                <a:r>
                  <a:rPr lang="en-US" dirty="0"/>
                  <a:t>and it presented as follows:</a:t>
                </a: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4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4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Notice that we can alternatively call it the </a:t>
                </a:r>
                <a:r>
                  <a:rPr lang="en-US" b="1" i="1" dirty="0"/>
                  <a:t>Sigma Notation</a:t>
                </a:r>
                <a:r>
                  <a:rPr lang="en-US" dirty="0"/>
                  <a:t> due to the usage of the Greek Letter Sigma (</a:t>
                </a:r>
                <a:r>
                  <a:rPr lang="en-US" dirty="0">
                    <a:sym typeface="Symbol" panose="05050102010706020507" pitchFamily="18" charset="2"/>
                  </a:rPr>
                  <a:t>)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9820F2-6080-4834-B7DE-A2A032434C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3" r="-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5869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A1212-8B30-49F2-A698-C53357B54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Sums (Delimited Form)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9820F2-6080-4834-B7DE-A2A032434C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Here, we include the terms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where </a:t>
                </a:r>
                <a:r>
                  <a:rPr lang="en-US" b="1" i="1" dirty="0"/>
                  <a:t>k </a:t>
                </a:r>
                <a:r>
                  <a:rPr lang="en-US" dirty="0"/>
                  <a:t>is an index whose integer falls between the upper and lower limits 1 and </a:t>
                </a:r>
                <a:r>
                  <a:rPr lang="en-US" b="1" dirty="0"/>
                  <a:t>n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In easy notations, we “sum over k, from 1 to n”</a:t>
                </a:r>
              </a:p>
              <a:p>
                <a:r>
                  <a:rPr lang="en-US" dirty="0"/>
                  <a:t>The quantity after the Sigma is called the </a:t>
                </a:r>
                <a:r>
                  <a:rPr lang="en-US" b="1" i="1" dirty="0"/>
                  <a:t>Summand</a:t>
                </a:r>
                <a:r>
                  <a:rPr lang="en-US" dirty="0"/>
                  <a:t> where the base of the summation is made.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9820F2-6080-4834-B7DE-A2A032434C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3" r="-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7910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A1212-8B30-49F2-A698-C53357B54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Sums (General Form)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9820F2-6080-4834-B7DE-A2A032434C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We can present the sigma notation is another way that is easy to understand in comparison. We call it the </a:t>
                </a:r>
                <a:r>
                  <a:rPr lang="en-US" b="1" i="1" dirty="0"/>
                  <a:t>General Form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It is presented as follows:</a:t>
                </a: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4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4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4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r>
                  <a:rPr lang="en-GB" dirty="0"/>
                  <a:t>The general form allows us to take sums over index sets that aren't restricted to consecutive integers.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9820F2-6080-4834-B7DE-A2A032434C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9837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A1212-8B30-49F2-A698-C53357B54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Sums (General Form)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9820F2-6080-4834-B7DE-A2A032434C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GB" dirty="0"/>
                  <a:t>For example, we can express the sum of the squares of all odd positive integers below 100 as follows:</a:t>
                </a: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39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eqArr>
                          <m:eqArrPr>
                            <m:ctrlPr>
                              <a:rPr lang="en-US" sz="39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brk m:alnAt="7"/>
                              </m:rPr>
                              <a:rPr lang="en-US" sz="39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3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sz="3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3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≤100</m:t>
                            </m:r>
                          </m:e>
                          <m:e>
                            <m:r>
                              <a:rPr lang="en-US" sz="3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3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3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𝑜𝑑𝑑</m:t>
                            </m:r>
                          </m:e>
                        </m:eqArr>
                      </m:sub>
                      <m:sup/>
                      <m:e>
                        <m:sSup>
                          <m:sSupPr>
                            <m:ctrlPr>
                              <a:rPr lang="en-US" sz="39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9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sz="39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r>
                  <a:rPr lang="en-GB" dirty="0"/>
                  <a:t>The delimited form for the same problem can be presented as follows:</a:t>
                </a: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39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9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9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3900" b="0" i="1" smtClean="0">
                            <a:latin typeface="Cambria Math" panose="02040503050406030204" pitchFamily="18" charset="0"/>
                          </a:rPr>
                          <m:t>49</m:t>
                        </m:r>
                      </m:sup>
                      <m:e>
                        <m:sSup>
                          <m:sSupPr>
                            <m:ctrlPr>
                              <a:rPr lang="en-US" sz="39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900" b="0" i="1" smtClean="0">
                                <a:latin typeface="Cambria Math" panose="02040503050406030204" pitchFamily="18" charset="0"/>
                              </a:rPr>
                              <m:t>(2</m:t>
                            </m:r>
                            <m:r>
                              <a:rPr lang="en-US" sz="39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3900" b="0" i="1" smtClean="0">
                                <a:latin typeface="Cambria Math" panose="02040503050406030204" pitchFamily="18" charset="0"/>
                              </a:rPr>
                              <m:t>+1)</m:t>
                            </m:r>
                          </m:e>
                          <m:sup>
                            <m:r>
                              <a:rPr lang="en-US" sz="39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To no one’s surprise, this is more difficult to make sense of..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9820F2-6080-4834-B7DE-A2A032434C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2" t="-501" b="-21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28096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1705</TotalTime>
  <Words>1139</Words>
  <Application>Microsoft Office PowerPoint</Application>
  <PresentationFormat>Widescreen</PresentationFormat>
  <Paragraphs>107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Cambria Math</vt:lpstr>
      <vt:lpstr>Poppins</vt:lpstr>
      <vt:lpstr>Celestial</vt:lpstr>
      <vt:lpstr>CSE 3226 (Mathematical Analysis in Computer Science) Class 4 – Summations</vt:lpstr>
      <vt:lpstr>Flashbacks</vt:lpstr>
      <vt:lpstr>Sums</vt:lpstr>
      <vt:lpstr>Sums</vt:lpstr>
      <vt:lpstr>Sums (Three-Dot Notation)</vt:lpstr>
      <vt:lpstr>Sums (Delimited Form)</vt:lpstr>
      <vt:lpstr>Sums (Delimited Form)</vt:lpstr>
      <vt:lpstr>Sums (General Form)</vt:lpstr>
      <vt:lpstr>Sums (General Form)</vt:lpstr>
      <vt:lpstr>Sums and Recurrences</vt:lpstr>
      <vt:lpstr>Sums and Recurrences</vt:lpstr>
      <vt:lpstr>Sums and Recurrences</vt:lpstr>
      <vt:lpstr>Manipulate the sums</vt:lpstr>
      <vt:lpstr>Manipulate the sums  Distributive law</vt:lpstr>
      <vt:lpstr>Manipulate the sums  Associative law</vt:lpstr>
      <vt:lpstr>Manipulate the sums  Commutative law</vt:lpstr>
      <vt:lpstr>Manipulate the sums  Commutative law</vt:lpstr>
      <vt:lpstr>Manipulate the sums </vt:lpstr>
      <vt:lpstr>Manipulate the sums </vt:lpstr>
      <vt:lpstr>Manipulate the sums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3226 (Mathematical Analysis in Computer Science) Class 1 - Introduction</dc:title>
  <dc:creator>Syed Shahir Ahmed Rakin</dc:creator>
  <cp:lastModifiedBy>Syed Shahir Ahmed Rakin</cp:lastModifiedBy>
  <cp:revision>42</cp:revision>
  <dcterms:created xsi:type="dcterms:W3CDTF">2024-10-31T17:11:07Z</dcterms:created>
  <dcterms:modified xsi:type="dcterms:W3CDTF">2024-11-15T07:04:38Z</dcterms:modified>
</cp:coreProperties>
</file>