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C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9AF2FFE-80E2-4DEB-B413-987623BE8065}"/>
              </a:ext>
            </a:extLst>
          </p:cNvPr>
          <p:cNvSpPr/>
          <p:nvPr/>
        </p:nvSpPr>
        <p:spPr>
          <a:xfrm>
            <a:off x="1605285" y="2789540"/>
            <a:ext cx="8354641" cy="1647246"/>
          </a:xfrm>
          <a:prstGeom prst="rect">
            <a:avLst/>
          </a:prstGeom>
          <a:solidFill>
            <a:srgbClr val="F6F8F8"/>
          </a:solidFill>
          <a:ln>
            <a:solidFill>
              <a:srgbClr val="0079DC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 프로그래밍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B869B2E-5D25-4268-8D0C-22EEB304D83A}"/>
              </a:ext>
            </a:extLst>
          </p:cNvPr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007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5B46892-76EC-4CEB-86EC-8B9172609F30}"/>
              </a:ext>
            </a:extLst>
          </p:cNvPr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007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6C89A66-6F50-4700-924E-1F6419B3FA69}"/>
              </a:ext>
            </a:extLst>
          </p:cNvPr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007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212467" y="1135222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6. </a:t>
            </a:r>
            <a:r>
              <a:rPr lang="ko-KR" altLang="en-US" sz="2400" b="1" dirty="0"/>
              <a:t>부위별 운동법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94D73-55D0-4149-8C22-47C84D86AC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60" y="1648771"/>
            <a:ext cx="2004257" cy="3678603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7F2C56-9901-4237-BA7D-740F3C1268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34" y="1648771"/>
            <a:ext cx="2004256" cy="3686976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4B0DD7-5E6A-4DB6-A046-62F0385B3B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53" y="1660963"/>
            <a:ext cx="2004256" cy="3678603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C5E465-4D0F-4E26-9C59-7EA9BABC4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1657915"/>
            <a:ext cx="2004255" cy="3684185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C2A794-3847-4741-B2A5-CCC23A8C1C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72" y="1648771"/>
            <a:ext cx="2004255" cy="3678603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432762-11C4-498E-BBFC-2E2F7C185733}"/>
              </a:ext>
            </a:extLst>
          </p:cNvPr>
          <p:cNvSpPr txBox="1"/>
          <p:nvPr/>
        </p:nvSpPr>
        <p:spPr>
          <a:xfrm>
            <a:off x="199802" y="5456653"/>
            <a:ext cx="1121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액션바를 사용하여 부위별로 운동법을 설명하고 있고 액션바를 변경하여 부위를 선택할 수 있으며 선택하면  그 부위별 운동법을 알 수 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(5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 </a:t>
            </a:r>
            <a:r>
              <a:rPr lang="en-US" altLang="ko-KR" sz="1600" b="1" dirty="0"/>
              <a:t>/ 6</a:t>
            </a:r>
            <a:r>
              <a:rPr lang="ko-KR" altLang="en-US" sz="1600" b="1" dirty="0"/>
              <a:t>장 예제</a:t>
            </a:r>
            <a:r>
              <a:rPr lang="en-US" altLang="ko-KR" sz="1600" b="1" dirty="0"/>
              <a:t>6-17, </a:t>
            </a:r>
            <a:r>
              <a:rPr lang="ko-KR" altLang="en-US" sz="1600" b="1" dirty="0" err="1"/>
              <a:t>탭호스트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581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596693" y="1276748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7. </a:t>
            </a:r>
            <a:r>
              <a:rPr lang="ko-KR" altLang="en-US" sz="2400" b="1" dirty="0"/>
              <a:t>추천보조제품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AF808-809E-4D29-948E-0C91D328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4635"/>
            <a:ext cx="4373217" cy="3716618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40FE65-3CD6-4491-9FE8-3587187AD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2" y="1864635"/>
            <a:ext cx="3789777" cy="3716618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41A84B-DF77-47D4-AEF2-80DA8AD9CEF7}"/>
              </a:ext>
            </a:extLst>
          </p:cNvPr>
          <p:cNvSpPr/>
          <p:nvPr/>
        </p:nvSpPr>
        <p:spPr>
          <a:xfrm>
            <a:off x="596692" y="2438400"/>
            <a:ext cx="1218856" cy="821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FD046-935C-48EB-8236-DC749610F505}"/>
              </a:ext>
            </a:extLst>
          </p:cNvPr>
          <p:cNvCxnSpPr>
            <a:stCxn id="7" idx="3"/>
          </p:cNvCxnSpPr>
          <p:nvPr/>
        </p:nvCxnSpPr>
        <p:spPr>
          <a:xfrm>
            <a:off x="1815548" y="2849218"/>
            <a:ext cx="4108174" cy="2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CF5AD1-7AB3-464B-A6D3-8F04B76BFDB6}"/>
              </a:ext>
            </a:extLst>
          </p:cNvPr>
          <p:cNvSpPr txBox="1"/>
          <p:nvPr/>
        </p:nvSpPr>
        <p:spPr>
          <a:xfrm>
            <a:off x="251791" y="5707475"/>
            <a:ext cx="1145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그리드 뷰를 이용하여 여러 추천 보조제품을 격자 모양으로 배치하고 클릭하면 확대된 보조제품이 대화상자로 나온다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 </a:t>
            </a:r>
            <a:r>
              <a:rPr lang="en-US" altLang="ko-KR" sz="1600" b="1" dirty="0"/>
              <a:t>/ 11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11-1, </a:t>
            </a:r>
            <a:r>
              <a:rPr lang="ko-KR" altLang="en-US" sz="1600" b="1" dirty="0"/>
              <a:t>그리드 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34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596693" y="1276748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8. </a:t>
            </a:r>
            <a:r>
              <a:rPr lang="ko-KR" altLang="en-US" sz="2400" b="1" dirty="0"/>
              <a:t>추천 음식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83F73-0EF1-4646-9D35-7614370F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4" y="1517760"/>
            <a:ext cx="3831374" cy="4744278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85884-3D25-4F0B-A52E-22BF029EF967}"/>
              </a:ext>
            </a:extLst>
          </p:cNvPr>
          <p:cNvSpPr txBox="1"/>
          <p:nvPr/>
        </p:nvSpPr>
        <p:spPr>
          <a:xfrm>
            <a:off x="596693" y="2472075"/>
            <a:ext cx="535353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리스트 뷰를 사용하여 건강을 챙길 수 있는 추천 음식들의 리스트와 정보를 볼 수 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(11</a:t>
            </a:r>
            <a:r>
              <a:rPr lang="ko-KR" altLang="en-US" sz="2000" b="1" dirty="0"/>
              <a:t>장 예제</a:t>
            </a:r>
            <a:r>
              <a:rPr lang="en-US" altLang="ko-KR" sz="2000" b="1" dirty="0"/>
              <a:t>11-1, </a:t>
            </a:r>
            <a:r>
              <a:rPr lang="ko-KR" altLang="en-US" sz="2000" b="1" dirty="0"/>
              <a:t>리스트 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90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596693" y="1276748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9. </a:t>
            </a:r>
            <a:r>
              <a:rPr lang="ko-KR" altLang="en-US" sz="2400" b="1" dirty="0"/>
              <a:t>표준체중 계산기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A57B8F-AE1B-484E-9E27-26CA17227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0" y="1839178"/>
            <a:ext cx="3645845" cy="3429000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7CE498-3D31-4D8D-9B2C-13191EFF9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39178"/>
            <a:ext cx="3645845" cy="3429000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1F22A3-A838-4049-995C-DFE911B7524E}"/>
              </a:ext>
            </a:extLst>
          </p:cNvPr>
          <p:cNvSpPr/>
          <p:nvPr/>
        </p:nvSpPr>
        <p:spPr>
          <a:xfrm>
            <a:off x="424071" y="5347690"/>
            <a:ext cx="9501808" cy="133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체중대비 백분율</a:t>
            </a:r>
            <a:r>
              <a:rPr lang="en-US" altLang="ko-KR" sz="1600" b="1" dirty="0"/>
              <a:t>(PIBW, Percent of Ideal Body Weight)</a:t>
            </a:r>
            <a:r>
              <a:rPr lang="ko-KR" altLang="en-US" sz="1600" b="1" dirty="0"/>
              <a:t>을 통해 비만도를 계산하여 현재 체중상태를 저 체중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정상체중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과체중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비만으로 나타내는 계산기이다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(4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4-1, </a:t>
            </a:r>
            <a:r>
              <a:rPr lang="ko-KR" altLang="en-US" sz="1600" b="1" dirty="0"/>
              <a:t>계산기 </a:t>
            </a:r>
            <a:r>
              <a:rPr lang="en-US" altLang="ko-KR" sz="1600" b="1" dirty="0"/>
              <a:t>/ 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41ECF-6D10-406A-A012-C15A8F477ACD}"/>
              </a:ext>
            </a:extLst>
          </p:cNvPr>
          <p:cNvSpPr/>
          <p:nvPr/>
        </p:nvSpPr>
        <p:spPr>
          <a:xfrm>
            <a:off x="3405809" y="2928730"/>
            <a:ext cx="848139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A8710D-BF4F-4F62-9AEC-39619358C9DA}"/>
              </a:ext>
            </a:extLst>
          </p:cNvPr>
          <p:cNvCxnSpPr>
            <a:stCxn id="8" idx="3"/>
          </p:cNvCxnSpPr>
          <p:nvPr/>
        </p:nvCxnSpPr>
        <p:spPr>
          <a:xfrm>
            <a:off x="4253948" y="3074504"/>
            <a:ext cx="1656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238885" y="1223740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10. </a:t>
            </a:r>
            <a:r>
              <a:rPr lang="ko-KR" altLang="en-US" sz="2400" b="1" dirty="0"/>
              <a:t>스트레칭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D8AFDD-C6AB-4D58-83C4-03EDBD8D1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36" y="1738413"/>
            <a:ext cx="2450103" cy="3694732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94DF2C-D017-4ABE-80B3-0AF7686B80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52" y="1725161"/>
            <a:ext cx="2453322" cy="3694732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747F9F-1756-41E0-996A-326239E03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3" y="1738413"/>
            <a:ext cx="2472421" cy="3694732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1D78F02-D3A2-4F11-B957-7094549C3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1738414"/>
            <a:ext cx="2454835" cy="3694732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A786DF-2D85-47B4-9918-84DEA5AEBEBD}"/>
              </a:ext>
            </a:extLst>
          </p:cNvPr>
          <p:cNvSpPr txBox="1"/>
          <p:nvPr/>
        </p:nvSpPr>
        <p:spPr>
          <a:xfrm>
            <a:off x="11211339" y="3585779"/>
            <a:ext cx="86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……….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AC1202-72C6-45EA-8380-FB26586DD273}"/>
              </a:ext>
            </a:extLst>
          </p:cNvPr>
          <p:cNvSpPr/>
          <p:nvPr/>
        </p:nvSpPr>
        <p:spPr>
          <a:xfrm>
            <a:off x="251791" y="55746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/>
              <a:t>ViewFlipper</a:t>
            </a:r>
            <a:r>
              <a:rPr lang="ko-KR" altLang="en-US" sz="1600" b="1" dirty="0"/>
              <a:t>를 사용하여 여러 스트레칭 자세를 알 수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(6</a:t>
            </a:r>
            <a:r>
              <a:rPr lang="ko-KR" altLang="en-US" sz="1600" b="1" dirty="0"/>
              <a:t>장 예제 </a:t>
            </a:r>
            <a:r>
              <a:rPr lang="en-US" altLang="ko-KR" sz="1600" b="1" dirty="0"/>
              <a:t>6-15, </a:t>
            </a:r>
            <a:r>
              <a:rPr lang="en-US" altLang="ko-KR" sz="1600" b="1" dirty="0" err="1"/>
              <a:t>ViewFlipper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00D041-9397-44CD-A9F5-F00B5A9DFC8B}"/>
              </a:ext>
            </a:extLst>
          </p:cNvPr>
          <p:cNvSpPr/>
          <p:nvPr/>
        </p:nvSpPr>
        <p:spPr>
          <a:xfrm>
            <a:off x="1484243" y="2001078"/>
            <a:ext cx="1222383" cy="185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B4DFC8-B980-4A41-A93A-440901E1E82B}"/>
              </a:ext>
            </a:extLst>
          </p:cNvPr>
          <p:cNvSpPr/>
          <p:nvPr/>
        </p:nvSpPr>
        <p:spPr>
          <a:xfrm>
            <a:off x="4277381" y="2018840"/>
            <a:ext cx="1222383" cy="185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6D40FB-A659-444D-B7FD-AA2199472CA8}"/>
              </a:ext>
            </a:extLst>
          </p:cNvPr>
          <p:cNvSpPr/>
          <p:nvPr/>
        </p:nvSpPr>
        <p:spPr>
          <a:xfrm>
            <a:off x="7097124" y="2001078"/>
            <a:ext cx="1222383" cy="185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66A74F-3CF3-46BA-B828-BCE1119988D9}"/>
              </a:ext>
            </a:extLst>
          </p:cNvPr>
          <p:cNvSpPr/>
          <p:nvPr/>
        </p:nvSpPr>
        <p:spPr>
          <a:xfrm>
            <a:off x="9861487" y="2018840"/>
            <a:ext cx="1222383" cy="185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9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30500" y="3048001"/>
            <a:ext cx="4806461" cy="85658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8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113E031-3882-453B-9526-7F53E8577795}"/>
              </a:ext>
            </a:extLst>
          </p:cNvPr>
          <p:cNvSpPr/>
          <p:nvPr/>
        </p:nvSpPr>
        <p:spPr>
          <a:xfrm rot="7142249">
            <a:off x="3324742" y="1743910"/>
            <a:ext cx="436852" cy="340443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28">
            <a:extLst>
              <a:ext uri="{FF2B5EF4-FFF2-40B4-BE49-F238E27FC236}">
                <a16:creationId xmlns:a16="http://schemas.microsoft.com/office/drawing/2014/main" id="{AE7814AA-57A7-42DC-B5BC-FBF9EFCB53B7}"/>
              </a:ext>
            </a:extLst>
          </p:cNvPr>
          <p:cNvSpPr/>
          <p:nvPr/>
        </p:nvSpPr>
        <p:spPr>
          <a:xfrm rot="9087380">
            <a:off x="129389" y="2620512"/>
            <a:ext cx="436852" cy="1834046"/>
          </a:xfrm>
          <a:custGeom>
            <a:avLst/>
            <a:gdLst>
              <a:gd name="connsiteX0" fmla="*/ 0 w 436852"/>
              <a:gd name="connsiteY0" fmla="*/ 1564937 h 1564937"/>
              <a:gd name="connsiteX1" fmla="*/ 0 w 436852"/>
              <a:gd name="connsiteY1" fmla="*/ 218426 h 1564937"/>
              <a:gd name="connsiteX2" fmla="*/ 218426 w 436852"/>
              <a:gd name="connsiteY2" fmla="*/ 0 h 1564937"/>
              <a:gd name="connsiteX3" fmla="*/ 436852 w 436852"/>
              <a:gd name="connsiteY3" fmla="*/ 218426 h 1564937"/>
              <a:gd name="connsiteX4" fmla="*/ 436852 w 436852"/>
              <a:gd name="connsiteY4" fmla="*/ 579143 h 156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852" h="1564937">
                <a:moveTo>
                  <a:pt x="0" y="1564937"/>
                </a:moveTo>
                <a:lnTo>
                  <a:pt x="0" y="218426"/>
                </a:lnTo>
                <a:cubicBezTo>
                  <a:pt x="0" y="97793"/>
                  <a:pt x="97793" y="0"/>
                  <a:pt x="218426" y="0"/>
                </a:cubicBezTo>
                <a:cubicBezTo>
                  <a:pt x="339059" y="0"/>
                  <a:pt x="436852" y="97793"/>
                  <a:pt x="436852" y="218426"/>
                </a:cubicBezTo>
                <a:lnTo>
                  <a:pt x="436852" y="5791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79D694-5640-49E7-8A59-EBAF7A9897F4}"/>
              </a:ext>
            </a:extLst>
          </p:cNvPr>
          <p:cNvSpPr/>
          <p:nvPr/>
        </p:nvSpPr>
        <p:spPr>
          <a:xfrm rot="7182469">
            <a:off x="7583040" y="1671655"/>
            <a:ext cx="436852" cy="35825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9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014F29F-0A39-4CC5-89C0-1668EF8D4DE7}"/>
              </a:ext>
            </a:extLst>
          </p:cNvPr>
          <p:cNvSpPr/>
          <p:nvPr/>
        </p:nvSpPr>
        <p:spPr>
          <a:xfrm rot="8321152">
            <a:off x="11061558" y="2357731"/>
            <a:ext cx="436852" cy="2218577"/>
          </a:xfrm>
          <a:prstGeom prst="roundRect">
            <a:avLst>
              <a:gd name="adj" fmla="val 2971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878F9E-9E12-4FDF-ACC1-52A9D3217226}"/>
              </a:ext>
            </a:extLst>
          </p:cNvPr>
          <p:cNvSpPr/>
          <p:nvPr/>
        </p:nvSpPr>
        <p:spPr>
          <a:xfrm>
            <a:off x="-41361" y="2841968"/>
            <a:ext cx="12192000" cy="120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0E6149-D8FB-4E0D-83CF-FF41A6E05FDF}"/>
              </a:ext>
            </a:extLst>
          </p:cNvPr>
          <p:cNvSpPr/>
          <p:nvPr/>
        </p:nvSpPr>
        <p:spPr>
          <a:xfrm>
            <a:off x="724170" y="2486175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주제 설명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D2C81F3-4922-4DEC-B8A2-0208E5AB5118}"/>
              </a:ext>
            </a:extLst>
          </p:cNvPr>
          <p:cNvSpPr/>
          <p:nvPr/>
        </p:nvSpPr>
        <p:spPr>
          <a:xfrm>
            <a:off x="4898216" y="2491887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화면 구성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E0A90E-B7C5-4312-B0DC-8B5AA339D93B}"/>
              </a:ext>
            </a:extLst>
          </p:cNvPr>
          <p:cNvSpPr/>
          <p:nvPr/>
        </p:nvSpPr>
        <p:spPr>
          <a:xfrm>
            <a:off x="9217334" y="2520158"/>
            <a:ext cx="1435224" cy="1925392"/>
          </a:xfrm>
          <a:custGeom>
            <a:avLst/>
            <a:gdLst>
              <a:gd name="connsiteX0" fmla="*/ 432780 w 1435224"/>
              <a:gd name="connsiteY0" fmla="*/ 0 h 1925392"/>
              <a:gd name="connsiteX1" fmla="*/ 1389994 w 1435224"/>
              <a:gd name="connsiteY1" fmla="*/ 0 h 1925392"/>
              <a:gd name="connsiteX2" fmla="*/ 1435224 w 1435224"/>
              <a:gd name="connsiteY2" fmla="*/ 9132 h 1925392"/>
              <a:gd name="connsiteX3" fmla="*/ 1412597 w 1435224"/>
              <a:gd name="connsiteY3" fmla="*/ 24387 h 1925392"/>
              <a:gd name="connsiteX4" fmla="*/ 1388209 w 1435224"/>
              <a:gd name="connsiteY4" fmla="*/ 83265 h 1925392"/>
              <a:gd name="connsiteX5" fmla="*/ 1388209 w 1435224"/>
              <a:gd name="connsiteY5" fmla="*/ 1765966 h 1925392"/>
              <a:gd name="connsiteX6" fmla="*/ 1376484 w 1435224"/>
              <a:gd name="connsiteY6" fmla="*/ 1824045 h 1925392"/>
              <a:gd name="connsiteX7" fmla="*/ 1224684 w 1435224"/>
              <a:gd name="connsiteY7" fmla="*/ 1924664 h 1925392"/>
              <a:gd name="connsiteX8" fmla="*/ 1005615 w 1435224"/>
              <a:gd name="connsiteY8" fmla="*/ 1924664 h 1925392"/>
              <a:gd name="connsiteX9" fmla="*/ 1005615 w 1435224"/>
              <a:gd name="connsiteY9" fmla="*/ 1925392 h 1925392"/>
              <a:gd name="connsiteX10" fmla="*/ 45233 w 1435224"/>
              <a:gd name="connsiteY10" fmla="*/ 1925392 h 1925392"/>
              <a:gd name="connsiteX11" fmla="*/ 0 w 1435224"/>
              <a:gd name="connsiteY11" fmla="*/ 1916260 h 1925392"/>
              <a:gd name="connsiteX12" fmla="*/ 22630 w 1435224"/>
              <a:gd name="connsiteY12" fmla="*/ 1901002 h 1925392"/>
              <a:gd name="connsiteX13" fmla="*/ 47018 w 1435224"/>
              <a:gd name="connsiteY13" fmla="*/ 1842124 h 1925392"/>
              <a:gd name="connsiteX14" fmla="*/ 47018 w 1435224"/>
              <a:gd name="connsiteY14" fmla="*/ 461274 h 1925392"/>
              <a:gd name="connsiteX15" fmla="*/ 48965 w 1435224"/>
              <a:gd name="connsiteY15" fmla="*/ 461274 h 1925392"/>
              <a:gd name="connsiteX16" fmla="*/ 48965 w 1435224"/>
              <a:gd name="connsiteY16" fmla="*/ 165533 h 1925392"/>
              <a:gd name="connsiteX17" fmla="*/ 213711 w 1435224"/>
              <a:gd name="connsiteY17" fmla="*/ 787 h 1925392"/>
              <a:gd name="connsiteX18" fmla="*/ 432780 w 1435224"/>
              <a:gd name="connsiteY18" fmla="*/ 787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5224" h="1925392">
                <a:moveTo>
                  <a:pt x="432780" y="0"/>
                </a:moveTo>
                <a:lnTo>
                  <a:pt x="1389994" y="0"/>
                </a:lnTo>
                <a:lnTo>
                  <a:pt x="1435224" y="9132"/>
                </a:lnTo>
                <a:lnTo>
                  <a:pt x="1412597" y="24387"/>
                </a:lnTo>
                <a:cubicBezTo>
                  <a:pt x="1397529" y="39455"/>
                  <a:pt x="1388209" y="60272"/>
                  <a:pt x="1388209" y="83265"/>
                </a:cubicBezTo>
                <a:lnTo>
                  <a:pt x="1388209" y="1765966"/>
                </a:lnTo>
                <a:lnTo>
                  <a:pt x="1376484" y="1824045"/>
                </a:lnTo>
                <a:cubicBezTo>
                  <a:pt x="1351474" y="1883175"/>
                  <a:pt x="1292924" y="1924664"/>
                  <a:pt x="1224684" y="1924664"/>
                </a:cubicBezTo>
                <a:lnTo>
                  <a:pt x="1005615" y="1924664"/>
                </a:lnTo>
                <a:lnTo>
                  <a:pt x="1005615" y="1925392"/>
                </a:lnTo>
                <a:lnTo>
                  <a:pt x="45233" y="1925392"/>
                </a:lnTo>
                <a:lnTo>
                  <a:pt x="0" y="1916260"/>
                </a:lnTo>
                <a:lnTo>
                  <a:pt x="22630" y="1901002"/>
                </a:lnTo>
                <a:cubicBezTo>
                  <a:pt x="37699" y="1885934"/>
                  <a:pt x="47018" y="1865118"/>
                  <a:pt x="47018" y="1842124"/>
                </a:cubicBezTo>
                <a:lnTo>
                  <a:pt x="47018" y="461274"/>
                </a:lnTo>
                <a:lnTo>
                  <a:pt x="48965" y="461274"/>
                </a:lnTo>
                <a:lnTo>
                  <a:pt x="48965" y="165533"/>
                </a:lnTo>
                <a:cubicBezTo>
                  <a:pt x="48965" y="74546"/>
                  <a:pt x="122724" y="787"/>
                  <a:pt x="213711" y="787"/>
                </a:cubicBezTo>
                <a:lnTo>
                  <a:pt x="432780" y="787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2286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0000" rtlCol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상세한 설명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D833A328-8F36-4133-B0BA-0D594EF38C66}"/>
              </a:ext>
            </a:extLst>
          </p:cNvPr>
          <p:cNvSpPr>
            <a:spLocks noEditPoints="1"/>
          </p:cNvSpPr>
          <p:nvPr/>
        </p:nvSpPr>
        <p:spPr bwMode="auto">
          <a:xfrm>
            <a:off x="9864804" y="2929553"/>
            <a:ext cx="152835" cy="31853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242857" y="2856775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5361347-706F-45BA-97B5-903F1BD32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30" y="2850507"/>
            <a:ext cx="429983" cy="42998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09FBC6-34E3-47FB-926C-1D245CA7A112}"/>
              </a:ext>
            </a:extLst>
          </p:cNvPr>
          <p:cNvSpPr/>
          <p:nvPr/>
        </p:nvSpPr>
        <p:spPr>
          <a:xfrm>
            <a:off x="520722" y="5091007"/>
            <a:ext cx="2875893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/>
              <a:t>CONTENTS 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/>
              <a:t>주제에 대한 설명</a:t>
            </a:r>
            <a:endParaRPr lang="en-US" altLang="ko-KR" sz="1200" b="1" kern="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E76340-CEAB-42A1-B6E9-4B37A7F3870E}"/>
              </a:ext>
            </a:extLst>
          </p:cNvPr>
          <p:cNvSpPr/>
          <p:nvPr/>
        </p:nvSpPr>
        <p:spPr>
          <a:xfrm>
            <a:off x="4921996" y="1072703"/>
            <a:ext cx="2875893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/>
              <a:t>CONTENTS 2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/>
              <a:t>메인 화면 구성요소에 대한 설명 </a:t>
            </a:r>
            <a:endParaRPr lang="en-US" altLang="ko-KR" sz="1200" b="1" kern="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1E8A82-04F9-44C9-8A81-961F0E4A2CDD}"/>
              </a:ext>
            </a:extLst>
          </p:cNvPr>
          <p:cNvSpPr/>
          <p:nvPr/>
        </p:nvSpPr>
        <p:spPr>
          <a:xfrm>
            <a:off x="9136958" y="5119986"/>
            <a:ext cx="2875893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/>
              <a:t>CONTENTS 3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/>
              <a:t>각 구성요소에 대한 상세한 설명 </a:t>
            </a:r>
            <a:endParaRPr lang="en-US" altLang="ko-KR" sz="1000" b="1" kern="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1338791" y="4483430"/>
            <a:ext cx="0" cy="480458"/>
          </a:xfrm>
          <a:prstGeom prst="line">
            <a:avLst/>
          </a:prstGeom>
          <a:ln w="28575">
            <a:solidFill>
              <a:srgbClr val="0079DC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9879666" y="4639528"/>
            <a:ext cx="0" cy="480458"/>
          </a:xfrm>
          <a:prstGeom prst="line">
            <a:avLst/>
          </a:prstGeom>
          <a:ln w="28575">
            <a:solidFill>
              <a:srgbClr val="0079DC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9EB480-E619-4D17-A11B-446DAB53FCE8}"/>
              </a:ext>
            </a:extLst>
          </p:cNvPr>
          <p:cNvCxnSpPr>
            <a:cxnSpLocks/>
          </p:cNvCxnSpPr>
          <p:nvPr/>
        </p:nvCxnSpPr>
        <p:spPr>
          <a:xfrm>
            <a:off x="5770901" y="1851755"/>
            <a:ext cx="0" cy="480458"/>
          </a:xfrm>
          <a:prstGeom prst="line">
            <a:avLst/>
          </a:prstGeom>
          <a:ln w="28575">
            <a:solidFill>
              <a:srgbClr val="0079DC"/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88BCAC-0723-4584-B92A-D342DF7945E7}"/>
              </a:ext>
            </a:extLst>
          </p:cNvPr>
          <p:cNvSpPr/>
          <p:nvPr/>
        </p:nvSpPr>
        <p:spPr>
          <a:xfrm>
            <a:off x="544170" y="399185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kern="0" dirty="0"/>
              <a:t>CONTENTS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41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6726696" y="3685892"/>
            <a:ext cx="1908523" cy="182657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60163" y="3961841"/>
            <a:ext cx="1229579" cy="1229579"/>
          </a:xfrm>
          <a:prstGeom prst="ellipse">
            <a:avLst/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rPr>
              <a:t>특징</a:t>
            </a:r>
            <a:endParaRPr lang="en-US" altLang="ko-KR" sz="2000" b="1" dirty="0">
              <a:solidFill>
                <a:prstClr val="white"/>
              </a:solidFill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77283" y="3539300"/>
            <a:ext cx="2408027" cy="211394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96037" y="5191420"/>
            <a:ext cx="948227" cy="948227"/>
            <a:chOff x="6777281" y="4096543"/>
            <a:chExt cx="1154723" cy="1154723"/>
          </a:xfrm>
        </p:grpSpPr>
        <p:sp>
          <p:nvSpPr>
            <p:cNvPr id="8" name="타원 7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18" name="직선 연결선 17"/>
          <p:cNvCxnSpPr>
            <a:cxnSpLocks/>
            <a:stCxn id="6" idx="0"/>
          </p:cNvCxnSpPr>
          <p:nvPr/>
        </p:nvCxnSpPr>
        <p:spPr>
          <a:xfrm flipH="1" flipV="1">
            <a:off x="7669762" y="3673282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  <a:endCxn id="6" idx="3"/>
          </p:cNvCxnSpPr>
          <p:nvPr/>
        </p:nvCxnSpPr>
        <p:spPr>
          <a:xfrm flipV="1">
            <a:off x="6918577" y="5011352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1"/>
            <a:endCxn id="6" idx="5"/>
          </p:cNvCxnSpPr>
          <p:nvPr/>
        </p:nvCxnSpPr>
        <p:spPr>
          <a:xfrm flipH="1" flipV="1">
            <a:off x="8109674" y="5011352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2"/>
          <p:cNvGrpSpPr>
            <a:grpSpLocks noChangeAspect="1"/>
          </p:cNvGrpSpPr>
          <p:nvPr/>
        </p:nvGrpSpPr>
        <p:grpSpPr bwMode="auto">
          <a:xfrm>
            <a:off x="8635219" y="5510152"/>
            <a:ext cx="327684" cy="378212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67570" y="5224269"/>
            <a:ext cx="25930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/>
              <a:t>더 건강한 삶</a:t>
            </a:r>
            <a:endParaRPr lang="en-US" altLang="ko-KR" sz="2000" b="1" dirty="0"/>
          </a:p>
          <a:p>
            <a:pPr lvl="0"/>
            <a:endParaRPr lang="ko-KR" altLang="en-US" sz="800" dirty="0"/>
          </a:p>
          <a:p>
            <a:pPr lvl="0"/>
            <a:r>
              <a:rPr lang="ko-KR" altLang="en-US" sz="1400" b="1" dirty="0">
                <a:solidFill>
                  <a:srgbClr val="0079DC"/>
                </a:solidFill>
              </a:rPr>
              <a:t>운동을 쉽게 접근 할 수 있고 운동을 통해 더 건강한 삶을 살 수 있습니다</a:t>
            </a:r>
            <a:r>
              <a:rPr lang="en-US" altLang="ko-KR" sz="1400" b="1" dirty="0">
                <a:solidFill>
                  <a:srgbClr val="0079DC"/>
                </a:solidFill>
              </a:rPr>
              <a:t>.</a:t>
            </a:r>
            <a:endParaRPr lang="ko-KR" altLang="en-US" sz="1400" dirty="0">
              <a:solidFill>
                <a:srgbClr val="0079DC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33352" y="5209305"/>
            <a:ext cx="25930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/>
              <a:t>돈 절약</a:t>
            </a:r>
            <a:endParaRPr lang="en-US" altLang="ko-KR" sz="2000" b="1" dirty="0"/>
          </a:p>
          <a:p>
            <a:pPr lvl="0" algn="ctr"/>
            <a:endParaRPr lang="ko-KR" altLang="en-US" sz="800" dirty="0"/>
          </a:p>
          <a:p>
            <a:pPr lvl="0"/>
            <a:r>
              <a:rPr lang="ko-KR" altLang="en-US" sz="1400" b="1" dirty="0">
                <a:solidFill>
                  <a:srgbClr val="0079DC"/>
                </a:solidFill>
              </a:rPr>
              <a:t>개인 트레이너가 바로 내 손안에 있으니</a:t>
            </a:r>
            <a:r>
              <a:rPr lang="en-US" altLang="ko-KR" sz="1400" b="1" dirty="0">
                <a:solidFill>
                  <a:srgbClr val="0079DC"/>
                </a:solidFill>
              </a:rPr>
              <a:t>, </a:t>
            </a:r>
            <a:r>
              <a:rPr lang="ko-KR" altLang="en-US" sz="1400" b="1" dirty="0">
                <a:solidFill>
                  <a:srgbClr val="0079DC"/>
                </a:solidFill>
              </a:rPr>
              <a:t>돈을 절약할 수 있습니다</a:t>
            </a:r>
            <a:r>
              <a:rPr lang="en-US" altLang="ko-KR" sz="1400" b="1" dirty="0">
                <a:solidFill>
                  <a:srgbClr val="0079DC"/>
                </a:solidFill>
              </a:rPr>
              <a:t>.</a:t>
            </a:r>
            <a:endParaRPr lang="ko-KR" altLang="en-US" sz="1400" dirty="0">
              <a:solidFill>
                <a:srgbClr val="0079DC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19810" y="2542169"/>
            <a:ext cx="3378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/>
              <a:t>시간 절약</a:t>
            </a:r>
            <a:endParaRPr lang="en-US" altLang="ko-KR" sz="2000" b="1" dirty="0"/>
          </a:p>
          <a:p>
            <a:pPr lvl="0"/>
            <a:endParaRPr lang="ko-KR" altLang="en-US" sz="800" dirty="0"/>
          </a:p>
          <a:p>
            <a:pPr lvl="0"/>
            <a:r>
              <a:rPr lang="ko-KR" altLang="en-US" sz="1400" b="1" dirty="0">
                <a:solidFill>
                  <a:srgbClr val="0079DC"/>
                </a:solidFill>
              </a:rPr>
              <a:t>여러 도구들을 통해 정보를 빠르고 쉽게 얻을 수 있습니다</a:t>
            </a:r>
            <a:endParaRPr lang="ko-KR" altLang="en-US" sz="1400" dirty="0">
              <a:solidFill>
                <a:srgbClr val="0079D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C7DD-1256-47C1-9FDD-810E98E2D7DB}"/>
              </a:ext>
            </a:extLst>
          </p:cNvPr>
          <p:cNvSpPr txBox="1"/>
          <p:nvPr/>
        </p:nvSpPr>
        <p:spPr>
          <a:xfrm>
            <a:off x="251791" y="1659758"/>
            <a:ext cx="616875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b="1" dirty="0"/>
              <a:t>Health check</a:t>
            </a:r>
            <a:r>
              <a:rPr lang="ko-KR" altLang="en-US" b="1" dirty="0"/>
              <a:t>는 운동하면서 필요한 도구들을 모아둔 </a:t>
            </a:r>
            <a:r>
              <a:rPr lang="en-US" altLang="ko-KR" b="1" dirty="0"/>
              <a:t>application</a:t>
            </a:r>
            <a:r>
              <a:rPr lang="ko-KR" altLang="en-US" b="1" dirty="0"/>
              <a:t>으로 효율적인 운동과 간편한 도구들을 통해서 체계적으로 자신의 신체를 관리하여 삶의 질을 향상시키고 운동 욕구를 자극 시켜 자신의 몸을 더 건강하게 만들 수 있도록 도와줍니다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74413AC-FF6E-4700-8D05-38A2939680D3}"/>
              </a:ext>
            </a:extLst>
          </p:cNvPr>
          <p:cNvGrpSpPr/>
          <p:nvPr/>
        </p:nvGrpSpPr>
        <p:grpSpPr>
          <a:xfrm>
            <a:off x="7202521" y="2746394"/>
            <a:ext cx="948227" cy="948227"/>
            <a:chOff x="6777281" y="4096543"/>
            <a:chExt cx="1154723" cy="115472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906C860-E159-48A8-9617-AD84785B8E37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C3DED16-F38A-49CC-8A7F-884E3F0D7CCC}"/>
                </a:ext>
              </a:extLst>
            </p:cNvPr>
            <p:cNvSpPr/>
            <p:nvPr/>
          </p:nvSpPr>
          <p:spPr>
            <a:xfrm>
              <a:off x="6853481" y="4172743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8" name="Group 75">
            <a:extLst>
              <a:ext uri="{FF2B5EF4-FFF2-40B4-BE49-F238E27FC236}">
                <a16:creationId xmlns:a16="http://schemas.microsoft.com/office/drawing/2014/main" id="{681E1406-69C1-4F31-ACEF-C4E3640058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33265" y="3039183"/>
            <a:ext cx="286737" cy="374031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BCB5573E-D0A3-461E-9603-146702606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206D1D37-B207-4684-A80C-8B874A681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376FB88F-599B-4E2F-9CDC-91DC4978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1162E1F5-B13A-48C6-B826-5DD6B26E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E018505E-0772-452B-9D77-F9C37159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3D6D094B-1889-4630-BFA5-92471E23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D1AD9E21-6008-45B8-BC9C-1B5DD72C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17B3CD1E-0519-4D4A-AA06-78EF8A86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251571CD-1C22-41DC-B330-2950FD8B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9E91D5EF-B163-4D4E-8591-3B3BDA02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D3969339-510C-4173-9AF4-219ACA02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87">
              <a:extLst>
                <a:ext uri="{FF2B5EF4-FFF2-40B4-BE49-F238E27FC236}">
                  <a16:creationId xmlns:a16="http://schemas.microsoft.com/office/drawing/2014/main" id="{51A0686A-B6FE-4F76-957F-E6BB12BEF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932E054-D3E3-47B7-9633-145E405E44AB}"/>
              </a:ext>
            </a:extLst>
          </p:cNvPr>
          <p:cNvGrpSpPr/>
          <p:nvPr/>
        </p:nvGrpSpPr>
        <p:grpSpPr>
          <a:xfrm>
            <a:off x="6128850" y="5223094"/>
            <a:ext cx="948227" cy="948227"/>
            <a:chOff x="6777281" y="4096543"/>
            <a:chExt cx="1154723" cy="1154723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1EDC8BA-EBDD-4A24-A1EC-84ADBEE68CE4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F11CA8C-E84C-4EA0-9A8A-ABE9468B169F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94" name="Group 60">
            <a:extLst>
              <a:ext uri="{FF2B5EF4-FFF2-40B4-BE49-F238E27FC236}">
                <a16:creationId xmlns:a16="http://schemas.microsoft.com/office/drawing/2014/main" id="{69DFCB85-65EF-44B5-9B1F-2F20FBDB3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0548" y="5507580"/>
            <a:ext cx="364828" cy="36474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A1069B7-E22A-468C-BA05-F7EED628A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A4D3F456-C991-4172-AEF0-35079C0F1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63">
              <a:extLst>
                <a:ext uri="{FF2B5EF4-FFF2-40B4-BE49-F238E27FC236}">
                  <a16:creationId xmlns:a16="http://schemas.microsoft.com/office/drawing/2014/main" id="{8F600B2B-3279-40E0-B060-74B7FC20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3B71302D-A182-47AC-8138-F49D9329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65">
              <a:extLst>
                <a:ext uri="{FF2B5EF4-FFF2-40B4-BE49-F238E27FC236}">
                  <a16:creationId xmlns:a16="http://schemas.microsoft.com/office/drawing/2014/main" id="{3EA5120F-65B5-4ED7-BF68-E691FA5C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595A11DF-883C-44D5-B61B-44BC6D30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Rectangle 67">
              <a:extLst>
                <a:ext uri="{FF2B5EF4-FFF2-40B4-BE49-F238E27FC236}">
                  <a16:creationId xmlns:a16="http://schemas.microsoft.com/office/drawing/2014/main" id="{6AA9DBD5-7F39-448F-86F0-C63A920F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68">
              <a:extLst>
                <a:ext uri="{FF2B5EF4-FFF2-40B4-BE49-F238E27FC236}">
                  <a16:creationId xmlns:a16="http://schemas.microsoft.com/office/drawing/2014/main" id="{21173D02-B3B4-42FD-84A8-80AE14E16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69">
              <a:extLst>
                <a:ext uri="{FF2B5EF4-FFF2-40B4-BE49-F238E27FC236}">
                  <a16:creationId xmlns:a16="http://schemas.microsoft.com/office/drawing/2014/main" id="{91B03C26-A15E-41A8-B2A8-A0F55527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70">
              <a:extLst>
                <a:ext uri="{FF2B5EF4-FFF2-40B4-BE49-F238E27FC236}">
                  <a16:creationId xmlns:a16="http://schemas.microsoft.com/office/drawing/2014/main" id="{CEE456FB-DB27-400A-B962-8A94062ED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71">
              <a:extLst>
                <a:ext uri="{FF2B5EF4-FFF2-40B4-BE49-F238E27FC236}">
                  <a16:creationId xmlns:a16="http://schemas.microsoft.com/office/drawing/2014/main" id="{06FC1805-3D67-4479-860E-C6076FF8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72">
              <a:extLst>
                <a:ext uri="{FF2B5EF4-FFF2-40B4-BE49-F238E27FC236}">
                  <a16:creationId xmlns:a16="http://schemas.microsoft.com/office/drawing/2014/main" id="{F0B8BCA0-0D17-49F6-95C6-DA883D7B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7" name="모서리가 둥근 직사각형 3">
            <a:extLst>
              <a:ext uri="{FF2B5EF4-FFF2-40B4-BE49-F238E27FC236}">
                <a16:creationId xmlns:a16="http://schemas.microsoft.com/office/drawing/2014/main" id="{D194C8FF-2278-4418-8D5A-CB4428E04888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1. </a:t>
            </a:r>
            <a:r>
              <a:rPr lang="ko-KR" altLang="en-US" sz="2800" b="1" dirty="0"/>
              <a:t>주제설명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9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2. </a:t>
            </a:r>
            <a:r>
              <a:rPr lang="ko-KR" altLang="en-US" sz="2800" b="1" dirty="0"/>
              <a:t>화면 구성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78B9C-A40D-49C2-96FC-CD278487954D}"/>
              </a:ext>
            </a:extLst>
          </p:cNvPr>
          <p:cNvSpPr txBox="1"/>
          <p:nvPr/>
        </p:nvSpPr>
        <p:spPr>
          <a:xfrm>
            <a:off x="8079950" y="1039055"/>
            <a:ext cx="3371915" cy="923330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Option: </a:t>
            </a:r>
            <a:r>
              <a:rPr lang="ko-KR" altLang="en-US" b="1" dirty="0"/>
              <a:t>배경색 변경</a:t>
            </a:r>
            <a:r>
              <a:rPr lang="en-US" altLang="ko-KR" b="1" dirty="0"/>
              <a:t>, </a:t>
            </a:r>
            <a:r>
              <a:rPr lang="ko-KR" altLang="en-US" b="1" dirty="0"/>
              <a:t>재시작</a:t>
            </a:r>
            <a:r>
              <a:rPr lang="en-US" altLang="ko-KR" b="1" dirty="0"/>
              <a:t>, </a:t>
            </a:r>
            <a:r>
              <a:rPr lang="ko-KR" altLang="en-US" b="1" dirty="0"/>
              <a:t>종료 기능을 사용할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C1CB9-AD9A-4785-BB49-F99F32C943DD}"/>
              </a:ext>
            </a:extLst>
          </p:cNvPr>
          <p:cNvSpPr txBox="1"/>
          <p:nvPr/>
        </p:nvSpPr>
        <p:spPr>
          <a:xfrm>
            <a:off x="7973934" y="3301967"/>
            <a:ext cx="3372884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timer: </a:t>
            </a:r>
            <a:r>
              <a:rPr lang="ko-KR" altLang="en-US" b="1" dirty="0"/>
              <a:t>시간을 기록하고 체크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2EA8F-1591-4A18-8D54-61B4E7513DD5}"/>
              </a:ext>
            </a:extLst>
          </p:cNvPr>
          <p:cNvSpPr txBox="1"/>
          <p:nvPr/>
        </p:nvSpPr>
        <p:spPr>
          <a:xfrm>
            <a:off x="7982792" y="2245186"/>
            <a:ext cx="3372884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칼로리 계산기</a:t>
            </a:r>
            <a:r>
              <a:rPr lang="en-US" altLang="ko-KR" b="1" dirty="0"/>
              <a:t>: </a:t>
            </a:r>
            <a:r>
              <a:rPr lang="ko-KR" altLang="en-US" b="1" dirty="0"/>
              <a:t>자신이 소모한 칼로리를 계산할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9CDD9-06BE-484E-90EE-15EAE88AE413}"/>
              </a:ext>
            </a:extLst>
          </p:cNvPr>
          <p:cNvSpPr txBox="1"/>
          <p:nvPr/>
        </p:nvSpPr>
        <p:spPr>
          <a:xfrm>
            <a:off x="7999470" y="4480979"/>
            <a:ext cx="3372884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추천 동영상</a:t>
            </a:r>
            <a:r>
              <a:rPr lang="en-US" altLang="ko-KR" b="1" dirty="0"/>
              <a:t>: </a:t>
            </a:r>
            <a:r>
              <a:rPr lang="ko-KR" altLang="en-US" b="1" dirty="0"/>
              <a:t>운동 관련 동영상 링크들을 볼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4C3DA8-6B86-4845-8616-CF921ADEEED7}"/>
              </a:ext>
            </a:extLst>
          </p:cNvPr>
          <p:cNvSpPr txBox="1"/>
          <p:nvPr/>
        </p:nvSpPr>
        <p:spPr>
          <a:xfrm>
            <a:off x="7965836" y="5669397"/>
            <a:ext cx="3372884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캘린더</a:t>
            </a:r>
            <a:r>
              <a:rPr lang="en-US" altLang="ko-KR" b="1" dirty="0"/>
              <a:t>: </a:t>
            </a:r>
            <a:r>
              <a:rPr lang="ko-KR" altLang="en-US" b="1" dirty="0"/>
              <a:t>운동 일지를 요일별로 기록하고 관리할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05A4F9-262D-46AD-B711-8D0DB8C629DD}"/>
              </a:ext>
            </a:extLst>
          </p:cNvPr>
          <p:cNvSpPr txBox="1"/>
          <p:nvPr/>
        </p:nvSpPr>
        <p:spPr>
          <a:xfrm>
            <a:off x="126859" y="1325446"/>
            <a:ext cx="3001758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부위별 운동법을 알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F5F5F-77D9-4E54-A614-FF7B6A43D96E}"/>
              </a:ext>
            </a:extLst>
          </p:cNvPr>
          <p:cNvSpPr txBox="1"/>
          <p:nvPr/>
        </p:nvSpPr>
        <p:spPr>
          <a:xfrm>
            <a:off x="169061" y="2294002"/>
            <a:ext cx="2959555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추천 보조제품을 알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DC80E4-F18F-4BEC-B35A-EACFC0519FC6}"/>
              </a:ext>
            </a:extLst>
          </p:cNvPr>
          <p:cNvSpPr txBox="1"/>
          <p:nvPr/>
        </p:nvSpPr>
        <p:spPr>
          <a:xfrm>
            <a:off x="148965" y="5911505"/>
            <a:ext cx="2965996" cy="369332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11. </a:t>
            </a:r>
            <a:r>
              <a:rPr lang="ko-KR" altLang="en-US" b="1" dirty="0"/>
              <a:t>개발자의 대한 소개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2F5CC-5A86-4F92-A2E6-0025F0BAC8C7}"/>
              </a:ext>
            </a:extLst>
          </p:cNvPr>
          <p:cNvSpPr txBox="1"/>
          <p:nvPr/>
        </p:nvSpPr>
        <p:spPr>
          <a:xfrm>
            <a:off x="168530" y="3846813"/>
            <a:ext cx="2959555" cy="923330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자신의 몸무게와 키를 입력하면 표준체중과 비교할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B717F0-FE46-4025-8A9E-57AAC2011801}"/>
              </a:ext>
            </a:extLst>
          </p:cNvPr>
          <p:cNvSpPr txBox="1"/>
          <p:nvPr/>
        </p:nvSpPr>
        <p:spPr>
          <a:xfrm>
            <a:off x="237443" y="4995315"/>
            <a:ext cx="2877518" cy="646331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10. </a:t>
            </a:r>
            <a:r>
              <a:rPr lang="ko-KR" altLang="en-US" b="1" dirty="0"/>
              <a:t>여러 스트레칭 방법을 알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14DB9-31A5-4EC1-ABBF-317F5279A919}"/>
              </a:ext>
            </a:extLst>
          </p:cNvPr>
          <p:cNvSpPr txBox="1"/>
          <p:nvPr/>
        </p:nvSpPr>
        <p:spPr>
          <a:xfrm>
            <a:off x="181910" y="3223417"/>
            <a:ext cx="2959555" cy="369332"/>
          </a:xfrm>
          <a:prstGeom prst="rect">
            <a:avLst/>
          </a:prstGeom>
          <a:noFill/>
          <a:ln w="28575">
            <a:solidFill>
              <a:srgbClr val="0079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추천 음식을 볼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1994B0-FE59-461E-B47E-038DB8B3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8" y="1325446"/>
            <a:ext cx="4237974" cy="5532554"/>
          </a:xfrm>
          <a:prstGeom prst="rect">
            <a:avLst/>
          </a:prstGeom>
          <a:ln>
            <a:solidFill>
              <a:srgbClr val="0079DC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3D88D6E-A18F-47FF-9993-4D13F410611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656872" y="1500720"/>
            <a:ext cx="42307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DDCB5B4-409C-4654-81DC-C2B0818AF173}"/>
              </a:ext>
            </a:extLst>
          </p:cNvPr>
          <p:cNvCxnSpPr>
            <a:endCxn id="30" idx="1"/>
          </p:cNvCxnSpPr>
          <p:nvPr/>
        </p:nvCxnSpPr>
        <p:spPr>
          <a:xfrm flipV="1">
            <a:off x="5883965" y="2568352"/>
            <a:ext cx="2098827" cy="371981"/>
          </a:xfrm>
          <a:prstGeom prst="bentConnector3">
            <a:avLst>
              <a:gd name="adj1" fmla="val -1144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860DADBF-37A1-4D10-83B0-801D1D43CDE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334539" y="3350783"/>
            <a:ext cx="1639395" cy="274350"/>
          </a:xfrm>
          <a:prstGeom prst="bentConnector3">
            <a:avLst>
              <a:gd name="adj1" fmla="val 690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5BCD95E7-1399-47F8-B180-E657EAD07249}"/>
              </a:ext>
            </a:extLst>
          </p:cNvPr>
          <p:cNvCxnSpPr>
            <a:endCxn id="31" idx="1"/>
          </p:cNvCxnSpPr>
          <p:nvPr/>
        </p:nvCxnSpPr>
        <p:spPr>
          <a:xfrm rot="16200000" flipH="1">
            <a:off x="6700886" y="3505561"/>
            <a:ext cx="1396062" cy="1201105"/>
          </a:xfrm>
          <a:prstGeom prst="bentConnector2">
            <a:avLst/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4A1E97BC-4B14-4B64-8F00-54E01FD25CB3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6275837" y="4302564"/>
            <a:ext cx="2641780" cy="738218"/>
          </a:xfrm>
          <a:prstGeom prst="bentConnector2">
            <a:avLst/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E569DD4-8421-42DF-A70B-F8B56AF31C50}"/>
              </a:ext>
            </a:extLst>
          </p:cNvPr>
          <p:cNvCxnSpPr>
            <a:endCxn id="39" idx="3"/>
          </p:cNvCxnSpPr>
          <p:nvPr/>
        </p:nvCxnSpPr>
        <p:spPr>
          <a:xfrm flipH="1">
            <a:off x="3114961" y="6096171"/>
            <a:ext cx="436622" cy="0"/>
          </a:xfrm>
          <a:prstGeom prst="straightConnector1">
            <a:avLst/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A586442E-E6CB-4050-A92C-250EB766E53A}"/>
              </a:ext>
            </a:extLst>
          </p:cNvPr>
          <p:cNvCxnSpPr>
            <a:endCxn id="41" idx="3"/>
          </p:cNvCxnSpPr>
          <p:nvPr/>
        </p:nvCxnSpPr>
        <p:spPr>
          <a:xfrm rot="10800000">
            <a:off x="3114961" y="5318482"/>
            <a:ext cx="436622" cy="323165"/>
          </a:xfrm>
          <a:prstGeom prst="bentConnector3">
            <a:avLst/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8446731-152C-4067-BF43-F33296E5A8CA}"/>
              </a:ext>
            </a:extLst>
          </p:cNvPr>
          <p:cNvSpPr/>
          <p:nvPr/>
        </p:nvSpPr>
        <p:spPr>
          <a:xfrm flipH="1">
            <a:off x="3545620" y="5127310"/>
            <a:ext cx="45719" cy="191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581E60C9-EEB0-491F-A01D-F1B35EDB4581}"/>
              </a:ext>
            </a:extLst>
          </p:cNvPr>
          <p:cNvCxnSpPr>
            <a:stCxn id="170" idx="3"/>
            <a:endCxn id="40" idx="3"/>
          </p:cNvCxnSpPr>
          <p:nvPr/>
        </p:nvCxnSpPr>
        <p:spPr>
          <a:xfrm rot="10800000">
            <a:off x="3128086" y="4308478"/>
            <a:ext cx="417535" cy="914418"/>
          </a:xfrm>
          <a:prstGeom prst="bentConnector3">
            <a:avLst/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9769C1F-2C1C-4B51-9D2A-2149B8C252D7}"/>
              </a:ext>
            </a:extLst>
          </p:cNvPr>
          <p:cNvSpPr/>
          <p:nvPr/>
        </p:nvSpPr>
        <p:spPr>
          <a:xfrm flipH="1">
            <a:off x="3552246" y="4458075"/>
            <a:ext cx="45719" cy="191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804098-FF12-4B4F-9DCA-677952BEDD91}"/>
              </a:ext>
            </a:extLst>
          </p:cNvPr>
          <p:cNvCxnSpPr>
            <a:stCxn id="188" idx="2"/>
            <a:endCxn id="48" idx="3"/>
          </p:cNvCxnSpPr>
          <p:nvPr/>
        </p:nvCxnSpPr>
        <p:spPr>
          <a:xfrm rot="5400000" flipH="1">
            <a:off x="2737703" y="3811845"/>
            <a:ext cx="1241164" cy="433640"/>
          </a:xfrm>
          <a:prstGeom prst="bentConnector4">
            <a:avLst>
              <a:gd name="adj1" fmla="val -3470"/>
              <a:gd name="adj2" fmla="val 37356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F9E72E6-FF5F-4328-AAFB-668B4FF4AE97}"/>
              </a:ext>
            </a:extLst>
          </p:cNvPr>
          <p:cNvSpPr/>
          <p:nvPr/>
        </p:nvSpPr>
        <p:spPr>
          <a:xfrm flipH="1">
            <a:off x="3545621" y="3961122"/>
            <a:ext cx="45719" cy="191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CF67E14-2E0C-4AE1-9283-184EEF9CB77D}"/>
              </a:ext>
            </a:extLst>
          </p:cNvPr>
          <p:cNvCxnSpPr>
            <a:stCxn id="192" idx="2"/>
            <a:endCxn id="38" idx="3"/>
          </p:cNvCxnSpPr>
          <p:nvPr/>
        </p:nvCxnSpPr>
        <p:spPr>
          <a:xfrm rot="5400000" flipH="1">
            <a:off x="2580985" y="3164799"/>
            <a:ext cx="1535126" cy="439864"/>
          </a:xfrm>
          <a:prstGeom prst="bentConnector4">
            <a:avLst>
              <a:gd name="adj1" fmla="val 648"/>
              <a:gd name="adj2" fmla="val 55611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5142C65-87DF-42D6-8F74-1C7F6AE9DEA1}"/>
              </a:ext>
            </a:extLst>
          </p:cNvPr>
          <p:cNvSpPr/>
          <p:nvPr/>
        </p:nvSpPr>
        <p:spPr>
          <a:xfrm flipH="1">
            <a:off x="3545622" y="3537051"/>
            <a:ext cx="45719" cy="191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0415941-8288-45D5-81C4-635418F75BAB}"/>
              </a:ext>
            </a:extLst>
          </p:cNvPr>
          <p:cNvCxnSpPr>
            <a:cxnSpLocks/>
          </p:cNvCxnSpPr>
          <p:nvPr/>
        </p:nvCxnSpPr>
        <p:spPr>
          <a:xfrm flipH="1" flipV="1">
            <a:off x="3089522" y="1641108"/>
            <a:ext cx="462724" cy="1984025"/>
          </a:xfrm>
          <a:prstGeom prst="bentConnector3">
            <a:avLst>
              <a:gd name="adj1" fmla="val 10740"/>
            </a:avLst>
          </a:prstGeom>
          <a:ln w="38100">
            <a:solidFill>
              <a:srgbClr val="0079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4C392-FE2F-4E5C-8D7C-C115B41B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" y="1674906"/>
            <a:ext cx="4174434" cy="3443593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CD5D61-5CB5-459A-9996-9C20D30D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43" y="1674906"/>
            <a:ext cx="4708596" cy="3443594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96461D-BC91-438D-ACA7-1483828BBA9D}"/>
              </a:ext>
            </a:extLst>
          </p:cNvPr>
          <p:cNvSpPr/>
          <p:nvPr/>
        </p:nvSpPr>
        <p:spPr>
          <a:xfrm>
            <a:off x="2892624" y="1685172"/>
            <a:ext cx="1974575" cy="281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369992-E188-43BC-8E4B-3561C736C22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67199" y="1825812"/>
            <a:ext cx="4075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AF4463-A243-4CD3-BB2B-B7CA1D63F35A}"/>
              </a:ext>
            </a:extLst>
          </p:cNvPr>
          <p:cNvSpPr txBox="1"/>
          <p:nvPr/>
        </p:nvSpPr>
        <p:spPr>
          <a:xfrm>
            <a:off x="623286" y="5166375"/>
            <a:ext cx="8233755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배경색 변경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어플리케이션의 배경색을 파랑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초록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빨강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노랑색으로 바꾼다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재시작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어플리케이션을 재시작 한다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종료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어플리케이션을 종료한다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(7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7-1, </a:t>
            </a:r>
            <a:r>
              <a:rPr lang="ko-KR" altLang="en-US" sz="1600" b="1" dirty="0"/>
              <a:t>옵션메뉴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15ED57-AB97-4E77-8514-23D96A4E4757}"/>
              </a:ext>
            </a:extLst>
          </p:cNvPr>
          <p:cNvSpPr/>
          <p:nvPr/>
        </p:nvSpPr>
        <p:spPr>
          <a:xfrm>
            <a:off x="623286" y="1072601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1. Option </a:t>
            </a:r>
            <a:endParaRPr lang="ko-KR" altLang="en-US" sz="24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A8D5D0-3811-4316-89DD-BBFB9632101D}"/>
              </a:ext>
            </a:extLst>
          </p:cNvPr>
          <p:cNvSpPr/>
          <p:nvPr/>
        </p:nvSpPr>
        <p:spPr>
          <a:xfrm>
            <a:off x="8942969" y="1674906"/>
            <a:ext cx="2268370" cy="1068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01173-3835-4520-B192-FD73AC57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5" y="1735312"/>
            <a:ext cx="4156082" cy="3525801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A62927-D613-49DD-A561-CCA34F7CF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1" y="1735312"/>
            <a:ext cx="4154551" cy="3525801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BEB124-820F-47C5-BC70-E0DF77583570}"/>
              </a:ext>
            </a:extLst>
          </p:cNvPr>
          <p:cNvSpPr txBox="1"/>
          <p:nvPr/>
        </p:nvSpPr>
        <p:spPr>
          <a:xfrm>
            <a:off x="519954" y="5462159"/>
            <a:ext cx="9220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/>
              <a:t>운동 시간에 따라 소모된 칼로리를 계산기를 통해 확인할 수 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칼로리 계산기에 나와있는 항목으론 걷기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등산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줄넘기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스쿼트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사이클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러닝 머신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윗몸 일으키기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달리기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에어로빅이 있다</a:t>
            </a:r>
            <a:r>
              <a:rPr lang="en-US" altLang="ko-KR" sz="1600" b="1" dirty="0"/>
              <a:t>.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(4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4-1, </a:t>
            </a:r>
            <a:r>
              <a:rPr lang="ko-KR" altLang="en-US" sz="1600" b="1" dirty="0"/>
              <a:t>계산기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장 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</a:t>
            </a:r>
            <a:r>
              <a:rPr lang="en-US" altLang="ko-KR" sz="1600" b="1" dirty="0"/>
              <a:t>) </a:t>
            </a:r>
            <a:endParaRPr lang="ko-KR" altLang="en-US" sz="16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2F1E3C-0E50-42AC-9BB4-9D2D3FDD89E3}"/>
              </a:ext>
            </a:extLst>
          </p:cNvPr>
          <p:cNvSpPr/>
          <p:nvPr/>
        </p:nvSpPr>
        <p:spPr>
          <a:xfrm>
            <a:off x="5215241" y="3101439"/>
            <a:ext cx="1245704" cy="43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742556" y="1135222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칼로리 계산기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845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517271" y="1135222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3. Timer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95B33-A807-4F26-ACF4-E631A50B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9" y="1675147"/>
            <a:ext cx="3030669" cy="3708752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BA5BB-B603-4A46-9563-0D8E69CCB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65" y="1675147"/>
            <a:ext cx="3030669" cy="3762484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F40212-C65B-4D70-88E1-CBEFA2DE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35" y="1675147"/>
            <a:ext cx="3030668" cy="3787011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3798D7-7CD2-471C-AA76-B121B17530B5}"/>
              </a:ext>
            </a:extLst>
          </p:cNvPr>
          <p:cNvSpPr/>
          <p:nvPr/>
        </p:nvSpPr>
        <p:spPr>
          <a:xfrm>
            <a:off x="3824373" y="3337943"/>
            <a:ext cx="581536" cy="43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D087DED-236B-4D0B-88E4-6408FA575A72}"/>
              </a:ext>
            </a:extLst>
          </p:cNvPr>
          <p:cNvSpPr/>
          <p:nvPr/>
        </p:nvSpPr>
        <p:spPr>
          <a:xfrm>
            <a:off x="7786090" y="3568652"/>
            <a:ext cx="907336" cy="43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E3260-7E1A-4907-B765-54A38A744D5A}"/>
              </a:ext>
            </a:extLst>
          </p:cNvPr>
          <p:cNvSpPr txBox="1"/>
          <p:nvPr/>
        </p:nvSpPr>
        <p:spPr>
          <a:xfrm>
            <a:off x="414873" y="5600192"/>
            <a:ext cx="11031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달리기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러닝 머신 등 타이머가 필요한 운동일 때 사용하는 타이머이며 </a:t>
            </a:r>
            <a:r>
              <a:rPr lang="en-US" altLang="ko-KR" sz="1600" b="1" dirty="0"/>
              <a:t>START, STOP, RESET, SAVE LAP</a:t>
            </a:r>
            <a:r>
              <a:rPr lang="ko-KR" altLang="en-US" sz="1600" b="1" dirty="0"/>
              <a:t>버튼이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(6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6-1, </a:t>
            </a:r>
            <a:r>
              <a:rPr lang="ko-KR" altLang="en-US" sz="1600" b="1" dirty="0"/>
              <a:t>타이머 </a:t>
            </a:r>
            <a:r>
              <a:rPr lang="en-US" altLang="ko-KR" sz="1600" b="1" dirty="0"/>
              <a:t>/ 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 </a:t>
            </a:r>
            <a:r>
              <a:rPr lang="en-US" altLang="ko-KR" sz="1600" b="1" dirty="0"/>
              <a:t>/ 11</a:t>
            </a:r>
            <a:r>
              <a:rPr lang="ko-KR" altLang="en-US" sz="1600" b="1" dirty="0"/>
              <a:t>장 예제</a:t>
            </a:r>
            <a:r>
              <a:rPr lang="en-US" altLang="ko-KR" sz="1600" b="1" dirty="0"/>
              <a:t>11-4, </a:t>
            </a:r>
            <a:r>
              <a:rPr lang="ko-KR" altLang="en-US" sz="1600" b="1" dirty="0" err="1"/>
              <a:t>리스트뷰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F5975E-B740-4C1C-9FE6-3B2DAF73B128}"/>
              </a:ext>
            </a:extLst>
          </p:cNvPr>
          <p:cNvSpPr/>
          <p:nvPr/>
        </p:nvSpPr>
        <p:spPr>
          <a:xfrm>
            <a:off x="4580665" y="2491409"/>
            <a:ext cx="720205" cy="198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14342-BA02-4F96-A9D6-B473A217CFCF}"/>
              </a:ext>
            </a:extLst>
          </p:cNvPr>
          <p:cNvSpPr/>
          <p:nvPr/>
        </p:nvSpPr>
        <p:spPr>
          <a:xfrm>
            <a:off x="4580665" y="2491409"/>
            <a:ext cx="756291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66FFB9-AD8F-4ED1-9F5B-899D24E0B9A3}"/>
              </a:ext>
            </a:extLst>
          </p:cNvPr>
          <p:cNvSpPr/>
          <p:nvPr/>
        </p:nvSpPr>
        <p:spPr>
          <a:xfrm>
            <a:off x="10019723" y="2491409"/>
            <a:ext cx="756291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88F80C1-D10D-4515-A186-59E1263640A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4975605" y="2130059"/>
            <a:ext cx="344557" cy="37814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5048B6-47CB-402A-BB53-C851CF92973C}"/>
              </a:ext>
            </a:extLst>
          </p:cNvPr>
          <p:cNvCxnSpPr/>
          <p:nvPr/>
        </p:nvCxnSpPr>
        <p:spPr>
          <a:xfrm flipV="1">
            <a:off x="10397868" y="2319131"/>
            <a:ext cx="0" cy="17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742556" y="1135222"/>
            <a:ext cx="2090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추천동영상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0F10C-ED7E-470C-B392-27399ED9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1" y="1724070"/>
            <a:ext cx="3876483" cy="3773424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00A30E-56CE-4249-B694-48DD850B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2" y="1542288"/>
            <a:ext cx="3876482" cy="377342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23037C-C4EF-4DBF-850A-9CC021FFCC98}"/>
              </a:ext>
            </a:extLst>
          </p:cNvPr>
          <p:cNvSpPr txBox="1"/>
          <p:nvPr/>
        </p:nvSpPr>
        <p:spPr>
          <a:xfrm>
            <a:off x="375117" y="5624677"/>
            <a:ext cx="1111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유명한 헬스관련 </a:t>
            </a:r>
            <a:r>
              <a:rPr lang="en-US" altLang="ko-KR" sz="1600" b="1" dirty="0"/>
              <a:t>YOTUBE </a:t>
            </a:r>
            <a:r>
              <a:rPr lang="ko-KR" altLang="en-US" sz="1600" b="1" dirty="0"/>
              <a:t>채널을 추천해주며 여러 채널을 목록으로 나열하고 링크로 </a:t>
            </a:r>
            <a:r>
              <a:rPr lang="en-US" altLang="ko-KR" sz="1600" b="1" dirty="0"/>
              <a:t>YOUTUBE</a:t>
            </a:r>
            <a:r>
              <a:rPr lang="ko-KR" altLang="en-US" sz="1600" b="1" dirty="0"/>
              <a:t>채널에 들어가 동영상을 볼 수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(6</a:t>
            </a:r>
            <a:r>
              <a:rPr lang="ko-KR" altLang="en-US" sz="1600" b="1" dirty="0"/>
              <a:t>장 예제</a:t>
            </a:r>
            <a:r>
              <a:rPr lang="en-US" altLang="ko-KR" sz="1600" b="1" dirty="0"/>
              <a:t>6-13, </a:t>
            </a:r>
            <a:r>
              <a:rPr lang="ko-KR" altLang="en-US" sz="1600" b="1" dirty="0"/>
              <a:t>스크롤 뷰 </a:t>
            </a:r>
            <a:r>
              <a:rPr lang="en-US" altLang="ko-KR" sz="1600" b="1" dirty="0"/>
              <a:t>/ 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 </a:t>
            </a:r>
            <a:r>
              <a:rPr lang="en-US" altLang="ko-KR" sz="1600" b="1" dirty="0"/>
              <a:t>/10</a:t>
            </a:r>
            <a:r>
              <a:rPr lang="ko-KR" altLang="en-US" sz="1600" b="1" dirty="0"/>
              <a:t>장 예제</a:t>
            </a:r>
            <a:r>
              <a:rPr lang="en-US" altLang="ko-KR" sz="1600" b="1" dirty="0"/>
              <a:t>10-20, </a:t>
            </a:r>
            <a:r>
              <a:rPr lang="ko-KR" altLang="en-US" sz="1600" b="1" dirty="0"/>
              <a:t>암시적 </a:t>
            </a:r>
            <a:r>
              <a:rPr lang="ko-KR" altLang="en-US" sz="1600" b="1" dirty="0" err="1"/>
              <a:t>인텐트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EB78E4-00CF-4864-A897-FE8E9306A5EA}"/>
              </a:ext>
            </a:extLst>
          </p:cNvPr>
          <p:cNvSpPr/>
          <p:nvPr/>
        </p:nvSpPr>
        <p:spPr>
          <a:xfrm>
            <a:off x="3511826" y="2040835"/>
            <a:ext cx="1259608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16A6E87-F486-48B5-80F9-65DA74E5090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4771434" y="2140226"/>
            <a:ext cx="1443838" cy="128877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12A2F15B-3C7B-4494-9A4E-F66D254BFAD1}"/>
              </a:ext>
            </a:extLst>
          </p:cNvPr>
          <p:cNvSpPr/>
          <p:nvPr/>
        </p:nvSpPr>
        <p:spPr>
          <a:xfrm>
            <a:off x="251791" y="35998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3. </a:t>
            </a:r>
            <a:r>
              <a:rPr lang="ko-KR" altLang="en-US" sz="2800" b="1" dirty="0"/>
              <a:t>상세한 설명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4051A-90D1-44B9-9B68-672F8E26ECDB}"/>
              </a:ext>
            </a:extLst>
          </p:cNvPr>
          <p:cNvSpPr/>
          <p:nvPr/>
        </p:nvSpPr>
        <p:spPr>
          <a:xfrm>
            <a:off x="265478" y="1135222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캘린더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FDC57-E014-487F-8771-19EA6C9CF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86" y="1596887"/>
            <a:ext cx="2561815" cy="3977640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D43F2E-0688-4A48-A0C5-14A46747B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9" y="1616699"/>
            <a:ext cx="2561815" cy="4020312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0E236-171C-4CE5-AE69-8EC0A14F9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32" y="1616699"/>
            <a:ext cx="2561815" cy="4017264"/>
          </a:xfrm>
          <a:prstGeom prst="rect">
            <a:avLst/>
          </a:prstGeom>
          <a:ln>
            <a:solidFill>
              <a:srgbClr val="0079DC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3CE82D-6B25-4292-9C5F-86ED7F8EF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6" y="1616699"/>
            <a:ext cx="2561815" cy="4017264"/>
          </a:xfrm>
          <a:prstGeom prst="rect">
            <a:avLst/>
          </a:prstGeom>
          <a:ln>
            <a:solidFill>
              <a:srgbClr val="0079DC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B2F87-B9EB-45A2-A94C-02020FD1BD19}"/>
              </a:ext>
            </a:extLst>
          </p:cNvPr>
          <p:cNvSpPr txBox="1"/>
          <p:nvPr/>
        </p:nvSpPr>
        <p:spPr>
          <a:xfrm>
            <a:off x="247646" y="5770974"/>
            <a:ext cx="1073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캘린더를 통해 일정을 관리 할 수 있으며 파일 처리를 통해 일정을 추가 하거나 수정 할 수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(5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5-6, </a:t>
            </a:r>
            <a:r>
              <a:rPr lang="ko-KR" altLang="en-US" sz="1600" b="1" dirty="0"/>
              <a:t>리니어 레이아웃 </a:t>
            </a:r>
            <a:r>
              <a:rPr lang="en-US" altLang="ko-KR" sz="1600" b="1" dirty="0"/>
              <a:t>/ 6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6-3 </a:t>
            </a:r>
            <a:r>
              <a:rPr lang="ko-KR" altLang="en-US" sz="1600" b="1" dirty="0" err="1"/>
              <a:t>캘린더뷰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7</a:t>
            </a:r>
            <a:r>
              <a:rPr lang="ko-KR" altLang="en-US" sz="1600" b="1" dirty="0"/>
              <a:t>장 예제</a:t>
            </a:r>
            <a:r>
              <a:rPr lang="en-US" altLang="ko-KR" sz="1600" b="1" dirty="0"/>
              <a:t>7-16, </a:t>
            </a:r>
            <a:r>
              <a:rPr lang="ko-KR" altLang="en-US" sz="1600" b="1" dirty="0"/>
              <a:t>대화상자 </a:t>
            </a:r>
            <a:r>
              <a:rPr lang="en-US" altLang="ko-KR" sz="1600" b="1" dirty="0"/>
              <a:t>/ 8</a:t>
            </a:r>
            <a:r>
              <a:rPr lang="ko-KR" altLang="en-US" sz="1600" b="1" dirty="0"/>
              <a:t>장 실습</a:t>
            </a:r>
            <a:r>
              <a:rPr lang="en-US" altLang="ko-KR" sz="1600" b="1" dirty="0"/>
              <a:t>8-1, </a:t>
            </a:r>
            <a:r>
              <a:rPr lang="ko-KR" altLang="en-US" sz="1600" b="1" dirty="0"/>
              <a:t>파일처리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55E64E-C780-408C-8D4A-095F0F7CE0E7}"/>
              </a:ext>
            </a:extLst>
          </p:cNvPr>
          <p:cNvSpPr/>
          <p:nvPr/>
        </p:nvSpPr>
        <p:spPr>
          <a:xfrm>
            <a:off x="312190" y="3551583"/>
            <a:ext cx="2407375" cy="1789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2561C-D58C-450F-913D-76EDE24EF085}"/>
              </a:ext>
            </a:extLst>
          </p:cNvPr>
          <p:cNvSpPr/>
          <p:nvPr/>
        </p:nvSpPr>
        <p:spPr>
          <a:xfrm>
            <a:off x="4850296" y="3790122"/>
            <a:ext cx="785466" cy="155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A4B7D8-B217-4A0B-A0CC-ACB3A1BD72CD}"/>
              </a:ext>
            </a:extLst>
          </p:cNvPr>
          <p:cNvSpPr/>
          <p:nvPr/>
        </p:nvSpPr>
        <p:spPr>
          <a:xfrm>
            <a:off x="7885043" y="3790122"/>
            <a:ext cx="802379" cy="155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F7118E-57A4-4A04-95AE-198832079794}"/>
              </a:ext>
            </a:extLst>
          </p:cNvPr>
          <p:cNvSpPr/>
          <p:nvPr/>
        </p:nvSpPr>
        <p:spPr>
          <a:xfrm>
            <a:off x="9448800" y="3167270"/>
            <a:ext cx="2186610" cy="901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645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684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이민수</cp:lastModifiedBy>
  <cp:revision>35</cp:revision>
  <dcterms:created xsi:type="dcterms:W3CDTF">2019-11-26T05:40:40Z</dcterms:created>
  <dcterms:modified xsi:type="dcterms:W3CDTF">2023-01-21T12:59:52Z</dcterms:modified>
</cp:coreProperties>
</file>