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462" r:id="rId2"/>
    <p:sldId id="478" r:id="rId3"/>
    <p:sldId id="472" r:id="rId4"/>
    <p:sldId id="473" r:id="rId5"/>
    <p:sldId id="475" r:id="rId6"/>
    <p:sldId id="476" r:id="rId7"/>
    <p:sldId id="480" r:id="rId8"/>
    <p:sldId id="461" r:id="rId9"/>
    <p:sldId id="463" r:id="rId10"/>
    <p:sldId id="466" r:id="rId11"/>
    <p:sldId id="468" r:id="rId12"/>
    <p:sldId id="467" r:id="rId13"/>
    <p:sldId id="479" r:id="rId14"/>
    <p:sldId id="477" r:id="rId15"/>
    <p:sldId id="464" r:id="rId16"/>
    <p:sldId id="465" r:id="rId17"/>
    <p:sldId id="469" r:id="rId18"/>
    <p:sldId id="470" r:id="rId19"/>
    <p:sldId id="4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ResearchProject\Optimization\Python\Hybrid\Results_Hybri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ResearchProject\Optimization\Python\Hybrid\Results_Hybrid.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ResearchProject\Optimization\Python\Sequential\Results_Sequential.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ResearchProject\Optimization\Python\Sequential\Results_Sequential.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a:t>
            </a:r>
            <a:r>
              <a:rPr lang="en-US" baseline="0"/>
              <a:t> v.s. Bias for different calibration methods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Results_Hybrid!$A$3</c:f>
              <c:strCache>
                <c:ptCount val="1"/>
                <c:pt idx="0">
                  <c:v>Calibration1_CSO</c:v>
                </c:pt>
              </c:strCache>
            </c:strRef>
          </c:tx>
          <c:spPr>
            <a:ln w="19050" cap="rnd">
              <a:solidFill>
                <a:schemeClr val="accent1"/>
              </a:solidFill>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Results_Hybrid!$G$3:$AE$3</c:f>
              <c:numCache>
                <c:formatCode>General</c:formatCode>
                <c:ptCount val="25"/>
                <c:pt idx="0">
                  <c:v>0.81830000000000003</c:v>
                </c:pt>
                <c:pt idx="1">
                  <c:v>0.81830000000000003</c:v>
                </c:pt>
                <c:pt idx="2">
                  <c:v>0.81830000000000003</c:v>
                </c:pt>
                <c:pt idx="3">
                  <c:v>0.81830000000000003</c:v>
                </c:pt>
                <c:pt idx="4">
                  <c:v>0.81830000000000003</c:v>
                </c:pt>
                <c:pt idx="5">
                  <c:v>0.81830000000000003</c:v>
                </c:pt>
                <c:pt idx="6">
                  <c:v>0.81840000000000002</c:v>
                </c:pt>
                <c:pt idx="7">
                  <c:v>0.81869999999999998</c:v>
                </c:pt>
                <c:pt idx="8">
                  <c:v>0.81979999999999997</c:v>
                </c:pt>
                <c:pt idx="9">
                  <c:v>0.8226</c:v>
                </c:pt>
                <c:pt idx="10">
                  <c:v>0.82750000000000001</c:v>
                </c:pt>
                <c:pt idx="11">
                  <c:v>0.83320000000000005</c:v>
                </c:pt>
                <c:pt idx="12">
                  <c:v>0.83499999999999996</c:v>
                </c:pt>
                <c:pt idx="13">
                  <c:v>0.82750000000000001</c:v>
                </c:pt>
                <c:pt idx="14">
                  <c:v>0.81110000000000004</c:v>
                </c:pt>
                <c:pt idx="15">
                  <c:v>0.79359999999999997</c:v>
                </c:pt>
                <c:pt idx="16">
                  <c:v>0.78490000000000004</c:v>
                </c:pt>
                <c:pt idx="17">
                  <c:v>0.78810000000000002</c:v>
                </c:pt>
                <c:pt idx="18">
                  <c:v>0.79810000000000003</c:v>
                </c:pt>
                <c:pt idx="19">
                  <c:v>0.80800000000000005</c:v>
                </c:pt>
                <c:pt idx="20">
                  <c:v>0.81420000000000003</c:v>
                </c:pt>
                <c:pt idx="21">
                  <c:v>0.81699999999999995</c:v>
                </c:pt>
                <c:pt idx="22">
                  <c:v>0.81799999999999995</c:v>
                </c:pt>
                <c:pt idx="23">
                  <c:v>0.81820000000000004</c:v>
                </c:pt>
                <c:pt idx="24">
                  <c:v>0.81830000000000003</c:v>
                </c:pt>
              </c:numCache>
            </c:numRef>
          </c:yVal>
          <c:smooth val="1"/>
          <c:extLst>
            <c:ext xmlns:c16="http://schemas.microsoft.com/office/drawing/2014/chart" uri="{C3380CC4-5D6E-409C-BE32-E72D297353CC}">
              <c16:uniqueId val="{00000000-383F-4DDA-A0E2-CCCD771FE939}"/>
            </c:ext>
          </c:extLst>
        </c:ser>
        <c:ser>
          <c:idx val="1"/>
          <c:order val="1"/>
          <c:tx>
            <c:strRef>
              <c:f>Results_Hybrid!$A$4</c:f>
              <c:strCache>
                <c:ptCount val="1"/>
                <c:pt idx="0">
                  <c:v>Calibration1_CSOMA</c:v>
                </c:pt>
              </c:strCache>
            </c:strRef>
          </c:tx>
          <c:spPr>
            <a:ln w="19050" cap="rnd">
              <a:solidFill>
                <a:schemeClr val="accent1"/>
              </a:solidFill>
              <a:prstDash val="sysDash"/>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Results_Hybrid!$G$4:$AE$4</c:f>
              <c:numCache>
                <c:formatCode>General</c:formatCode>
                <c:ptCount val="25"/>
                <c:pt idx="0">
                  <c:v>0.81840000000000002</c:v>
                </c:pt>
                <c:pt idx="1">
                  <c:v>0.81840000000000002</c:v>
                </c:pt>
                <c:pt idx="2">
                  <c:v>0.81840000000000002</c:v>
                </c:pt>
                <c:pt idx="3">
                  <c:v>0.81840000000000002</c:v>
                </c:pt>
                <c:pt idx="4">
                  <c:v>0.81840000000000002</c:v>
                </c:pt>
                <c:pt idx="5">
                  <c:v>0.81840000000000002</c:v>
                </c:pt>
                <c:pt idx="6">
                  <c:v>0.81850000000000001</c:v>
                </c:pt>
                <c:pt idx="7">
                  <c:v>0.81889999999999996</c:v>
                </c:pt>
                <c:pt idx="8">
                  <c:v>0.82030000000000003</c:v>
                </c:pt>
                <c:pt idx="9">
                  <c:v>0.82340000000000002</c:v>
                </c:pt>
                <c:pt idx="10">
                  <c:v>0.82869999999999999</c:v>
                </c:pt>
                <c:pt idx="11">
                  <c:v>0.83399999999999996</c:v>
                </c:pt>
                <c:pt idx="12">
                  <c:v>0.83409999999999995</c:v>
                </c:pt>
                <c:pt idx="13">
                  <c:v>0.82469999999999999</c:v>
                </c:pt>
                <c:pt idx="14">
                  <c:v>0.8075</c:v>
                </c:pt>
                <c:pt idx="15">
                  <c:v>0.79159999999999997</c:v>
                </c:pt>
                <c:pt idx="16">
                  <c:v>0.78569999999999995</c:v>
                </c:pt>
                <c:pt idx="17">
                  <c:v>0.79079999999999995</c:v>
                </c:pt>
                <c:pt idx="18">
                  <c:v>0.80110000000000003</c:v>
                </c:pt>
                <c:pt idx="19">
                  <c:v>0.81010000000000004</c:v>
                </c:pt>
                <c:pt idx="20">
                  <c:v>0.81530000000000002</c:v>
                </c:pt>
                <c:pt idx="21">
                  <c:v>0.8175</c:v>
                </c:pt>
                <c:pt idx="22">
                  <c:v>0.81820000000000004</c:v>
                </c:pt>
                <c:pt idx="23">
                  <c:v>0.81830000000000003</c:v>
                </c:pt>
                <c:pt idx="24">
                  <c:v>0.81840000000000002</c:v>
                </c:pt>
              </c:numCache>
            </c:numRef>
          </c:yVal>
          <c:smooth val="1"/>
          <c:extLst>
            <c:ext xmlns:c16="http://schemas.microsoft.com/office/drawing/2014/chart" uri="{C3380CC4-5D6E-409C-BE32-E72D297353CC}">
              <c16:uniqueId val="{00000001-383F-4DDA-A0E2-CCCD771FE939}"/>
            </c:ext>
          </c:extLst>
        </c:ser>
        <c:ser>
          <c:idx val="2"/>
          <c:order val="2"/>
          <c:tx>
            <c:strRef>
              <c:f>Results_Hybrid!$A$5</c:f>
              <c:strCache>
                <c:ptCount val="1"/>
                <c:pt idx="0">
                  <c:v>Calibration1_PSO</c:v>
                </c:pt>
              </c:strCache>
            </c:strRef>
          </c:tx>
          <c:spPr>
            <a:ln w="19050" cap="rnd">
              <a:solidFill>
                <a:schemeClr val="accent1"/>
              </a:solidFill>
              <a:prstDash val="sysDot"/>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Results_Hybrid!$G$5:$AE$5</c:f>
              <c:numCache>
                <c:formatCode>General</c:formatCode>
                <c:ptCount val="25"/>
                <c:pt idx="0">
                  <c:v>0.81840000000000002</c:v>
                </c:pt>
                <c:pt idx="1">
                  <c:v>0.81840000000000002</c:v>
                </c:pt>
                <c:pt idx="2">
                  <c:v>0.81840000000000002</c:v>
                </c:pt>
                <c:pt idx="3">
                  <c:v>0.81840000000000002</c:v>
                </c:pt>
                <c:pt idx="4">
                  <c:v>0.81840000000000002</c:v>
                </c:pt>
                <c:pt idx="5">
                  <c:v>0.81840000000000002</c:v>
                </c:pt>
                <c:pt idx="6">
                  <c:v>0.81840000000000002</c:v>
                </c:pt>
                <c:pt idx="7">
                  <c:v>0.81879999999999997</c:v>
                </c:pt>
                <c:pt idx="8">
                  <c:v>0.81979999999999997</c:v>
                </c:pt>
                <c:pt idx="9">
                  <c:v>0.8226</c:v>
                </c:pt>
                <c:pt idx="10">
                  <c:v>0.82750000000000001</c:v>
                </c:pt>
                <c:pt idx="11">
                  <c:v>0.83330000000000004</c:v>
                </c:pt>
                <c:pt idx="12">
                  <c:v>0.83530000000000004</c:v>
                </c:pt>
                <c:pt idx="13">
                  <c:v>0.82809999999999995</c:v>
                </c:pt>
                <c:pt idx="14">
                  <c:v>0.81169999999999998</c:v>
                </c:pt>
                <c:pt idx="15">
                  <c:v>0.79390000000000005</c:v>
                </c:pt>
                <c:pt idx="16">
                  <c:v>0.78469999999999995</c:v>
                </c:pt>
                <c:pt idx="17">
                  <c:v>0.78759999999999997</c:v>
                </c:pt>
                <c:pt idx="18">
                  <c:v>0.79759999999999998</c:v>
                </c:pt>
                <c:pt idx="19">
                  <c:v>0.80769999999999997</c:v>
                </c:pt>
                <c:pt idx="20">
                  <c:v>0.81410000000000005</c:v>
                </c:pt>
                <c:pt idx="21">
                  <c:v>0.81699999999999995</c:v>
                </c:pt>
                <c:pt idx="22">
                  <c:v>0.81799999999999995</c:v>
                </c:pt>
                <c:pt idx="23">
                  <c:v>0.81830000000000003</c:v>
                </c:pt>
                <c:pt idx="24">
                  <c:v>0.81830000000000003</c:v>
                </c:pt>
              </c:numCache>
            </c:numRef>
          </c:yVal>
          <c:smooth val="1"/>
          <c:extLst>
            <c:ext xmlns:c16="http://schemas.microsoft.com/office/drawing/2014/chart" uri="{C3380CC4-5D6E-409C-BE32-E72D297353CC}">
              <c16:uniqueId val="{00000002-383F-4DDA-A0E2-CCCD771FE939}"/>
            </c:ext>
          </c:extLst>
        </c:ser>
        <c:ser>
          <c:idx val="3"/>
          <c:order val="3"/>
          <c:tx>
            <c:strRef>
              <c:f>Results_Hybrid!$A$6</c:f>
              <c:strCache>
                <c:ptCount val="1"/>
                <c:pt idx="0">
                  <c:v>Calibration2_CSO</c:v>
                </c:pt>
              </c:strCache>
            </c:strRef>
          </c:tx>
          <c:spPr>
            <a:ln w="19050" cap="rnd">
              <a:solidFill>
                <a:schemeClr val="accent4"/>
              </a:solidFill>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Results_Hybrid!$G$6:$AE$6</c:f>
              <c:numCache>
                <c:formatCode>General</c:formatCode>
                <c:ptCount val="25"/>
                <c:pt idx="0">
                  <c:v>0.7742</c:v>
                </c:pt>
                <c:pt idx="1">
                  <c:v>0.7742</c:v>
                </c:pt>
                <c:pt idx="2">
                  <c:v>0.7742</c:v>
                </c:pt>
                <c:pt idx="3">
                  <c:v>0.7742</c:v>
                </c:pt>
                <c:pt idx="4">
                  <c:v>0.77429999999999999</c:v>
                </c:pt>
                <c:pt idx="5">
                  <c:v>0.77459999999999996</c:v>
                </c:pt>
                <c:pt idx="6">
                  <c:v>0.77590000000000003</c:v>
                </c:pt>
                <c:pt idx="7">
                  <c:v>0.77969999999999995</c:v>
                </c:pt>
                <c:pt idx="8">
                  <c:v>0.78800000000000003</c:v>
                </c:pt>
                <c:pt idx="9">
                  <c:v>0.80169999999999997</c:v>
                </c:pt>
                <c:pt idx="10">
                  <c:v>0.81810000000000005</c:v>
                </c:pt>
                <c:pt idx="11">
                  <c:v>0.82969999999999999</c:v>
                </c:pt>
                <c:pt idx="12">
                  <c:v>0.82940000000000003</c:v>
                </c:pt>
                <c:pt idx="13">
                  <c:v>0.81610000000000005</c:v>
                </c:pt>
                <c:pt idx="14">
                  <c:v>0.79669999999999996</c:v>
                </c:pt>
                <c:pt idx="15">
                  <c:v>0.78029999999999999</c:v>
                </c:pt>
                <c:pt idx="16">
                  <c:v>0.77180000000000004</c:v>
                </c:pt>
                <c:pt idx="17">
                  <c:v>0.77010000000000001</c:v>
                </c:pt>
                <c:pt idx="18">
                  <c:v>0.77139999999999997</c:v>
                </c:pt>
                <c:pt idx="19">
                  <c:v>0.77290000000000003</c:v>
                </c:pt>
                <c:pt idx="20">
                  <c:v>0.77380000000000004</c:v>
                </c:pt>
                <c:pt idx="21">
                  <c:v>0.77410000000000001</c:v>
                </c:pt>
                <c:pt idx="22">
                  <c:v>0.7742</c:v>
                </c:pt>
                <c:pt idx="23">
                  <c:v>0.7742</c:v>
                </c:pt>
                <c:pt idx="24">
                  <c:v>0.7742</c:v>
                </c:pt>
              </c:numCache>
            </c:numRef>
          </c:yVal>
          <c:smooth val="1"/>
          <c:extLst>
            <c:ext xmlns:c16="http://schemas.microsoft.com/office/drawing/2014/chart" uri="{C3380CC4-5D6E-409C-BE32-E72D297353CC}">
              <c16:uniqueId val="{00000003-383F-4DDA-A0E2-CCCD771FE939}"/>
            </c:ext>
          </c:extLst>
        </c:ser>
        <c:ser>
          <c:idx val="4"/>
          <c:order val="4"/>
          <c:tx>
            <c:strRef>
              <c:f>Results_Hybrid!$A$7</c:f>
              <c:strCache>
                <c:ptCount val="1"/>
                <c:pt idx="0">
                  <c:v>Calibration2_CSOMA</c:v>
                </c:pt>
              </c:strCache>
            </c:strRef>
          </c:tx>
          <c:spPr>
            <a:ln w="19050" cap="rnd">
              <a:solidFill>
                <a:schemeClr val="accent4"/>
              </a:solidFill>
              <a:prstDash val="sysDash"/>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Results_Hybrid!$G$7:$AE$7</c:f>
              <c:numCache>
                <c:formatCode>General</c:formatCode>
                <c:ptCount val="25"/>
                <c:pt idx="0">
                  <c:v>0.77470000000000006</c:v>
                </c:pt>
                <c:pt idx="1">
                  <c:v>0.77470000000000006</c:v>
                </c:pt>
                <c:pt idx="2">
                  <c:v>0.77470000000000006</c:v>
                </c:pt>
                <c:pt idx="3">
                  <c:v>0.77470000000000006</c:v>
                </c:pt>
                <c:pt idx="4">
                  <c:v>0.77480000000000004</c:v>
                </c:pt>
                <c:pt idx="5">
                  <c:v>0.7752</c:v>
                </c:pt>
                <c:pt idx="6">
                  <c:v>0.77649999999999997</c:v>
                </c:pt>
                <c:pt idx="7">
                  <c:v>0.78039999999999998</c:v>
                </c:pt>
                <c:pt idx="8">
                  <c:v>0.78890000000000005</c:v>
                </c:pt>
                <c:pt idx="9">
                  <c:v>0.80289999999999995</c:v>
                </c:pt>
                <c:pt idx="10">
                  <c:v>0.81920000000000004</c:v>
                </c:pt>
                <c:pt idx="11">
                  <c:v>0.83050000000000002</c:v>
                </c:pt>
                <c:pt idx="12">
                  <c:v>0.8296</c:v>
                </c:pt>
                <c:pt idx="13">
                  <c:v>0.81569999999999998</c:v>
                </c:pt>
                <c:pt idx="14">
                  <c:v>0.79590000000000005</c:v>
                </c:pt>
                <c:pt idx="15">
                  <c:v>0.77959999999999996</c:v>
                </c:pt>
                <c:pt idx="16">
                  <c:v>0.77139999999999997</c:v>
                </c:pt>
                <c:pt idx="17">
                  <c:v>0.77</c:v>
                </c:pt>
                <c:pt idx="18">
                  <c:v>0.77159999999999995</c:v>
                </c:pt>
                <c:pt idx="19">
                  <c:v>0.77329999999999999</c:v>
                </c:pt>
                <c:pt idx="20">
                  <c:v>0.7742</c:v>
                </c:pt>
                <c:pt idx="21">
                  <c:v>0.77459999999999996</c:v>
                </c:pt>
                <c:pt idx="22">
                  <c:v>0.77470000000000006</c:v>
                </c:pt>
                <c:pt idx="23">
                  <c:v>0.77470000000000006</c:v>
                </c:pt>
                <c:pt idx="24">
                  <c:v>0.77470000000000006</c:v>
                </c:pt>
              </c:numCache>
            </c:numRef>
          </c:yVal>
          <c:smooth val="1"/>
          <c:extLst>
            <c:ext xmlns:c16="http://schemas.microsoft.com/office/drawing/2014/chart" uri="{C3380CC4-5D6E-409C-BE32-E72D297353CC}">
              <c16:uniqueId val="{00000004-383F-4DDA-A0E2-CCCD771FE939}"/>
            </c:ext>
          </c:extLst>
        </c:ser>
        <c:ser>
          <c:idx val="5"/>
          <c:order val="5"/>
          <c:tx>
            <c:strRef>
              <c:f>Results_Hybrid!$A$8</c:f>
              <c:strCache>
                <c:ptCount val="1"/>
                <c:pt idx="0">
                  <c:v>Calibration2_PSO</c:v>
                </c:pt>
              </c:strCache>
            </c:strRef>
          </c:tx>
          <c:spPr>
            <a:ln w="19050" cap="rnd">
              <a:solidFill>
                <a:schemeClr val="accent4"/>
              </a:solidFill>
              <a:prstDash val="sysDot"/>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Results_Hybrid!$G$8:$AE$8</c:f>
              <c:numCache>
                <c:formatCode>General</c:formatCode>
                <c:ptCount val="25"/>
                <c:pt idx="0">
                  <c:v>0.7752</c:v>
                </c:pt>
                <c:pt idx="1">
                  <c:v>0.7752</c:v>
                </c:pt>
                <c:pt idx="2">
                  <c:v>0.7752</c:v>
                </c:pt>
                <c:pt idx="3">
                  <c:v>0.7752</c:v>
                </c:pt>
                <c:pt idx="4">
                  <c:v>0.77529999999999999</c:v>
                </c:pt>
                <c:pt idx="5">
                  <c:v>0.77569999999999995</c:v>
                </c:pt>
                <c:pt idx="6">
                  <c:v>0.77710000000000001</c:v>
                </c:pt>
                <c:pt idx="7">
                  <c:v>0.78110000000000002</c:v>
                </c:pt>
                <c:pt idx="8">
                  <c:v>0.78979999999999995</c:v>
                </c:pt>
                <c:pt idx="9">
                  <c:v>0.80389999999999995</c:v>
                </c:pt>
                <c:pt idx="10">
                  <c:v>0.82020000000000004</c:v>
                </c:pt>
                <c:pt idx="11">
                  <c:v>0.83109999999999995</c:v>
                </c:pt>
                <c:pt idx="12">
                  <c:v>0.8296</c:v>
                </c:pt>
                <c:pt idx="13">
                  <c:v>0.81520000000000004</c:v>
                </c:pt>
                <c:pt idx="14">
                  <c:v>0.79530000000000001</c:v>
                </c:pt>
                <c:pt idx="15">
                  <c:v>0.77900000000000003</c:v>
                </c:pt>
                <c:pt idx="16">
                  <c:v>0.77100000000000002</c:v>
                </c:pt>
                <c:pt idx="17">
                  <c:v>0.77</c:v>
                </c:pt>
                <c:pt idx="18">
                  <c:v>0.77190000000000003</c:v>
                </c:pt>
                <c:pt idx="19">
                  <c:v>0.77370000000000005</c:v>
                </c:pt>
                <c:pt idx="20">
                  <c:v>0.77470000000000006</c:v>
                </c:pt>
                <c:pt idx="21">
                  <c:v>0.77510000000000001</c:v>
                </c:pt>
                <c:pt idx="22">
                  <c:v>0.7752</c:v>
                </c:pt>
                <c:pt idx="23">
                  <c:v>0.7752</c:v>
                </c:pt>
                <c:pt idx="24">
                  <c:v>0.7752</c:v>
                </c:pt>
              </c:numCache>
            </c:numRef>
          </c:yVal>
          <c:smooth val="1"/>
          <c:extLst>
            <c:ext xmlns:c16="http://schemas.microsoft.com/office/drawing/2014/chart" uri="{C3380CC4-5D6E-409C-BE32-E72D297353CC}">
              <c16:uniqueId val="{00000005-383F-4DDA-A0E2-CCCD771FE939}"/>
            </c:ext>
          </c:extLst>
        </c:ser>
        <c:ser>
          <c:idx val="6"/>
          <c:order val="6"/>
          <c:tx>
            <c:strRef>
              <c:f>Results_Hybrid!$A$9</c:f>
              <c:strCache>
                <c:ptCount val="1"/>
                <c:pt idx="0">
                  <c:v>Calibration3_CSO</c:v>
                </c:pt>
              </c:strCache>
            </c:strRef>
          </c:tx>
          <c:spPr>
            <a:ln w="19050" cap="rnd">
              <a:solidFill>
                <a:schemeClr val="accent6"/>
              </a:solidFill>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Results_Hybrid!$G$9:$AE$9</c:f>
              <c:numCache>
                <c:formatCode>General</c:formatCode>
                <c:ptCount val="25"/>
                <c:pt idx="0">
                  <c:v>0.77990000000000004</c:v>
                </c:pt>
                <c:pt idx="1">
                  <c:v>0.77990000000000004</c:v>
                </c:pt>
                <c:pt idx="2">
                  <c:v>0.77990000000000004</c:v>
                </c:pt>
                <c:pt idx="3">
                  <c:v>0.77990000000000004</c:v>
                </c:pt>
                <c:pt idx="4">
                  <c:v>0.77990000000000004</c:v>
                </c:pt>
                <c:pt idx="5">
                  <c:v>0.7802</c:v>
                </c:pt>
                <c:pt idx="6">
                  <c:v>0.78110000000000002</c:v>
                </c:pt>
                <c:pt idx="7">
                  <c:v>0.78390000000000004</c:v>
                </c:pt>
                <c:pt idx="8">
                  <c:v>0.79090000000000005</c:v>
                </c:pt>
                <c:pt idx="9">
                  <c:v>0.80379999999999996</c:v>
                </c:pt>
                <c:pt idx="10">
                  <c:v>0.82150000000000001</c:v>
                </c:pt>
                <c:pt idx="11">
                  <c:v>0.83760000000000001</c:v>
                </c:pt>
                <c:pt idx="12">
                  <c:v>0.84299999999999997</c:v>
                </c:pt>
                <c:pt idx="13">
                  <c:v>0.83320000000000005</c:v>
                </c:pt>
                <c:pt idx="14">
                  <c:v>0.81299999999999994</c:v>
                </c:pt>
                <c:pt idx="15">
                  <c:v>0.79249999999999998</c:v>
                </c:pt>
                <c:pt idx="16">
                  <c:v>0.77969999999999995</c:v>
                </c:pt>
                <c:pt idx="17">
                  <c:v>0.77559999999999996</c:v>
                </c:pt>
                <c:pt idx="18">
                  <c:v>0.77629999999999999</c:v>
                </c:pt>
                <c:pt idx="19">
                  <c:v>0.77810000000000001</c:v>
                </c:pt>
                <c:pt idx="20">
                  <c:v>0.7792</c:v>
                </c:pt>
                <c:pt idx="21">
                  <c:v>0.77969999999999995</c:v>
                </c:pt>
                <c:pt idx="22">
                  <c:v>0.77990000000000004</c:v>
                </c:pt>
                <c:pt idx="23">
                  <c:v>0.77990000000000004</c:v>
                </c:pt>
                <c:pt idx="24">
                  <c:v>0.77990000000000004</c:v>
                </c:pt>
              </c:numCache>
            </c:numRef>
          </c:yVal>
          <c:smooth val="1"/>
          <c:extLst>
            <c:ext xmlns:c16="http://schemas.microsoft.com/office/drawing/2014/chart" uri="{C3380CC4-5D6E-409C-BE32-E72D297353CC}">
              <c16:uniqueId val="{00000006-383F-4DDA-A0E2-CCCD771FE939}"/>
            </c:ext>
          </c:extLst>
        </c:ser>
        <c:ser>
          <c:idx val="7"/>
          <c:order val="7"/>
          <c:tx>
            <c:strRef>
              <c:f>Results_Hybrid!$A$10</c:f>
              <c:strCache>
                <c:ptCount val="1"/>
                <c:pt idx="0">
                  <c:v>Calibration3_CSOMA</c:v>
                </c:pt>
              </c:strCache>
            </c:strRef>
          </c:tx>
          <c:spPr>
            <a:ln w="19050" cap="rnd">
              <a:solidFill>
                <a:schemeClr val="accent6"/>
              </a:solidFill>
              <a:prstDash val="sysDash"/>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Results_Hybrid!$G$10:$AE$10</c:f>
              <c:numCache>
                <c:formatCode>General</c:formatCode>
                <c:ptCount val="25"/>
                <c:pt idx="0">
                  <c:v>0.77129999999999999</c:v>
                </c:pt>
                <c:pt idx="1">
                  <c:v>0.77129999999999999</c:v>
                </c:pt>
                <c:pt idx="2">
                  <c:v>0.77129999999999999</c:v>
                </c:pt>
                <c:pt idx="3">
                  <c:v>0.77129999999999999</c:v>
                </c:pt>
                <c:pt idx="4">
                  <c:v>0.77129999999999999</c:v>
                </c:pt>
                <c:pt idx="5">
                  <c:v>0.77159999999999995</c:v>
                </c:pt>
                <c:pt idx="6">
                  <c:v>0.77249999999999996</c:v>
                </c:pt>
                <c:pt idx="7">
                  <c:v>0.77529999999999999</c:v>
                </c:pt>
                <c:pt idx="8">
                  <c:v>0.78249999999999997</c:v>
                </c:pt>
                <c:pt idx="9">
                  <c:v>0.79630000000000001</c:v>
                </c:pt>
                <c:pt idx="10">
                  <c:v>0.81589999999999996</c:v>
                </c:pt>
                <c:pt idx="11">
                  <c:v>0.83509999999999995</c:v>
                </c:pt>
                <c:pt idx="12">
                  <c:v>0.84430000000000005</c:v>
                </c:pt>
                <c:pt idx="13">
                  <c:v>0.83760000000000001</c:v>
                </c:pt>
                <c:pt idx="14">
                  <c:v>0.81810000000000005</c:v>
                </c:pt>
                <c:pt idx="15">
                  <c:v>0.79590000000000005</c:v>
                </c:pt>
                <c:pt idx="16">
                  <c:v>0.77969999999999995</c:v>
                </c:pt>
                <c:pt idx="17">
                  <c:v>0.77200000000000002</c:v>
                </c:pt>
                <c:pt idx="18">
                  <c:v>0.77</c:v>
                </c:pt>
                <c:pt idx="19">
                  <c:v>0.77039999999999997</c:v>
                </c:pt>
                <c:pt idx="20">
                  <c:v>0.77090000000000003</c:v>
                </c:pt>
                <c:pt idx="21">
                  <c:v>0.7712</c:v>
                </c:pt>
                <c:pt idx="22">
                  <c:v>0.77129999999999999</c:v>
                </c:pt>
                <c:pt idx="23">
                  <c:v>0.77129999999999999</c:v>
                </c:pt>
                <c:pt idx="24">
                  <c:v>0.77129999999999999</c:v>
                </c:pt>
              </c:numCache>
            </c:numRef>
          </c:yVal>
          <c:smooth val="1"/>
          <c:extLst>
            <c:ext xmlns:c16="http://schemas.microsoft.com/office/drawing/2014/chart" uri="{C3380CC4-5D6E-409C-BE32-E72D297353CC}">
              <c16:uniqueId val="{00000007-383F-4DDA-A0E2-CCCD771FE939}"/>
            </c:ext>
          </c:extLst>
        </c:ser>
        <c:ser>
          <c:idx val="8"/>
          <c:order val="8"/>
          <c:tx>
            <c:strRef>
              <c:f>Results_Hybrid!$A$11</c:f>
              <c:strCache>
                <c:ptCount val="1"/>
                <c:pt idx="0">
                  <c:v>Calibration3_PSO</c:v>
                </c:pt>
              </c:strCache>
            </c:strRef>
          </c:tx>
          <c:spPr>
            <a:ln w="19050" cap="rnd">
              <a:solidFill>
                <a:schemeClr val="accent6"/>
              </a:solidFill>
              <a:prstDash val="sysDot"/>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Results_Hybrid!$G$11:$AE$11</c:f>
              <c:numCache>
                <c:formatCode>General</c:formatCode>
                <c:ptCount val="25"/>
                <c:pt idx="0">
                  <c:v>0.77090000000000003</c:v>
                </c:pt>
                <c:pt idx="1">
                  <c:v>0.77090000000000003</c:v>
                </c:pt>
                <c:pt idx="2">
                  <c:v>0.77090000000000003</c:v>
                </c:pt>
                <c:pt idx="3">
                  <c:v>0.77100000000000002</c:v>
                </c:pt>
                <c:pt idx="4">
                  <c:v>0.77100000000000002</c:v>
                </c:pt>
                <c:pt idx="5">
                  <c:v>0.7712</c:v>
                </c:pt>
                <c:pt idx="6">
                  <c:v>0.77210000000000001</c:v>
                </c:pt>
                <c:pt idx="7">
                  <c:v>0.77480000000000004</c:v>
                </c:pt>
                <c:pt idx="8">
                  <c:v>0.78190000000000004</c:v>
                </c:pt>
                <c:pt idx="9">
                  <c:v>0.79549999999999998</c:v>
                </c:pt>
                <c:pt idx="10">
                  <c:v>0.81499999999999995</c:v>
                </c:pt>
                <c:pt idx="11">
                  <c:v>0.83450000000000002</c:v>
                </c:pt>
                <c:pt idx="12">
                  <c:v>0.84430000000000005</c:v>
                </c:pt>
                <c:pt idx="13">
                  <c:v>0.83819999999999995</c:v>
                </c:pt>
                <c:pt idx="14">
                  <c:v>0.81910000000000005</c:v>
                </c:pt>
                <c:pt idx="15">
                  <c:v>0.79690000000000005</c:v>
                </c:pt>
                <c:pt idx="16">
                  <c:v>0.78029999999999999</c:v>
                </c:pt>
                <c:pt idx="17">
                  <c:v>0.7722</c:v>
                </c:pt>
                <c:pt idx="18">
                  <c:v>0.77</c:v>
                </c:pt>
                <c:pt idx="19">
                  <c:v>0.77010000000000001</c:v>
                </c:pt>
                <c:pt idx="20">
                  <c:v>0.77059999999999995</c:v>
                </c:pt>
                <c:pt idx="21">
                  <c:v>0.77080000000000004</c:v>
                </c:pt>
                <c:pt idx="22">
                  <c:v>0.77090000000000003</c:v>
                </c:pt>
                <c:pt idx="23">
                  <c:v>0.77090000000000003</c:v>
                </c:pt>
                <c:pt idx="24">
                  <c:v>0.77090000000000003</c:v>
                </c:pt>
              </c:numCache>
            </c:numRef>
          </c:yVal>
          <c:smooth val="1"/>
          <c:extLst>
            <c:ext xmlns:c16="http://schemas.microsoft.com/office/drawing/2014/chart" uri="{C3380CC4-5D6E-409C-BE32-E72D297353CC}">
              <c16:uniqueId val="{00000008-383F-4DDA-A0E2-CCCD771FE939}"/>
            </c:ext>
          </c:extLst>
        </c:ser>
        <c:ser>
          <c:idx val="9"/>
          <c:order val="9"/>
          <c:tx>
            <c:strRef>
              <c:f>Results_Hybrid!$A$12</c:f>
              <c:strCache>
                <c:ptCount val="1"/>
                <c:pt idx="0">
                  <c:v>Calibration4_CSO</c:v>
                </c:pt>
              </c:strCache>
            </c:strRef>
          </c:tx>
          <c:spPr>
            <a:ln w="19050" cap="rnd">
              <a:solidFill>
                <a:schemeClr val="accent2"/>
              </a:solidFill>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Results_Hybrid!$G$12:$AE$12</c:f>
              <c:numCache>
                <c:formatCode>General</c:formatCode>
                <c:ptCount val="25"/>
                <c:pt idx="0">
                  <c:v>0.8</c:v>
                </c:pt>
                <c:pt idx="1">
                  <c:v>0.8</c:v>
                </c:pt>
                <c:pt idx="2">
                  <c:v>0.8</c:v>
                </c:pt>
                <c:pt idx="3">
                  <c:v>0.8</c:v>
                </c:pt>
                <c:pt idx="4">
                  <c:v>0.8</c:v>
                </c:pt>
                <c:pt idx="5">
                  <c:v>0.80010000000000003</c:v>
                </c:pt>
                <c:pt idx="6">
                  <c:v>0.80049999999999999</c:v>
                </c:pt>
                <c:pt idx="7">
                  <c:v>0.80189999999999995</c:v>
                </c:pt>
                <c:pt idx="8">
                  <c:v>0.80579999999999996</c:v>
                </c:pt>
                <c:pt idx="9">
                  <c:v>0.81369999999999998</c:v>
                </c:pt>
                <c:pt idx="10">
                  <c:v>0.82540000000000002</c:v>
                </c:pt>
                <c:pt idx="11">
                  <c:v>0.8367</c:v>
                </c:pt>
                <c:pt idx="12">
                  <c:v>0.84019999999999995</c:v>
                </c:pt>
                <c:pt idx="13">
                  <c:v>0.83130000000000004</c:v>
                </c:pt>
                <c:pt idx="14">
                  <c:v>0.8135</c:v>
                </c:pt>
                <c:pt idx="15">
                  <c:v>0.7964</c:v>
                </c:pt>
                <c:pt idx="16">
                  <c:v>0.78779999999999994</c:v>
                </c:pt>
                <c:pt idx="17">
                  <c:v>0.78810000000000002</c:v>
                </c:pt>
                <c:pt idx="18">
                  <c:v>0.79239999999999999</c:v>
                </c:pt>
                <c:pt idx="19">
                  <c:v>0.79649999999999999</c:v>
                </c:pt>
                <c:pt idx="20">
                  <c:v>0.79879999999999995</c:v>
                </c:pt>
                <c:pt idx="21">
                  <c:v>0.79969999999999997</c:v>
                </c:pt>
                <c:pt idx="22">
                  <c:v>0.79990000000000006</c:v>
                </c:pt>
                <c:pt idx="23">
                  <c:v>0.8</c:v>
                </c:pt>
                <c:pt idx="24">
                  <c:v>0.8</c:v>
                </c:pt>
              </c:numCache>
            </c:numRef>
          </c:yVal>
          <c:smooth val="1"/>
          <c:extLst>
            <c:ext xmlns:c16="http://schemas.microsoft.com/office/drawing/2014/chart" uri="{C3380CC4-5D6E-409C-BE32-E72D297353CC}">
              <c16:uniqueId val="{00000009-383F-4DDA-A0E2-CCCD771FE939}"/>
            </c:ext>
          </c:extLst>
        </c:ser>
        <c:ser>
          <c:idx val="10"/>
          <c:order val="10"/>
          <c:tx>
            <c:strRef>
              <c:f>Results_Hybrid!$A$13</c:f>
              <c:strCache>
                <c:ptCount val="1"/>
                <c:pt idx="0">
                  <c:v>Calibration4_CSOMA</c:v>
                </c:pt>
              </c:strCache>
            </c:strRef>
          </c:tx>
          <c:spPr>
            <a:ln w="19050" cap="rnd">
              <a:solidFill>
                <a:schemeClr val="accent2"/>
              </a:solidFill>
              <a:prstDash val="sysDash"/>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Results_Hybrid!$G$13:$AE$13</c:f>
              <c:numCache>
                <c:formatCode>General</c:formatCode>
                <c:ptCount val="25"/>
                <c:pt idx="0">
                  <c:v>0.8</c:v>
                </c:pt>
                <c:pt idx="1">
                  <c:v>0.8</c:v>
                </c:pt>
                <c:pt idx="2">
                  <c:v>0.8</c:v>
                </c:pt>
                <c:pt idx="3">
                  <c:v>0.8</c:v>
                </c:pt>
                <c:pt idx="4">
                  <c:v>0.8</c:v>
                </c:pt>
                <c:pt idx="5">
                  <c:v>0.80010000000000003</c:v>
                </c:pt>
                <c:pt idx="6">
                  <c:v>0.80049999999999999</c:v>
                </c:pt>
                <c:pt idx="7">
                  <c:v>0.80189999999999995</c:v>
                </c:pt>
                <c:pt idx="8">
                  <c:v>0.80569999999999997</c:v>
                </c:pt>
                <c:pt idx="9">
                  <c:v>0.8135</c:v>
                </c:pt>
                <c:pt idx="10">
                  <c:v>0.82509999999999994</c:v>
                </c:pt>
                <c:pt idx="11">
                  <c:v>0.83650000000000002</c:v>
                </c:pt>
                <c:pt idx="12">
                  <c:v>0.84019999999999995</c:v>
                </c:pt>
                <c:pt idx="13">
                  <c:v>0.83169999999999999</c:v>
                </c:pt>
                <c:pt idx="14">
                  <c:v>0.81399999999999995</c:v>
                </c:pt>
                <c:pt idx="15">
                  <c:v>0.79690000000000005</c:v>
                </c:pt>
                <c:pt idx="16">
                  <c:v>0.78820000000000001</c:v>
                </c:pt>
                <c:pt idx="17">
                  <c:v>0.7883</c:v>
                </c:pt>
                <c:pt idx="18">
                  <c:v>0.79249999999999998</c:v>
                </c:pt>
                <c:pt idx="19">
                  <c:v>0.79649999999999999</c:v>
                </c:pt>
                <c:pt idx="20">
                  <c:v>0.79879999999999995</c:v>
                </c:pt>
                <c:pt idx="21">
                  <c:v>0.79969999999999997</c:v>
                </c:pt>
                <c:pt idx="22">
                  <c:v>0.79990000000000006</c:v>
                </c:pt>
                <c:pt idx="23">
                  <c:v>0.8</c:v>
                </c:pt>
                <c:pt idx="24">
                  <c:v>0.8</c:v>
                </c:pt>
              </c:numCache>
            </c:numRef>
          </c:yVal>
          <c:smooth val="1"/>
          <c:extLst>
            <c:ext xmlns:c16="http://schemas.microsoft.com/office/drawing/2014/chart" uri="{C3380CC4-5D6E-409C-BE32-E72D297353CC}">
              <c16:uniqueId val="{0000000A-383F-4DDA-A0E2-CCCD771FE939}"/>
            </c:ext>
          </c:extLst>
        </c:ser>
        <c:ser>
          <c:idx val="11"/>
          <c:order val="11"/>
          <c:tx>
            <c:strRef>
              <c:f>Results_Hybrid!$A$14</c:f>
              <c:strCache>
                <c:ptCount val="1"/>
                <c:pt idx="0">
                  <c:v>Calibration4_PSO</c:v>
                </c:pt>
              </c:strCache>
            </c:strRef>
          </c:tx>
          <c:spPr>
            <a:ln w="19050" cap="rnd">
              <a:solidFill>
                <a:schemeClr val="accent2"/>
              </a:solidFill>
              <a:prstDash val="sysDot"/>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Results_Hybrid!$G$14:$AE$14</c:f>
              <c:numCache>
                <c:formatCode>General</c:formatCode>
                <c:ptCount val="25"/>
                <c:pt idx="0">
                  <c:v>0.8</c:v>
                </c:pt>
                <c:pt idx="1">
                  <c:v>0.8</c:v>
                </c:pt>
                <c:pt idx="2">
                  <c:v>0.8</c:v>
                </c:pt>
                <c:pt idx="3">
                  <c:v>0.8</c:v>
                </c:pt>
                <c:pt idx="4">
                  <c:v>0.8</c:v>
                </c:pt>
                <c:pt idx="5">
                  <c:v>0.80010000000000003</c:v>
                </c:pt>
                <c:pt idx="6">
                  <c:v>0.80049999999999999</c:v>
                </c:pt>
                <c:pt idx="7">
                  <c:v>0.80189999999999995</c:v>
                </c:pt>
                <c:pt idx="8">
                  <c:v>0.80569999999999997</c:v>
                </c:pt>
                <c:pt idx="9">
                  <c:v>0.8135</c:v>
                </c:pt>
                <c:pt idx="10">
                  <c:v>0.82509999999999994</c:v>
                </c:pt>
                <c:pt idx="11">
                  <c:v>0.83650000000000002</c:v>
                </c:pt>
                <c:pt idx="12">
                  <c:v>0.84019999999999995</c:v>
                </c:pt>
                <c:pt idx="13">
                  <c:v>0.83169999999999999</c:v>
                </c:pt>
                <c:pt idx="14">
                  <c:v>0.81399999999999995</c:v>
                </c:pt>
                <c:pt idx="15">
                  <c:v>0.79690000000000005</c:v>
                </c:pt>
                <c:pt idx="16">
                  <c:v>0.78820000000000001</c:v>
                </c:pt>
                <c:pt idx="17">
                  <c:v>0.7883</c:v>
                </c:pt>
                <c:pt idx="18">
                  <c:v>0.79249999999999998</c:v>
                </c:pt>
                <c:pt idx="19">
                  <c:v>0.79649999999999999</c:v>
                </c:pt>
                <c:pt idx="20">
                  <c:v>0.79879999999999995</c:v>
                </c:pt>
                <c:pt idx="21">
                  <c:v>0.79969999999999997</c:v>
                </c:pt>
                <c:pt idx="22">
                  <c:v>0.79990000000000006</c:v>
                </c:pt>
                <c:pt idx="23">
                  <c:v>0.8</c:v>
                </c:pt>
                <c:pt idx="24">
                  <c:v>0.8</c:v>
                </c:pt>
              </c:numCache>
            </c:numRef>
          </c:yVal>
          <c:smooth val="1"/>
          <c:extLst>
            <c:ext xmlns:c16="http://schemas.microsoft.com/office/drawing/2014/chart" uri="{C3380CC4-5D6E-409C-BE32-E72D297353CC}">
              <c16:uniqueId val="{0000000B-383F-4DDA-A0E2-CCCD771FE939}"/>
            </c:ext>
          </c:extLst>
        </c:ser>
        <c:ser>
          <c:idx val="12"/>
          <c:order val="12"/>
          <c:tx>
            <c:strRef>
              <c:f>Results_Hybrid!$A$15</c:f>
              <c:strCache>
                <c:ptCount val="1"/>
                <c:pt idx="0">
                  <c:v>Reference</c:v>
                </c:pt>
              </c:strCache>
            </c:strRef>
          </c:tx>
          <c:spPr>
            <a:ln w="19050" cap="rnd">
              <a:solidFill>
                <a:schemeClr val="tx1">
                  <a:lumMod val="65000"/>
                  <a:lumOff val="35000"/>
                </a:schemeClr>
              </a:solidFill>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Results_Hybrid!$G$15:$AE$15</c:f>
              <c:numCache>
                <c:formatCode>General</c:formatCode>
                <c:ptCount val="25"/>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pt idx="15">
                  <c:v>0.8</c:v>
                </c:pt>
                <c:pt idx="16">
                  <c:v>0.8</c:v>
                </c:pt>
                <c:pt idx="17">
                  <c:v>0.8</c:v>
                </c:pt>
                <c:pt idx="18">
                  <c:v>0.8</c:v>
                </c:pt>
                <c:pt idx="19">
                  <c:v>0.8</c:v>
                </c:pt>
                <c:pt idx="20">
                  <c:v>0.8</c:v>
                </c:pt>
                <c:pt idx="21">
                  <c:v>0.8</c:v>
                </c:pt>
                <c:pt idx="22">
                  <c:v>0.8</c:v>
                </c:pt>
                <c:pt idx="23">
                  <c:v>0.8</c:v>
                </c:pt>
                <c:pt idx="24">
                  <c:v>0.8</c:v>
                </c:pt>
              </c:numCache>
            </c:numRef>
          </c:yVal>
          <c:smooth val="1"/>
          <c:extLst>
            <c:ext xmlns:c16="http://schemas.microsoft.com/office/drawing/2014/chart" uri="{C3380CC4-5D6E-409C-BE32-E72D297353CC}">
              <c16:uniqueId val="{0000000C-383F-4DDA-A0E2-CCCD771FE939}"/>
            </c:ext>
          </c:extLst>
        </c:ser>
        <c:ser>
          <c:idx val="13"/>
          <c:order val="13"/>
          <c:tx>
            <c:strRef>
              <c:f>Results_Hybrid!$A$16</c:f>
              <c:strCache>
                <c:ptCount val="1"/>
                <c:pt idx="0">
                  <c:v>Boundary</c:v>
                </c:pt>
              </c:strCache>
            </c:strRef>
          </c:tx>
          <c:spPr>
            <a:ln w="19050" cap="rnd">
              <a:solidFill>
                <a:schemeClr val="tx1">
                  <a:lumMod val="65000"/>
                  <a:lumOff val="35000"/>
                </a:schemeClr>
              </a:solidFill>
              <a:round/>
            </a:ln>
            <a:effectLst/>
          </c:spPr>
          <c:marker>
            <c:symbol val="none"/>
          </c:marker>
          <c:xVal>
            <c:numRef>
              <c:f>Results_Hybrid!$G$1:$AE$1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Results_Hybrid!$G$16:$AE$16</c:f>
              <c:numCache>
                <c:formatCode>General</c:formatCode>
                <c:ptCount val="25"/>
                <c:pt idx="0">
                  <c:v>0.77</c:v>
                </c:pt>
                <c:pt idx="1">
                  <c:v>0.77</c:v>
                </c:pt>
                <c:pt idx="2">
                  <c:v>0.77</c:v>
                </c:pt>
                <c:pt idx="3">
                  <c:v>0.77</c:v>
                </c:pt>
                <c:pt idx="4">
                  <c:v>0.77</c:v>
                </c:pt>
                <c:pt idx="5">
                  <c:v>0.77</c:v>
                </c:pt>
                <c:pt idx="6">
                  <c:v>0.77</c:v>
                </c:pt>
                <c:pt idx="7">
                  <c:v>0.77</c:v>
                </c:pt>
                <c:pt idx="8">
                  <c:v>0.77</c:v>
                </c:pt>
                <c:pt idx="9">
                  <c:v>0.77</c:v>
                </c:pt>
                <c:pt idx="10">
                  <c:v>0.77</c:v>
                </c:pt>
                <c:pt idx="11">
                  <c:v>0.77</c:v>
                </c:pt>
                <c:pt idx="12">
                  <c:v>0.77</c:v>
                </c:pt>
                <c:pt idx="13">
                  <c:v>0.77</c:v>
                </c:pt>
                <c:pt idx="14">
                  <c:v>0.77</c:v>
                </c:pt>
                <c:pt idx="15">
                  <c:v>0.77</c:v>
                </c:pt>
                <c:pt idx="16">
                  <c:v>0.77</c:v>
                </c:pt>
                <c:pt idx="17">
                  <c:v>0.77</c:v>
                </c:pt>
                <c:pt idx="18">
                  <c:v>0.77</c:v>
                </c:pt>
                <c:pt idx="19">
                  <c:v>0.77</c:v>
                </c:pt>
                <c:pt idx="20">
                  <c:v>0.77</c:v>
                </c:pt>
                <c:pt idx="21">
                  <c:v>0.77</c:v>
                </c:pt>
                <c:pt idx="22">
                  <c:v>0.77</c:v>
                </c:pt>
                <c:pt idx="23">
                  <c:v>0.77</c:v>
                </c:pt>
                <c:pt idx="24">
                  <c:v>0.77</c:v>
                </c:pt>
              </c:numCache>
            </c:numRef>
          </c:yVal>
          <c:smooth val="1"/>
          <c:extLst>
            <c:ext xmlns:c16="http://schemas.microsoft.com/office/drawing/2014/chart" uri="{C3380CC4-5D6E-409C-BE32-E72D297353CC}">
              <c16:uniqueId val="{0000000D-383F-4DDA-A0E2-CCCD771FE939}"/>
            </c:ext>
          </c:extLst>
        </c:ser>
        <c:dLbls>
          <c:showLegendKey val="0"/>
          <c:showVal val="0"/>
          <c:showCatName val="0"/>
          <c:showSerName val="0"/>
          <c:showPercent val="0"/>
          <c:showBubbleSize val="0"/>
        </c:dLbls>
        <c:axId val="265544464"/>
        <c:axId val="265551120"/>
      </c:scatterChart>
      <c:valAx>
        <c:axId val="265544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Bias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551120"/>
        <c:crosses val="autoZero"/>
        <c:crossBetween val="midCat"/>
      </c:valAx>
      <c:valAx>
        <c:axId val="265551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5444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Type</a:t>
            </a:r>
            <a:r>
              <a:rPr lang="en-US" baseline="0"/>
              <a:t> I error v.s. Bias for different calibration methods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Results_Hybrid!$A$3</c:f>
              <c:strCache>
                <c:ptCount val="1"/>
                <c:pt idx="0">
                  <c:v>Calibration1_CSO</c:v>
                </c:pt>
              </c:strCache>
            </c:strRef>
          </c:tx>
          <c:spPr>
            <a:ln w="19050" cap="rnd">
              <a:solidFill>
                <a:schemeClr val="accent1"/>
              </a:solidFill>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Results_Hybrid!$AF$3:$BD$3</c:f>
              <c:numCache>
                <c:formatCode>General</c:formatCode>
                <c:ptCount val="25"/>
                <c:pt idx="0">
                  <c:v>5.8599999999999999E-2</c:v>
                </c:pt>
                <c:pt idx="1">
                  <c:v>5.91E-2</c:v>
                </c:pt>
                <c:pt idx="2">
                  <c:v>6.0499999999999998E-2</c:v>
                </c:pt>
                <c:pt idx="3">
                  <c:v>6.3100000000000003E-2</c:v>
                </c:pt>
                <c:pt idx="4">
                  <c:v>6.6699999999999995E-2</c:v>
                </c:pt>
                <c:pt idx="5">
                  <c:v>6.9699999999999998E-2</c:v>
                </c:pt>
                <c:pt idx="6">
                  <c:v>6.9900000000000004E-2</c:v>
                </c:pt>
                <c:pt idx="7">
                  <c:v>6.6500000000000004E-2</c:v>
                </c:pt>
                <c:pt idx="8">
                  <c:v>6.13E-2</c:v>
                </c:pt>
                <c:pt idx="9">
                  <c:v>5.7200000000000001E-2</c:v>
                </c:pt>
                <c:pt idx="10">
                  <c:v>5.5399999999999998E-2</c:v>
                </c:pt>
                <c:pt idx="11">
                  <c:v>5.5500000000000001E-2</c:v>
                </c:pt>
                <c:pt idx="12">
                  <c:v>5.57E-2</c:v>
                </c:pt>
                <c:pt idx="13">
                  <c:v>5.5500000000000001E-2</c:v>
                </c:pt>
                <c:pt idx="14">
                  <c:v>5.5399999999999998E-2</c:v>
                </c:pt>
                <c:pt idx="15">
                  <c:v>5.7200000000000001E-2</c:v>
                </c:pt>
                <c:pt idx="16">
                  <c:v>6.13E-2</c:v>
                </c:pt>
                <c:pt idx="17">
                  <c:v>6.6500000000000004E-2</c:v>
                </c:pt>
                <c:pt idx="18">
                  <c:v>6.9900000000000004E-2</c:v>
                </c:pt>
                <c:pt idx="19">
                  <c:v>6.9699999999999998E-2</c:v>
                </c:pt>
                <c:pt idx="20">
                  <c:v>6.6699999999999995E-2</c:v>
                </c:pt>
                <c:pt idx="21">
                  <c:v>6.3100000000000003E-2</c:v>
                </c:pt>
                <c:pt idx="22">
                  <c:v>6.0499999999999998E-2</c:v>
                </c:pt>
                <c:pt idx="23">
                  <c:v>5.91E-2</c:v>
                </c:pt>
                <c:pt idx="24">
                  <c:v>5.8599999999999999E-2</c:v>
                </c:pt>
              </c:numCache>
            </c:numRef>
          </c:yVal>
          <c:smooth val="1"/>
          <c:extLst>
            <c:ext xmlns:c16="http://schemas.microsoft.com/office/drawing/2014/chart" uri="{C3380CC4-5D6E-409C-BE32-E72D297353CC}">
              <c16:uniqueId val="{00000000-7578-4538-A694-A372304BA9B8}"/>
            </c:ext>
          </c:extLst>
        </c:ser>
        <c:ser>
          <c:idx val="1"/>
          <c:order val="1"/>
          <c:tx>
            <c:strRef>
              <c:f>Results_Hybrid!$A$4</c:f>
              <c:strCache>
                <c:ptCount val="1"/>
                <c:pt idx="0">
                  <c:v>Calibration1_CSOMA</c:v>
                </c:pt>
              </c:strCache>
            </c:strRef>
          </c:tx>
          <c:spPr>
            <a:ln w="19050" cap="rnd">
              <a:solidFill>
                <a:schemeClr val="accent1"/>
              </a:solidFill>
              <a:prstDash val="sysDash"/>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Results_Hybrid!$AF$4:$BD$4</c:f>
              <c:numCache>
                <c:formatCode>General</c:formatCode>
                <c:ptCount val="25"/>
                <c:pt idx="0">
                  <c:v>5.8500000000000003E-2</c:v>
                </c:pt>
                <c:pt idx="1">
                  <c:v>5.8799999999999998E-2</c:v>
                </c:pt>
                <c:pt idx="2">
                  <c:v>5.9700000000000003E-2</c:v>
                </c:pt>
                <c:pt idx="3">
                  <c:v>6.1600000000000002E-2</c:v>
                </c:pt>
                <c:pt idx="4">
                  <c:v>6.4799999999999996E-2</c:v>
                </c:pt>
                <c:pt idx="5">
                  <c:v>6.83E-2</c:v>
                </c:pt>
                <c:pt idx="6">
                  <c:v>7.0000000000000007E-2</c:v>
                </c:pt>
                <c:pt idx="7">
                  <c:v>6.8199999999999997E-2</c:v>
                </c:pt>
                <c:pt idx="8">
                  <c:v>6.3600000000000004E-2</c:v>
                </c:pt>
                <c:pt idx="9">
                  <c:v>5.8700000000000002E-2</c:v>
                </c:pt>
                <c:pt idx="10">
                  <c:v>5.5800000000000002E-2</c:v>
                </c:pt>
                <c:pt idx="11">
                  <c:v>5.4899999999999997E-2</c:v>
                </c:pt>
                <c:pt idx="12">
                  <c:v>5.4899999999999997E-2</c:v>
                </c:pt>
                <c:pt idx="13">
                  <c:v>5.4899999999999997E-2</c:v>
                </c:pt>
                <c:pt idx="14">
                  <c:v>5.5800000000000002E-2</c:v>
                </c:pt>
                <c:pt idx="15">
                  <c:v>5.8700000000000002E-2</c:v>
                </c:pt>
                <c:pt idx="16">
                  <c:v>6.3600000000000004E-2</c:v>
                </c:pt>
                <c:pt idx="17">
                  <c:v>6.8199999999999997E-2</c:v>
                </c:pt>
                <c:pt idx="18">
                  <c:v>7.0000000000000007E-2</c:v>
                </c:pt>
                <c:pt idx="19">
                  <c:v>6.83E-2</c:v>
                </c:pt>
                <c:pt idx="20">
                  <c:v>6.4799999999999996E-2</c:v>
                </c:pt>
                <c:pt idx="21">
                  <c:v>6.1600000000000002E-2</c:v>
                </c:pt>
                <c:pt idx="22">
                  <c:v>5.9700000000000003E-2</c:v>
                </c:pt>
                <c:pt idx="23">
                  <c:v>5.8799999999999998E-2</c:v>
                </c:pt>
                <c:pt idx="24">
                  <c:v>5.8500000000000003E-2</c:v>
                </c:pt>
              </c:numCache>
            </c:numRef>
          </c:yVal>
          <c:smooth val="1"/>
          <c:extLst>
            <c:ext xmlns:c16="http://schemas.microsoft.com/office/drawing/2014/chart" uri="{C3380CC4-5D6E-409C-BE32-E72D297353CC}">
              <c16:uniqueId val="{00000001-7578-4538-A694-A372304BA9B8}"/>
            </c:ext>
          </c:extLst>
        </c:ser>
        <c:ser>
          <c:idx val="2"/>
          <c:order val="2"/>
          <c:tx>
            <c:strRef>
              <c:f>Results_Hybrid!$A$5</c:f>
              <c:strCache>
                <c:ptCount val="1"/>
                <c:pt idx="0">
                  <c:v>Calibration1_PSO</c:v>
                </c:pt>
              </c:strCache>
            </c:strRef>
          </c:tx>
          <c:spPr>
            <a:ln w="19050" cap="rnd">
              <a:solidFill>
                <a:schemeClr val="accent1"/>
              </a:solidFill>
              <a:prstDash val="sysDot"/>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Results_Hybrid!$AF$5:$BD$5</c:f>
              <c:numCache>
                <c:formatCode>General</c:formatCode>
                <c:ptCount val="25"/>
                <c:pt idx="0">
                  <c:v>5.8599999999999999E-2</c:v>
                </c:pt>
                <c:pt idx="1">
                  <c:v>5.9200000000000003E-2</c:v>
                </c:pt>
                <c:pt idx="2">
                  <c:v>6.0600000000000001E-2</c:v>
                </c:pt>
                <c:pt idx="3">
                  <c:v>6.3399999999999998E-2</c:v>
                </c:pt>
                <c:pt idx="4">
                  <c:v>6.7100000000000007E-2</c:v>
                </c:pt>
                <c:pt idx="5">
                  <c:v>7.0000000000000007E-2</c:v>
                </c:pt>
                <c:pt idx="6">
                  <c:v>7.0000000000000007E-2</c:v>
                </c:pt>
                <c:pt idx="7">
                  <c:v>6.6400000000000001E-2</c:v>
                </c:pt>
                <c:pt idx="8">
                  <c:v>6.1100000000000002E-2</c:v>
                </c:pt>
                <c:pt idx="9">
                  <c:v>5.7000000000000002E-2</c:v>
                </c:pt>
                <c:pt idx="10">
                  <c:v>5.5500000000000001E-2</c:v>
                </c:pt>
                <c:pt idx="11">
                  <c:v>5.5599999999999997E-2</c:v>
                </c:pt>
                <c:pt idx="12">
                  <c:v>5.5800000000000002E-2</c:v>
                </c:pt>
                <c:pt idx="13">
                  <c:v>5.5599999999999997E-2</c:v>
                </c:pt>
                <c:pt idx="14">
                  <c:v>5.5500000000000001E-2</c:v>
                </c:pt>
                <c:pt idx="15">
                  <c:v>5.7000000000000002E-2</c:v>
                </c:pt>
                <c:pt idx="16">
                  <c:v>6.1100000000000002E-2</c:v>
                </c:pt>
                <c:pt idx="17">
                  <c:v>6.6400000000000001E-2</c:v>
                </c:pt>
                <c:pt idx="18">
                  <c:v>7.0000000000000007E-2</c:v>
                </c:pt>
                <c:pt idx="19">
                  <c:v>7.0000000000000007E-2</c:v>
                </c:pt>
                <c:pt idx="20">
                  <c:v>6.7100000000000007E-2</c:v>
                </c:pt>
                <c:pt idx="21">
                  <c:v>6.3399999999999998E-2</c:v>
                </c:pt>
                <c:pt idx="22">
                  <c:v>6.0600000000000001E-2</c:v>
                </c:pt>
                <c:pt idx="23">
                  <c:v>5.9200000000000003E-2</c:v>
                </c:pt>
                <c:pt idx="24">
                  <c:v>5.8599999999999999E-2</c:v>
                </c:pt>
              </c:numCache>
            </c:numRef>
          </c:yVal>
          <c:smooth val="1"/>
          <c:extLst>
            <c:ext xmlns:c16="http://schemas.microsoft.com/office/drawing/2014/chart" uri="{C3380CC4-5D6E-409C-BE32-E72D297353CC}">
              <c16:uniqueId val="{00000002-7578-4538-A694-A372304BA9B8}"/>
            </c:ext>
          </c:extLst>
        </c:ser>
        <c:ser>
          <c:idx val="3"/>
          <c:order val="3"/>
          <c:tx>
            <c:strRef>
              <c:f>Results_Hybrid!$A$6</c:f>
              <c:strCache>
                <c:ptCount val="1"/>
                <c:pt idx="0">
                  <c:v>Calibration2_CSO</c:v>
                </c:pt>
              </c:strCache>
            </c:strRef>
          </c:tx>
          <c:spPr>
            <a:ln w="19050" cap="rnd">
              <a:solidFill>
                <a:schemeClr val="accent4"/>
              </a:solidFill>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Results_Hybrid!$AF$6:$BD$6</c:f>
              <c:numCache>
                <c:formatCode>General</c:formatCode>
                <c:ptCount val="25"/>
                <c:pt idx="0">
                  <c:v>4.0500000000000001E-2</c:v>
                </c:pt>
                <c:pt idx="1">
                  <c:v>4.0500000000000001E-2</c:v>
                </c:pt>
                <c:pt idx="2">
                  <c:v>4.0599999999999997E-2</c:v>
                </c:pt>
                <c:pt idx="3">
                  <c:v>4.1000000000000002E-2</c:v>
                </c:pt>
                <c:pt idx="4">
                  <c:v>4.2200000000000001E-2</c:v>
                </c:pt>
                <c:pt idx="5">
                  <c:v>4.4999999999999998E-2</c:v>
                </c:pt>
                <c:pt idx="6">
                  <c:v>4.9700000000000001E-2</c:v>
                </c:pt>
                <c:pt idx="7">
                  <c:v>5.5500000000000001E-2</c:v>
                </c:pt>
                <c:pt idx="8">
                  <c:v>5.9900000000000002E-2</c:v>
                </c:pt>
                <c:pt idx="9">
                  <c:v>6.0400000000000002E-2</c:v>
                </c:pt>
                <c:pt idx="10">
                  <c:v>5.6899999999999999E-2</c:v>
                </c:pt>
                <c:pt idx="11">
                  <c:v>5.21E-2</c:v>
                </c:pt>
                <c:pt idx="12">
                  <c:v>0.05</c:v>
                </c:pt>
                <c:pt idx="13">
                  <c:v>5.21E-2</c:v>
                </c:pt>
                <c:pt idx="14">
                  <c:v>5.6899999999999999E-2</c:v>
                </c:pt>
                <c:pt idx="15">
                  <c:v>6.0400000000000002E-2</c:v>
                </c:pt>
                <c:pt idx="16">
                  <c:v>5.9900000000000002E-2</c:v>
                </c:pt>
                <c:pt idx="17">
                  <c:v>5.5500000000000001E-2</c:v>
                </c:pt>
                <c:pt idx="18">
                  <c:v>4.9700000000000001E-2</c:v>
                </c:pt>
                <c:pt idx="19">
                  <c:v>4.4999999999999998E-2</c:v>
                </c:pt>
                <c:pt idx="20">
                  <c:v>4.2200000000000001E-2</c:v>
                </c:pt>
                <c:pt idx="21">
                  <c:v>4.1000000000000002E-2</c:v>
                </c:pt>
                <c:pt idx="22">
                  <c:v>4.0599999999999997E-2</c:v>
                </c:pt>
                <c:pt idx="23">
                  <c:v>4.0500000000000001E-2</c:v>
                </c:pt>
                <c:pt idx="24">
                  <c:v>4.0500000000000001E-2</c:v>
                </c:pt>
              </c:numCache>
            </c:numRef>
          </c:yVal>
          <c:smooth val="1"/>
          <c:extLst>
            <c:ext xmlns:c16="http://schemas.microsoft.com/office/drawing/2014/chart" uri="{C3380CC4-5D6E-409C-BE32-E72D297353CC}">
              <c16:uniqueId val="{00000003-7578-4538-A694-A372304BA9B8}"/>
            </c:ext>
          </c:extLst>
        </c:ser>
        <c:ser>
          <c:idx val="4"/>
          <c:order val="4"/>
          <c:tx>
            <c:strRef>
              <c:f>Results_Hybrid!$A$7</c:f>
              <c:strCache>
                <c:ptCount val="1"/>
                <c:pt idx="0">
                  <c:v>Calibration2_CSOMA</c:v>
                </c:pt>
              </c:strCache>
            </c:strRef>
          </c:tx>
          <c:spPr>
            <a:ln w="19050" cap="rnd">
              <a:solidFill>
                <a:schemeClr val="accent4"/>
              </a:solidFill>
              <a:prstDash val="sysDash"/>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Results_Hybrid!$AF$7:$BD$7</c:f>
              <c:numCache>
                <c:formatCode>General</c:formatCode>
                <c:ptCount val="25"/>
                <c:pt idx="0">
                  <c:v>4.0599999999999997E-2</c:v>
                </c:pt>
                <c:pt idx="1">
                  <c:v>4.07E-2</c:v>
                </c:pt>
                <c:pt idx="2">
                  <c:v>4.0800000000000003E-2</c:v>
                </c:pt>
                <c:pt idx="3">
                  <c:v>4.1200000000000001E-2</c:v>
                </c:pt>
                <c:pt idx="4">
                  <c:v>4.24E-2</c:v>
                </c:pt>
                <c:pt idx="5">
                  <c:v>4.5199999999999997E-2</c:v>
                </c:pt>
                <c:pt idx="6">
                  <c:v>0.05</c:v>
                </c:pt>
                <c:pt idx="7">
                  <c:v>5.5800000000000002E-2</c:v>
                </c:pt>
                <c:pt idx="8">
                  <c:v>6.0199999999999997E-2</c:v>
                </c:pt>
                <c:pt idx="9">
                  <c:v>6.0600000000000001E-2</c:v>
                </c:pt>
                <c:pt idx="10">
                  <c:v>5.7000000000000002E-2</c:v>
                </c:pt>
                <c:pt idx="11">
                  <c:v>5.2200000000000003E-2</c:v>
                </c:pt>
                <c:pt idx="12">
                  <c:v>0.05</c:v>
                </c:pt>
                <c:pt idx="13">
                  <c:v>5.2200000000000003E-2</c:v>
                </c:pt>
                <c:pt idx="14">
                  <c:v>5.7000000000000002E-2</c:v>
                </c:pt>
                <c:pt idx="15">
                  <c:v>6.0600000000000001E-2</c:v>
                </c:pt>
                <c:pt idx="16">
                  <c:v>6.0199999999999997E-2</c:v>
                </c:pt>
                <c:pt idx="17">
                  <c:v>5.5800000000000002E-2</c:v>
                </c:pt>
                <c:pt idx="18">
                  <c:v>0.05</c:v>
                </c:pt>
                <c:pt idx="19">
                  <c:v>4.5199999999999997E-2</c:v>
                </c:pt>
                <c:pt idx="20">
                  <c:v>4.24E-2</c:v>
                </c:pt>
                <c:pt idx="21">
                  <c:v>4.1200000000000001E-2</c:v>
                </c:pt>
                <c:pt idx="22">
                  <c:v>4.0800000000000003E-2</c:v>
                </c:pt>
                <c:pt idx="23">
                  <c:v>4.07E-2</c:v>
                </c:pt>
                <c:pt idx="24">
                  <c:v>4.0599999999999997E-2</c:v>
                </c:pt>
              </c:numCache>
            </c:numRef>
          </c:yVal>
          <c:smooth val="1"/>
          <c:extLst>
            <c:ext xmlns:c16="http://schemas.microsoft.com/office/drawing/2014/chart" uri="{C3380CC4-5D6E-409C-BE32-E72D297353CC}">
              <c16:uniqueId val="{00000004-7578-4538-A694-A372304BA9B8}"/>
            </c:ext>
          </c:extLst>
        </c:ser>
        <c:ser>
          <c:idx val="5"/>
          <c:order val="5"/>
          <c:tx>
            <c:strRef>
              <c:f>Results_Hybrid!$A$8</c:f>
              <c:strCache>
                <c:ptCount val="1"/>
                <c:pt idx="0">
                  <c:v>Calibration2_PSO</c:v>
                </c:pt>
              </c:strCache>
            </c:strRef>
          </c:tx>
          <c:spPr>
            <a:ln w="19050" cap="rnd">
              <a:solidFill>
                <a:schemeClr val="accent4"/>
              </a:solidFill>
              <a:prstDash val="sysDot"/>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Results_Hybrid!$AF$8:$BD$8</c:f>
              <c:numCache>
                <c:formatCode>General</c:formatCode>
                <c:ptCount val="25"/>
                <c:pt idx="0">
                  <c:v>4.0800000000000003E-2</c:v>
                </c:pt>
                <c:pt idx="1">
                  <c:v>4.0800000000000003E-2</c:v>
                </c:pt>
                <c:pt idx="2">
                  <c:v>4.0899999999999999E-2</c:v>
                </c:pt>
                <c:pt idx="3">
                  <c:v>4.1300000000000003E-2</c:v>
                </c:pt>
                <c:pt idx="4">
                  <c:v>4.2599999999999999E-2</c:v>
                </c:pt>
                <c:pt idx="5">
                  <c:v>4.5400000000000003E-2</c:v>
                </c:pt>
                <c:pt idx="6">
                  <c:v>5.0200000000000002E-2</c:v>
                </c:pt>
                <c:pt idx="7">
                  <c:v>5.6000000000000001E-2</c:v>
                </c:pt>
                <c:pt idx="8">
                  <c:v>6.0400000000000002E-2</c:v>
                </c:pt>
                <c:pt idx="9">
                  <c:v>6.0699999999999997E-2</c:v>
                </c:pt>
                <c:pt idx="10">
                  <c:v>5.7000000000000002E-2</c:v>
                </c:pt>
                <c:pt idx="11">
                  <c:v>5.2200000000000003E-2</c:v>
                </c:pt>
                <c:pt idx="12">
                  <c:v>0.05</c:v>
                </c:pt>
                <c:pt idx="13">
                  <c:v>5.2200000000000003E-2</c:v>
                </c:pt>
                <c:pt idx="14">
                  <c:v>5.7000000000000002E-2</c:v>
                </c:pt>
                <c:pt idx="15">
                  <c:v>6.0699999999999997E-2</c:v>
                </c:pt>
                <c:pt idx="16">
                  <c:v>6.0400000000000002E-2</c:v>
                </c:pt>
                <c:pt idx="17">
                  <c:v>5.6000000000000001E-2</c:v>
                </c:pt>
                <c:pt idx="18">
                  <c:v>5.0200000000000002E-2</c:v>
                </c:pt>
                <c:pt idx="19">
                  <c:v>4.5400000000000003E-2</c:v>
                </c:pt>
                <c:pt idx="20">
                  <c:v>4.2599999999999999E-2</c:v>
                </c:pt>
                <c:pt idx="21">
                  <c:v>4.1300000000000003E-2</c:v>
                </c:pt>
                <c:pt idx="22">
                  <c:v>4.0899999999999999E-2</c:v>
                </c:pt>
                <c:pt idx="23">
                  <c:v>4.0800000000000003E-2</c:v>
                </c:pt>
                <c:pt idx="24">
                  <c:v>4.0800000000000003E-2</c:v>
                </c:pt>
              </c:numCache>
            </c:numRef>
          </c:yVal>
          <c:smooth val="1"/>
          <c:extLst>
            <c:ext xmlns:c16="http://schemas.microsoft.com/office/drawing/2014/chart" uri="{C3380CC4-5D6E-409C-BE32-E72D297353CC}">
              <c16:uniqueId val="{00000005-7578-4538-A694-A372304BA9B8}"/>
            </c:ext>
          </c:extLst>
        </c:ser>
        <c:ser>
          <c:idx val="6"/>
          <c:order val="6"/>
          <c:tx>
            <c:strRef>
              <c:f>Results_Hybrid!$A$9</c:f>
              <c:strCache>
                <c:ptCount val="1"/>
                <c:pt idx="0">
                  <c:v>Calibration3_CSO</c:v>
                </c:pt>
              </c:strCache>
            </c:strRef>
          </c:tx>
          <c:spPr>
            <a:ln w="19050" cap="rnd">
              <a:solidFill>
                <a:schemeClr val="accent6"/>
              </a:solidFill>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Results_Hybrid!$AF$9:$BD$9</c:f>
              <c:numCache>
                <c:formatCode>General</c:formatCode>
                <c:ptCount val="25"/>
                <c:pt idx="0">
                  <c:v>4.24E-2</c:v>
                </c:pt>
                <c:pt idx="1">
                  <c:v>4.2500000000000003E-2</c:v>
                </c:pt>
                <c:pt idx="2">
                  <c:v>4.2799999999999998E-2</c:v>
                </c:pt>
                <c:pt idx="3">
                  <c:v>4.3700000000000003E-2</c:v>
                </c:pt>
                <c:pt idx="4">
                  <c:v>4.6300000000000001E-2</c:v>
                </c:pt>
                <c:pt idx="5">
                  <c:v>5.1400000000000001E-2</c:v>
                </c:pt>
                <c:pt idx="6">
                  <c:v>5.8799999999999998E-2</c:v>
                </c:pt>
                <c:pt idx="7">
                  <c:v>6.6199999999999995E-2</c:v>
                </c:pt>
                <c:pt idx="8">
                  <c:v>6.9699999999999998E-2</c:v>
                </c:pt>
                <c:pt idx="9">
                  <c:v>6.7199999999999996E-2</c:v>
                </c:pt>
                <c:pt idx="10">
                  <c:v>6.0100000000000001E-2</c:v>
                </c:pt>
                <c:pt idx="11">
                  <c:v>5.2900000000000003E-2</c:v>
                </c:pt>
                <c:pt idx="12">
                  <c:v>0.05</c:v>
                </c:pt>
                <c:pt idx="13">
                  <c:v>5.2900000000000003E-2</c:v>
                </c:pt>
                <c:pt idx="14">
                  <c:v>6.0100000000000001E-2</c:v>
                </c:pt>
                <c:pt idx="15">
                  <c:v>6.7199999999999996E-2</c:v>
                </c:pt>
                <c:pt idx="16">
                  <c:v>6.9699999999999998E-2</c:v>
                </c:pt>
                <c:pt idx="17">
                  <c:v>6.6199999999999995E-2</c:v>
                </c:pt>
                <c:pt idx="18">
                  <c:v>5.8799999999999998E-2</c:v>
                </c:pt>
                <c:pt idx="19">
                  <c:v>5.1400000000000001E-2</c:v>
                </c:pt>
                <c:pt idx="20">
                  <c:v>4.6300000000000001E-2</c:v>
                </c:pt>
                <c:pt idx="21">
                  <c:v>4.3700000000000003E-2</c:v>
                </c:pt>
                <c:pt idx="22">
                  <c:v>4.2799999999999998E-2</c:v>
                </c:pt>
                <c:pt idx="23">
                  <c:v>4.2500000000000003E-2</c:v>
                </c:pt>
                <c:pt idx="24">
                  <c:v>4.24E-2</c:v>
                </c:pt>
              </c:numCache>
            </c:numRef>
          </c:yVal>
          <c:smooth val="1"/>
          <c:extLst>
            <c:ext xmlns:c16="http://schemas.microsoft.com/office/drawing/2014/chart" uri="{C3380CC4-5D6E-409C-BE32-E72D297353CC}">
              <c16:uniqueId val="{00000006-7578-4538-A694-A372304BA9B8}"/>
            </c:ext>
          </c:extLst>
        </c:ser>
        <c:ser>
          <c:idx val="7"/>
          <c:order val="7"/>
          <c:tx>
            <c:strRef>
              <c:f>Results_Hybrid!$A$10</c:f>
              <c:strCache>
                <c:ptCount val="1"/>
                <c:pt idx="0">
                  <c:v>Calibration3_CSOMA</c:v>
                </c:pt>
              </c:strCache>
            </c:strRef>
          </c:tx>
          <c:spPr>
            <a:ln w="19050" cap="rnd">
              <a:solidFill>
                <a:schemeClr val="accent6"/>
              </a:solidFill>
              <a:prstDash val="sysDash"/>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Results_Hybrid!$AF$10:$BD$10</c:f>
              <c:numCache>
                <c:formatCode>General</c:formatCode>
                <c:ptCount val="25"/>
                <c:pt idx="0">
                  <c:v>3.9600000000000003E-2</c:v>
                </c:pt>
                <c:pt idx="1">
                  <c:v>3.9600000000000003E-2</c:v>
                </c:pt>
                <c:pt idx="2">
                  <c:v>0.04</c:v>
                </c:pt>
                <c:pt idx="3">
                  <c:v>4.1099999999999998E-2</c:v>
                </c:pt>
                <c:pt idx="4">
                  <c:v>4.3900000000000002E-2</c:v>
                </c:pt>
                <c:pt idx="5">
                  <c:v>4.9500000000000002E-2</c:v>
                </c:pt>
                <c:pt idx="6">
                  <c:v>5.7700000000000001E-2</c:v>
                </c:pt>
                <c:pt idx="7">
                  <c:v>6.5799999999999997E-2</c:v>
                </c:pt>
                <c:pt idx="8">
                  <c:v>7.0000000000000007E-2</c:v>
                </c:pt>
                <c:pt idx="9">
                  <c:v>6.7699999999999996E-2</c:v>
                </c:pt>
                <c:pt idx="10">
                  <c:v>6.0499999999999998E-2</c:v>
                </c:pt>
                <c:pt idx="11">
                  <c:v>5.3100000000000001E-2</c:v>
                </c:pt>
                <c:pt idx="12">
                  <c:v>0.05</c:v>
                </c:pt>
                <c:pt idx="13">
                  <c:v>5.3100000000000001E-2</c:v>
                </c:pt>
                <c:pt idx="14">
                  <c:v>6.0499999999999998E-2</c:v>
                </c:pt>
                <c:pt idx="15">
                  <c:v>6.7699999999999996E-2</c:v>
                </c:pt>
                <c:pt idx="16">
                  <c:v>7.0000000000000007E-2</c:v>
                </c:pt>
                <c:pt idx="17">
                  <c:v>6.5799999999999997E-2</c:v>
                </c:pt>
                <c:pt idx="18">
                  <c:v>5.7700000000000001E-2</c:v>
                </c:pt>
                <c:pt idx="19">
                  <c:v>4.9500000000000002E-2</c:v>
                </c:pt>
                <c:pt idx="20">
                  <c:v>4.3900000000000002E-2</c:v>
                </c:pt>
                <c:pt idx="21">
                  <c:v>4.1099999999999998E-2</c:v>
                </c:pt>
                <c:pt idx="22">
                  <c:v>0.04</c:v>
                </c:pt>
                <c:pt idx="23">
                  <c:v>3.9600000000000003E-2</c:v>
                </c:pt>
                <c:pt idx="24">
                  <c:v>3.9600000000000003E-2</c:v>
                </c:pt>
              </c:numCache>
            </c:numRef>
          </c:yVal>
          <c:smooth val="1"/>
          <c:extLst>
            <c:ext xmlns:c16="http://schemas.microsoft.com/office/drawing/2014/chart" uri="{C3380CC4-5D6E-409C-BE32-E72D297353CC}">
              <c16:uniqueId val="{00000007-7578-4538-A694-A372304BA9B8}"/>
            </c:ext>
          </c:extLst>
        </c:ser>
        <c:ser>
          <c:idx val="8"/>
          <c:order val="8"/>
          <c:tx>
            <c:strRef>
              <c:f>Results_Hybrid!$A$11</c:f>
              <c:strCache>
                <c:ptCount val="1"/>
                <c:pt idx="0">
                  <c:v>Calibration3_PSO</c:v>
                </c:pt>
              </c:strCache>
            </c:strRef>
          </c:tx>
          <c:spPr>
            <a:ln w="19050" cap="rnd">
              <a:solidFill>
                <a:schemeClr val="accent6"/>
              </a:solidFill>
              <a:prstDash val="sysDot"/>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Results_Hybrid!$AF$11:$BD$11</c:f>
              <c:numCache>
                <c:formatCode>General</c:formatCode>
                <c:ptCount val="25"/>
                <c:pt idx="0">
                  <c:v>3.95E-2</c:v>
                </c:pt>
                <c:pt idx="1">
                  <c:v>3.95E-2</c:v>
                </c:pt>
                <c:pt idx="2">
                  <c:v>3.9899999999999998E-2</c:v>
                </c:pt>
                <c:pt idx="3">
                  <c:v>4.1000000000000002E-2</c:v>
                </c:pt>
                <c:pt idx="4">
                  <c:v>4.3799999999999999E-2</c:v>
                </c:pt>
                <c:pt idx="5">
                  <c:v>4.9399999999999999E-2</c:v>
                </c:pt>
                <c:pt idx="6">
                  <c:v>5.7599999999999998E-2</c:v>
                </c:pt>
                <c:pt idx="7">
                  <c:v>6.5799999999999997E-2</c:v>
                </c:pt>
                <c:pt idx="8">
                  <c:v>7.0000000000000007E-2</c:v>
                </c:pt>
                <c:pt idx="9">
                  <c:v>6.7699999999999996E-2</c:v>
                </c:pt>
                <c:pt idx="10">
                  <c:v>6.0400000000000002E-2</c:v>
                </c:pt>
                <c:pt idx="11">
                  <c:v>5.3100000000000001E-2</c:v>
                </c:pt>
                <c:pt idx="12">
                  <c:v>0.05</c:v>
                </c:pt>
                <c:pt idx="13">
                  <c:v>5.3100000000000001E-2</c:v>
                </c:pt>
                <c:pt idx="14">
                  <c:v>6.0400000000000002E-2</c:v>
                </c:pt>
                <c:pt idx="15">
                  <c:v>6.7699999999999996E-2</c:v>
                </c:pt>
                <c:pt idx="16">
                  <c:v>7.0000000000000007E-2</c:v>
                </c:pt>
                <c:pt idx="17">
                  <c:v>6.5799999999999997E-2</c:v>
                </c:pt>
                <c:pt idx="18">
                  <c:v>5.7599999999999998E-2</c:v>
                </c:pt>
                <c:pt idx="19">
                  <c:v>4.9399999999999999E-2</c:v>
                </c:pt>
                <c:pt idx="20">
                  <c:v>4.3799999999999999E-2</c:v>
                </c:pt>
                <c:pt idx="21">
                  <c:v>4.1000000000000002E-2</c:v>
                </c:pt>
                <c:pt idx="22">
                  <c:v>3.9899999999999998E-2</c:v>
                </c:pt>
                <c:pt idx="23">
                  <c:v>3.95E-2</c:v>
                </c:pt>
                <c:pt idx="24">
                  <c:v>3.95E-2</c:v>
                </c:pt>
              </c:numCache>
            </c:numRef>
          </c:yVal>
          <c:smooth val="1"/>
          <c:extLst>
            <c:ext xmlns:c16="http://schemas.microsoft.com/office/drawing/2014/chart" uri="{C3380CC4-5D6E-409C-BE32-E72D297353CC}">
              <c16:uniqueId val="{00000008-7578-4538-A694-A372304BA9B8}"/>
            </c:ext>
          </c:extLst>
        </c:ser>
        <c:ser>
          <c:idx val="9"/>
          <c:order val="9"/>
          <c:tx>
            <c:strRef>
              <c:f>Results_Hybrid!$A$12</c:f>
              <c:strCache>
                <c:ptCount val="1"/>
                <c:pt idx="0">
                  <c:v>Calibration4_CSO</c:v>
                </c:pt>
              </c:strCache>
            </c:strRef>
          </c:tx>
          <c:spPr>
            <a:ln w="19050" cap="rnd">
              <a:solidFill>
                <a:schemeClr val="accent2"/>
              </a:solidFill>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Results_Hybrid!$AF$12:$BD$12</c:f>
              <c:numCache>
                <c:formatCode>General</c:formatCode>
                <c:ptCount val="25"/>
                <c:pt idx="0">
                  <c:v>0.05</c:v>
                </c:pt>
                <c:pt idx="1">
                  <c:v>5.0099999999999999E-2</c:v>
                </c:pt>
                <c:pt idx="2">
                  <c:v>5.0500000000000003E-2</c:v>
                </c:pt>
                <c:pt idx="3">
                  <c:v>5.1700000000000003E-2</c:v>
                </c:pt>
                <c:pt idx="4">
                  <c:v>5.45E-2</c:v>
                </c:pt>
                <c:pt idx="5">
                  <c:v>5.9400000000000001E-2</c:v>
                </c:pt>
                <c:pt idx="6">
                  <c:v>6.54E-2</c:v>
                </c:pt>
                <c:pt idx="7">
                  <c:v>6.9900000000000004E-2</c:v>
                </c:pt>
                <c:pt idx="8">
                  <c:v>7.0000000000000007E-2</c:v>
                </c:pt>
                <c:pt idx="9">
                  <c:v>6.5100000000000005E-2</c:v>
                </c:pt>
                <c:pt idx="10">
                  <c:v>5.8000000000000003E-2</c:v>
                </c:pt>
                <c:pt idx="11">
                  <c:v>5.2200000000000003E-2</c:v>
                </c:pt>
                <c:pt idx="12">
                  <c:v>0.05</c:v>
                </c:pt>
                <c:pt idx="13">
                  <c:v>5.2200000000000003E-2</c:v>
                </c:pt>
                <c:pt idx="14">
                  <c:v>5.8000000000000003E-2</c:v>
                </c:pt>
                <c:pt idx="15">
                  <c:v>6.5100000000000005E-2</c:v>
                </c:pt>
                <c:pt idx="16">
                  <c:v>7.0000000000000007E-2</c:v>
                </c:pt>
                <c:pt idx="17">
                  <c:v>6.9900000000000004E-2</c:v>
                </c:pt>
                <c:pt idx="18">
                  <c:v>6.54E-2</c:v>
                </c:pt>
                <c:pt idx="19">
                  <c:v>5.9400000000000001E-2</c:v>
                </c:pt>
                <c:pt idx="20">
                  <c:v>5.45E-2</c:v>
                </c:pt>
                <c:pt idx="21">
                  <c:v>5.1700000000000003E-2</c:v>
                </c:pt>
                <c:pt idx="22">
                  <c:v>5.0500000000000003E-2</c:v>
                </c:pt>
                <c:pt idx="23">
                  <c:v>5.0099999999999999E-2</c:v>
                </c:pt>
                <c:pt idx="24">
                  <c:v>0.05</c:v>
                </c:pt>
              </c:numCache>
            </c:numRef>
          </c:yVal>
          <c:smooth val="1"/>
          <c:extLst>
            <c:ext xmlns:c16="http://schemas.microsoft.com/office/drawing/2014/chart" uri="{C3380CC4-5D6E-409C-BE32-E72D297353CC}">
              <c16:uniqueId val="{00000009-7578-4538-A694-A372304BA9B8}"/>
            </c:ext>
          </c:extLst>
        </c:ser>
        <c:ser>
          <c:idx val="10"/>
          <c:order val="10"/>
          <c:tx>
            <c:strRef>
              <c:f>Results_Hybrid!$A$13</c:f>
              <c:strCache>
                <c:ptCount val="1"/>
                <c:pt idx="0">
                  <c:v>Calibration4_CSOMA</c:v>
                </c:pt>
              </c:strCache>
            </c:strRef>
          </c:tx>
          <c:spPr>
            <a:ln w="19050" cap="rnd">
              <a:solidFill>
                <a:schemeClr val="accent2"/>
              </a:solidFill>
              <a:prstDash val="sysDash"/>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Results_Hybrid!$AF$13:$BD$13</c:f>
              <c:numCache>
                <c:formatCode>General</c:formatCode>
                <c:ptCount val="25"/>
                <c:pt idx="0">
                  <c:v>0.05</c:v>
                </c:pt>
                <c:pt idx="1">
                  <c:v>5.0099999999999999E-2</c:v>
                </c:pt>
                <c:pt idx="2">
                  <c:v>5.0500000000000003E-2</c:v>
                </c:pt>
                <c:pt idx="3">
                  <c:v>5.1700000000000003E-2</c:v>
                </c:pt>
                <c:pt idx="4">
                  <c:v>5.4600000000000003E-2</c:v>
                </c:pt>
                <c:pt idx="5">
                  <c:v>5.9499999999999997E-2</c:v>
                </c:pt>
                <c:pt idx="6">
                  <c:v>6.5600000000000006E-2</c:v>
                </c:pt>
                <c:pt idx="7">
                  <c:v>7.0000000000000007E-2</c:v>
                </c:pt>
                <c:pt idx="8">
                  <c:v>7.0000000000000007E-2</c:v>
                </c:pt>
                <c:pt idx="9">
                  <c:v>6.5000000000000002E-2</c:v>
                </c:pt>
                <c:pt idx="10">
                  <c:v>5.79E-2</c:v>
                </c:pt>
                <c:pt idx="11">
                  <c:v>5.21E-2</c:v>
                </c:pt>
                <c:pt idx="12">
                  <c:v>0.05</c:v>
                </c:pt>
                <c:pt idx="13">
                  <c:v>5.21E-2</c:v>
                </c:pt>
                <c:pt idx="14">
                  <c:v>5.79E-2</c:v>
                </c:pt>
                <c:pt idx="15">
                  <c:v>6.5000000000000002E-2</c:v>
                </c:pt>
                <c:pt idx="16">
                  <c:v>7.0000000000000007E-2</c:v>
                </c:pt>
                <c:pt idx="17">
                  <c:v>7.0000000000000007E-2</c:v>
                </c:pt>
                <c:pt idx="18">
                  <c:v>6.5600000000000006E-2</c:v>
                </c:pt>
                <c:pt idx="19">
                  <c:v>5.9499999999999997E-2</c:v>
                </c:pt>
                <c:pt idx="20">
                  <c:v>5.4600000000000003E-2</c:v>
                </c:pt>
                <c:pt idx="21">
                  <c:v>5.1700000000000003E-2</c:v>
                </c:pt>
                <c:pt idx="22">
                  <c:v>5.0500000000000003E-2</c:v>
                </c:pt>
                <c:pt idx="23">
                  <c:v>5.0099999999999999E-2</c:v>
                </c:pt>
                <c:pt idx="24">
                  <c:v>0.05</c:v>
                </c:pt>
              </c:numCache>
            </c:numRef>
          </c:yVal>
          <c:smooth val="1"/>
          <c:extLst>
            <c:ext xmlns:c16="http://schemas.microsoft.com/office/drawing/2014/chart" uri="{C3380CC4-5D6E-409C-BE32-E72D297353CC}">
              <c16:uniqueId val="{0000000A-7578-4538-A694-A372304BA9B8}"/>
            </c:ext>
          </c:extLst>
        </c:ser>
        <c:ser>
          <c:idx val="11"/>
          <c:order val="11"/>
          <c:tx>
            <c:strRef>
              <c:f>Results_Hybrid!$A$14</c:f>
              <c:strCache>
                <c:ptCount val="1"/>
                <c:pt idx="0">
                  <c:v>Calibration4_PSO</c:v>
                </c:pt>
              </c:strCache>
            </c:strRef>
          </c:tx>
          <c:spPr>
            <a:ln w="19050" cap="rnd">
              <a:solidFill>
                <a:schemeClr val="accent2"/>
              </a:solidFill>
              <a:prstDash val="sysDot"/>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Results_Hybrid!$AF$14:$BD$14</c:f>
              <c:numCache>
                <c:formatCode>General</c:formatCode>
                <c:ptCount val="25"/>
                <c:pt idx="0">
                  <c:v>0.05</c:v>
                </c:pt>
                <c:pt idx="1">
                  <c:v>5.0099999999999999E-2</c:v>
                </c:pt>
                <c:pt idx="2">
                  <c:v>5.0500000000000003E-2</c:v>
                </c:pt>
                <c:pt idx="3">
                  <c:v>5.1700000000000003E-2</c:v>
                </c:pt>
                <c:pt idx="4">
                  <c:v>5.4600000000000003E-2</c:v>
                </c:pt>
                <c:pt idx="5">
                  <c:v>5.9499999999999997E-2</c:v>
                </c:pt>
                <c:pt idx="6">
                  <c:v>6.5600000000000006E-2</c:v>
                </c:pt>
                <c:pt idx="7">
                  <c:v>7.0000000000000007E-2</c:v>
                </c:pt>
                <c:pt idx="8">
                  <c:v>7.0000000000000007E-2</c:v>
                </c:pt>
                <c:pt idx="9">
                  <c:v>6.5000000000000002E-2</c:v>
                </c:pt>
                <c:pt idx="10">
                  <c:v>5.79E-2</c:v>
                </c:pt>
                <c:pt idx="11">
                  <c:v>5.21E-2</c:v>
                </c:pt>
                <c:pt idx="12">
                  <c:v>0.05</c:v>
                </c:pt>
                <c:pt idx="13">
                  <c:v>5.21E-2</c:v>
                </c:pt>
                <c:pt idx="14">
                  <c:v>5.79E-2</c:v>
                </c:pt>
                <c:pt idx="15">
                  <c:v>6.5000000000000002E-2</c:v>
                </c:pt>
                <c:pt idx="16">
                  <c:v>7.0000000000000007E-2</c:v>
                </c:pt>
                <c:pt idx="17">
                  <c:v>7.0000000000000007E-2</c:v>
                </c:pt>
                <c:pt idx="18">
                  <c:v>6.5600000000000006E-2</c:v>
                </c:pt>
                <c:pt idx="19">
                  <c:v>5.9499999999999997E-2</c:v>
                </c:pt>
                <c:pt idx="20">
                  <c:v>5.4600000000000003E-2</c:v>
                </c:pt>
                <c:pt idx="21">
                  <c:v>5.1700000000000003E-2</c:v>
                </c:pt>
                <c:pt idx="22">
                  <c:v>5.0500000000000003E-2</c:v>
                </c:pt>
                <c:pt idx="23">
                  <c:v>5.0099999999999999E-2</c:v>
                </c:pt>
                <c:pt idx="24">
                  <c:v>0.05</c:v>
                </c:pt>
              </c:numCache>
            </c:numRef>
          </c:yVal>
          <c:smooth val="1"/>
          <c:extLst>
            <c:ext xmlns:c16="http://schemas.microsoft.com/office/drawing/2014/chart" uri="{C3380CC4-5D6E-409C-BE32-E72D297353CC}">
              <c16:uniqueId val="{0000000B-7578-4538-A694-A372304BA9B8}"/>
            </c:ext>
          </c:extLst>
        </c:ser>
        <c:ser>
          <c:idx val="12"/>
          <c:order val="12"/>
          <c:tx>
            <c:strRef>
              <c:f>Results_Hybrid!$A$15</c:f>
              <c:strCache>
                <c:ptCount val="1"/>
                <c:pt idx="0">
                  <c:v>Reference</c:v>
                </c:pt>
              </c:strCache>
            </c:strRef>
          </c:tx>
          <c:spPr>
            <a:ln w="19050" cap="rnd">
              <a:solidFill>
                <a:schemeClr val="tx1">
                  <a:lumMod val="65000"/>
                  <a:lumOff val="35000"/>
                </a:schemeClr>
              </a:solidFill>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Results_Hybrid!$AF$15:$BD$15</c:f>
              <c:numCache>
                <c:formatCode>General</c:formatCode>
                <c:ptCount val="25"/>
                <c:pt idx="0">
                  <c:v>0.05</c:v>
                </c:pt>
                <c:pt idx="1">
                  <c:v>0.05</c:v>
                </c:pt>
                <c:pt idx="2">
                  <c:v>0.05</c:v>
                </c:pt>
                <c:pt idx="3">
                  <c:v>0.05</c:v>
                </c:pt>
                <c:pt idx="4">
                  <c:v>0.05</c:v>
                </c:pt>
                <c:pt idx="5">
                  <c:v>0.05</c:v>
                </c:pt>
                <c:pt idx="6">
                  <c:v>0.05</c:v>
                </c:pt>
                <c:pt idx="7">
                  <c:v>0.05</c:v>
                </c:pt>
                <c:pt idx="8">
                  <c:v>0.05</c:v>
                </c:pt>
                <c:pt idx="9">
                  <c:v>0.05</c:v>
                </c:pt>
                <c:pt idx="10">
                  <c:v>0.05</c:v>
                </c:pt>
                <c:pt idx="11">
                  <c:v>0.05</c:v>
                </c:pt>
                <c:pt idx="12">
                  <c:v>0.05</c:v>
                </c:pt>
                <c:pt idx="13">
                  <c:v>0.05</c:v>
                </c:pt>
                <c:pt idx="14">
                  <c:v>0.05</c:v>
                </c:pt>
                <c:pt idx="15">
                  <c:v>0.05</c:v>
                </c:pt>
                <c:pt idx="16">
                  <c:v>0.05</c:v>
                </c:pt>
                <c:pt idx="17">
                  <c:v>0.05</c:v>
                </c:pt>
                <c:pt idx="18">
                  <c:v>0.05</c:v>
                </c:pt>
                <c:pt idx="19">
                  <c:v>0.05</c:v>
                </c:pt>
                <c:pt idx="20">
                  <c:v>0.05</c:v>
                </c:pt>
                <c:pt idx="21">
                  <c:v>0.05</c:v>
                </c:pt>
                <c:pt idx="22">
                  <c:v>0.05</c:v>
                </c:pt>
                <c:pt idx="23">
                  <c:v>0.05</c:v>
                </c:pt>
                <c:pt idx="24">
                  <c:v>0.05</c:v>
                </c:pt>
              </c:numCache>
            </c:numRef>
          </c:yVal>
          <c:smooth val="1"/>
          <c:extLst>
            <c:ext xmlns:c16="http://schemas.microsoft.com/office/drawing/2014/chart" uri="{C3380CC4-5D6E-409C-BE32-E72D297353CC}">
              <c16:uniqueId val="{0000000C-7578-4538-A694-A372304BA9B8}"/>
            </c:ext>
          </c:extLst>
        </c:ser>
        <c:ser>
          <c:idx val="13"/>
          <c:order val="13"/>
          <c:tx>
            <c:strRef>
              <c:f>Results_Hybrid!$A$16</c:f>
              <c:strCache>
                <c:ptCount val="1"/>
                <c:pt idx="0">
                  <c:v>Boundary</c:v>
                </c:pt>
              </c:strCache>
            </c:strRef>
          </c:tx>
          <c:spPr>
            <a:ln w="19050" cap="rnd">
              <a:solidFill>
                <a:schemeClr val="tx1">
                  <a:lumMod val="65000"/>
                  <a:lumOff val="35000"/>
                </a:schemeClr>
              </a:solidFill>
              <a:round/>
            </a:ln>
            <a:effectLst/>
          </c:spPr>
          <c:marker>
            <c:symbol val="none"/>
          </c:marker>
          <c:xVal>
            <c:numRef>
              <c:f>Results_Hybrid!$AF$1:$BD$1</c:f>
              <c:numCache>
                <c:formatCode>General</c:formatCode>
                <c:ptCount val="25"/>
                <c:pt idx="0">
                  <c:v>-0.6</c:v>
                </c:pt>
                <c:pt idx="1">
                  <c:v>-0.55000000000000004</c:v>
                </c:pt>
                <c:pt idx="2">
                  <c:v>-0.5</c:v>
                </c:pt>
                <c:pt idx="3">
                  <c:v>-0.45</c:v>
                </c:pt>
                <c:pt idx="4">
                  <c:v>-0.4</c:v>
                </c:pt>
                <c:pt idx="5">
                  <c:v>-0.35000000000000003</c:v>
                </c:pt>
                <c:pt idx="6">
                  <c:v>-0.30000000000000004</c:v>
                </c:pt>
                <c:pt idx="7">
                  <c:v>-0.25000000000000006</c:v>
                </c:pt>
                <c:pt idx="8">
                  <c:v>-0.20000000000000007</c:v>
                </c:pt>
                <c:pt idx="9">
                  <c:v>-0.15000000000000008</c:v>
                </c:pt>
                <c:pt idx="10">
                  <c:v>-0.10000000000000007</c:v>
                </c:pt>
                <c:pt idx="11">
                  <c:v>-5.0000000000000072E-2</c:v>
                </c:pt>
                <c:pt idx="12">
                  <c:v>-6.9388939039072284E-17</c:v>
                </c:pt>
                <c:pt idx="13">
                  <c:v>4.9999999999999933E-2</c:v>
                </c:pt>
                <c:pt idx="14">
                  <c:v>9.9999999999999936E-2</c:v>
                </c:pt>
                <c:pt idx="15">
                  <c:v>0.14999999999999994</c:v>
                </c:pt>
                <c:pt idx="16">
                  <c:v>0.19999999999999996</c:v>
                </c:pt>
                <c:pt idx="17">
                  <c:v>0.24999999999999994</c:v>
                </c:pt>
                <c:pt idx="18">
                  <c:v>0.29999999999999993</c:v>
                </c:pt>
                <c:pt idx="19">
                  <c:v>0.34999999999999992</c:v>
                </c:pt>
                <c:pt idx="20">
                  <c:v>0.39999999999999991</c:v>
                </c:pt>
                <c:pt idx="21">
                  <c:v>0.4499999999999999</c:v>
                </c:pt>
                <c:pt idx="22">
                  <c:v>0.49999999999999989</c:v>
                </c:pt>
                <c:pt idx="23">
                  <c:v>0.54999999999999993</c:v>
                </c:pt>
                <c:pt idx="24">
                  <c:v>0.6</c:v>
                </c:pt>
              </c:numCache>
            </c:numRef>
          </c:xVal>
          <c:yVal>
            <c:numRef>
              <c:f>Results_Hybrid!$AF$16:$BD$16</c:f>
              <c:numCache>
                <c:formatCode>General</c:formatCode>
                <c:ptCount val="25"/>
                <c:pt idx="0">
                  <c:v>7.0000000000000007E-2</c:v>
                </c:pt>
                <c:pt idx="1">
                  <c:v>7.0000000000000007E-2</c:v>
                </c:pt>
                <c:pt idx="2">
                  <c:v>7.0000000000000007E-2</c:v>
                </c:pt>
                <c:pt idx="3">
                  <c:v>7.0000000000000007E-2</c:v>
                </c:pt>
                <c:pt idx="4">
                  <c:v>7.0000000000000007E-2</c:v>
                </c:pt>
                <c:pt idx="5">
                  <c:v>7.0000000000000007E-2</c:v>
                </c:pt>
                <c:pt idx="6">
                  <c:v>7.0000000000000007E-2</c:v>
                </c:pt>
                <c:pt idx="7">
                  <c:v>7.0000000000000007E-2</c:v>
                </c:pt>
                <c:pt idx="8">
                  <c:v>7.0000000000000007E-2</c:v>
                </c:pt>
                <c:pt idx="9">
                  <c:v>7.0000000000000007E-2</c:v>
                </c:pt>
                <c:pt idx="10">
                  <c:v>7.0000000000000007E-2</c:v>
                </c:pt>
                <c:pt idx="11">
                  <c:v>7.0000000000000007E-2</c:v>
                </c:pt>
                <c:pt idx="12">
                  <c:v>7.0000000000000007E-2</c:v>
                </c:pt>
                <c:pt idx="13">
                  <c:v>7.0000000000000007E-2</c:v>
                </c:pt>
                <c:pt idx="14">
                  <c:v>7.0000000000000007E-2</c:v>
                </c:pt>
                <c:pt idx="15">
                  <c:v>7.0000000000000007E-2</c:v>
                </c:pt>
                <c:pt idx="16">
                  <c:v>7.0000000000000007E-2</c:v>
                </c:pt>
                <c:pt idx="17">
                  <c:v>7.0000000000000007E-2</c:v>
                </c:pt>
                <c:pt idx="18">
                  <c:v>7.0000000000000007E-2</c:v>
                </c:pt>
                <c:pt idx="19">
                  <c:v>7.0000000000000007E-2</c:v>
                </c:pt>
                <c:pt idx="20">
                  <c:v>7.0000000000000007E-2</c:v>
                </c:pt>
                <c:pt idx="21">
                  <c:v>7.0000000000000007E-2</c:v>
                </c:pt>
                <c:pt idx="22">
                  <c:v>7.0000000000000007E-2</c:v>
                </c:pt>
                <c:pt idx="23">
                  <c:v>7.0000000000000007E-2</c:v>
                </c:pt>
                <c:pt idx="24">
                  <c:v>7.0000000000000007E-2</c:v>
                </c:pt>
              </c:numCache>
            </c:numRef>
          </c:yVal>
          <c:smooth val="1"/>
          <c:extLst>
            <c:ext xmlns:c16="http://schemas.microsoft.com/office/drawing/2014/chart" uri="{C3380CC4-5D6E-409C-BE32-E72D297353CC}">
              <c16:uniqueId val="{0000000D-7578-4538-A694-A372304BA9B8}"/>
            </c:ext>
          </c:extLst>
        </c:ser>
        <c:dLbls>
          <c:showLegendKey val="0"/>
          <c:showVal val="0"/>
          <c:showCatName val="0"/>
          <c:showSerName val="0"/>
          <c:showPercent val="0"/>
          <c:showBubbleSize val="0"/>
        </c:dLbls>
        <c:axId val="270910960"/>
        <c:axId val="270900976"/>
      </c:scatterChart>
      <c:valAx>
        <c:axId val="270910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Bias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900976"/>
        <c:crosses val="autoZero"/>
        <c:crossBetween val="midCat"/>
      </c:valAx>
      <c:valAx>
        <c:axId val="27090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 I 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9109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 v.s. Bias for different calibration methods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Results_Sequential!$A$3</c:f>
              <c:strCache>
                <c:ptCount val="1"/>
                <c:pt idx="0">
                  <c:v>Sequential_Calibration1_CSO</c:v>
                </c:pt>
              </c:strCache>
            </c:strRef>
          </c:tx>
          <c:spPr>
            <a:ln w="19050" cap="rnd">
              <a:solidFill>
                <a:schemeClr val="accent1"/>
              </a:solidFill>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Results_Sequential!$I$3:$AG$3</c:f>
              <c:numCache>
                <c:formatCode>General</c:formatCode>
                <c:ptCount val="25"/>
                <c:pt idx="0">
                  <c:v>0.81859999999999999</c:v>
                </c:pt>
                <c:pt idx="1">
                  <c:v>0.81859999999999999</c:v>
                </c:pt>
                <c:pt idx="2">
                  <c:v>0.81859999999999999</c:v>
                </c:pt>
                <c:pt idx="3">
                  <c:v>0.81859999999999999</c:v>
                </c:pt>
                <c:pt idx="4">
                  <c:v>0.81869999999999998</c:v>
                </c:pt>
                <c:pt idx="5">
                  <c:v>0.81879999999999997</c:v>
                </c:pt>
                <c:pt idx="6">
                  <c:v>0.81940000000000002</c:v>
                </c:pt>
                <c:pt idx="7">
                  <c:v>0.82089999999999996</c:v>
                </c:pt>
                <c:pt idx="8">
                  <c:v>0.82410000000000005</c:v>
                </c:pt>
                <c:pt idx="9">
                  <c:v>0.82930000000000004</c:v>
                </c:pt>
                <c:pt idx="10">
                  <c:v>0.83489999999999998</c:v>
                </c:pt>
                <c:pt idx="11">
                  <c:v>0.8367</c:v>
                </c:pt>
                <c:pt idx="12">
                  <c:v>0.83040000000000003</c:v>
                </c:pt>
                <c:pt idx="13">
                  <c:v>0.81569999999999998</c:v>
                </c:pt>
                <c:pt idx="14">
                  <c:v>0.79869999999999997</c:v>
                </c:pt>
                <c:pt idx="15">
                  <c:v>0.78790000000000004</c:v>
                </c:pt>
                <c:pt idx="16">
                  <c:v>0.78759999999999997</c:v>
                </c:pt>
                <c:pt idx="17">
                  <c:v>0.79530000000000001</c:v>
                </c:pt>
                <c:pt idx="18">
                  <c:v>0.80489999999999995</c:v>
                </c:pt>
                <c:pt idx="19">
                  <c:v>0.81220000000000003</c:v>
                </c:pt>
                <c:pt idx="20">
                  <c:v>0.81620000000000004</c:v>
                </c:pt>
                <c:pt idx="21">
                  <c:v>0.81789999999999996</c:v>
                </c:pt>
                <c:pt idx="22">
                  <c:v>0.81840000000000002</c:v>
                </c:pt>
                <c:pt idx="23">
                  <c:v>0.81859999999999999</c:v>
                </c:pt>
                <c:pt idx="24">
                  <c:v>0.81859999999999999</c:v>
                </c:pt>
              </c:numCache>
            </c:numRef>
          </c:yVal>
          <c:smooth val="1"/>
          <c:extLst>
            <c:ext xmlns:c16="http://schemas.microsoft.com/office/drawing/2014/chart" uri="{C3380CC4-5D6E-409C-BE32-E72D297353CC}">
              <c16:uniqueId val="{00000000-F438-48D8-91EA-3CEACFFDD193}"/>
            </c:ext>
          </c:extLst>
        </c:ser>
        <c:ser>
          <c:idx val="1"/>
          <c:order val="1"/>
          <c:tx>
            <c:strRef>
              <c:f>Results_Sequential!$A$4</c:f>
              <c:strCache>
                <c:ptCount val="1"/>
                <c:pt idx="0">
                  <c:v>Sequential_Calibration1_CSOMA</c:v>
                </c:pt>
              </c:strCache>
            </c:strRef>
          </c:tx>
          <c:spPr>
            <a:ln w="19050" cap="rnd">
              <a:solidFill>
                <a:srgbClr val="0070C0"/>
              </a:solidFill>
              <a:prstDash val="sysDash"/>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Results_Sequential!$I$4:$AG$4</c:f>
              <c:numCache>
                <c:formatCode>General</c:formatCode>
                <c:ptCount val="25"/>
                <c:pt idx="0">
                  <c:v>0.81889999999999996</c:v>
                </c:pt>
                <c:pt idx="1">
                  <c:v>0.81889999999999996</c:v>
                </c:pt>
                <c:pt idx="2">
                  <c:v>0.81889999999999996</c:v>
                </c:pt>
                <c:pt idx="3">
                  <c:v>0.81889999999999996</c:v>
                </c:pt>
                <c:pt idx="4">
                  <c:v>0.81899999999999995</c:v>
                </c:pt>
                <c:pt idx="5">
                  <c:v>0.81910000000000005</c:v>
                </c:pt>
                <c:pt idx="6">
                  <c:v>0.81969999999999998</c:v>
                </c:pt>
                <c:pt idx="7">
                  <c:v>0.82130000000000003</c:v>
                </c:pt>
                <c:pt idx="8">
                  <c:v>0.82469999999999999</c:v>
                </c:pt>
                <c:pt idx="9">
                  <c:v>0.83</c:v>
                </c:pt>
                <c:pt idx="10">
                  <c:v>0.8357</c:v>
                </c:pt>
                <c:pt idx="11">
                  <c:v>0.83740000000000003</c:v>
                </c:pt>
                <c:pt idx="12">
                  <c:v>0.83079999999999998</c:v>
                </c:pt>
                <c:pt idx="13">
                  <c:v>0.81589999999999996</c:v>
                </c:pt>
                <c:pt idx="14">
                  <c:v>0.79859999999999998</c:v>
                </c:pt>
                <c:pt idx="15">
                  <c:v>0.78769999999999996</c:v>
                </c:pt>
                <c:pt idx="16">
                  <c:v>0.7873</c:v>
                </c:pt>
                <c:pt idx="17">
                  <c:v>0.79500000000000004</c:v>
                </c:pt>
                <c:pt idx="18">
                  <c:v>0.80469999999999997</c:v>
                </c:pt>
                <c:pt idx="19">
                  <c:v>0.81220000000000003</c:v>
                </c:pt>
                <c:pt idx="20">
                  <c:v>0.81640000000000001</c:v>
                </c:pt>
                <c:pt idx="21">
                  <c:v>0.81810000000000005</c:v>
                </c:pt>
                <c:pt idx="22">
                  <c:v>0.81869999999999998</c:v>
                </c:pt>
                <c:pt idx="23">
                  <c:v>0.81889999999999996</c:v>
                </c:pt>
                <c:pt idx="24">
                  <c:v>0.81889999999999996</c:v>
                </c:pt>
              </c:numCache>
            </c:numRef>
          </c:yVal>
          <c:smooth val="1"/>
          <c:extLst>
            <c:ext xmlns:c16="http://schemas.microsoft.com/office/drawing/2014/chart" uri="{C3380CC4-5D6E-409C-BE32-E72D297353CC}">
              <c16:uniqueId val="{00000001-F438-48D8-91EA-3CEACFFDD193}"/>
            </c:ext>
          </c:extLst>
        </c:ser>
        <c:ser>
          <c:idx val="2"/>
          <c:order val="2"/>
          <c:tx>
            <c:strRef>
              <c:f>Results_Sequential!$A$5</c:f>
              <c:strCache>
                <c:ptCount val="1"/>
                <c:pt idx="0">
                  <c:v>Sequential_Calibration1_PSO</c:v>
                </c:pt>
              </c:strCache>
            </c:strRef>
          </c:tx>
          <c:spPr>
            <a:ln w="19050" cap="rnd">
              <a:solidFill>
                <a:schemeClr val="accent1"/>
              </a:solidFill>
              <a:prstDash val="sysDot"/>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Results_Sequential!$I$5:$AG$5</c:f>
              <c:numCache>
                <c:formatCode>General</c:formatCode>
                <c:ptCount val="25"/>
                <c:pt idx="0">
                  <c:v>0.81899999999999995</c:v>
                </c:pt>
                <c:pt idx="1">
                  <c:v>0.81899999999999995</c:v>
                </c:pt>
                <c:pt idx="2">
                  <c:v>0.81899999999999995</c:v>
                </c:pt>
                <c:pt idx="3">
                  <c:v>0.81899999999999995</c:v>
                </c:pt>
                <c:pt idx="4">
                  <c:v>0.81899999999999995</c:v>
                </c:pt>
                <c:pt idx="5">
                  <c:v>0.81920000000000004</c:v>
                </c:pt>
                <c:pt idx="6">
                  <c:v>0.81969999999999998</c:v>
                </c:pt>
                <c:pt idx="7">
                  <c:v>0.82120000000000004</c:v>
                </c:pt>
                <c:pt idx="8">
                  <c:v>0.82450000000000001</c:v>
                </c:pt>
                <c:pt idx="9">
                  <c:v>0.82989999999999997</c:v>
                </c:pt>
                <c:pt idx="10">
                  <c:v>0.8357</c:v>
                </c:pt>
                <c:pt idx="11">
                  <c:v>0.83760000000000001</c:v>
                </c:pt>
                <c:pt idx="12">
                  <c:v>0.83099999999999996</c:v>
                </c:pt>
                <c:pt idx="13">
                  <c:v>0.81569999999999998</c:v>
                </c:pt>
                <c:pt idx="14">
                  <c:v>0.79820000000000002</c:v>
                </c:pt>
                <c:pt idx="15">
                  <c:v>0.7873</c:v>
                </c:pt>
                <c:pt idx="16">
                  <c:v>0.78749999999999998</c:v>
                </c:pt>
                <c:pt idx="17">
                  <c:v>0.79559999999999997</c:v>
                </c:pt>
                <c:pt idx="18">
                  <c:v>0.8054</c:v>
                </c:pt>
                <c:pt idx="19">
                  <c:v>0.81279999999999997</c:v>
                </c:pt>
                <c:pt idx="20">
                  <c:v>0.81669999999999998</c:v>
                </c:pt>
                <c:pt idx="21">
                  <c:v>0.81830000000000003</c:v>
                </c:pt>
                <c:pt idx="22">
                  <c:v>0.81879999999999997</c:v>
                </c:pt>
                <c:pt idx="23">
                  <c:v>0.81899999999999995</c:v>
                </c:pt>
                <c:pt idx="24">
                  <c:v>0.81899999999999995</c:v>
                </c:pt>
              </c:numCache>
            </c:numRef>
          </c:yVal>
          <c:smooth val="1"/>
          <c:extLst>
            <c:ext xmlns:c16="http://schemas.microsoft.com/office/drawing/2014/chart" uri="{C3380CC4-5D6E-409C-BE32-E72D297353CC}">
              <c16:uniqueId val="{00000002-F438-48D8-91EA-3CEACFFDD193}"/>
            </c:ext>
          </c:extLst>
        </c:ser>
        <c:ser>
          <c:idx val="3"/>
          <c:order val="3"/>
          <c:tx>
            <c:strRef>
              <c:f>Results_Sequential!$A$6</c:f>
              <c:strCache>
                <c:ptCount val="1"/>
                <c:pt idx="0">
                  <c:v>Sequential_Calibration2_CSO</c:v>
                </c:pt>
              </c:strCache>
            </c:strRef>
          </c:tx>
          <c:spPr>
            <a:ln w="19050" cap="rnd">
              <a:solidFill>
                <a:schemeClr val="accent4"/>
              </a:solidFill>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Results_Sequential!$I$6:$AG$6</c:f>
              <c:numCache>
                <c:formatCode>General</c:formatCode>
                <c:ptCount val="25"/>
                <c:pt idx="0">
                  <c:v>0.77270000000000005</c:v>
                </c:pt>
                <c:pt idx="1">
                  <c:v>0.77270000000000005</c:v>
                </c:pt>
                <c:pt idx="2">
                  <c:v>0.77270000000000005</c:v>
                </c:pt>
                <c:pt idx="3">
                  <c:v>0.77270000000000005</c:v>
                </c:pt>
                <c:pt idx="4">
                  <c:v>0.77280000000000004</c:v>
                </c:pt>
                <c:pt idx="5">
                  <c:v>0.77310000000000001</c:v>
                </c:pt>
                <c:pt idx="6">
                  <c:v>0.77400000000000002</c:v>
                </c:pt>
                <c:pt idx="7">
                  <c:v>0.77649999999999997</c:v>
                </c:pt>
                <c:pt idx="8">
                  <c:v>0.78220000000000001</c:v>
                </c:pt>
                <c:pt idx="9">
                  <c:v>0.79259999999999997</c:v>
                </c:pt>
                <c:pt idx="10">
                  <c:v>0.80740000000000001</c:v>
                </c:pt>
                <c:pt idx="11">
                  <c:v>0.82310000000000005</c:v>
                </c:pt>
                <c:pt idx="12">
                  <c:v>0.83289999999999997</c:v>
                </c:pt>
                <c:pt idx="13">
                  <c:v>0.83079999999999998</c:v>
                </c:pt>
                <c:pt idx="14">
                  <c:v>0.81699999999999995</c:v>
                </c:pt>
                <c:pt idx="15">
                  <c:v>0.79779999999999995</c:v>
                </c:pt>
                <c:pt idx="16">
                  <c:v>0.78159999999999996</c:v>
                </c:pt>
                <c:pt idx="17">
                  <c:v>0.77270000000000005</c:v>
                </c:pt>
                <c:pt idx="18">
                  <c:v>0.77010000000000001</c:v>
                </c:pt>
                <c:pt idx="19">
                  <c:v>0.77059999999999995</c:v>
                </c:pt>
                <c:pt idx="20">
                  <c:v>0.77159999999999995</c:v>
                </c:pt>
                <c:pt idx="21">
                  <c:v>0.77229999999999999</c:v>
                </c:pt>
                <c:pt idx="22">
                  <c:v>0.77259999999999995</c:v>
                </c:pt>
                <c:pt idx="23">
                  <c:v>0.77270000000000005</c:v>
                </c:pt>
                <c:pt idx="24">
                  <c:v>0.77270000000000005</c:v>
                </c:pt>
              </c:numCache>
            </c:numRef>
          </c:yVal>
          <c:smooth val="1"/>
          <c:extLst>
            <c:ext xmlns:c16="http://schemas.microsoft.com/office/drawing/2014/chart" uri="{C3380CC4-5D6E-409C-BE32-E72D297353CC}">
              <c16:uniqueId val="{00000003-F438-48D8-91EA-3CEACFFDD193}"/>
            </c:ext>
          </c:extLst>
        </c:ser>
        <c:ser>
          <c:idx val="4"/>
          <c:order val="4"/>
          <c:tx>
            <c:strRef>
              <c:f>Results_Sequential!$A$7</c:f>
              <c:strCache>
                <c:ptCount val="1"/>
                <c:pt idx="0">
                  <c:v>Sequential_Calibration2_CSOMA</c:v>
                </c:pt>
              </c:strCache>
            </c:strRef>
          </c:tx>
          <c:spPr>
            <a:ln w="19050" cap="rnd">
              <a:solidFill>
                <a:schemeClr val="accent4"/>
              </a:solidFill>
              <a:prstDash val="sysDash"/>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Results_Sequential!$I$7:$AG$7</c:f>
              <c:numCache>
                <c:formatCode>General</c:formatCode>
                <c:ptCount val="25"/>
                <c:pt idx="0">
                  <c:v>0.77490000000000003</c:v>
                </c:pt>
                <c:pt idx="1">
                  <c:v>0.77490000000000003</c:v>
                </c:pt>
                <c:pt idx="2">
                  <c:v>0.77490000000000003</c:v>
                </c:pt>
                <c:pt idx="3">
                  <c:v>0.77500000000000002</c:v>
                </c:pt>
                <c:pt idx="4">
                  <c:v>0.77510000000000001</c:v>
                </c:pt>
                <c:pt idx="5">
                  <c:v>0.77559999999999996</c:v>
                </c:pt>
                <c:pt idx="6">
                  <c:v>0.77700000000000002</c:v>
                </c:pt>
                <c:pt idx="7">
                  <c:v>0.7802</c:v>
                </c:pt>
                <c:pt idx="8">
                  <c:v>0.78680000000000005</c:v>
                </c:pt>
                <c:pt idx="9">
                  <c:v>0.79759999999999998</c:v>
                </c:pt>
                <c:pt idx="10">
                  <c:v>0.81179999999999997</c:v>
                </c:pt>
                <c:pt idx="11">
                  <c:v>0.8256</c:v>
                </c:pt>
                <c:pt idx="12">
                  <c:v>0.83279999999999998</c:v>
                </c:pt>
                <c:pt idx="13">
                  <c:v>0.82889999999999997</c:v>
                </c:pt>
                <c:pt idx="14">
                  <c:v>0.81459999999999999</c:v>
                </c:pt>
                <c:pt idx="15">
                  <c:v>0.79600000000000004</c:v>
                </c:pt>
                <c:pt idx="16">
                  <c:v>0.78059999999999996</c:v>
                </c:pt>
                <c:pt idx="17">
                  <c:v>0.7722</c:v>
                </c:pt>
                <c:pt idx="18">
                  <c:v>0.77010000000000001</c:v>
                </c:pt>
                <c:pt idx="19">
                  <c:v>0.77129999999999999</c:v>
                </c:pt>
                <c:pt idx="20">
                  <c:v>0.77300000000000002</c:v>
                </c:pt>
                <c:pt idx="21">
                  <c:v>0.77410000000000001</c:v>
                </c:pt>
                <c:pt idx="22">
                  <c:v>0.77470000000000006</c:v>
                </c:pt>
                <c:pt idx="23">
                  <c:v>0.77490000000000003</c:v>
                </c:pt>
                <c:pt idx="24">
                  <c:v>0.77490000000000003</c:v>
                </c:pt>
              </c:numCache>
            </c:numRef>
          </c:yVal>
          <c:smooth val="1"/>
          <c:extLst>
            <c:ext xmlns:c16="http://schemas.microsoft.com/office/drawing/2014/chart" uri="{C3380CC4-5D6E-409C-BE32-E72D297353CC}">
              <c16:uniqueId val="{00000004-F438-48D8-91EA-3CEACFFDD193}"/>
            </c:ext>
          </c:extLst>
        </c:ser>
        <c:ser>
          <c:idx val="5"/>
          <c:order val="5"/>
          <c:tx>
            <c:strRef>
              <c:f>Results_Sequential!$A$8</c:f>
              <c:strCache>
                <c:ptCount val="1"/>
                <c:pt idx="0">
                  <c:v>Sequential_Calibration2_PSO</c:v>
                </c:pt>
              </c:strCache>
            </c:strRef>
          </c:tx>
          <c:spPr>
            <a:ln w="19050" cap="rnd">
              <a:solidFill>
                <a:schemeClr val="accent4"/>
              </a:solidFill>
              <a:prstDash val="sysDot"/>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Results_Sequential!$I$8:$AG$8</c:f>
              <c:numCache>
                <c:formatCode>General</c:formatCode>
                <c:ptCount val="25"/>
                <c:pt idx="0">
                  <c:v>0.77370000000000005</c:v>
                </c:pt>
                <c:pt idx="1">
                  <c:v>0.77370000000000005</c:v>
                </c:pt>
                <c:pt idx="2">
                  <c:v>0.77370000000000005</c:v>
                </c:pt>
                <c:pt idx="3">
                  <c:v>0.77370000000000005</c:v>
                </c:pt>
                <c:pt idx="4">
                  <c:v>0.77380000000000004</c:v>
                </c:pt>
                <c:pt idx="5">
                  <c:v>0.7742</c:v>
                </c:pt>
                <c:pt idx="6">
                  <c:v>0.77529999999999999</c:v>
                </c:pt>
                <c:pt idx="7">
                  <c:v>0.77829999999999999</c:v>
                </c:pt>
                <c:pt idx="8">
                  <c:v>0.78449999999999998</c:v>
                </c:pt>
                <c:pt idx="9">
                  <c:v>0.79530000000000001</c:v>
                </c:pt>
                <c:pt idx="10">
                  <c:v>0.81010000000000004</c:v>
                </c:pt>
                <c:pt idx="11">
                  <c:v>0.82509999999999994</c:v>
                </c:pt>
                <c:pt idx="12">
                  <c:v>0.83379999999999999</c:v>
                </c:pt>
                <c:pt idx="13">
                  <c:v>0.83079999999999998</c:v>
                </c:pt>
                <c:pt idx="14">
                  <c:v>0.81659999999999999</c:v>
                </c:pt>
                <c:pt idx="15">
                  <c:v>0.7974</c:v>
                </c:pt>
                <c:pt idx="16">
                  <c:v>0.78129999999999999</c:v>
                </c:pt>
                <c:pt idx="17">
                  <c:v>0.77249999999999996</c:v>
                </c:pt>
                <c:pt idx="18">
                  <c:v>0.77</c:v>
                </c:pt>
                <c:pt idx="19">
                  <c:v>0.77080000000000004</c:v>
                </c:pt>
                <c:pt idx="20">
                  <c:v>0.7722</c:v>
                </c:pt>
                <c:pt idx="21">
                  <c:v>0.77310000000000001</c:v>
                </c:pt>
                <c:pt idx="22">
                  <c:v>0.77349999999999997</c:v>
                </c:pt>
                <c:pt idx="23">
                  <c:v>0.77359999999999995</c:v>
                </c:pt>
                <c:pt idx="24">
                  <c:v>0.77370000000000005</c:v>
                </c:pt>
              </c:numCache>
            </c:numRef>
          </c:yVal>
          <c:smooth val="1"/>
          <c:extLst>
            <c:ext xmlns:c16="http://schemas.microsoft.com/office/drawing/2014/chart" uri="{C3380CC4-5D6E-409C-BE32-E72D297353CC}">
              <c16:uniqueId val="{00000005-F438-48D8-91EA-3CEACFFDD193}"/>
            </c:ext>
          </c:extLst>
        </c:ser>
        <c:ser>
          <c:idx val="6"/>
          <c:order val="6"/>
          <c:tx>
            <c:strRef>
              <c:f>Results_Sequential!$A$9</c:f>
              <c:strCache>
                <c:ptCount val="1"/>
                <c:pt idx="0">
                  <c:v>Sequential_Calibration3_CSO</c:v>
                </c:pt>
              </c:strCache>
            </c:strRef>
          </c:tx>
          <c:spPr>
            <a:ln w="19050" cap="rnd">
              <a:solidFill>
                <a:schemeClr val="accent6"/>
              </a:solidFill>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Results_Sequential!$I$9:$AG$9</c:f>
              <c:numCache>
                <c:formatCode>General</c:formatCode>
                <c:ptCount val="25"/>
                <c:pt idx="0">
                  <c:v>0.79549999999999998</c:v>
                </c:pt>
                <c:pt idx="1">
                  <c:v>0.79549999999999998</c:v>
                </c:pt>
                <c:pt idx="2">
                  <c:v>0.79549999999999998</c:v>
                </c:pt>
                <c:pt idx="3">
                  <c:v>0.79549999999999998</c:v>
                </c:pt>
                <c:pt idx="4">
                  <c:v>0.79559999999999997</c:v>
                </c:pt>
                <c:pt idx="5">
                  <c:v>0.79579999999999995</c:v>
                </c:pt>
                <c:pt idx="6">
                  <c:v>0.79659999999999997</c:v>
                </c:pt>
                <c:pt idx="7">
                  <c:v>0.79890000000000005</c:v>
                </c:pt>
                <c:pt idx="8">
                  <c:v>0.80410000000000004</c:v>
                </c:pt>
                <c:pt idx="9">
                  <c:v>0.81299999999999994</c:v>
                </c:pt>
                <c:pt idx="10">
                  <c:v>0.82489999999999997</c:v>
                </c:pt>
                <c:pt idx="11">
                  <c:v>0.83509999999999995</c:v>
                </c:pt>
                <c:pt idx="12">
                  <c:v>0.83750000000000002</c:v>
                </c:pt>
                <c:pt idx="13">
                  <c:v>0.8286</c:v>
                </c:pt>
                <c:pt idx="14">
                  <c:v>0.81159999999999999</c:v>
                </c:pt>
                <c:pt idx="15">
                  <c:v>0.79479999999999995</c:v>
                </c:pt>
                <c:pt idx="16">
                  <c:v>0.78520000000000001</c:v>
                </c:pt>
                <c:pt idx="17">
                  <c:v>0.78390000000000004</c:v>
                </c:pt>
                <c:pt idx="18">
                  <c:v>0.78720000000000001</c:v>
                </c:pt>
                <c:pt idx="19">
                  <c:v>0.79110000000000003</c:v>
                </c:pt>
                <c:pt idx="20">
                  <c:v>0.79369999999999996</c:v>
                </c:pt>
                <c:pt idx="21">
                  <c:v>0.79490000000000005</c:v>
                </c:pt>
                <c:pt idx="22">
                  <c:v>0.7954</c:v>
                </c:pt>
                <c:pt idx="23">
                  <c:v>0.79549999999999998</c:v>
                </c:pt>
                <c:pt idx="24">
                  <c:v>0.79549999999999998</c:v>
                </c:pt>
              </c:numCache>
            </c:numRef>
          </c:yVal>
          <c:smooth val="1"/>
          <c:extLst>
            <c:ext xmlns:c16="http://schemas.microsoft.com/office/drawing/2014/chart" uri="{C3380CC4-5D6E-409C-BE32-E72D297353CC}">
              <c16:uniqueId val="{00000006-F438-48D8-91EA-3CEACFFDD193}"/>
            </c:ext>
          </c:extLst>
        </c:ser>
        <c:ser>
          <c:idx val="7"/>
          <c:order val="7"/>
          <c:tx>
            <c:strRef>
              <c:f>Results_Sequential!$A$10</c:f>
              <c:strCache>
                <c:ptCount val="1"/>
                <c:pt idx="0">
                  <c:v>Sequential_Calibration3_CSOMA</c:v>
                </c:pt>
              </c:strCache>
            </c:strRef>
          </c:tx>
          <c:spPr>
            <a:ln w="19050" cap="rnd">
              <a:solidFill>
                <a:schemeClr val="accent6"/>
              </a:solidFill>
              <a:prstDash val="sysDash"/>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Results_Sequential!$I$10:$AG$10</c:f>
              <c:numCache>
                <c:formatCode>General</c:formatCode>
                <c:ptCount val="25"/>
                <c:pt idx="0">
                  <c:v>0.77929999999999999</c:v>
                </c:pt>
                <c:pt idx="1">
                  <c:v>0.77929999999999999</c:v>
                </c:pt>
                <c:pt idx="2">
                  <c:v>0.77929999999999999</c:v>
                </c:pt>
                <c:pt idx="3">
                  <c:v>0.77929999999999999</c:v>
                </c:pt>
                <c:pt idx="4">
                  <c:v>0.77939999999999998</c:v>
                </c:pt>
                <c:pt idx="5">
                  <c:v>0.77969999999999995</c:v>
                </c:pt>
                <c:pt idx="6">
                  <c:v>0.78069999999999995</c:v>
                </c:pt>
                <c:pt idx="7">
                  <c:v>0.78369999999999995</c:v>
                </c:pt>
                <c:pt idx="8">
                  <c:v>0.79020000000000001</c:v>
                </c:pt>
                <c:pt idx="9">
                  <c:v>0.80189999999999995</c:v>
                </c:pt>
                <c:pt idx="10">
                  <c:v>0.81779999999999997</c:v>
                </c:pt>
                <c:pt idx="11">
                  <c:v>0.83309999999999995</c:v>
                </c:pt>
                <c:pt idx="12">
                  <c:v>0.84019999999999995</c:v>
                </c:pt>
                <c:pt idx="13">
                  <c:v>0.83409999999999995</c:v>
                </c:pt>
                <c:pt idx="14">
                  <c:v>0.81679999999999997</c:v>
                </c:pt>
                <c:pt idx="15">
                  <c:v>0.79659999999999997</c:v>
                </c:pt>
                <c:pt idx="16">
                  <c:v>0.78180000000000005</c:v>
                </c:pt>
                <c:pt idx="17">
                  <c:v>0.7752</c:v>
                </c:pt>
                <c:pt idx="18">
                  <c:v>0.77470000000000006</c:v>
                </c:pt>
                <c:pt idx="19">
                  <c:v>0.77639999999999998</c:v>
                </c:pt>
                <c:pt idx="20">
                  <c:v>0.77800000000000002</c:v>
                </c:pt>
                <c:pt idx="21">
                  <c:v>0.77880000000000005</c:v>
                </c:pt>
                <c:pt idx="22">
                  <c:v>0.7792</c:v>
                </c:pt>
                <c:pt idx="23">
                  <c:v>0.77929999999999999</c:v>
                </c:pt>
                <c:pt idx="24">
                  <c:v>0.77929999999999999</c:v>
                </c:pt>
              </c:numCache>
            </c:numRef>
          </c:yVal>
          <c:smooth val="1"/>
          <c:extLst>
            <c:ext xmlns:c16="http://schemas.microsoft.com/office/drawing/2014/chart" uri="{C3380CC4-5D6E-409C-BE32-E72D297353CC}">
              <c16:uniqueId val="{00000007-F438-48D8-91EA-3CEACFFDD193}"/>
            </c:ext>
          </c:extLst>
        </c:ser>
        <c:ser>
          <c:idx val="8"/>
          <c:order val="8"/>
          <c:tx>
            <c:strRef>
              <c:f>Results_Sequential!$A$11</c:f>
              <c:strCache>
                <c:ptCount val="1"/>
                <c:pt idx="0">
                  <c:v>Sequential_Calibration3_PSO</c:v>
                </c:pt>
              </c:strCache>
            </c:strRef>
          </c:tx>
          <c:spPr>
            <a:ln w="19050" cap="rnd">
              <a:solidFill>
                <a:schemeClr val="accent6"/>
              </a:solidFill>
              <a:prstDash val="sysDot"/>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Results_Sequential!$I$11:$AG$11</c:f>
              <c:numCache>
                <c:formatCode>General</c:formatCode>
                <c:ptCount val="25"/>
                <c:pt idx="0">
                  <c:v>0.78269999999999995</c:v>
                </c:pt>
                <c:pt idx="1">
                  <c:v>0.78269999999999995</c:v>
                </c:pt>
                <c:pt idx="2">
                  <c:v>0.78269999999999995</c:v>
                </c:pt>
                <c:pt idx="3">
                  <c:v>0.78269999999999995</c:v>
                </c:pt>
                <c:pt idx="4">
                  <c:v>0.78269999999999995</c:v>
                </c:pt>
                <c:pt idx="5">
                  <c:v>0.78300000000000003</c:v>
                </c:pt>
                <c:pt idx="6">
                  <c:v>0.78400000000000003</c:v>
                </c:pt>
                <c:pt idx="7">
                  <c:v>0.78669999999999995</c:v>
                </c:pt>
                <c:pt idx="8">
                  <c:v>0.79300000000000004</c:v>
                </c:pt>
                <c:pt idx="9">
                  <c:v>0.80420000000000003</c:v>
                </c:pt>
                <c:pt idx="10">
                  <c:v>0.81950000000000001</c:v>
                </c:pt>
                <c:pt idx="11">
                  <c:v>0.83409999999999995</c:v>
                </c:pt>
                <c:pt idx="12">
                  <c:v>0.84050000000000002</c:v>
                </c:pt>
                <c:pt idx="13">
                  <c:v>0.83389999999999997</c:v>
                </c:pt>
                <c:pt idx="14">
                  <c:v>0.8165</c:v>
                </c:pt>
                <c:pt idx="15">
                  <c:v>0.79669999999999996</c:v>
                </c:pt>
                <c:pt idx="16">
                  <c:v>0.78280000000000005</c:v>
                </c:pt>
                <c:pt idx="17">
                  <c:v>0.7772</c:v>
                </c:pt>
                <c:pt idx="18">
                  <c:v>0.77749999999999997</c:v>
                </c:pt>
                <c:pt idx="19">
                  <c:v>0.77959999999999996</c:v>
                </c:pt>
                <c:pt idx="20">
                  <c:v>0.78139999999999998</c:v>
                </c:pt>
                <c:pt idx="21">
                  <c:v>0.78220000000000001</c:v>
                </c:pt>
                <c:pt idx="22">
                  <c:v>0.78259999999999996</c:v>
                </c:pt>
                <c:pt idx="23">
                  <c:v>0.78259999999999996</c:v>
                </c:pt>
                <c:pt idx="24">
                  <c:v>0.78269999999999995</c:v>
                </c:pt>
              </c:numCache>
            </c:numRef>
          </c:yVal>
          <c:smooth val="1"/>
          <c:extLst>
            <c:ext xmlns:c16="http://schemas.microsoft.com/office/drawing/2014/chart" uri="{C3380CC4-5D6E-409C-BE32-E72D297353CC}">
              <c16:uniqueId val="{00000008-F438-48D8-91EA-3CEACFFDD193}"/>
            </c:ext>
          </c:extLst>
        </c:ser>
        <c:ser>
          <c:idx val="9"/>
          <c:order val="9"/>
          <c:tx>
            <c:strRef>
              <c:f>Results_Sequential!$A$12</c:f>
              <c:strCache>
                <c:ptCount val="1"/>
                <c:pt idx="0">
                  <c:v>Sequential_Calibration4_CSO</c:v>
                </c:pt>
              </c:strCache>
            </c:strRef>
          </c:tx>
          <c:spPr>
            <a:ln w="19050" cap="rnd">
              <a:solidFill>
                <a:schemeClr val="accent2"/>
              </a:solidFill>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Results_Sequential!$I$12:$AG$12</c:f>
              <c:numCache>
                <c:formatCode>General</c:formatCode>
                <c:ptCount val="25"/>
                <c:pt idx="0">
                  <c:v>0.8</c:v>
                </c:pt>
                <c:pt idx="1">
                  <c:v>0.8</c:v>
                </c:pt>
                <c:pt idx="2">
                  <c:v>0.8</c:v>
                </c:pt>
                <c:pt idx="3">
                  <c:v>0.8</c:v>
                </c:pt>
                <c:pt idx="4">
                  <c:v>0.80010000000000003</c:v>
                </c:pt>
                <c:pt idx="5">
                  <c:v>0.80030000000000001</c:v>
                </c:pt>
                <c:pt idx="6">
                  <c:v>0.80100000000000005</c:v>
                </c:pt>
                <c:pt idx="7">
                  <c:v>0.80330000000000001</c:v>
                </c:pt>
                <c:pt idx="8">
                  <c:v>0.80840000000000001</c:v>
                </c:pt>
                <c:pt idx="9">
                  <c:v>0.81740000000000002</c:v>
                </c:pt>
                <c:pt idx="10">
                  <c:v>0.82899999999999996</c:v>
                </c:pt>
                <c:pt idx="11">
                  <c:v>0.83819999999999995</c:v>
                </c:pt>
                <c:pt idx="12">
                  <c:v>0.83860000000000001</c:v>
                </c:pt>
                <c:pt idx="13">
                  <c:v>0.82720000000000005</c:v>
                </c:pt>
                <c:pt idx="14">
                  <c:v>0.80840000000000001</c:v>
                </c:pt>
                <c:pt idx="15">
                  <c:v>0.79179999999999995</c:v>
                </c:pt>
                <c:pt idx="16">
                  <c:v>0.78410000000000002</c:v>
                </c:pt>
                <c:pt idx="17">
                  <c:v>0.78510000000000002</c:v>
                </c:pt>
                <c:pt idx="18">
                  <c:v>0.7903</c:v>
                </c:pt>
                <c:pt idx="19">
                  <c:v>0.79530000000000001</c:v>
                </c:pt>
                <c:pt idx="20">
                  <c:v>0.79820000000000002</c:v>
                </c:pt>
                <c:pt idx="21">
                  <c:v>0.79949999999999999</c:v>
                </c:pt>
                <c:pt idx="22">
                  <c:v>0.79990000000000006</c:v>
                </c:pt>
                <c:pt idx="23">
                  <c:v>0.8</c:v>
                </c:pt>
                <c:pt idx="24">
                  <c:v>0.8</c:v>
                </c:pt>
              </c:numCache>
            </c:numRef>
          </c:yVal>
          <c:smooth val="1"/>
          <c:extLst>
            <c:ext xmlns:c16="http://schemas.microsoft.com/office/drawing/2014/chart" uri="{C3380CC4-5D6E-409C-BE32-E72D297353CC}">
              <c16:uniqueId val="{00000009-F438-48D8-91EA-3CEACFFDD193}"/>
            </c:ext>
          </c:extLst>
        </c:ser>
        <c:ser>
          <c:idx val="10"/>
          <c:order val="10"/>
          <c:tx>
            <c:strRef>
              <c:f>Results_Sequential!$A$13</c:f>
              <c:strCache>
                <c:ptCount val="1"/>
                <c:pt idx="0">
                  <c:v>Sequential_Calibration4_CSOMA</c:v>
                </c:pt>
              </c:strCache>
            </c:strRef>
          </c:tx>
          <c:spPr>
            <a:ln w="19050" cap="rnd">
              <a:solidFill>
                <a:schemeClr val="accent2"/>
              </a:solidFill>
              <a:prstDash val="sysDash"/>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Results_Sequential!$I$13:$AG$13</c:f>
              <c:numCache>
                <c:formatCode>General</c:formatCode>
                <c:ptCount val="25"/>
                <c:pt idx="0">
                  <c:v>0.8</c:v>
                </c:pt>
                <c:pt idx="1">
                  <c:v>0.8</c:v>
                </c:pt>
                <c:pt idx="2">
                  <c:v>0.8</c:v>
                </c:pt>
                <c:pt idx="3">
                  <c:v>0.8</c:v>
                </c:pt>
                <c:pt idx="4">
                  <c:v>0.80010000000000003</c:v>
                </c:pt>
                <c:pt idx="5">
                  <c:v>0.80030000000000001</c:v>
                </c:pt>
                <c:pt idx="6">
                  <c:v>0.80110000000000003</c:v>
                </c:pt>
                <c:pt idx="7">
                  <c:v>0.80330000000000001</c:v>
                </c:pt>
                <c:pt idx="8">
                  <c:v>0.8085</c:v>
                </c:pt>
                <c:pt idx="9">
                  <c:v>0.8175</c:v>
                </c:pt>
                <c:pt idx="10">
                  <c:v>0.82909999999999995</c:v>
                </c:pt>
                <c:pt idx="11">
                  <c:v>0.83830000000000005</c:v>
                </c:pt>
                <c:pt idx="12">
                  <c:v>0.8387</c:v>
                </c:pt>
                <c:pt idx="13">
                  <c:v>0.82730000000000004</c:v>
                </c:pt>
                <c:pt idx="14">
                  <c:v>0.80859999999999999</c:v>
                </c:pt>
                <c:pt idx="15">
                  <c:v>0.79190000000000005</c:v>
                </c:pt>
                <c:pt idx="16">
                  <c:v>0.78400000000000003</c:v>
                </c:pt>
                <c:pt idx="17">
                  <c:v>0.78500000000000003</c:v>
                </c:pt>
                <c:pt idx="18">
                  <c:v>0.79010000000000002</c:v>
                </c:pt>
                <c:pt idx="19">
                  <c:v>0.79510000000000003</c:v>
                </c:pt>
                <c:pt idx="20">
                  <c:v>0.79810000000000003</c:v>
                </c:pt>
                <c:pt idx="21">
                  <c:v>0.7994</c:v>
                </c:pt>
                <c:pt idx="22">
                  <c:v>0.79990000000000006</c:v>
                </c:pt>
                <c:pt idx="23">
                  <c:v>0.8</c:v>
                </c:pt>
                <c:pt idx="24">
                  <c:v>0.8</c:v>
                </c:pt>
              </c:numCache>
            </c:numRef>
          </c:yVal>
          <c:smooth val="1"/>
          <c:extLst>
            <c:ext xmlns:c16="http://schemas.microsoft.com/office/drawing/2014/chart" uri="{C3380CC4-5D6E-409C-BE32-E72D297353CC}">
              <c16:uniqueId val="{0000000A-F438-48D8-91EA-3CEACFFDD193}"/>
            </c:ext>
          </c:extLst>
        </c:ser>
        <c:ser>
          <c:idx val="11"/>
          <c:order val="11"/>
          <c:tx>
            <c:strRef>
              <c:f>Results_Sequential!$A$14</c:f>
              <c:strCache>
                <c:ptCount val="1"/>
                <c:pt idx="0">
                  <c:v>Sequential_Calibration4_PSO</c:v>
                </c:pt>
              </c:strCache>
            </c:strRef>
          </c:tx>
          <c:spPr>
            <a:ln w="19050" cap="rnd">
              <a:solidFill>
                <a:schemeClr val="accent2"/>
              </a:solidFill>
              <a:prstDash val="sysDot"/>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Results_Sequential!$I$14:$AG$14</c:f>
              <c:numCache>
                <c:formatCode>General</c:formatCode>
                <c:ptCount val="25"/>
                <c:pt idx="0">
                  <c:v>0.8</c:v>
                </c:pt>
                <c:pt idx="1">
                  <c:v>0.8</c:v>
                </c:pt>
                <c:pt idx="2">
                  <c:v>0.8</c:v>
                </c:pt>
                <c:pt idx="3">
                  <c:v>0.8</c:v>
                </c:pt>
                <c:pt idx="4">
                  <c:v>0.80010000000000003</c:v>
                </c:pt>
                <c:pt idx="5">
                  <c:v>0.80030000000000001</c:v>
                </c:pt>
                <c:pt idx="6">
                  <c:v>0.80110000000000003</c:v>
                </c:pt>
                <c:pt idx="7">
                  <c:v>0.80330000000000001</c:v>
                </c:pt>
                <c:pt idx="8">
                  <c:v>0.8085</c:v>
                </c:pt>
                <c:pt idx="9">
                  <c:v>0.81740000000000002</c:v>
                </c:pt>
                <c:pt idx="10">
                  <c:v>0.82889999999999997</c:v>
                </c:pt>
                <c:pt idx="11">
                  <c:v>0.83819999999999995</c:v>
                </c:pt>
                <c:pt idx="12">
                  <c:v>0.83860000000000001</c:v>
                </c:pt>
                <c:pt idx="13">
                  <c:v>0.82740000000000002</c:v>
                </c:pt>
                <c:pt idx="14">
                  <c:v>0.80879999999999996</c:v>
                </c:pt>
                <c:pt idx="15">
                  <c:v>0.79210000000000003</c:v>
                </c:pt>
                <c:pt idx="16">
                  <c:v>0.78410000000000002</c:v>
                </c:pt>
                <c:pt idx="17">
                  <c:v>0.78500000000000003</c:v>
                </c:pt>
                <c:pt idx="18">
                  <c:v>0.79010000000000002</c:v>
                </c:pt>
                <c:pt idx="19">
                  <c:v>0.79510000000000003</c:v>
                </c:pt>
                <c:pt idx="20">
                  <c:v>0.79810000000000003</c:v>
                </c:pt>
                <c:pt idx="21">
                  <c:v>0.7994</c:v>
                </c:pt>
                <c:pt idx="22">
                  <c:v>0.79990000000000006</c:v>
                </c:pt>
                <c:pt idx="23">
                  <c:v>0.8</c:v>
                </c:pt>
                <c:pt idx="24">
                  <c:v>0.8</c:v>
                </c:pt>
              </c:numCache>
            </c:numRef>
          </c:yVal>
          <c:smooth val="1"/>
          <c:extLst>
            <c:ext xmlns:c16="http://schemas.microsoft.com/office/drawing/2014/chart" uri="{C3380CC4-5D6E-409C-BE32-E72D297353CC}">
              <c16:uniqueId val="{0000000B-F438-48D8-91EA-3CEACFFDD193}"/>
            </c:ext>
          </c:extLst>
        </c:ser>
        <c:ser>
          <c:idx val="12"/>
          <c:order val="12"/>
          <c:tx>
            <c:strRef>
              <c:f>Results_Sequential!$A$15</c:f>
              <c:strCache>
                <c:ptCount val="1"/>
                <c:pt idx="0">
                  <c:v>Reference</c:v>
                </c:pt>
              </c:strCache>
            </c:strRef>
          </c:tx>
          <c:spPr>
            <a:ln w="19050" cap="rnd">
              <a:solidFill>
                <a:schemeClr val="tx1">
                  <a:lumMod val="65000"/>
                  <a:lumOff val="35000"/>
                </a:schemeClr>
              </a:solidFill>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Results_Sequential!$I$15:$AG$15</c:f>
              <c:numCache>
                <c:formatCode>General</c:formatCode>
                <c:ptCount val="25"/>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pt idx="15">
                  <c:v>0.8</c:v>
                </c:pt>
                <c:pt idx="16">
                  <c:v>0.8</c:v>
                </c:pt>
                <c:pt idx="17">
                  <c:v>0.8</c:v>
                </c:pt>
                <c:pt idx="18">
                  <c:v>0.8</c:v>
                </c:pt>
                <c:pt idx="19">
                  <c:v>0.8</c:v>
                </c:pt>
                <c:pt idx="20">
                  <c:v>0.8</c:v>
                </c:pt>
                <c:pt idx="21">
                  <c:v>0.8</c:v>
                </c:pt>
                <c:pt idx="22">
                  <c:v>0.8</c:v>
                </c:pt>
                <c:pt idx="23">
                  <c:v>0.8</c:v>
                </c:pt>
                <c:pt idx="24">
                  <c:v>0.8</c:v>
                </c:pt>
              </c:numCache>
            </c:numRef>
          </c:yVal>
          <c:smooth val="1"/>
          <c:extLst>
            <c:ext xmlns:c16="http://schemas.microsoft.com/office/drawing/2014/chart" uri="{C3380CC4-5D6E-409C-BE32-E72D297353CC}">
              <c16:uniqueId val="{0000000C-F438-48D8-91EA-3CEACFFDD193}"/>
            </c:ext>
          </c:extLst>
        </c:ser>
        <c:ser>
          <c:idx val="13"/>
          <c:order val="13"/>
          <c:tx>
            <c:strRef>
              <c:f>Results_Sequential!$A$16</c:f>
              <c:strCache>
                <c:ptCount val="1"/>
                <c:pt idx="0">
                  <c:v>Boundary</c:v>
                </c:pt>
              </c:strCache>
            </c:strRef>
          </c:tx>
          <c:spPr>
            <a:ln w="19050" cap="rnd">
              <a:solidFill>
                <a:schemeClr val="tx1">
                  <a:lumMod val="65000"/>
                  <a:lumOff val="35000"/>
                </a:schemeClr>
              </a:solidFill>
              <a:round/>
            </a:ln>
            <a:effectLst/>
          </c:spPr>
          <c:marker>
            <c:symbol val="none"/>
          </c:marker>
          <c:xVal>
            <c:numRef>
              <c:f>Results_Sequential!$I$1:$AG$1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Results_Sequential!$I$16:$AG$16</c:f>
              <c:numCache>
                <c:formatCode>General</c:formatCode>
                <c:ptCount val="25"/>
                <c:pt idx="0">
                  <c:v>0.77</c:v>
                </c:pt>
                <c:pt idx="1">
                  <c:v>0.77</c:v>
                </c:pt>
                <c:pt idx="2">
                  <c:v>0.77</c:v>
                </c:pt>
                <c:pt idx="3">
                  <c:v>0.77</c:v>
                </c:pt>
                <c:pt idx="4">
                  <c:v>0.77</c:v>
                </c:pt>
                <c:pt idx="5">
                  <c:v>0.77</c:v>
                </c:pt>
                <c:pt idx="6">
                  <c:v>0.77</c:v>
                </c:pt>
                <c:pt idx="7">
                  <c:v>0.77</c:v>
                </c:pt>
                <c:pt idx="8">
                  <c:v>0.77</c:v>
                </c:pt>
                <c:pt idx="9">
                  <c:v>0.77</c:v>
                </c:pt>
                <c:pt idx="10">
                  <c:v>0.77</c:v>
                </c:pt>
                <c:pt idx="11">
                  <c:v>0.77</c:v>
                </c:pt>
                <c:pt idx="12">
                  <c:v>0.77</c:v>
                </c:pt>
                <c:pt idx="13">
                  <c:v>0.77</c:v>
                </c:pt>
                <c:pt idx="14">
                  <c:v>0.77</c:v>
                </c:pt>
                <c:pt idx="15">
                  <c:v>0.77</c:v>
                </c:pt>
                <c:pt idx="16">
                  <c:v>0.77</c:v>
                </c:pt>
                <c:pt idx="17">
                  <c:v>0.77</c:v>
                </c:pt>
                <c:pt idx="18">
                  <c:v>0.77</c:v>
                </c:pt>
                <c:pt idx="19">
                  <c:v>0.77</c:v>
                </c:pt>
                <c:pt idx="20">
                  <c:v>0.77</c:v>
                </c:pt>
                <c:pt idx="21">
                  <c:v>0.77</c:v>
                </c:pt>
                <c:pt idx="22">
                  <c:v>0.77</c:v>
                </c:pt>
                <c:pt idx="23">
                  <c:v>0.77</c:v>
                </c:pt>
                <c:pt idx="24">
                  <c:v>0.77</c:v>
                </c:pt>
              </c:numCache>
            </c:numRef>
          </c:yVal>
          <c:smooth val="1"/>
          <c:extLst>
            <c:ext xmlns:c16="http://schemas.microsoft.com/office/drawing/2014/chart" uri="{C3380CC4-5D6E-409C-BE32-E72D297353CC}">
              <c16:uniqueId val="{0000000D-F438-48D8-91EA-3CEACFFDD193}"/>
            </c:ext>
          </c:extLst>
        </c:ser>
        <c:dLbls>
          <c:showLegendKey val="0"/>
          <c:showVal val="0"/>
          <c:showCatName val="0"/>
          <c:showSerName val="0"/>
          <c:showPercent val="0"/>
          <c:showBubbleSize val="0"/>
        </c:dLbls>
        <c:axId val="303629392"/>
        <c:axId val="303633968"/>
      </c:scatterChart>
      <c:valAx>
        <c:axId val="303629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Bias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633968"/>
        <c:crosses val="autoZero"/>
        <c:crossBetween val="midCat"/>
      </c:valAx>
      <c:valAx>
        <c:axId val="303633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6293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Type I error for different calibration methods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Results_Sequential!$A$3</c:f>
              <c:strCache>
                <c:ptCount val="1"/>
                <c:pt idx="0">
                  <c:v>Sequential_Calibration1_CSO</c:v>
                </c:pt>
              </c:strCache>
            </c:strRef>
          </c:tx>
          <c:spPr>
            <a:ln w="19050" cap="rnd">
              <a:solidFill>
                <a:schemeClr val="accent1"/>
              </a:solidFill>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Results_Sequential!$AH$3:$BF$3</c:f>
              <c:numCache>
                <c:formatCode>General</c:formatCode>
                <c:ptCount val="25"/>
                <c:pt idx="0">
                  <c:v>5.8599999999999999E-2</c:v>
                </c:pt>
                <c:pt idx="1">
                  <c:v>5.8700000000000002E-2</c:v>
                </c:pt>
                <c:pt idx="2">
                  <c:v>5.8999999999999997E-2</c:v>
                </c:pt>
                <c:pt idx="3">
                  <c:v>5.9900000000000002E-2</c:v>
                </c:pt>
                <c:pt idx="4">
                  <c:v>6.1699999999999998E-2</c:v>
                </c:pt>
                <c:pt idx="5">
                  <c:v>6.4699999999999994E-2</c:v>
                </c:pt>
                <c:pt idx="6">
                  <c:v>6.7900000000000002E-2</c:v>
                </c:pt>
                <c:pt idx="7">
                  <c:v>6.9699999999999998E-2</c:v>
                </c:pt>
                <c:pt idx="8">
                  <c:v>6.8400000000000002E-2</c:v>
                </c:pt>
                <c:pt idx="9">
                  <c:v>6.3899999999999998E-2</c:v>
                </c:pt>
                <c:pt idx="10">
                  <c:v>5.8000000000000003E-2</c:v>
                </c:pt>
                <c:pt idx="11">
                  <c:v>5.3400000000000003E-2</c:v>
                </c:pt>
                <c:pt idx="12">
                  <c:v>5.1700000000000003E-2</c:v>
                </c:pt>
                <c:pt idx="13">
                  <c:v>5.3400000000000003E-2</c:v>
                </c:pt>
                <c:pt idx="14">
                  <c:v>5.8000000000000003E-2</c:v>
                </c:pt>
                <c:pt idx="15">
                  <c:v>6.3899999999999998E-2</c:v>
                </c:pt>
                <c:pt idx="16">
                  <c:v>6.8400000000000002E-2</c:v>
                </c:pt>
                <c:pt idx="17">
                  <c:v>6.9699999999999998E-2</c:v>
                </c:pt>
                <c:pt idx="18">
                  <c:v>6.7900000000000002E-2</c:v>
                </c:pt>
                <c:pt idx="19">
                  <c:v>6.4699999999999994E-2</c:v>
                </c:pt>
                <c:pt idx="20">
                  <c:v>6.1699999999999998E-2</c:v>
                </c:pt>
                <c:pt idx="21">
                  <c:v>5.9900000000000002E-2</c:v>
                </c:pt>
                <c:pt idx="22">
                  <c:v>5.8999999999999997E-2</c:v>
                </c:pt>
                <c:pt idx="23">
                  <c:v>5.8700000000000002E-2</c:v>
                </c:pt>
                <c:pt idx="24">
                  <c:v>5.8599999999999999E-2</c:v>
                </c:pt>
              </c:numCache>
            </c:numRef>
          </c:yVal>
          <c:smooth val="1"/>
          <c:extLst>
            <c:ext xmlns:c16="http://schemas.microsoft.com/office/drawing/2014/chart" uri="{C3380CC4-5D6E-409C-BE32-E72D297353CC}">
              <c16:uniqueId val="{00000000-B9F3-4FDC-8A09-516C60D2F8A6}"/>
            </c:ext>
          </c:extLst>
        </c:ser>
        <c:ser>
          <c:idx val="1"/>
          <c:order val="1"/>
          <c:tx>
            <c:strRef>
              <c:f>Results_Sequential!$A$4</c:f>
              <c:strCache>
                <c:ptCount val="1"/>
                <c:pt idx="0">
                  <c:v>Sequential_Calibration1_CSOMA</c:v>
                </c:pt>
              </c:strCache>
            </c:strRef>
          </c:tx>
          <c:spPr>
            <a:ln w="19050" cap="rnd">
              <a:solidFill>
                <a:schemeClr val="accent1"/>
              </a:solidFill>
              <a:prstDash val="sysDash"/>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Results_Sequential!$AH$4:$BF$4</c:f>
              <c:numCache>
                <c:formatCode>General</c:formatCode>
                <c:ptCount val="25"/>
                <c:pt idx="0">
                  <c:v>5.8700000000000002E-2</c:v>
                </c:pt>
                <c:pt idx="1">
                  <c:v>5.8799999999999998E-2</c:v>
                </c:pt>
                <c:pt idx="2">
                  <c:v>5.9200000000000003E-2</c:v>
                </c:pt>
                <c:pt idx="3">
                  <c:v>6.0100000000000001E-2</c:v>
                </c:pt>
                <c:pt idx="4">
                  <c:v>6.1899999999999997E-2</c:v>
                </c:pt>
                <c:pt idx="5">
                  <c:v>6.4899999999999999E-2</c:v>
                </c:pt>
                <c:pt idx="6">
                  <c:v>6.8199999999999997E-2</c:v>
                </c:pt>
                <c:pt idx="7">
                  <c:v>7.0000000000000007E-2</c:v>
                </c:pt>
                <c:pt idx="8">
                  <c:v>6.8699999999999997E-2</c:v>
                </c:pt>
                <c:pt idx="9">
                  <c:v>6.4100000000000004E-2</c:v>
                </c:pt>
                <c:pt idx="10">
                  <c:v>5.8200000000000002E-2</c:v>
                </c:pt>
                <c:pt idx="11">
                  <c:v>5.3499999999999999E-2</c:v>
                </c:pt>
                <c:pt idx="12">
                  <c:v>5.1700000000000003E-2</c:v>
                </c:pt>
                <c:pt idx="13">
                  <c:v>5.3499999999999999E-2</c:v>
                </c:pt>
                <c:pt idx="14">
                  <c:v>5.8200000000000002E-2</c:v>
                </c:pt>
                <c:pt idx="15">
                  <c:v>6.4100000000000004E-2</c:v>
                </c:pt>
                <c:pt idx="16">
                  <c:v>6.8699999999999997E-2</c:v>
                </c:pt>
                <c:pt idx="17">
                  <c:v>7.0000000000000007E-2</c:v>
                </c:pt>
                <c:pt idx="18">
                  <c:v>6.8199999999999997E-2</c:v>
                </c:pt>
                <c:pt idx="19">
                  <c:v>6.4899999999999999E-2</c:v>
                </c:pt>
                <c:pt idx="20">
                  <c:v>6.1899999999999997E-2</c:v>
                </c:pt>
                <c:pt idx="21">
                  <c:v>6.0100000000000001E-2</c:v>
                </c:pt>
                <c:pt idx="22">
                  <c:v>5.9200000000000003E-2</c:v>
                </c:pt>
                <c:pt idx="23">
                  <c:v>5.8799999999999998E-2</c:v>
                </c:pt>
                <c:pt idx="24">
                  <c:v>5.8700000000000002E-2</c:v>
                </c:pt>
              </c:numCache>
            </c:numRef>
          </c:yVal>
          <c:smooth val="1"/>
          <c:extLst>
            <c:ext xmlns:c16="http://schemas.microsoft.com/office/drawing/2014/chart" uri="{C3380CC4-5D6E-409C-BE32-E72D297353CC}">
              <c16:uniqueId val="{00000001-B9F3-4FDC-8A09-516C60D2F8A6}"/>
            </c:ext>
          </c:extLst>
        </c:ser>
        <c:ser>
          <c:idx val="2"/>
          <c:order val="2"/>
          <c:tx>
            <c:strRef>
              <c:f>Results_Sequential!$A$5</c:f>
              <c:strCache>
                <c:ptCount val="1"/>
                <c:pt idx="0">
                  <c:v>Sequential_Calibration1_PSO</c:v>
                </c:pt>
              </c:strCache>
            </c:strRef>
          </c:tx>
          <c:spPr>
            <a:ln w="19050" cap="rnd">
              <a:solidFill>
                <a:schemeClr val="accent1"/>
              </a:solidFill>
              <a:prstDash val="sysDot"/>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Results_Sequential!$AH$5:$BF$5</c:f>
              <c:numCache>
                <c:formatCode>General</c:formatCode>
                <c:ptCount val="25"/>
                <c:pt idx="0">
                  <c:v>5.8799999999999998E-2</c:v>
                </c:pt>
                <c:pt idx="1">
                  <c:v>5.8799999999999998E-2</c:v>
                </c:pt>
                <c:pt idx="2">
                  <c:v>5.91E-2</c:v>
                </c:pt>
                <c:pt idx="3">
                  <c:v>5.9900000000000002E-2</c:v>
                </c:pt>
                <c:pt idx="4">
                  <c:v>6.1699999999999998E-2</c:v>
                </c:pt>
                <c:pt idx="5">
                  <c:v>6.4600000000000005E-2</c:v>
                </c:pt>
                <c:pt idx="6">
                  <c:v>6.8000000000000005E-2</c:v>
                </c:pt>
                <c:pt idx="7">
                  <c:v>7.0000000000000007E-2</c:v>
                </c:pt>
                <c:pt idx="8">
                  <c:v>6.8900000000000003E-2</c:v>
                </c:pt>
                <c:pt idx="9">
                  <c:v>6.4399999999999999E-2</c:v>
                </c:pt>
                <c:pt idx="10">
                  <c:v>5.8400000000000001E-2</c:v>
                </c:pt>
                <c:pt idx="11">
                  <c:v>5.3499999999999999E-2</c:v>
                </c:pt>
                <c:pt idx="12">
                  <c:v>5.1700000000000003E-2</c:v>
                </c:pt>
                <c:pt idx="13">
                  <c:v>5.3499999999999999E-2</c:v>
                </c:pt>
                <c:pt idx="14">
                  <c:v>5.8400000000000001E-2</c:v>
                </c:pt>
                <c:pt idx="15">
                  <c:v>6.4399999999999999E-2</c:v>
                </c:pt>
                <c:pt idx="16">
                  <c:v>6.8900000000000003E-2</c:v>
                </c:pt>
                <c:pt idx="17">
                  <c:v>7.0000000000000007E-2</c:v>
                </c:pt>
                <c:pt idx="18">
                  <c:v>6.8000000000000005E-2</c:v>
                </c:pt>
                <c:pt idx="19">
                  <c:v>6.4600000000000005E-2</c:v>
                </c:pt>
                <c:pt idx="20">
                  <c:v>6.1699999999999998E-2</c:v>
                </c:pt>
                <c:pt idx="21">
                  <c:v>5.9900000000000002E-2</c:v>
                </c:pt>
                <c:pt idx="22">
                  <c:v>5.91E-2</c:v>
                </c:pt>
                <c:pt idx="23">
                  <c:v>5.8799999999999998E-2</c:v>
                </c:pt>
                <c:pt idx="24">
                  <c:v>5.8799999999999998E-2</c:v>
                </c:pt>
              </c:numCache>
            </c:numRef>
          </c:yVal>
          <c:smooth val="1"/>
          <c:extLst>
            <c:ext xmlns:c16="http://schemas.microsoft.com/office/drawing/2014/chart" uri="{C3380CC4-5D6E-409C-BE32-E72D297353CC}">
              <c16:uniqueId val="{00000002-B9F3-4FDC-8A09-516C60D2F8A6}"/>
            </c:ext>
          </c:extLst>
        </c:ser>
        <c:ser>
          <c:idx val="3"/>
          <c:order val="3"/>
          <c:tx>
            <c:strRef>
              <c:f>Results_Sequential!$A$6</c:f>
              <c:strCache>
                <c:ptCount val="1"/>
                <c:pt idx="0">
                  <c:v>Sequential_Calibration2_CSO</c:v>
                </c:pt>
              </c:strCache>
            </c:strRef>
          </c:tx>
          <c:spPr>
            <a:ln w="19050" cap="rnd">
              <a:solidFill>
                <a:schemeClr val="accent4"/>
              </a:solidFill>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Results_Sequential!$AH$6:$BF$6</c:f>
              <c:numCache>
                <c:formatCode>General</c:formatCode>
                <c:ptCount val="25"/>
                <c:pt idx="0">
                  <c:v>0.04</c:v>
                </c:pt>
                <c:pt idx="1">
                  <c:v>4.02E-2</c:v>
                </c:pt>
                <c:pt idx="2">
                  <c:v>4.07E-2</c:v>
                </c:pt>
                <c:pt idx="3">
                  <c:v>4.2099999999999999E-2</c:v>
                </c:pt>
                <c:pt idx="4">
                  <c:v>4.53E-2</c:v>
                </c:pt>
                <c:pt idx="5">
                  <c:v>5.0900000000000001E-2</c:v>
                </c:pt>
                <c:pt idx="6">
                  <c:v>5.8599999999999999E-2</c:v>
                </c:pt>
                <c:pt idx="7">
                  <c:v>6.5799999999999997E-2</c:v>
                </c:pt>
                <c:pt idx="8">
                  <c:v>6.9199999999999998E-2</c:v>
                </c:pt>
                <c:pt idx="9">
                  <c:v>6.6699999999999995E-2</c:v>
                </c:pt>
                <c:pt idx="10">
                  <c:v>5.9900000000000002E-2</c:v>
                </c:pt>
                <c:pt idx="11">
                  <c:v>5.2900000000000003E-2</c:v>
                </c:pt>
                <c:pt idx="12">
                  <c:v>0.05</c:v>
                </c:pt>
                <c:pt idx="13">
                  <c:v>5.2900000000000003E-2</c:v>
                </c:pt>
                <c:pt idx="14">
                  <c:v>5.9900000000000002E-2</c:v>
                </c:pt>
                <c:pt idx="15">
                  <c:v>6.6699999999999995E-2</c:v>
                </c:pt>
                <c:pt idx="16">
                  <c:v>6.9199999999999998E-2</c:v>
                </c:pt>
                <c:pt idx="17">
                  <c:v>6.5799999999999997E-2</c:v>
                </c:pt>
                <c:pt idx="18">
                  <c:v>5.8599999999999999E-2</c:v>
                </c:pt>
                <c:pt idx="19">
                  <c:v>5.0900000000000001E-2</c:v>
                </c:pt>
                <c:pt idx="20">
                  <c:v>4.53E-2</c:v>
                </c:pt>
                <c:pt idx="21">
                  <c:v>4.2099999999999999E-2</c:v>
                </c:pt>
                <c:pt idx="22">
                  <c:v>4.07E-2</c:v>
                </c:pt>
                <c:pt idx="23">
                  <c:v>4.02E-2</c:v>
                </c:pt>
                <c:pt idx="24">
                  <c:v>0.04</c:v>
                </c:pt>
              </c:numCache>
            </c:numRef>
          </c:yVal>
          <c:smooth val="1"/>
          <c:extLst>
            <c:ext xmlns:c16="http://schemas.microsoft.com/office/drawing/2014/chart" uri="{C3380CC4-5D6E-409C-BE32-E72D297353CC}">
              <c16:uniqueId val="{00000003-B9F3-4FDC-8A09-516C60D2F8A6}"/>
            </c:ext>
          </c:extLst>
        </c:ser>
        <c:ser>
          <c:idx val="4"/>
          <c:order val="4"/>
          <c:tx>
            <c:strRef>
              <c:f>Results_Sequential!$A$7</c:f>
              <c:strCache>
                <c:ptCount val="1"/>
                <c:pt idx="0">
                  <c:v>Sequential_Calibration2_CSOMA</c:v>
                </c:pt>
              </c:strCache>
            </c:strRef>
          </c:tx>
          <c:spPr>
            <a:ln w="19050" cap="rnd">
              <a:solidFill>
                <a:schemeClr val="accent4"/>
              </a:solidFill>
              <a:prstDash val="sysDash"/>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Results_Sequential!$AH$7:$BF$7</c:f>
              <c:numCache>
                <c:formatCode>General</c:formatCode>
                <c:ptCount val="25"/>
                <c:pt idx="0">
                  <c:v>4.0800000000000003E-2</c:v>
                </c:pt>
                <c:pt idx="1">
                  <c:v>4.1099999999999998E-2</c:v>
                </c:pt>
                <c:pt idx="2">
                  <c:v>4.19E-2</c:v>
                </c:pt>
                <c:pt idx="3">
                  <c:v>4.3900000000000002E-2</c:v>
                </c:pt>
                <c:pt idx="4">
                  <c:v>4.7800000000000002E-2</c:v>
                </c:pt>
                <c:pt idx="5">
                  <c:v>5.4100000000000002E-2</c:v>
                </c:pt>
                <c:pt idx="6">
                  <c:v>6.1600000000000002E-2</c:v>
                </c:pt>
                <c:pt idx="7">
                  <c:v>6.7900000000000002E-2</c:v>
                </c:pt>
                <c:pt idx="8">
                  <c:v>7.0000000000000007E-2</c:v>
                </c:pt>
                <c:pt idx="9">
                  <c:v>6.6600000000000006E-2</c:v>
                </c:pt>
                <c:pt idx="10">
                  <c:v>5.9499999999999997E-2</c:v>
                </c:pt>
                <c:pt idx="11">
                  <c:v>5.2699999999999997E-2</c:v>
                </c:pt>
                <c:pt idx="12">
                  <c:v>0.05</c:v>
                </c:pt>
                <c:pt idx="13">
                  <c:v>5.2699999999999997E-2</c:v>
                </c:pt>
                <c:pt idx="14">
                  <c:v>5.9499999999999997E-2</c:v>
                </c:pt>
                <c:pt idx="15">
                  <c:v>6.6600000000000006E-2</c:v>
                </c:pt>
                <c:pt idx="16">
                  <c:v>7.0000000000000007E-2</c:v>
                </c:pt>
                <c:pt idx="17">
                  <c:v>6.7900000000000002E-2</c:v>
                </c:pt>
                <c:pt idx="18">
                  <c:v>6.1600000000000002E-2</c:v>
                </c:pt>
                <c:pt idx="19">
                  <c:v>5.4100000000000002E-2</c:v>
                </c:pt>
                <c:pt idx="20">
                  <c:v>4.7800000000000002E-2</c:v>
                </c:pt>
                <c:pt idx="21">
                  <c:v>4.3900000000000002E-2</c:v>
                </c:pt>
                <c:pt idx="22">
                  <c:v>4.19E-2</c:v>
                </c:pt>
                <c:pt idx="23">
                  <c:v>4.1099999999999998E-2</c:v>
                </c:pt>
                <c:pt idx="24">
                  <c:v>4.0800000000000003E-2</c:v>
                </c:pt>
              </c:numCache>
            </c:numRef>
          </c:yVal>
          <c:smooth val="1"/>
          <c:extLst>
            <c:ext xmlns:c16="http://schemas.microsoft.com/office/drawing/2014/chart" uri="{C3380CC4-5D6E-409C-BE32-E72D297353CC}">
              <c16:uniqueId val="{00000004-B9F3-4FDC-8A09-516C60D2F8A6}"/>
            </c:ext>
          </c:extLst>
        </c:ser>
        <c:ser>
          <c:idx val="5"/>
          <c:order val="5"/>
          <c:tx>
            <c:strRef>
              <c:f>Results_Sequential!$A$8</c:f>
              <c:strCache>
                <c:ptCount val="1"/>
                <c:pt idx="0">
                  <c:v>Sequential_Calibration2_PSO</c:v>
                </c:pt>
              </c:strCache>
            </c:strRef>
          </c:tx>
          <c:spPr>
            <a:ln w="19050" cap="rnd">
              <a:solidFill>
                <a:schemeClr val="accent4"/>
              </a:solidFill>
              <a:prstDash val="sysDot"/>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Results_Sequential!$AH$8:$BF$8</c:f>
              <c:numCache>
                <c:formatCode>General</c:formatCode>
                <c:ptCount val="25"/>
                <c:pt idx="0">
                  <c:v>4.0399999999999998E-2</c:v>
                </c:pt>
                <c:pt idx="1">
                  <c:v>4.0599999999999997E-2</c:v>
                </c:pt>
                <c:pt idx="2">
                  <c:v>4.1200000000000001E-2</c:v>
                </c:pt>
                <c:pt idx="3">
                  <c:v>4.2999999999999997E-2</c:v>
                </c:pt>
                <c:pt idx="4">
                  <c:v>4.6600000000000003E-2</c:v>
                </c:pt>
                <c:pt idx="5">
                  <c:v>5.2600000000000001E-2</c:v>
                </c:pt>
                <c:pt idx="6">
                  <c:v>6.0400000000000002E-2</c:v>
                </c:pt>
                <c:pt idx="7">
                  <c:v>6.7299999999999999E-2</c:v>
                </c:pt>
                <c:pt idx="8">
                  <c:v>7.0000000000000007E-2</c:v>
                </c:pt>
                <c:pt idx="9">
                  <c:v>6.7000000000000004E-2</c:v>
                </c:pt>
                <c:pt idx="10">
                  <c:v>5.9900000000000002E-2</c:v>
                </c:pt>
                <c:pt idx="11">
                  <c:v>5.2900000000000003E-2</c:v>
                </c:pt>
                <c:pt idx="12">
                  <c:v>0.05</c:v>
                </c:pt>
                <c:pt idx="13">
                  <c:v>5.2900000000000003E-2</c:v>
                </c:pt>
                <c:pt idx="14">
                  <c:v>5.9900000000000002E-2</c:v>
                </c:pt>
                <c:pt idx="15">
                  <c:v>6.7000000000000004E-2</c:v>
                </c:pt>
                <c:pt idx="16">
                  <c:v>7.0000000000000007E-2</c:v>
                </c:pt>
                <c:pt idx="17">
                  <c:v>6.7299999999999999E-2</c:v>
                </c:pt>
                <c:pt idx="18">
                  <c:v>6.0400000000000002E-2</c:v>
                </c:pt>
                <c:pt idx="19">
                  <c:v>5.2600000000000001E-2</c:v>
                </c:pt>
                <c:pt idx="20">
                  <c:v>4.6600000000000003E-2</c:v>
                </c:pt>
                <c:pt idx="21">
                  <c:v>4.2999999999999997E-2</c:v>
                </c:pt>
                <c:pt idx="22">
                  <c:v>4.1200000000000001E-2</c:v>
                </c:pt>
                <c:pt idx="23">
                  <c:v>4.0599999999999997E-2</c:v>
                </c:pt>
                <c:pt idx="24">
                  <c:v>4.0399999999999998E-2</c:v>
                </c:pt>
              </c:numCache>
            </c:numRef>
          </c:yVal>
          <c:smooth val="1"/>
          <c:extLst>
            <c:ext xmlns:c16="http://schemas.microsoft.com/office/drawing/2014/chart" uri="{C3380CC4-5D6E-409C-BE32-E72D297353CC}">
              <c16:uniqueId val="{00000005-B9F3-4FDC-8A09-516C60D2F8A6}"/>
            </c:ext>
          </c:extLst>
        </c:ser>
        <c:ser>
          <c:idx val="6"/>
          <c:order val="6"/>
          <c:tx>
            <c:strRef>
              <c:f>Results_Sequential!$A$9</c:f>
              <c:strCache>
                <c:ptCount val="1"/>
                <c:pt idx="0">
                  <c:v>Sequential_Calibration3_CSO</c:v>
                </c:pt>
              </c:strCache>
            </c:strRef>
          </c:tx>
          <c:spPr>
            <a:ln w="19050" cap="rnd">
              <a:solidFill>
                <a:schemeClr val="accent6"/>
              </a:solidFill>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Results_Sequential!$AH$9:$BF$9</c:f>
              <c:numCache>
                <c:formatCode>General</c:formatCode>
                <c:ptCount val="25"/>
                <c:pt idx="0">
                  <c:v>4.82E-2</c:v>
                </c:pt>
                <c:pt idx="1">
                  <c:v>4.8300000000000003E-2</c:v>
                </c:pt>
                <c:pt idx="2">
                  <c:v>4.8800000000000003E-2</c:v>
                </c:pt>
                <c:pt idx="3">
                  <c:v>0.05</c:v>
                </c:pt>
                <c:pt idx="4">
                  <c:v>5.2699999999999997E-2</c:v>
                </c:pt>
                <c:pt idx="5">
                  <c:v>5.7299999999999997E-2</c:v>
                </c:pt>
                <c:pt idx="6">
                  <c:v>6.3100000000000003E-2</c:v>
                </c:pt>
                <c:pt idx="7">
                  <c:v>6.7900000000000002E-2</c:v>
                </c:pt>
                <c:pt idx="8">
                  <c:v>6.8900000000000003E-2</c:v>
                </c:pt>
                <c:pt idx="9">
                  <c:v>6.5199999999999994E-2</c:v>
                </c:pt>
                <c:pt idx="10">
                  <c:v>5.8500000000000003E-2</c:v>
                </c:pt>
                <c:pt idx="11">
                  <c:v>5.2400000000000002E-2</c:v>
                </c:pt>
                <c:pt idx="12">
                  <c:v>0.05</c:v>
                </c:pt>
                <c:pt idx="13">
                  <c:v>5.2400000000000002E-2</c:v>
                </c:pt>
                <c:pt idx="14">
                  <c:v>5.8500000000000003E-2</c:v>
                </c:pt>
                <c:pt idx="15">
                  <c:v>6.5199999999999994E-2</c:v>
                </c:pt>
                <c:pt idx="16">
                  <c:v>6.8900000000000003E-2</c:v>
                </c:pt>
                <c:pt idx="17">
                  <c:v>6.7900000000000002E-2</c:v>
                </c:pt>
                <c:pt idx="18">
                  <c:v>6.3100000000000003E-2</c:v>
                </c:pt>
                <c:pt idx="19">
                  <c:v>5.7299999999999997E-2</c:v>
                </c:pt>
                <c:pt idx="20">
                  <c:v>5.2699999999999997E-2</c:v>
                </c:pt>
                <c:pt idx="21">
                  <c:v>0.05</c:v>
                </c:pt>
                <c:pt idx="22">
                  <c:v>4.8800000000000003E-2</c:v>
                </c:pt>
                <c:pt idx="23">
                  <c:v>4.8300000000000003E-2</c:v>
                </c:pt>
                <c:pt idx="24">
                  <c:v>4.82E-2</c:v>
                </c:pt>
              </c:numCache>
            </c:numRef>
          </c:yVal>
          <c:smooth val="1"/>
          <c:extLst>
            <c:ext xmlns:c16="http://schemas.microsoft.com/office/drawing/2014/chart" uri="{C3380CC4-5D6E-409C-BE32-E72D297353CC}">
              <c16:uniqueId val="{00000006-B9F3-4FDC-8A09-516C60D2F8A6}"/>
            </c:ext>
          </c:extLst>
        </c:ser>
        <c:ser>
          <c:idx val="7"/>
          <c:order val="7"/>
          <c:tx>
            <c:strRef>
              <c:f>Results_Sequential!$A$10</c:f>
              <c:strCache>
                <c:ptCount val="1"/>
                <c:pt idx="0">
                  <c:v>Sequential_Calibration3_CSOMA</c:v>
                </c:pt>
              </c:strCache>
            </c:strRef>
          </c:tx>
          <c:spPr>
            <a:ln w="19050" cap="rnd">
              <a:solidFill>
                <a:schemeClr val="accent6"/>
              </a:solidFill>
              <a:prstDash val="sysDash"/>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Results_Sequential!$AH$10:$BF$10</c:f>
              <c:numCache>
                <c:formatCode>General</c:formatCode>
                <c:ptCount val="25"/>
                <c:pt idx="0">
                  <c:v>4.2200000000000001E-2</c:v>
                </c:pt>
                <c:pt idx="1">
                  <c:v>4.24E-2</c:v>
                </c:pt>
                <c:pt idx="2">
                  <c:v>4.2900000000000001E-2</c:v>
                </c:pt>
                <c:pt idx="3">
                  <c:v>4.4299999999999999E-2</c:v>
                </c:pt>
                <c:pt idx="4">
                  <c:v>4.7500000000000001E-2</c:v>
                </c:pt>
                <c:pt idx="5">
                  <c:v>5.3199999999999997E-2</c:v>
                </c:pt>
                <c:pt idx="6">
                  <c:v>6.0600000000000001E-2</c:v>
                </c:pt>
                <c:pt idx="7">
                  <c:v>6.7299999999999999E-2</c:v>
                </c:pt>
                <c:pt idx="8">
                  <c:v>7.0000000000000007E-2</c:v>
                </c:pt>
                <c:pt idx="9">
                  <c:v>6.6799999999999998E-2</c:v>
                </c:pt>
                <c:pt idx="10">
                  <c:v>5.9700000000000003E-2</c:v>
                </c:pt>
                <c:pt idx="11">
                  <c:v>5.28E-2</c:v>
                </c:pt>
                <c:pt idx="12">
                  <c:v>0.05</c:v>
                </c:pt>
                <c:pt idx="13">
                  <c:v>5.28E-2</c:v>
                </c:pt>
                <c:pt idx="14">
                  <c:v>5.9700000000000003E-2</c:v>
                </c:pt>
                <c:pt idx="15">
                  <c:v>6.6799999999999998E-2</c:v>
                </c:pt>
                <c:pt idx="16">
                  <c:v>7.0000000000000007E-2</c:v>
                </c:pt>
                <c:pt idx="17">
                  <c:v>6.7299999999999999E-2</c:v>
                </c:pt>
                <c:pt idx="18">
                  <c:v>6.0600000000000001E-2</c:v>
                </c:pt>
                <c:pt idx="19">
                  <c:v>5.3199999999999997E-2</c:v>
                </c:pt>
                <c:pt idx="20">
                  <c:v>4.7500000000000001E-2</c:v>
                </c:pt>
                <c:pt idx="21">
                  <c:v>4.4299999999999999E-2</c:v>
                </c:pt>
                <c:pt idx="22">
                  <c:v>4.2900000000000001E-2</c:v>
                </c:pt>
                <c:pt idx="23">
                  <c:v>4.24E-2</c:v>
                </c:pt>
                <c:pt idx="24">
                  <c:v>4.2200000000000001E-2</c:v>
                </c:pt>
              </c:numCache>
            </c:numRef>
          </c:yVal>
          <c:smooth val="1"/>
          <c:extLst>
            <c:ext xmlns:c16="http://schemas.microsoft.com/office/drawing/2014/chart" uri="{C3380CC4-5D6E-409C-BE32-E72D297353CC}">
              <c16:uniqueId val="{00000007-B9F3-4FDC-8A09-516C60D2F8A6}"/>
            </c:ext>
          </c:extLst>
        </c:ser>
        <c:ser>
          <c:idx val="8"/>
          <c:order val="8"/>
          <c:tx>
            <c:strRef>
              <c:f>Results_Sequential!$A$11</c:f>
              <c:strCache>
                <c:ptCount val="1"/>
                <c:pt idx="0">
                  <c:v>Sequential_Calibration3_PSO</c:v>
                </c:pt>
              </c:strCache>
            </c:strRef>
          </c:tx>
          <c:spPr>
            <a:ln w="19050" cap="rnd">
              <a:solidFill>
                <a:schemeClr val="accent6"/>
              </a:solidFill>
              <a:prstDash val="sysDot"/>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Results_Sequential!$AH$11:$BF$11</c:f>
              <c:numCache>
                <c:formatCode>General</c:formatCode>
                <c:ptCount val="25"/>
                <c:pt idx="0">
                  <c:v>4.3400000000000001E-2</c:v>
                </c:pt>
                <c:pt idx="1">
                  <c:v>4.3499999999999997E-2</c:v>
                </c:pt>
                <c:pt idx="2">
                  <c:v>4.3999999999999997E-2</c:v>
                </c:pt>
                <c:pt idx="3">
                  <c:v>4.53E-2</c:v>
                </c:pt>
                <c:pt idx="4">
                  <c:v>4.8399999999999999E-2</c:v>
                </c:pt>
                <c:pt idx="5">
                  <c:v>5.3900000000000003E-2</c:v>
                </c:pt>
                <c:pt idx="6">
                  <c:v>6.1100000000000002E-2</c:v>
                </c:pt>
                <c:pt idx="7">
                  <c:v>6.7599999999999993E-2</c:v>
                </c:pt>
                <c:pt idx="8">
                  <c:v>7.0000000000000007E-2</c:v>
                </c:pt>
                <c:pt idx="9">
                  <c:v>6.6799999999999998E-2</c:v>
                </c:pt>
                <c:pt idx="10">
                  <c:v>5.9700000000000003E-2</c:v>
                </c:pt>
                <c:pt idx="11">
                  <c:v>5.28E-2</c:v>
                </c:pt>
                <c:pt idx="12">
                  <c:v>0.05</c:v>
                </c:pt>
                <c:pt idx="13">
                  <c:v>5.28E-2</c:v>
                </c:pt>
                <c:pt idx="14">
                  <c:v>5.9700000000000003E-2</c:v>
                </c:pt>
                <c:pt idx="15">
                  <c:v>6.6799999999999998E-2</c:v>
                </c:pt>
                <c:pt idx="16">
                  <c:v>7.0000000000000007E-2</c:v>
                </c:pt>
                <c:pt idx="17">
                  <c:v>6.7599999999999993E-2</c:v>
                </c:pt>
                <c:pt idx="18">
                  <c:v>6.1100000000000002E-2</c:v>
                </c:pt>
                <c:pt idx="19">
                  <c:v>5.3900000000000003E-2</c:v>
                </c:pt>
                <c:pt idx="20">
                  <c:v>4.8399999999999999E-2</c:v>
                </c:pt>
                <c:pt idx="21">
                  <c:v>4.53E-2</c:v>
                </c:pt>
                <c:pt idx="22">
                  <c:v>4.3999999999999997E-2</c:v>
                </c:pt>
                <c:pt idx="23">
                  <c:v>4.3499999999999997E-2</c:v>
                </c:pt>
                <c:pt idx="24">
                  <c:v>4.3400000000000001E-2</c:v>
                </c:pt>
              </c:numCache>
            </c:numRef>
          </c:yVal>
          <c:smooth val="1"/>
          <c:extLst>
            <c:ext xmlns:c16="http://schemas.microsoft.com/office/drawing/2014/chart" uri="{C3380CC4-5D6E-409C-BE32-E72D297353CC}">
              <c16:uniqueId val="{00000008-B9F3-4FDC-8A09-516C60D2F8A6}"/>
            </c:ext>
          </c:extLst>
        </c:ser>
        <c:ser>
          <c:idx val="9"/>
          <c:order val="9"/>
          <c:tx>
            <c:strRef>
              <c:f>Results_Sequential!$A$12</c:f>
              <c:strCache>
                <c:ptCount val="1"/>
                <c:pt idx="0">
                  <c:v>Sequential_Calibration4_CSO</c:v>
                </c:pt>
              </c:strCache>
            </c:strRef>
          </c:tx>
          <c:spPr>
            <a:ln w="19050" cap="rnd">
              <a:solidFill>
                <a:schemeClr val="accent2"/>
              </a:solidFill>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Results_Sequential!$AH$12:$BF$12</c:f>
              <c:numCache>
                <c:formatCode>General</c:formatCode>
                <c:ptCount val="25"/>
                <c:pt idx="0">
                  <c:v>0.05</c:v>
                </c:pt>
                <c:pt idx="1">
                  <c:v>5.0099999999999999E-2</c:v>
                </c:pt>
                <c:pt idx="2">
                  <c:v>5.0500000000000003E-2</c:v>
                </c:pt>
                <c:pt idx="3">
                  <c:v>5.16E-2</c:v>
                </c:pt>
                <c:pt idx="4">
                  <c:v>5.4199999999999998E-2</c:v>
                </c:pt>
                <c:pt idx="5">
                  <c:v>5.8700000000000002E-2</c:v>
                </c:pt>
                <c:pt idx="6">
                  <c:v>6.4500000000000002E-2</c:v>
                </c:pt>
                <c:pt idx="7">
                  <c:v>6.9199999999999998E-2</c:v>
                </c:pt>
                <c:pt idx="8">
                  <c:v>6.9900000000000004E-2</c:v>
                </c:pt>
                <c:pt idx="9">
                  <c:v>6.5799999999999997E-2</c:v>
                </c:pt>
                <c:pt idx="10">
                  <c:v>5.8799999999999998E-2</c:v>
                </c:pt>
                <c:pt idx="11">
                  <c:v>5.2499999999999998E-2</c:v>
                </c:pt>
                <c:pt idx="12">
                  <c:v>0.05</c:v>
                </c:pt>
                <c:pt idx="13">
                  <c:v>5.2499999999999998E-2</c:v>
                </c:pt>
                <c:pt idx="14">
                  <c:v>5.8799999999999998E-2</c:v>
                </c:pt>
                <c:pt idx="15">
                  <c:v>6.5799999999999997E-2</c:v>
                </c:pt>
                <c:pt idx="16">
                  <c:v>6.9900000000000004E-2</c:v>
                </c:pt>
                <c:pt idx="17">
                  <c:v>6.9199999999999998E-2</c:v>
                </c:pt>
                <c:pt idx="18">
                  <c:v>6.4500000000000002E-2</c:v>
                </c:pt>
                <c:pt idx="19">
                  <c:v>5.8700000000000002E-2</c:v>
                </c:pt>
                <c:pt idx="20">
                  <c:v>5.4199999999999998E-2</c:v>
                </c:pt>
                <c:pt idx="21">
                  <c:v>5.16E-2</c:v>
                </c:pt>
                <c:pt idx="22">
                  <c:v>5.0500000000000003E-2</c:v>
                </c:pt>
                <c:pt idx="23">
                  <c:v>5.0099999999999999E-2</c:v>
                </c:pt>
                <c:pt idx="24">
                  <c:v>0.05</c:v>
                </c:pt>
              </c:numCache>
            </c:numRef>
          </c:yVal>
          <c:smooth val="1"/>
          <c:extLst>
            <c:ext xmlns:c16="http://schemas.microsoft.com/office/drawing/2014/chart" uri="{C3380CC4-5D6E-409C-BE32-E72D297353CC}">
              <c16:uniqueId val="{00000009-B9F3-4FDC-8A09-516C60D2F8A6}"/>
            </c:ext>
          </c:extLst>
        </c:ser>
        <c:ser>
          <c:idx val="10"/>
          <c:order val="10"/>
          <c:tx>
            <c:strRef>
              <c:f>Results_Sequential!$A$13</c:f>
              <c:strCache>
                <c:ptCount val="1"/>
                <c:pt idx="0">
                  <c:v>Sequential_Calibration4_CSOMA</c:v>
                </c:pt>
              </c:strCache>
            </c:strRef>
          </c:tx>
          <c:spPr>
            <a:ln w="19050" cap="rnd">
              <a:solidFill>
                <a:schemeClr val="accent2"/>
              </a:solidFill>
              <a:prstDash val="sysDash"/>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Results_Sequential!$AH$13:$BF$13</c:f>
              <c:numCache>
                <c:formatCode>General</c:formatCode>
                <c:ptCount val="25"/>
                <c:pt idx="0">
                  <c:v>0.05</c:v>
                </c:pt>
                <c:pt idx="1">
                  <c:v>5.0099999999999999E-2</c:v>
                </c:pt>
                <c:pt idx="2">
                  <c:v>5.0500000000000003E-2</c:v>
                </c:pt>
                <c:pt idx="3">
                  <c:v>5.1700000000000003E-2</c:v>
                </c:pt>
                <c:pt idx="4">
                  <c:v>5.4300000000000001E-2</c:v>
                </c:pt>
                <c:pt idx="5">
                  <c:v>5.8900000000000001E-2</c:v>
                </c:pt>
                <c:pt idx="6">
                  <c:v>6.4699999999999994E-2</c:v>
                </c:pt>
                <c:pt idx="7">
                  <c:v>6.93E-2</c:v>
                </c:pt>
                <c:pt idx="8">
                  <c:v>7.0000000000000007E-2</c:v>
                </c:pt>
                <c:pt idx="9">
                  <c:v>6.5799999999999997E-2</c:v>
                </c:pt>
                <c:pt idx="10">
                  <c:v>5.8799999999999998E-2</c:v>
                </c:pt>
                <c:pt idx="11">
                  <c:v>5.2499999999999998E-2</c:v>
                </c:pt>
                <c:pt idx="12">
                  <c:v>0.05</c:v>
                </c:pt>
                <c:pt idx="13">
                  <c:v>5.2499999999999998E-2</c:v>
                </c:pt>
                <c:pt idx="14">
                  <c:v>5.8799999999999998E-2</c:v>
                </c:pt>
                <c:pt idx="15">
                  <c:v>6.5799999999999997E-2</c:v>
                </c:pt>
                <c:pt idx="16">
                  <c:v>7.0000000000000007E-2</c:v>
                </c:pt>
                <c:pt idx="17">
                  <c:v>6.93E-2</c:v>
                </c:pt>
                <c:pt idx="18">
                  <c:v>6.4699999999999994E-2</c:v>
                </c:pt>
                <c:pt idx="19">
                  <c:v>5.8900000000000001E-2</c:v>
                </c:pt>
                <c:pt idx="20">
                  <c:v>5.4300000000000001E-2</c:v>
                </c:pt>
                <c:pt idx="21">
                  <c:v>5.1700000000000003E-2</c:v>
                </c:pt>
                <c:pt idx="22">
                  <c:v>5.0500000000000003E-2</c:v>
                </c:pt>
                <c:pt idx="23">
                  <c:v>5.0099999999999999E-2</c:v>
                </c:pt>
                <c:pt idx="24">
                  <c:v>0.05</c:v>
                </c:pt>
              </c:numCache>
            </c:numRef>
          </c:yVal>
          <c:smooth val="1"/>
          <c:extLst>
            <c:ext xmlns:c16="http://schemas.microsoft.com/office/drawing/2014/chart" uri="{C3380CC4-5D6E-409C-BE32-E72D297353CC}">
              <c16:uniqueId val="{0000000A-B9F3-4FDC-8A09-516C60D2F8A6}"/>
            </c:ext>
          </c:extLst>
        </c:ser>
        <c:ser>
          <c:idx val="11"/>
          <c:order val="11"/>
          <c:tx>
            <c:strRef>
              <c:f>Results_Sequential!$A$14</c:f>
              <c:strCache>
                <c:ptCount val="1"/>
                <c:pt idx="0">
                  <c:v>Sequential_Calibration4_PSO</c:v>
                </c:pt>
              </c:strCache>
            </c:strRef>
          </c:tx>
          <c:spPr>
            <a:ln w="19050" cap="rnd">
              <a:solidFill>
                <a:schemeClr val="accent2"/>
              </a:solidFill>
              <a:prstDash val="sysDot"/>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Results_Sequential!$AH$14:$BF$14</c:f>
              <c:numCache>
                <c:formatCode>General</c:formatCode>
                <c:ptCount val="25"/>
                <c:pt idx="0">
                  <c:v>0.05</c:v>
                </c:pt>
                <c:pt idx="1">
                  <c:v>5.0099999999999999E-2</c:v>
                </c:pt>
                <c:pt idx="2">
                  <c:v>5.0599999999999999E-2</c:v>
                </c:pt>
                <c:pt idx="3">
                  <c:v>5.1700000000000003E-2</c:v>
                </c:pt>
                <c:pt idx="4">
                  <c:v>5.4399999999999997E-2</c:v>
                </c:pt>
                <c:pt idx="5">
                  <c:v>5.8900000000000001E-2</c:v>
                </c:pt>
                <c:pt idx="6">
                  <c:v>6.4699999999999994E-2</c:v>
                </c:pt>
                <c:pt idx="7">
                  <c:v>6.93E-2</c:v>
                </c:pt>
                <c:pt idx="8">
                  <c:v>7.0000000000000007E-2</c:v>
                </c:pt>
                <c:pt idx="9">
                  <c:v>6.5799999999999997E-2</c:v>
                </c:pt>
                <c:pt idx="10">
                  <c:v>5.8799999999999998E-2</c:v>
                </c:pt>
                <c:pt idx="11">
                  <c:v>5.2499999999999998E-2</c:v>
                </c:pt>
                <c:pt idx="12">
                  <c:v>0.05</c:v>
                </c:pt>
                <c:pt idx="13">
                  <c:v>5.2499999999999998E-2</c:v>
                </c:pt>
                <c:pt idx="14">
                  <c:v>5.8799999999999998E-2</c:v>
                </c:pt>
                <c:pt idx="15">
                  <c:v>6.5799999999999997E-2</c:v>
                </c:pt>
                <c:pt idx="16">
                  <c:v>7.0000000000000007E-2</c:v>
                </c:pt>
                <c:pt idx="17">
                  <c:v>6.93E-2</c:v>
                </c:pt>
                <c:pt idx="18">
                  <c:v>6.4699999999999994E-2</c:v>
                </c:pt>
                <c:pt idx="19">
                  <c:v>5.8900000000000001E-2</c:v>
                </c:pt>
                <c:pt idx="20">
                  <c:v>5.4399999999999997E-2</c:v>
                </c:pt>
                <c:pt idx="21">
                  <c:v>5.1700000000000003E-2</c:v>
                </c:pt>
                <c:pt idx="22">
                  <c:v>5.0599999999999999E-2</c:v>
                </c:pt>
                <c:pt idx="23">
                  <c:v>5.0099999999999999E-2</c:v>
                </c:pt>
                <c:pt idx="24">
                  <c:v>0.05</c:v>
                </c:pt>
              </c:numCache>
            </c:numRef>
          </c:yVal>
          <c:smooth val="1"/>
          <c:extLst>
            <c:ext xmlns:c16="http://schemas.microsoft.com/office/drawing/2014/chart" uri="{C3380CC4-5D6E-409C-BE32-E72D297353CC}">
              <c16:uniqueId val="{0000000B-B9F3-4FDC-8A09-516C60D2F8A6}"/>
            </c:ext>
          </c:extLst>
        </c:ser>
        <c:ser>
          <c:idx val="12"/>
          <c:order val="12"/>
          <c:tx>
            <c:strRef>
              <c:f>Results_Sequential!$A$15</c:f>
              <c:strCache>
                <c:ptCount val="1"/>
                <c:pt idx="0">
                  <c:v>Reference</c:v>
                </c:pt>
              </c:strCache>
            </c:strRef>
          </c:tx>
          <c:spPr>
            <a:ln w="19050" cap="rnd">
              <a:solidFill>
                <a:schemeClr val="tx1">
                  <a:lumMod val="65000"/>
                  <a:lumOff val="35000"/>
                </a:schemeClr>
              </a:solidFill>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Results_Sequential!$AH$15:$BF$15</c:f>
              <c:numCache>
                <c:formatCode>General</c:formatCode>
                <c:ptCount val="25"/>
                <c:pt idx="0">
                  <c:v>0.05</c:v>
                </c:pt>
                <c:pt idx="1">
                  <c:v>0.05</c:v>
                </c:pt>
                <c:pt idx="2">
                  <c:v>0.05</c:v>
                </c:pt>
                <c:pt idx="3">
                  <c:v>0.05</c:v>
                </c:pt>
                <c:pt idx="4">
                  <c:v>0.05</c:v>
                </c:pt>
                <c:pt idx="5">
                  <c:v>0.05</c:v>
                </c:pt>
                <c:pt idx="6">
                  <c:v>0.05</c:v>
                </c:pt>
                <c:pt idx="7">
                  <c:v>0.05</c:v>
                </c:pt>
                <c:pt idx="8">
                  <c:v>0.05</c:v>
                </c:pt>
                <c:pt idx="9">
                  <c:v>0.05</c:v>
                </c:pt>
                <c:pt idx="10">
                  <c:v>0.05</c:v>
                </c:pt>
                <c:pt idx="11">
                  <c:v>0.05</c:v>
                </c:pt>
                <c:pt idx="12">
                  <c:v>0.05</c:v>
                </c:pt>
                <c:pt idx="13">
                  <c:v>0.05</c:v>
                </c:pt>
                <c:pt idx="14">
                  <c:v>0.05</c:v>
                </c:pt>
                <c:pt idx="15">
                  <c:v>0.05</c:v>
                </c:pt>
                <c:pt idx="16">
                  <c:v>0.05</c:v>
                </c:pt>
                <c:pt idx="17">
                  <c:v>0.05</c:v>
                </c:pt>
                <c:pt idx="18">
                  <c:v>0.05</c:v>
                </c:pt>
                <c:pt idx="19">
                  <c:v>0.05</c:v>
                </c:pt>
                <c:pt idx="20">
                  <c:v>0.05</c:v>
                </c:pt>
                <c:pt idx="21">
                  <c:v>0.05</c:v>
                </c:pt>
                <c:pt idx="22">
                  <c:v>0.05</c:v>
                </c:pt>
                <c:pt idx="23">
                  <c:v>0.05</c:v>
                </c:pt>
                <c:pt idx="24">
                  <c:v>0.05</c:v>
                </c:pt>
              </c:numCache>
            </c:numRef>
          </c:yVal>
          <c:smooth val="1"/>
          <c:extLst>
            <c:ext xmlns:c16="http://schemas.microsoft.com/office/drawing/2014/chart" uri="{C3380CC4-5D6E-409C-BE32-E72D297353CC}">
              <c16:uniqueId val="{0000000C-B9F3-4FDC-8A09-516C60D2F8A6}"/>
            </c:ext>
          </c:extLst>
        </c:ser>
        <c:ser>
          <c:idx val="13"/>
          <c:order val="13"/>
          <c:tx>
            <c:strRef>
              <c:f>Results_Sequential!$A$16</c:f>
              <c:strCache>
                <c:ptCount val="1"/>
                <c:pt idx="0">
                  <c:v>Boundary</c:v>
                </c:pt>
              </c:strCache>
            </c:strRef>
          </c:tx>
          <c:spPr>
            <a:ln w="19050" cap="rnd">
              <a:solidFill>
                <a:schemeClr val="tx1">
                  <a:lumMod val="65000"/>
                  <a:lumOff val="35000"/>
                </a:schemeClr>
              </a:solidFill>
              <a:round/>
            </a:ln>
            <a:effectLst/>
          </c:spPr>
          <c:marker>
            <c:symbol val="none"/>
          </c:marker>
          <c:xVal>
            <c:numRef>
              <c:f>Results_Sequential!$AH$1:$BF$1</c:f>
              <c:numCache>
                <c:formatCode>General</c:formatCode>
                <c:ptCount val="25"/>
                <c:pt idx="0">
                  <c:v>-0.6</c:v>
                </c:pt>
                <c:pt idx="1">
                  <c:v>-0.54999999999999993</c:v>
                </c:pt>
                <c:pt idx="2">
                  <c:v>-0.49999999999999994</c:v>
                </c:pt>
                <c:pt idx="3">
                  <c:v>-0.44999999999999996</c:v>
                </c:pt>
                <c:pt idx="4">
                  <c:v>-0.39999999999999997</c:v>
                </c:pt>
                <c:pt idx="5">
                  <c:v>-0.35</c:v>
                </c:pt>
                <c:pt idx="6">
                  <c:v>-0.3</c:v>
                </c:pt>
                <c:pt idx="7">
                  <c:v>-0.25</c:v>
                </c:pt>
                <c:pt idx="8">
                  <c:v>-0.2</c:v>
                </c:pt>
                <c:pt idx="9">
                  <c:v>-0.15000000000000002</c:v>
                </c:pt>
                <c:pt idx="10">
                  <c:v>-0.10000000000000002</c:v>
                </c:pt>
                <c:pt idx="11">
                  <c:v>-5.0000000000000017E-2</c:v>
                </c:pt>
                <c:pt idx="12">
                  <c:v>0</c:v>
                </c:pt>
                <c:pt idx="13">
                  <c:v>0.05</c:v>
                </c:pt>
                <c:pt idx="14">
                  <c:v>0.1</c:v>
                </c:pt>
                <c:pt idx="15">
                  <c:v>0.15000000000000002</c:v>
                </c:pt>
                <c:pt idx="16">
                  <c:v>0.2</c:v>
                </c:pt>
                <c:pt idx="17">
                  <c:v>0.25</c:v>
                </c:pt>
                <c:pt idx="18">
                  <c:v>0.3</c:v>
                </c:pt>
                <c:pt idx="19">
                  <c:v>0.35</c:v>
                </c:pt>
                <c:pt idx="20">
                  <c:v>0.39999999999999997</c:v>
                </c:pt>
                <c:pt idx="21">
                  <c:v>0.44999999999999996</c:v>
                </c:pt>
                <c:pt idx="22">
                  <c:v>0.49999999999999994</c:v>
                </c:pt>
                <c:pt idx="23">
                  <c:v>0.54999999999999993</c:v>
                </c:pt>
                <c:pt idx="24">
                  <c:v>0.6</c:v>
                </c:pt>
              </c:numCache>
            </c:numRef>
          </c:xVal>
          <c:yVal>
            <c:numRef>
              <c:f>Results_Sequential!$AH$16:$BF$16</c:f>
              <c:numCache>
                <c:formatCode>General</c:formatCode>
                <c:ptCount val="25"/>
                <c:pt idx="0">
                  <c:v>7.0000000000000007E-2</c:v>
                </c:pt>
                <c:pt idx="1">
                  <c:v>7.0000000000000007E-2</c:v>
                </c:pt>
                <c:pt idx="2">
                  <c:v>7.0000000000000007E-2</c:v>
                </c:pt>
                <c:pt idx="3">
                  <c:v>7.0000000000000007E-2</c:v>
                </c:pt>
                <c:pt idx="4">
                  <c:v>7.0000000000000007E-2</c:v>
                </c:pt>
                <c:pt idx="5">
                  <c:v>7.0000000000000007E-2</c:v>
                </c:pt>
                <c:pt idx="6">
                  <c:v>7.0000000000000007E-2</c:v>
                </c:pt>
                <c:pt idx="7">
                  <c:v>7.0000000000000007E-2</c:v>
                </c:pt>
                <c:pt idx="8">
                  <c:v>7.0000000000000007E-2</c:v>
                </c:pt>
                <c:pt idx="9">
                  <c:v>7.0000000000000007E-2</c:v>
                </c:pt>
                <c:pt idx="10">
                  <c:v>7.0000000000000007E-2</c:v>
                </c:pt>
                <c:pt idx="11">
                  <c:v>7.0000000000000007E-2</c:v>
                </c:pt>
                <c:pt idx="12">
                  <c:v>7.0000000000000007E-2</c:v>
                </c:pt>
                <c:pt idx="13">
                  <c:v>7.0000000000000007E-2</c:v>
                </c:pt>
                <c:pt idx="14">
                  <c:v>7.0000000000000007E-2</c:v>
                </c:pt>
                <c:pt idx="15">
                  <c:v>7.0000000000000007E-2</c:v>
                </c:pt>
                <c:pt idx="16">
                  <c:v>7.0000000000000007E-2</c:v>
                </c:pt>
                <c:pt idx="17">
                  <c:v>7.0000000000000007E-2</c:v>
                </c:pt>
                <c:pt idx="18">
                  <c:v>7.0000000000000007E-2</c:v>
                </c:pt>
                <c:pt idx="19">
                  <c:v>7.0000000000000007E-2</c:v>
                </c:pt>
                <c:pt idx="20">
                  <c:v>7.0000000000000007E-2</c:v>
                </c:pt>
                <c:pt idx="21">
                  <c:v>7.0000000000000007E-2</c:v>
                </c:pt>
                <c:pt idx="22">
                  <c:v>7.0000000000000007E-2</c:v>
                </c:pt>
                <c:pt idx="23">
                  <c:v>7.0000000000000007E-2</c:v>
                </c:pt>
                <c:pt idx="24">
                  <c:v>7.0000000000000007E-2</c:v>
                </c:pt>
              </c:numCache>
            </c:numRef>
          </c:yVal>
          <c:smooth val="1"/>
          <c:extLst>
            <c:ext xmlns:c16="http://schemas.microsoft.com/office/drawing/2014/chart" uri="{C3380CC4-5D6E-409C-BE32-E72D297353CC}">
              <c16:uniqueId val="{0000000D-B9F3-4FDC-8A09-516C60D2F8A6}"/>
            </c:ext>
          </c:extLst>
        </c:ser>
        <c:dLbls>
          <c:showLegendKey val="0"/>
          <c:showVal val="0"/>
          <c:showCatName val="0"/>
          <c:showSerName val="0"/>
          <c:showPercent val="0"/>
          <c:showBubbleSize val="0"/>
        </c:dLbls>
        <c:axId val="559570400"/>
        <c:axId val="559555008"/>
      </c:scatterChart>
      <c:valAx>
        <c:axId val="559570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Bias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555008"/>
        <c:crosses val="autoZero"/>
        <c:crossBetween val="midCat"/>
      </c:valAx>
      <c:valAx>
        <c:axId val="559555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 I 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5704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10/15/2024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2</a:t>
            </a:fld>
            <a:endParaRPr lang="en-US"/>
          </a:p>
        </p:txBody>
      </p:sp>
    </p:spTree>
    <p:extLst>
      <p:ext uri="{BB962C8B-B14F-4D97-AF65-F5344CB8AC3E}">
        <p14:creationId xmlns:p14="http://schemas.microsoft.com/office/powerpoint/2010/main" val="4271437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A29C3-64D6-3D25-EEE0-5C8554F9C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DD564-2783-5E50-397F-93BD17671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3F1D5-1D74-18FE-040C-9A332E34AFF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E1787B-7711-72E9-A4D2-23BB025702F1}"/>
              </a:ext>
            </a:extLst>
          </p:cNvPr>
          <p:cNvSpPr>
            <a:spLocks noGrp="1"/>
          </p:cNvSpPr>
          <p:nvPr>
            <p:ph type="sldNum" sz="quarter" idx="10"/>
          </p:nvPr>
        </p:nvSpPr>
        <p:spPr/>
        <p:txBody>
          <a:bodyPr/>
          <a:lstStyle/>
          <a:p>
            <a:fld id="{4F080EB3-6F21-FF4C-94A0-2DDBACEC5931}" type="slidenum">
              <a:rPr lang="en-US" smtClean="0"/>
              <a:t>11</a:t>
            </a:fld>
            <a:endParaRPr lang="en-US"/>
          </a:p>
        </p:txBody>
      </p:sp>
    </p:spTree>
    <p:extLst>
      <p:ext uri="{BB962C8B-B14F-4D97-AF65-F5344CB8AC3E}">
        <p14:creationId xmlns:p14="http://schemas.microsoft.com/office/powerpoint/2010/main" val="1860449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78666-9D36-B9AC-5296-E6E4DC4FB9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35B682-EB67-0FC2-53A4-AFB69DD562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FEDBC9-E59E-C944-8164-545F548CEA7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E4680-92DF-3865-573D-639F7A3187AC}"/>
              </a:ext>
            </a:extLst>
          </p:cNvPr>
          <p:cNvSpPr>
            <a:spLocks noGrp="1"/>
          </p:cNvSpPr>
          <p:nvPr>
            <p:ph type="sldNum" sz="quarter" idx="10"/>
          </p:nvPr>
        </p:nvSpPr>
        <p:spPr/>
        <p:txBody>
          <a:bodyPr/>
          <a:lstStyle/>
          <a:p>
            <a:fld id="{4F080EB3-6F21-FF4C-94A0-2DDBACEC5931}" type="slidenum">
              <a:rPr lang="en-US" smtClean="0"/>
              <a:t>12</a:t>
            </a:fld>
            <a:endParaRPr lang="en-US"/>
          </a:p>
        </p:txBody>
      </p:sp>
    </p:spTree>
    <p:extLst>
      <p:ext uri="{BB962C8B-B14F-4D97-AF65-F5344CB8AC3E}">
        <p14:creationId xmlns:p14="http://schemas.microsoft.com/office/powerpoint/2010/main" val="202874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13</a:t>
            </a:fld>
            <a:endParaRPr lang="en-US"/>
          </a:p>
        </p:txBody>
      </p:sp>
    </p:spTree>
    <p:extLst>
      <p:ext uri="{BB962C8B-B14F-4D97-AF65-F5344CB8AC3E}">
        <p14:creationId xmlns:p14="http://schemas.microsoft.com/office/powerpoint/2010/main" val="72429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14</a:t>
            </a:fld>
            <a:endParaRPr lang="en-US"/>
          </a:p>
        </p:txBody>
      </p:sp>
    </p:spTree>
    <p:extLst>
      <p:ext uri="{BB962C8B-B14F-4D97-AF65-F5344CB8AC3E}">
        <p14:creationId xmlns:p14="http://schemas.microsoft.com/office/powerpoint/2010/main" val="2940524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1C6F8-F9FA-4E16-1FE0-0837BFD83C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3D7814-0210-4FA6-EE0E-B79D273440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CCDB5B-C37F-E53B-B929-44EAF7C8652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C259C65-D477-E3B9-1446-3FC5F75E3F10}"/>
              </a:ext>
            </a:extLst>
          </p:cNvPr>
          <p:cNvSpPr>
            <a:spLocks noGrp="1"/>
          </p:cNvSpPr>
          <p:nvPr>
            <p:ph type="sldNum" sz="quarter" idx="10"/>
          </p:nvPr>
        </p:nvSpPr>
        <p:spPr/>
        <p:txBody>
          <a:bodyPr/>
          <a:lstStyle/>
          <a:p>
            <a:fld id="{4F080EB3-6F21-FF4C-94A0-2DDBACEC5931}" type="slidenum">
              <a:rPr lang="en-US" smtClean="0"/>
              <a:t>15</a:t>
            </a:fld>
            <a:endParaRPr lang="en-US"/>
          </a:p>
        </p:txBody>
      </p:sp>
    </p:spTree>
    <p:extLst>
      <p:ext uri="{BB962C8B-B14F-4D97-AF65-F5344CB8AC3E}">
        <p14:creationId xmlns:p14="http://schemas.microsoft.com/office/powerpoint/2010/main" val="3157320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37E8-2D25-BB19-AC1E-BE9B127CB8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CD286-F42E-6E75-16D6-491ED6FCE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BBAB76-A782-1718-DD82-D1B4C84833F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957662B-1A5C-1CCC-9600-D54B08412D89}"/>
              </a:ext>
            </a:extLst>
          </p:cNvPr>
          <p:cNvSpPr>
            <a:spLocks noGrp="1"/>
          </p:cNvSpPr>
          <p:nvPr>
            <p:ph type="sldNum" sz="quarter" idx="10"/>
          </p:nvPr>
        </p:nvSpPr>
        <p:spPr/>
        <p:txBody>
          <a:bodyPr/>
          <a:lstStyle/>
          <a:p>
            <a:fld id="{4F080EB3-6F21-FF4C-94A0-2DDBACEC5931}" type="slidenum">
              <a:rPr lang="en-US" smtClean="0"/>
              <a:t>16</a:t>
            </a:fld>
            <a:endParaRPr lang="en-US"/>
          </a:p>
        </p:txBody>
      </p:sp>
    </p:spTree>
    <p:extLst>
      <p:ext uri="{BB962C8B-B14F-4D97-AF65-F5344CB8AC3E}">
        <p14:creationId xmlns:p14="http://schemas.microsoft.com/office/powerpoint/2010/main" val="8154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836EE-6B26-776E-48B6-0E054825E9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176BA1-B57F-7EA5-70B9-E7A25E7FD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E0E93E-7C32-7F3C-F694-D1B2CEC901A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F5891A7-C125-40AB-D78B-ED7070EBA255}"/>
              </a:ext>
            </a:extLst>
          </p:cNvPr>
          <p:cNvSpPr>
            <a:spLocks noGrp="1"/>
          </p:cNvSpPr>
          <p:nvPr>
            <p:ph type="sldNum" sz="quarter" idx="10"/>
          </p:nvPr>
        </p:nvSpPr>
        <p:spPr/>
        <p:txBody>
          <a:bodyPr/>
          <a:lstStyle/>
          <a:p>
            <a:fld id="{4F080EB3-6F21-FF4C-94A0-2DDBACEC5931}" type="slidenum">
              <a:rPr lang="en-US" smtClean="0"/>
              <a:t>17</a:t>
            </a:fld>
            <a:endParaRPr lang="en-US"/>
          </a:p>
        </p:txBody>
      </p:sp>
    </p:spTree>
    <p:extLst>
      <p:ext uri="{BB962C8B-B14F-4D97-AF65-F5344CB8AC3E}">
        <p14:creationId xmlns:p14="http://schemas.microsoft.com/office/powerpoint/2010/main" val="984756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BA33-ED56-EA4F-73E4-73B9965767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865FD0-665D-A19A-5BFB-DE5ACE9166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E05AEC-F249-0BF1-A93D-0BA3BB6F91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A4A7784-1EB1-E4B6-A9D8-E4CCC37DEE0E}"/>
              </a:ext>
            </a:extLst>
          </p:cNvPr>
          <p:cNvSpPr>
            <a:spLocks noGrp="1"/>
          </p:cNvSpPr>
          <p:nvPr>
            <p:ph type="sldNum" sz="quarter" idx="10"/>
          </p:nvPr>
        </p:nvSpPr>
        <p:spPr/>
        <p:txBody>
          <a:bodyPr/>
          <a:lstStyle/>
          <a:p>
            <a:fld id="{4F080EB3-6F21-FF4C-94A0-2DDBACEC5931}" type="slidenum">
              <a:rPr lang="en-US" smtClean="0"/>
              <a:t>18</a:t>
            </a:fld>
            <a:endParaRPr lang="en-US"/>
          </a:p>
        </p:txBody>
      </p:sp>
    </p:spTree>
    <p:extLst>
      <p:ext uri="{BB962C8B-B14F-4D97-AF65-F5344CB8AC3E}">
        <p14:creationId xmlns:p14="http://schemas.microsoft.com/office/powerpoint/2010/main" val="278174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187CB-9CD9-CEA1-C813-36D3D830E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1426DF-3EA8-B1FC-023A-AECC6D942A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9632D5-1C27-3297-1399-239163DDF9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6CBCFF-183E-16A0-C96C-92F4399366B8}"/>
              </a:ext>
            </a:extLst>
          </p:cNvPr>
          <p:cNvSpPr>
            <a:spLocks noGrp="1"/>
          </p:cNvSpPr>
          <p:nvPr>
            <p:ph type="sldNum" sz="quarter" idx="10"/>
          </p:nvPr>
        </p:nvSpPr>
        <p:spPr/>
        <p:txBody>
          <a:bodyPr/>
          <a:lstStyle/>
          <a:p>
            <a:fld id="{4F080EB3-6F21-FF4C-94A0-2DDBACEC5931}" type="slidenum">
              <a:rPr lang="en-US" smtClean="0"/>
              <a:t>19</a:t>
            </a:fld>
            <a:endParaRPr lang="en-US"/>
          </a:p>
        </p:txBody>
      </p:sp>
    </p:spTree>
    <p:extLst>
      <p:ext uri="{BB962C8B-B14F-4D97-AF65-F5344CB8AC3E}">
        <p14:creationId xmlns:p14="http://schemas.microsoft.com/office/powerpoint/2010/main" val="40273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3</a:t>
            </a:fld>
            <a:endParaRPr lang="en-US"/>
          </a:p>
        </p:txBody>
      </p:sp>
    </p:spTree>
    <p:extLst>
      <p:ext uri="{BB962C8B-B14F-4D97-AF65-F5344CB8AC3E}">
        <p14:creationId xmlns:p14="http://schemas.microsoft.com/office/powerpoint/2010/main" val="410750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4</a:t>
            </a:fld>
            <a:endParaRPr lang="en-US"/>
          </a:p>
        </p:txBody>
      </p:sp>
    </p:spTree>
    <p:extLst>
      <p:ext uri="{BB962C8B-B14F-4D97-AF65-F5344CB8AC3E}">
        <p14:creationId xmlns:p14="http://schemas.microsoft.com/office/powerpoint/2010/main" val="228748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5</a:t>
            </a:fld>
            <a:endParaRPr lang="en-US"/>
          </a:p>
        </p:txBody>
      </p:sp>
    </p:spTree>
    <p:extLst>
      <p:ext uri="{BB962C8B-B14F-4D97-AF65-F5344CB8AC3E}">
        <p14:creationId xmlns:p14="http://schemas.microsoft.com/office/powerpoint/2010/main" val="280192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6</a:t>
            </a:fld>
            <a:endParaRPr lang="en-US"/>
          </a:p>
        </p:txBody>
      </p:sp>
    </p:spTree>
    <p:extLst>
      <p:ext uri="{BB962C8B-B14F-4D97-AF65-F5344CB8AC3E}">
        <p14:creationId xmlns:p14="http://schemas.microsoft.com/office/powerpoint/2010/main" val="1238696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7</a:t>
            </a:fld>
            <a:endParaRPr lang="en-US"/>
          </a:p>
        </p:txBody>
      </p:sp>
    </p:spTree>
    <p:extLst>
      <p:ext uri="{BB962C8B-B14F-4D97-AF65-F5344CB8AC3E}">
        <p14:creationId xmlns:p14="http://schemas.microsoft.com/office/powerpoint/2010/main" val="283681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80EB3-6F21-FF4C-94A0-2DDBACEC5931}" type="slidenum">
              <a:rPr lang="en-US" smtClean="0"/>
              <a:t>8</a:t>
            </a:fld>
            <a:endParaRPr lang="en-US"/>
          </a:p>
        </p:txBody>
      </p:sp>
    </p:spTree>
    <p:extLst>
      <p:ext uri="{BB962C8B-B14F-4D97-AF65-F5344CB8AC3E}">
        <p14:creationId xmlns:p14="http://schemas.microsoft.com/office/powerpoint/2010/main" val="735518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3E6A0-6F10-E439-1AB4-CD735BA405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5FB7B2-7BC7-F4B1-63B8-02CB9F6438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5ABABF-2E1F-DB9F-FCF1-37B26976EB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EAB5CF8-F846-68DF-1608-577FA8743D6F}"/>
              </a:ext>
            </a:extLst>
          </p:cNvPr>
          <p:cNvSpPr>
            <a:spLocks noGrp="1"/>
          </p:cNvSpPr>
          <p:nvPr>
            <p:ph type="sldNum" sz="quarter" idx="10"/>
          </p:nvPr>
        </p:nvSpPr>
        <p:spPr/>
        <p:txBody>
          <a:bodyPr/>
          <a:lstStyle/>
          <a:p>
            <a:fld id="{4F080EB3-6F21-FF4C-94A0-2DDBACEC5931}" type="slidenum">
              <a:rPr lang="en-US" smtClean="0"/>
              <a:t>9</a:t>
            </a:fld>
            <a:endParaRPr lang="en-US"/>
          </a:p>
        </p:txBody>
      </p:sp>
    </p:spTree>
    <p:extLst>
      <p:ext uri="{BB962C8B-B14F-4D97-AF65-F5344CB8AC3E}">
        <p14:creationId xmlns:p14="http://schemas.microsoft.com/office/powerpoint/2010/main" val="27046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6DF15-411A-5014-A628-17961F55B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8CE55D-35EE-5765-1CEA-E3C174C3DF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5622D6-EEFC-A2C4-4331-E7F26133DE3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217EA0-41DC-EAC8-9013-AB562C1BC2EE}"/>
              </a:ext>
            </a:extLst>
          </p:cNvPr>
          <p:cNvSpPr>
            <a:spLocks noGrp="1"/>
          </p:cNvSpPr>
          <p:nvPr>
            <p:ph type="sldNum" sz="quarter" idx="10"/>
          </p:nvPr>
        </p:nvSpPr>
        <p:spPr/>
        <p:txBody>
          <a:bodyPr/>
          <a:lstStyle/>
          <a:p>
            <a:fld id="{4F080EB3-6F21-FF4C-94A0-2DDBACEC5931}" type="slidenum">
              <a:rPr lang="en-US" smtClean="0"/>
              <a:t>10</a:t>
            </a:fld>
            <a:endParaRPr lang="en-US"/>
          </a:p>
        </p:txBody>
      </p:sp>
    </p:spTree>
    <p:extLst>
      <p:ext uri="{BB962C8B-B14F-4D97-AF65-F5344CB8AC3E}">
        <p14:creationId xmlns:p14="http://schemas.microsoft.com/office/powerpoint/2010/main" val="309047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ed.stanford.edu/cisd.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8E6C39C-AF28-C240-95D2-A9FCCEE13C09}"/>
              </a:ext>
            </a:extLst>
          </p:cNvPr>
          <p:cNvGrpSpPr/>
          <p:nvPr/>
        </p:nvGrpSpPr>
        <p:grpSpPr>
          <a:xfrm>
            <a:off x="5867400" y="5088269"/>
            <a:ext cx="3091634" cy="765877"/>
            <a:chOff x="3105756" y="4132104"/>
            <a:chExt cx="6210301" cy="1361558"/>
          </a:xfrm>
        </p:grpSpPr>
        <p:grpSp>
          <p:nvGrpSpPr>
            <p:cNvPr id="5" name="Group 4">
              <a:extLst>
                <a:ext uri="{FF2B5EF4-FFF2-40B4-BE49-F238E27FC236}">
                  <a16:creationId xmlns:a16="http://schemas.microsoft.com/office/drawing/2014/main" id="{52C0DDC6-F57A-CC4C-B2E1-61DD46FE97A2}"/>
                </a:ext>
              </a:extLst>
            </p:cNvPr>
            <p:cNvGrpSpPr/>
            <p:nvPr/>
          </p:nvGrpSpPr>
          <p:grpSpPr>
            <a:xfrm>
              <a:off x="3105756" y="4132104"/>
              <a:ext cx="6210301" cy="1300003"/>
              <a:chOff x="1355013" y="1884319"/>
              <a:chExt cx="6556424" cy="1679125"/>
            </a:xfrm>
          </p:grpSpPr>
          <p:sp>
            <p:nvSpPr>
              <p:cNvPr id="7" name="Rectangle 6">
                <a:extLst>
                  <a:ext uri="{FF2B5EF4-FFF2-40B4-BE49-F238E27FC236}">
                    <a16:creationId xmlns:a16="http://schemas.microsoft.com/office/drawing/2014/main" id="{4B16A111-3EE1-8E47-B791-033740996158}"/>
                  </a:ext>
                </a:extLst>
              </p:cNvPr>
              <p:cNvSpPr/>
              <p:nvPr/>
            </p:nvSpPr>
            <p:spPr>
              <a:xfrm>
                <a:off x="2175219" y="2874386"/>
                <a:ext cx="4834282" cy="689058"/>
              </a:xfrm>
              <a:prstGeom prst="rect">
                <a:avLst/>
              </a:prstGeom>
            </p:spPr>
            <p:txBody>
              <a:bodyPr wrap="square">
                <a:spAutoFit/>
              </a:bodyPr>
              <a:lstStyle/>
              <a:p>
                <a:endParaRPr lang="en-US" sz="1350"/>
              </a:p>
            </p:txBody>
          </p:sp>
          <p:pic>
            <p:nvPicPr>
              <p:cNvPr id="8" name="Picture 7">
                <a:extLst>
                  <a:ext uri="{FF2B5EF4-FFF2-40B4-BE49-F238E27FC236}">
                    <a16:creationId xmlns:a16="http://schemas.microsoft.com/office/drawing/2014/main" id="{DB88AB8B-73FF-A841-A441-5050B2DBF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013" y="1884319"/>
                <a:ext cx="6556424" cy="990063"/>
              </a:xfrm>
              <a:prstGeom prst="rect">
                <a:avLst/>
              </a:prstGeom>
            </p:spPr>
          </p:pic>
        </p:grpSp>
        <p:sp>
          <p:nvSpPr>
            <p:cNvPr id="6" name="Rectangle 5">
              <a:hlinkClick r:id="rId3"/>
              <a:extLst>
                <a:ext uri="{FF2B5EF4-FFF2-40B4-BE49-F238E27FC236}">
                  <a16:creationId xmlns:a16="http://schemas.microsoft.com/office/drawing/2014/main" id="{1CAF15FE-AA73-864C-9566-5299D51A32B7}"/>
                </a:ext>
              </a:extLst>
            </p:cNvPr>
            <p:cNvSpPr/>
            <p:nvPr/>
          </p:nvSpPr>
          <p:spPr>
            <a:xfrm>
              <a:off x="3749313" y="4898628"/>
              <a:ext cx="5528037" cy="595034"/>
            </a:xfrm>
            <a:prstGeom prst="rect">
              <a:avLst/>
            </a:prstGeom>
          </p:spPr>
          <p:txBody>
            <a:bodyPr wrap="square">
              <a:spAutoFit/>
            </a:bodyPr>
            <a:lstStyle/>
            <a:p>
              <a:r>
                <a:rPr lang="en-US" sz="1575">
                  <a:hlinkClick r:id="rId3"/>
                </a:rPr>
                <a:t>http://med.stanford.edu/cisd.html</a:t>
              </a:r>
              <a:endParaRPr lang="en-US" sz="1575"/>
            </a:p>
          </p:txBody>
        </p:sp>
      </p:grpSp>
      <p:pic>
        <p:nvPicPr>
          <p:cNvPr id="9" name="Picture 8">
            <a:extLst>
              <a:ext uri="{FF2B5EF4-FFF2-40B4-BE49-F238E27FC236}">
                <a16:creationId xmlns:a16="http://schemas.microsoft.com/office/drawing/2014/main" id="{C7917FF8-F2BC-A34A-9035-8165CE97A910}"/>
              </a:ext>
            </a:extLst>
          </p:cNvPr>
          <p:cNvPicPr>
            <a:picLocks noChangeAspect="1"/>
          </p:cNvPicPr>
          <p:nvPr/>
        </p:nvPicPr>
        <p:blipFill>
          <a:blip r:embed="rId4"/>
          <a:stretch>
            <a:fillRect/>
          </a:stretch>
        </p:blipFill>
        <p:spPr>
          <a:xfrm>
            <a:off x="184967" y="5088196"/>
            <a:ext cx="2371411" cy="708241"/>
          </a:xfrm>
          <a:prstGeom prst="rect">
            <a:avLst/>
          </a:prstGeom>
        </p:spPr>
      </p:pic>
      <p:sp>
        <p:nvSpPr>
          <p:cNvPr id="11" name="Title 10">
            <a:extLst>
              <a:ext uri="{FF2B5EF4-FFF2-40B4-BE49-F238E27FC236}">
                <a16:creationId xmlns:a16="http://schemas.microsoft.com/office/drawing/2014/main" id="{5B78265A-8A7C-1CEE-1597-427D248FE1AB}"/>
              </a:ext>
            </a:extLst>
          </p:cNvPr>
          <p:cNvSpPr>
            <a:spLocks noGrp="1"/>
          </p:cNvSpPr>
          <p:nvPr>
            <p:ph type="ctrTitle"/>
          </p:nvPr>
        </p:nvSpPr>
        <p:spPr/>
        <p:txBody>
          <a:bodyPr/>
          <a:lstStyle/>
          <a:p>
            <a:r>
              <a:rPr lang="en-US" dirty="0"/>
              <a:t>Optimizing trial power using metaheuristic algorithms</a:t>
            </a:r>
          </a:p>
        </p:txBody>
      </p:sp>
    </p:spTree>
    <p:extLst>
      <p:ext uri="{BB962C8B-B14F-4D97-AF65-F5344CB8AC3E}">
        <p14:creationId xmlns:p14="http://schemas.microsoft.com/office/powerpoint/2010/main" val="34719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937F5-E837-7088-B267-8A895B4220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36276-8E1E-8BE7-6890-036E4F1D1FC6}"/>
              </a:ext>
            </a:extLst>
          </p:cNvPr>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 PSO</a:t>
            </a:r>
          </a:p>
        </p:txBody>
      </p:sp>
      <p:sp>
        <p:nvSpPr>
          <p:cNvPr id="4" name="Date Placeholder 3">
            <a:extLst>
              <a:ext uri="{FF2B5EF4-FFF2-40B4-BE49-F238E27FC236}">
                <a16:creationId xmlns:a16="http://schemas.microsoft.com/office/drawing/2014/main" id="{821E9288-51BC-C7B1-5FC0-2D82B5AA96F4}"/>
              </a:ext>
            </a:extLst>
          </p:cNvPr>
          <p:cNvSpPr>
            <a:spLocks noGrp="1"/>
          </p:cNvSpPr>
          <p:nvPr>
            <p:ph type="dt" sz="half" idx="10"/>
          </p:nvPr>
        </p:nvSpPr>
        <p:spPr/>
        <p:txBody>
          <a:bodyPr/>
          <a:lstStyle/>
          <a:p>
            <a:r>
              <a:rPr lang="en-US" dirty="0"/>
              <a:t>10/14/24</a:t>
            </a:r>
          </a:p>
        </p:txBody>
      </p:sp>
      <p:pic>
        <p:nvPicPr>
          <p:cNvPr id="7" name="Content Placeholder 6" descr="A graph with different colored lines&#10;&#10;Description automatically generated">
            <a:extLst>
              <a:ext uri="{FF2B5EF4-FFF2-40B4-BE49-F238E27FC236}">
                <a16:creationId xmlns:a16="http://schemas.microsoft.com/office/drawing/2014/main" id="{D9FC62B7-6D9A-28DE-0BB7-63FBBBF56C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89894"/>
            <a:ext cx="8229600" cy="4146574"/>
          </a:xfrm>
        </p:spPr>
      </p:pic>
    </p:spTree>
    <p:extLst>
      <p:ext uri="{BB962C8B-B14F-4D97-AF65-F5344CB8AC3E}">
        <p14:creationId xmlns:p14="http://schemas.microsoft.com/office/powerpoint/2010/main" val="155397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94B74-FD18-3E81-942F-531D05870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EB2EE-A1D9-280D-F898-8AE1073271F7}"/>
              </a:ext>
            </a:extLst>
          </p:cNvPr>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 CSO</a:t>
            </a:r>
          </a:p>
        </p:txBody>
      </p:sp>
      <p:sp>
        <p:nvSpPr>
          <p:cNvPr id="4" name="Date Placeholder 3">
            <a:extLst>
              <a:ext uri="{FF2B5EF4-FFF2-40B4-BE49-F238E27FC236}">
                <a16:creationId xmlns:a16="http://schemas.microsoft.com/office/drawing/2014/main" id="{13D88933-412E-528D-CE78-1A45666DC957}"/>
              </a:ext>
            </a:extLst>
          </p:cNvPr>
          <p:cNvSpPr>
            <a:spLocks noGrp="1"/>
          </p:cNvSpPr>
          <p:nvPr>
            <p:ph type="dt" sz="half" idx="10"/>
          </p:nvPr>
        </p:nvSpPr>
        <p:spPr/>
        <p:txBody>
          <a:bodyPr/>
          <a:lstStyle/>
          <a:p>
            <a:r>
              <a:rPr lang="en-US" dirty="0"/>
              <a:t>10/14/24</a:t>
            </a:r>
          </a:p>
        </p:txBody>
      </p:sp>
      <p:pic>
        <p:nvPicPr>
          <p:cNvPr id="8" name="Content Placeholder 7" descr="A graph with different colored lines&#10;&#10;Description automatically generated">
            <a:extLst>
              <a:ext uri="{FF2B5EF4-FFF2-40B4-BE49-F238E27FC236}">
                <a16:creationId xmlns:a16="http://schemas.microsoft.com/office/drawing/2014/main" id="{F8DA858F-4C85-0E9A-C651-6F748CD932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6375" y="1600200"/>
            <a:ext cx="7491249" cy="4525963"/>
          </a:xfrm>
        </p:spPr>
      </p:pic>
    </p:spTree>
    <p:extLst>
      <p:ext uri="{BB962C8B-B14F-4D97-AF65-F5344CB8AC3E}">
        <p14:creationId xmlns:p14="http://schemas.microsoft.com/office/powerpoint/2010/main" val="41972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11A17-FFC2-4A65-F4B0-30BB727C8C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E818D-373B-F6DE-591C-5A73A253C0C1}"/>
              </a:ext>
            </a:extLst>
          </p:cNvPr>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 CSOMA</a:t>
            </a:r>
          </a:p>
        </p:txBody>
      </p:sp>
      <p:sp>
        <p:nvSpPr>
          <p:cNvPr id="4" name="Date Placeholder 3">
            <a:extLst>
              <a:ext uri="{FF2B5EF4-FFF2-40B4-BE49-F238E27FC236}">
                <a16:creationId xmlns:a16="http://schemas.microsoft.com/office/drawing/2014/main" id="{57D72877-7D2F-640B-750E-7F4A0CF86E34}"/>
              </a:ext>
            </a:extLst>
          </p:cNvPr>
          <p:cNvSpPr>
            <a:spLocks noGrp="1"/>
          </p:cNvSpPr>
          <p:nvPr>
            <p:ph type="dt" sz="half" idx="10"/>
          </p:nvPr>
        </p:nvSpPr>
        <p:spPr/>
        <p:txBody>
          <a:bodyPr/>
          <a:lstStyle/>
          <a:p>
            <a:r>
              <a:rPr lang="en-US" dirty="0"/>
              <a:t>10/14/24</a:t>
            </a:r>
          </a:p>
        </p:txBody>
      </p:sp>
      <p:pic>
        <p:nvPicPr>
          <p:cNvPr id="8" name="Content Placeholder 7" descr="A graph with different colored lines&#10;&#10;Description automatically generated">
            <a:extLst>
              <a:ext uri="{FF2B5EF4-FFF2-40B4-BE49-F238E27FC236}">
                <a16:creationId xmlns:a16="http://schemas.microsoft.com/office/drawing/2014/main" id="{CD55AE25-3BEA-61CD-5771-CFDF3C4969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01810"/>
            <a:ext cx="8229600" cy="4122743"/>
          </a:xfrm>
        </p:spPr>
      </p:pic>
    </p:spTree>
    <p:extLst>
      <p:ext uri="{BB962C8B-B14F-4D97-AF65-F5344CB8AC3E}">
        <p14:creationId xmlns:p14="http://schemas.microsoft.com/office/powerpoint/2010/main" val="229808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866B21A-2E90-4475-ABEC-277675D8DFBC}"/>
                  </a:ext>
                </a:extLst>
              </p:cNvPr>
              <p:cNvSpPr>
                <a:spLocks noGrp="1"/>
              </p:cNvSpPr>
              <p:nvPr>
                <p:ph idx="1"/>
              </p:nvPr>
            </p:nvSpPr>
            <p:spPr>
              <a:xfrm>
                <a:off x="474133" y="994172"/>
                <a:ext cx="8229600" cy="5178028"/>
              </a:xfrm>
            </p:spPr>
            <p:txBody>
              <a:bodyPr>
                <a:normAutofit lnSpcReduction="10000"/>
              </a:bodyPr>
              <a:lstStyle/>
              <a:p>
                <a:r>
                  <a:rPr lang="en-US" sz="1600" dirty="0"/>
                  <a:t>Prespecified parameters</a:t>
                </a:r>
              </a:p>
              <a:p>
                <a:pPr lvl="1"/>
                <a:r>
                  <a:rPr lang="en-US" sz="1600" dirty="0"/>
                  <a:t>Total enrolled patients: N = 200</a:t>
                </a:r>
              </a:p>
              <a:p>
                <a:pPr lvl="1"/>
                <a:r>
                  <a:rPr lang="en-US" sz="1600" dirty="0"/>
                  <a:t>The number of available RWD: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𝑁</m:t>
                        </m:r>
                      </m:e>
                      <m:sub>
                        <m:r>
                          <a:rPr lang="en-US" sz="1600" i="1">
                            <a:latin typeface="Cambria Math" panose="02040503050406030204" pitchFamily="18" charset="0"/>
                            <a:ea typeface="Cambria Math" panose="02040503050406030204" pitchFamily="18" charset="0"/>
                          </a:rPr>
                          <m:t>𝑟</m:t>
                        </m:r>
                      </m:sub>
                    </m:sSub>
                    <m:r>
                      <a:rPr lang="en-US" sz="1600" b="0" i="1" smtClean="0">
                        <a:latin typeface="Cambria Math" panose="02040503050406030204" pitchFamily="18" charset="0"/>
                        <a:ea typeface="Cambria Math" panose="02040503050406030204" pitchFamily="18" charset="0"/>
                      </a:rPr>
                      <m:t>=200</m:t>
                    </m:r>
                  </m:oMath>
                </a14:m>
                <a:endParaRPr lang="en-US" sz="1600" dirty="0"/>
              </a:p>
              <a:p>
                <a:pPr lvl="1"/>
                <a:r>
                  <a:rPr lang="en-US" sz="1600" dirty="0"/>
                  <a:t>Treatment effect under the alternative hypothesis: 2.80</a:t>
                </a:r>
              </a:p>
              <a:p>
                <a:pPr lvl="1"/>
                <a:r>
                  <a:rPr lang="en-US" sz="1600" dirty="0"/>
                  <a:t>Standard deviation of each individual: 1</a:t>
                </a:r>
              </a:p>
              <a:p>
                <a:pPr marL="457200" lvl="1" indent="0">
                  <a:buNone/>
                </a:pPr>
                <a:endParaRPr lang="en-US" sz="1600" dirty="0"/>
              </a:p>
              <a:p>
                <a:r>
                  <a:rPr lang="en-US" sz="1600" dirty="0"/>
                  <a:t>Cost function:</a:t>
                </a:r>
              </a:p>
              <a:p>
                <a:pPr marL="0" indent="0">
                  <a:buNone/>
                </a:pPr>
                <a:r>
                  <a:rPr lang="en-US" sz="1600" dirty="0"/>
                  <a:t>	</a:t>
                </a:r>
                <a14:m>
                  <m:oMath xmlns:m="http://schemas.openxmlformats.org/officeDocument/2006/math">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𝑷</m:t>
                        </m:r>
                      </m:e>
                    </m:d>
                    <m:r>
                      <a:rPr lang="en-US" sz="1600" b="0" i="0"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𝛿</m:t>
                        </m:r>
                        <m:r>
                          <a:rPr lang="en-US" sz="1600" b="0" i="1" smtClean="0">
                            <a:latin typeface="Cambria Math" panose="02040503050406030204" pitchFamily="18" charset="0"/>
                            <a:ea typeface="Cambria Math" panose="02040503050406030204" pitchFamily="18" charset="0"/>
                          </a:rPr>
                          <m:t>=0</m:t>
                        </m:r>
                      </m:e>
                    </m:d>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𝜂</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l-GR" sz="1600" b="0" i="0" smtClean="0">
                            <a:latin typeface="Cambria Math" panose="02040503050406030204" pitchFamily="18" charset="0"/>
                            <a:ea typeface="Cambria Math" panose="02040503050406030204" pitchFamily="18" charset="0"/>
                          </a:rPr>
                          <m:t>Ι</m:t>
                        </m:r>
                      </m:e>
                      <m:sub>
                        <m:d>
                          <m:dPr>
                            <m:begChr m:val="{"/>
                            <m:endChr m:val="}"/>
                            <m:ctrlPr>
                              <a:rPr lang="en-US" sz="1600" b="0" i="1" smtClean="0">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a:rPr lang="en-US" sz="1600" i="1">
                                        <a:latin typeface="Cambria Math" panose="02040503050406030204" pitchFamily="18" charset="0"/>
                                      </a:rPr>
                                      <m:t>𝑚𝑎𝑥</m:t>
                                    </m:r>
                                  </m:e>
                                  <m:lim>
                                    <m:r>
                                      <a:rPr lang="en-US" sz="1600" i="1">
                                        <a:latin typeface="Cambria Math" panose="02040503050406030204" pitchFamily="18" charset="0"/>
                                        <a:ea typeface="Cambria Math" panose="02040503050406030204" pitchFamily="18" charset="0"/>
                                      </a:rPr>
                                      <m:t>𝛿</m:t>
                                    </m:r>
                                  </m:lim>
                                </m:limLow>
                              </m:fName>
                              <m:e>
                                <m:r>
                                  <a:rPr lang="en-US" sz="1600" i="1">
                                    <a:latin typeface="Cambria Math" panose="02040503050406030204" pitchFamily="18" charset="0"/>
                                    <a:ea typeface="Cambria Math" panose="02040503050406030204" pitchFamily="18" charset="0"/>
                                  </a:rPr>
                                  <m:t>𝛼</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𝛿</m:t>
                                    </m:r>
                                  </m:e>
                                </m:d>
                              </m:e>
                            </m:func>
                            <m:r>
                              <a:rPr lang="en-US" sz="1600" b="0" i="1" smtClean="0">
                                <a:latin typeface="Cambria Math" panose="02040503050406030204" pitchFamily="18" charset="0"/>
                                <a:ea typeface="Cambria Math" panose="02040503050406030204" pitchFamily="18" charset="0"/>
                              </a:rPr>
                              <m:t>&gt;0.07</m:t>
                            </m:r>
                          </m:e>
                        </m:d>
                      </m:sub>
                    </m:sSub>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 </m:t>
                    </m:r>
                    <m:sSub>
                      <m:sSubPr>
                        <m:ctrlPr>
                          <a:rPr lang="en-US" sz="1600" i="1">
                            <a:latin typeface="Cambria Math" panose="02040503050406030204" pitchFamily="18" charset="0"/>
                            <a:ea typeface="Cambria Math" panose="02040503050406030204" pitchFamily="18" charset="0"/>
                          </a:rPr>
                        </m:ctrlPr>
                      </m:sSubPr>
                      <m:e>
                        <m:r>
                          <m:rPr>
                            <m:sty m:val="p"/>
                          </m:rPr>
                          <a:rPr lang="el-GR" sz="1600">
                            <a:latin typeface="Cambria Math" panose="02040503050406030204" pitchFamily="18" charset="0"/>
                            <a:ea typeface="Cambria Math" panose="02040503050406030204" pitchFamily="18" charset="0"/>
                          </a:rPr>
                          <m:t>Ι</m:t>
                        </m:r>
                      </m:e>
                      <m:sub>
                        <m:d>
                          <m:dPr>
                            <m:begChr m:val="{"/>
                            <m:endChr m:val="}"/>
                            <m:ctrlPr>
                              <a:rPr lang="en-US" sz="1600" i="1">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a:rPr lang="en-US" sz="1600" i="1">
                                        <a:latin typeface="Cambria Math" panose="02040503050406030204" pitchFamily="18" charset="0"/>
                                      </a:rPr>
                                      <m:t>𝑚𝑖𝑛</m:t>
                                    </m:r>
                                  </m:e>
                                  <m:lim>
                                    <m:r>
                                      <a:rPr lang="en-US" sz="1600" i="1">
                                        <a:latin typeface="Cambria Math" panose="02040503050406030204" pitchFamily="18" charset="0"/>
                                        <a:ea typeface="Cambria Math" panose="02040503050406030204" pitchFamily="18" charset="0"/>
                                      </a:rPr>
                                      <m:t>𝛿</m:t>
                                    </m:r>
                                  </m:lim>
                                </m:limLow>
                              </m:fName>
                              <m:e>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𝛽</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𝛿</m:t>
                                </m:r>
                                <m:r>
                                  <a:rPr lang="en-US" sz="1600" i="1">
                                    <a:latin typeface="Cambria Math" panose="02040503050406030204" pitchFamily="18" charset="0"/>
                                    <a:ea typeface="Cambria Math" panose="02040503050406030204" pitchFamily="18" charset="0"/>
                                  </a:rPr>
                                  <m:t>))</m:t>
                                </m:r>
                              </m:e>
                            </m:func>
                            <m:r>
                              <a:rPr lang="en-US" sz="1600" b="0" i="1" smtClean="0">
                                <a:latin typeface="Cambria Math" panose="02040503050406030204" pitchFamily="18" charset="0"/>
                                <a:ea typeface="Cambria Math" panose="02040503050406030204" pitchFamily="18" charset="0"/>
                              </a:rPr>
                              <m:t>&lt;</m:t>
                            </m:r>
                            <m:r>
                              <a:rPr lang="en-US" sz="1600" i="1">
                                <a:latin typeface="Cambria Math" panose="02040503050406030204" pitchFamily="18" charset="0"/>
                              </a:rPr>
                              <m:t>0.77</m:t>
                            </m:r>
                          </m:e>
                        </m:d>
                      </m:sub>
                    </m:sSub>
                  </m:oMath>
                </a14:m>
                <a:endParaRPr lang="en-US" sz="1600" dirty="0"/>
              </a:p>
              <a:p>
                <a:pPr marL="0" indent="0">
                  <a:buNone/>
                </a:pPr>
                <a:r>
                  <a:rPr lang="en-US" sz="1600" dirty="0"/>
                  <a:t>Here, </a:t>
                </a:r>
                <a14:m>
                  <m:oMath xmlns:m="http://schemas.openxmlformats.org/officeDocument/2006/math">
                    <m:r>
                      <a:rPr lang="en-US" sz="1600" b="1" i="1" smtClean="0">
                        <a:latin typeface="Cambria Math" panose="02040503050406030204" pitchFamily="18" charset="0"/>
                      </a:rPr>
                      <m:t>𝑷</m:t>
                    </m:r>
                  </m:oMath>
                </a14:m>
                <a:r>
                  <a:rPr lang="en-US" sz="1600" dirty="0"/>
                  <a:t> is an n-dimensional vector, where n represents the dimension of our parameter space, and η and ϵ represent two penalty terms. In our scenario, we set the penalty term to infinity to strictly control the type one error while maintaining the robustness of the power.</a:t>
                </a:r>
              </a:p>
              <a:p>
                <a:pPr marL="0" indent="0">
                  <a:buNone/>
                </a:pPr>
                <a:r>
                  <a:rPr lang="en-US" sz="1600" dirty="0"/>
                  <a:t>To minimize the cost function, we aim to maximize power when δ=0, while also ensuring that the type I error is kept below 0.07 globally and the power is above 0.77 globally..</a:t>
                </a:r>
              </a:p>
              <a:p>
                <a:pPr marL="0" indent="0">
                  <a:buNone/>
                </a:pPr>
                <a:endParaRPr lang="en-US" sz="1600" dirty="0"/>
              </a:p>
              <a:p>
                <a:r>
                  <a:rPr lang="en-US" sz="1600" dirty="0"/>
                  <a:t>Parameter space:</a:t>
                </a:r>
              </a:p>
              <a:p>
                <a:pPr lvl="1"/>
                <a:r>
                  <a:rPr lang="en-US" sz="1600" dirty="0"/>
                  <a:t>Split ratio between stage 1 and stage 2: [0, 1]</a:t>
                </a:r>
              </a:p>
              <a:p>
                <a:pPr lvl="1"/>
                <a:r>
                  <a:rPr lang="en-US" sz="1600" dirty="0"/>
                  <a:t>Randomization ratio: [0, 1]</a:t>
                </a:r>
              </a:p>
              <a:p>
                <a:pPr lvl="1"/>
                <a:r>
                  <a:rPr lang="en-US" sz="1600" dirty="0"/>
                  <a:t>Equivalence margin: [0, 1]</a:t>
                </a:r>
              </a:p>
              <a:p>
                <a:pPr lvl="1"/>
                <a:r>
                  <a:rPr lang="en-US" sz="1600" dirty="0"/>
                  <a:t>Type I error split ratio: [0, 1] (Only valid for the third calibration method)</a:t>
                </a:r>
              </a:p>
              <a:p>
                <a:pPr lvl="1"/>
                <a:endParaRPr lang="en-US" sz="1600" dirty="0"/>
              </a:p>
              <a:p>
                <a:pPr lvl="1"/>
                <a:endParaRPr lang="en-US" sz="1600" dirty="0"/>
              </a:p>
              <a:p>
                <a:endParaRPr lang="en-US" sz="1600" dirty="0"/>
              </a:p>
              <a:p>
                <a:endParaRPr lang="en-US" sz="1600" dirty="0"/>
              </a:p>
            </p:txBody>
          </p:sp>
        </mc:Choice>
        <mc:Fallback xmlns="">
          <p:sp>
            <p:nvSpPr>
              <p:cNvPr id="5" name="Content Placeholder 4">
                <a:extLst>
                  <a:ext uri="{FF2B5EF4-FFF2-40B4-BE49-F238E27FC236}">
                    <a16:creationId xmlns:a16="http://schemas.microsoft.com/office/drawing/2014/main" id="{6866B21A-2E90-4475-ABEC-277675D8DFBC}"/>
                  </a:ext>
                </a:extLst>
              </p:cNvPr>
              <p:cNvSpPr>
                <a:spLocks noGrp="1" noRot="1" noChangeAspect="1" noMove="1" noResize="1" noEditPoints="1" noAdjustHandles="1" noChangeArrowheads="1" noChangeShapeType="1" noTextEdit="1"/>
              </p:cNvSpPr>
              <p:nvPr>
                <p:ph idx="1"/>
              </p:nvPr>
            </p:nvSpPr>
            <p:spPr>
              <a:xfrm>
                <a:off x="474133" y="994172"/>
                <a:ext cx="8229600" cy="5178028"/>
              </a:xfrm>
              <a:blipFill>
                <a:blip r:embed="rId3"/>
                <a:stretch>
                  <a:fillRect l="-444" t="-824" r="-148"/>
                </a:stretch>
              </a:blipFill>
            </p:spPr>
            <p:txBody>
              <a:bodyPr/>
              <a:lstStyle/>
              <a:p>
                <a:r>
                  <a:rPr lang="en-US">
                    <a:noFill/>
                  </a:rPr>
                  <a:t> </a:t>
                </a:r>
              </a:p>
            </p:txBody>
          </p:sp>
        </mc:Fallback>
      </mc:AlternateContent>
    </p:spTree>
    <p:extLst>
      <p:ext uri="{BB962C8B-B14F-4D97-AF65-F5344CB8AC3E}">
        <p14:creationId xmlns:p14="http://schemas.microsoft.com/office/powerpoint/2010/main" val="308701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Sequential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p:graphicFrame>
        <p:nvGraphicFramePr>
          <p:cNvPr id="6" name="Table 7">
            <a:extLst>
              <a:ext uri="{FF2B5EF4-FFF2-40B4-BE49-F238E27FC236}">
                <a16:creationId xmlns:a16="http://schemas.microsoft.com/office/drawing/2014/main" id="{E64B4553-38BB-4162-8490-6B80C484F76B}"/>
              </a:ext>
            </a:extLst>
          </p:cNvPr>
          <p:cNvGraphicFramePr>
            <a:graphicFrameLocks noGrp="1"/>
          </p:cNvGraphicFramePr>
          <p:nvPr>
            <p:ph idx="1"/>
            <p:extLst>
              <p:ext uri="{D42A27DB-BD31-4B8C-83A1-F6EECF244321}">
                <p14:modId xmlns:p14="http://schemas.microsoft.com/office/powerpoint/2010/main" val="4036379073"/>
              </p:ext>
            </p:extLst>
          </p:nvPr>
        </p:nvGraphicFramePr>
        <p:xfrm>
          <a:off x="533400" y="1676400"/>
          <a:ext cx="8305800" cy="348107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57111113"/>
                    </a:ext>
                  </a:extLst>
                </a:gridCol>
                <a:gridCol w="914400">
                  <a:extLst>
                    <a:ext uri="{9D8B030D-6E8A-4147-A177-3AD203B41FA5}">
                      <a16:colId xmlns:a16="http://schemas.microsoft.com/office/drawing/2014/main" val="4153332258"/>
                    </a:ext>
                  </a:extLst>
                </a:gridCol>
                <a:gridCol w="1066800">
                  <a:extLst>
                    <a:ext uri="{9D8B030D-6E8A-4147-A177-3AD203B41FA5}">
                      <a16:colId xmlns:a16="http://schemas.microsoft.com/office/drawing/2014/main" val="1791748301"/>
                    </a:ext>
                  </a:extLst>
                </a:gridCol>
                <a:gridCol w="914400">
                  <a:extLst>
                    <a:ext uri="{9D8B030D-6E8A-4147-A177-3AD203B41FA5}">
                      <a16:colId xmlns:a16="http://schemas.microsoft.com/office/drawing/2014/main" val="2880250766"/>
                    </a:ext>
                  </a:extLst>
                </a:gridCol>
                <a:gridCol w="1000125">
                  <a:extLst>
                    <a:ext uri="{9D8B030D-6E8A-4147-A177-3AD203B41FA5}">
                      <a16:colId xmlns:a16="http://schemas.microsoft.com/office/drawing/2014/main" val="448438260"/>
                    </a:ext>
                  </a:extLst>
                </a:gridCol>
                <a:gridCol w="1038225">
                  <a:extLst>
                    <a:ext uri="{9D8B030D-6E8A-4147-A177-3AD203B41FA5}">
                      <a16:colId xmlns:a16="http://schemas.microsoft.com/office/drawing/2014/main" val="322670841"/>
                    </a:ext>
                  </a:extLst>
                </a:gridCol>
                <a:gridCol w="1038225">
                  <a:extLst>
                    <a:ext uri="{9D8B030D-6E8A-4147-A177-3AD203B41FA5}">
                      <a16:colId xmlns:a16="http://schemas.microsoft.com/office/drawing/2014/main" val="1071133083"/>
                    </a:ext>
                  </a:extLst>
                </a:gridCol>
                <a:gridCol w="1038225">
                  <a:extLst>
                    <a:ext uri="{9D8B030D-6E8A-4147-A177-3AD203B41FA5}">
                      <a16:colId xmlns:a16="http://schemas.microsoft.com/office/drawing/2014/main" val="2637448275"/>
                    </a:ext>
                  </a:extLst>
                </a:gridCol>
              </a:tblGrid>
              <a:tr h="251460">
                <a:tc>
                  <a:txBody>
                    <a:bodyPr/>
                    <a:lstStyle/>
                    <a:p>
                      <a:pPr marL="0" algn="l" defTabSz="914400" rtl="0" eaLnBrk="1" fontAlgn="b" latinLnBrk="0" hangingPunct="1"/>
                      <a:endParaRPr lang="en-US" sz="1000" b="1" kern="1200" dirty="0">
                        <a:solidFill>
                          <a:schemeClr val="lt1"/>
                        </a:solidFill>
                        <a:latin typeface="+mn-lt"/>
                        <a:ea typeface="+mn-ea"/>
                        <a:cs typeface="+mn-cs"/>
                      </a:endParaRPr>
                    </a:p>
                  </a:txBody>
                  <a:tcPr marL="6350" marR="6350" marT="6350" marB="0" anchor="b"/>
                </a:tc>
                <a:tc>
                  <a:txBody>
                    <a:bodyPr/>
                    <a:lstStyle/>
                    <a:p>
                      <a:pPr marL="0" algn="l" defTabSz="914400" rtl="0" eaLnBrk="1" fontAlgn="b" latinLnBrk="0" hangingPunct="1"/>
                      <a:r>
                        <a:rPr lang="en-US" sz="1000" b="1" kern="1200" dirty="0">
                          <a:solidFill>
                            <a:schemeClr val="lt1"/>
                          </a:solidFill>
                          <a:latin typeface="+mn-lt"/>
                          <a:ea typeface="+mn-ea"/>
                          <a:cs typeface="+mn-cs"/>
                        </a:rPr>
                        <a:t>Split ratio between stage 1 and stage 2</a:t>
                      </a:r>
                    </a:p>
                  </a:txBody>
                  <a:tcPr marL="6350" marR="6350" marT="6350" marB="0" anchor="b"/>
                </a:tc>
                <a:tc>
                  <a:txBody>
                    <a:bodyPr/>
                    <a:lstStyle/>
                    <a:p>
                      <a:pPr marL="0" algn="l" defTabSz="914400" rtl="0" eaLnBrk="1" fontAlgn="b" latinLnBrk="0" hangingPunct="1"/>
                      <a:r>
                        <a:rPr lang="en-US" sz="1000" b="1" kern="1200" dirty="0">
                          <a:solidFill>
                            <a:schemeClr val="lt1"/>
                          </a:solidFill>
                          <a:latin typeface="+mn-lt"/>
                          <a:ea typeface="+mn-ea"/>
                          <a:cs typeface="+mn-cs"/>
                        </a:rPr>
                        <a:t>Patients allocated to stage 1</a:t>
                      </a:r>
                    </a:p>
                  </a:txBody>
                  <a:tcPr marL="6350" marR="6350" marT="6350" marB="0" anchor="b"/>
                </a:tc>
                <a:tc>
                  <a:txBody>
                    <a:bodyPr/>
                    <a:lstStyle/>
                    <a:p>
                      <a:pPr marL="0" algn="l" defTabSz="914400" rtl="0" eaLnBrk="1" fontAlgn="b" latinLnBrk="0" hangingPunct="1"/>
                      <a:r>
                        <a:rPr lang="en-US" sz="1000" b="1" kern="1200" dirty="0">
                          <a:solidFill>
                            <a:schemeClr val="lt1"/>
                          </a:solidFill>
                          <a:latin typeface="+mn-lt"/>
                          <a:ea typeface="+mn-ea"/>
                          <a:cs typeface="+mn-cs"/>
                        </a:rPr>
                        <a:t>Randomization Ratio at stage 2</a:t>
                      </a:r>
                    </a:p>
                  </a:txBody>
                  <a:tcPr marL="6350" marR="6350" marT="6350" marB="0" anchor="b"/>
                </a:tc>
                <a:tc>
                  <a:txBody>
                    <a:bodyPr/>
                    <a:lstStyle/>
                    <a:p>
                      <a:pPr marL="0" algn="l" defTabSz="914400" rtl="0" eaLnBrk="1" fontAlgn="b" latinLnBrk="0" hangingPunct="1"/>
                      <a:r>
                        <a:rPr lang="en-US" sz="1000" b="1" kern="1200" dirty="0">
                          <a:solidFill>
                            <a:schemeClr val="lt1"/>
                          </a:solidFill>
                          <a:latin typeface="+mn-lt"/>
                          <a:ea typeface="+mn-ea"/>
                          <a:cs typeface="+mn-cs"/>
                        </a:rPr>
                        <a:t>Patients in treatment arm of stage 2</a:t>
                      </a:r>
                    </a:p>
                  </a:txBody>
                  <a:tcPr marL="6350" marR="6350" marT="6350" marB="0" anchor="b"/>
                </a:tc>
                <a:tc>
                  <a:txBody>
                    <a:bodyPr/>
                    <a:lstStyle/>
                    <a:p>
                      <a:pPr marL="0" algn="l" defTabSz="914400" rtl="0" eaLnBrk="1" fontAlgn="b" latinLnBrk="0" hangingPunct="1"/>
                      <a:r>
                        <a:rPr lang="en-US" sz="1000" b="1" kern="1200" dirty="0">
                          <a:solidFill>
                            <a:schemeClr val="lt1"/>
                          </a:solidFill>
                          <a:latin typeface="+mn-lt"/>
                          <a:ea typeface="+mn-ea"/>
                          <a:cs typeface="+mn-cs"/>
                        </a:rPr>
                        <a:t>Equivalence Margin</a:t>
                      </a:r>
                    </a:p>
                  </a:txBody>
                  <a:tcPr marL="6350" marR="6350" marT="6350" marB="0" anchor="b"/>
                </a:tc>
                <a:tc>
                  <a:txBody>
                    <a:bodyPr/>
                    <a:lstStyle/>
                    <a:p>
                      <a:pPr marL="0" algn="l" defTabSz="914400" rtl="0" eaLnBrk="1" fontAlgn="b" latinLnBrk="0" hangingPunct="1"/>
                      <a:r>
                        <a:rPr lang="en-US" sz="1000" b="1" kern="1200" dirty="0">
                          <a:solidFill>
                            <a:schemeClr val="lt1"/>
                          </a:solidFill>
                          <a:latin typeface="+mn-lt"/>
                          <a:ea typeface="+mn-ea"/>
                          <a:cs typeface="+mn-cs"/>
                        </a:rPr>
                        <a:t>Borrowing probability</a:t>
                      </a:r>
                    </a:p>
                  </a:txBody>
                  <a:tcPr marL="6350" marR="6350" marT="6350" marB="0" anchor="b"/>
                </a:tc>
                <a:tc>
                  <a:txBody>
                    <a:bodyPr/>
                    <a:lstStyle/>
                    <a:p>
                      <a:pPr marL="0" algn="l" defTabSz="914400" rtl="0" eaLnBrk="1" fontAlgn="b" latinLnBrk="0" hangingPunct="1"/>
                      <a:r>
                        <a:rPr lang="en-US" sz="1000" b="1" kern="1200" dirty="0">
                          <a:solidFill>
                            <a:schemeClr val="lt1"/>
                          </a:solidFill>
                          <a:latin typeface="+mn-lt"/>
                          <a:ea typeface="+mn-ea"/>
                          <a:cs typeface="+mn-cs"/>
                        </a:rPr>
                        <a:t>Split proportion of type I error rate</a:t>
                      </a:r>
                    </a:p>
                  </a:txBody>
                  <a:tcPr marL="6350" marR="6350" marT="6350" marB="0" anchor="b"/>
                </a:tc>
                <a:extLst>
                  <a:ext uri="{0D108BD9-81ED-4DB2-BD59-A6C34878D82A}">
                    <a16:rowId xmlns:a16="http://schemas.microsoft.com/office/drawing/2014/main" val="2284890422"/>
                  </a:ext>
                </a:extLst>
              </a:tr>
              <a:tr h="251460">
                <a:tc>
                  <a:txBody>
                    <a:bodyPr/>
                    <a:lstStyle/>
                    <a:p>
                      <a:pPr algn="l" fontAlgn="b"/>
                      <a:r>
                        <a:rPr lang="en-US" sz="1100" b="0" i="0" u="none" strike="noStrike" dirty="0">
                          <a:solidFill>
                            <a:srgbClr val="000000"/>
                          </a:solidFill>
                          <a:effectLst/>
                          <a:latin typeface="Calibri" panose="020F0502020204030204" pitchFamily="34" charset="0"/>
                        </a:rPr>
                        <a:t>Calibration1_CSO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0.84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168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0.7976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0.2706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58%</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62468542"/>
                  </a:ext>
                </a:extLst>
              </a:tr>
              <a:tr h="251460">
                <a:tc>
                  <a:txBody>
                    <a:bodyPr/>
                    <a:lstStyle/>
                    <a:p>
                      <a:pPr algn="l" fontAlgn="b"/>
                      <a:r>
                        <a:rPr lang="en-US" sz="1100" b="0" i="0" u="none" strike="noStrike">
                          <a:solidFill>
                            <a:srgbClr val="000000"/>
                          </a:solidFill>
                          <a:effectLst/>
                          <a:latin typeface="Calibri" panose="020F0502020204030204" pitchFamily="34" charset="0"/>
                        </a:rPr>
                        <a:t>Calibration1_CSOMA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0.85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0.2752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7615157"/>
                  </a:ext>
                </a:extLst>
              </a:tr>
              <a:tr h="251460">
                <a:tc>
                  <a:txBody>
                    <a:bodyPr/>
                    <a:lstStyle/>
                    <a:p>
                      <a:pPr algn="l" fontAlgn="b"/>
                      <a:r>
                        <a:rPr lang="en-US" sz="1100" b="0" i="0" u="none" strike="noStrike">
                          <a:solidFill>
                            <a:srgbClr val="000000"/>
                          </a:solidFill>
                          <a:effectLst/>
                          <a:latin typeface="Calibri" panose="020F0502020204030204" pitchFamily="34" charset="0"/>
                        </a:rPr>
                        <a:t>Calibration1_PSO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0.885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0.7627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0.2761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62%</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40716673"/>
                  </a:ext>
                </a:extLst>
              </a:tr>
              <a:tr h="251460">
                <a:tc>
                  <a:txBody>
                    <a:bodyPr/>
                    <a:lstStyle/>
                    <a:p>
                      <a:pPr algn="l" fontAlgn="b"/>
                      <a:r>
                        <a:rPr lang="en-US" sz="1100" b="0" i="0" u="none" strike="noStrike">
                          <a:solidFill>
                            <a:srgbClr val="000000"/>
                          </a:solidFill>
                          <a:effectLst/>
                          <a:latin typeface="Calibri" panose="020F0502020204030204" pitchFamily="34" charset="0"/>
                        </a:rPr>
                        <a:t>Calibration2_CSO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0.795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159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0.7987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0.2641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52%</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54685792"/>
                  </a:ext>
                </a:extLst>
              </a:tr>
              <a:tr h="251460">
                <a:tc>
                  <a:txBody>
                    <a:bodyPr/>
                    <a:lstStyle/>
                    <a:p>
                      <a:pPr algn="l" fontAlgn="b"/>
                      <a:r>
                        <a:rPr lang="en-US" sz="1100" b="0" i="0" u="none" strike="noStrike">
                          <a:solidFill>
                            <a:srgbClr val="000000"/>
                          </a:solidFill>
                          <a:effectLst/>
                          <a:latin typeface="Calibri" panose="020F0502020204030204" pitchFamily="34" charset="0"/>
                        </a:rPr>
                        <a:t>Calibration2_CSOMA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0.725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145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0.5931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0.2756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53%</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09468036"/>
                  </a:ext>
                </a:extLst>
              </a:tr>
              <a:tr h="251460">
                <a:tc>
                  <a:txBody>
                    <a:bodyPr/>
                    <a:lstStyle/>
                    <a:p>
                      <a:pPr algn="l" fontAlgn="b"/>
                      <a:r>
                        <a:rPr lang="en-US" sz="1100" b="0" i="0" u="none" strike="noStrike">
                          <a:solidFill>
                            <a:srgbClr val="000000"/>
                          </a:solidFill>
                          <a:effectLst/>
                          <a:latin typeface="Calibri" panose="020F0502020204030204" pitchFamily="34" charset="0"/>
                        </a:rPr>
                        <a:t>Calibration2_PSO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152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0.6842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0.2704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53%</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51251751"/>
                  </a:ext>
                </a:extLst>
              </a:tr>
              <a:tr h="251460">
                <a:tc>
                  <a:txBody>
                    <a:bodyPr/>
                    <a:lstStyle/>
                    <a:p>
                      <a:pPr algn="l" fontAlgn="b"/>
                      <a:r>
                        <a:rPr lang="en-US" sz="1100" b="0" i="0" u="none" strike="noStrike">
                          <a:solidFill>
                            <a:srgbClr val="000000"/>
                          </a:solidFill>
                          <a:effectLst/>
                          <a:latin typeface="Calibri" panose="020F0502020204030204" pitchFamily="34" charset="0"/>
                        </a:rPr>
                        <a:t>Calibration3_CSO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0.85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0.6941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0.2763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68%</a:t>
                      </a:r>
                    </a:p>
                  </a:txBody>
                  <a:tcPr marL="6350" marR="6350" marT="6350" marB="0" anchor="b"/>
                </a:tc>
                <a:extLst>
                  <a:ext uri="{0D108BD9-81ED-4DB2-BD59-A6C34878D82A}">
                    <a16:rowId xmlns:a16="http://schemas.microsoft.com/office/drawing/2014/main" val="2481265526"/>
                  </a:ext>
                </a:extLst>
              </a:tr>
              <a:tr h="251460">
                <a:tc>
                  <a:txBody>
                    <a:bodyPr/>
                    <a:lstStyle/>
                    <a:p>
                      <a:pPr algn="l" fontAlgn="b"/>
                      <a:r>
                        <a:rPr lang="en-US" sz="1100" b="0" i="0" u="none" strike="noStrike">
                          <a:solidFill>
                            <a:srgbClr val="000000"/>
                          </a:solidFill>
                          <a:effectLst/>
                          <a:latin typeface="Calibri" panose="020F0502020204030204" pitchFamily="34" charset="0"/>
                        </a:rPr>
                        <a:t>Calibration3_CSOMA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0.865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0.6532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0.2809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59%</a:t>
                      </a:r>
                    </a:p>
                  </a:txBody>
                  <a:tcPr marL="6350" marR="6350" marT="6350" marB="0" anchor="b"/>
                </a:tc>
                <a:extLst>
                  <a:ext uri="{0D108BD9-81ED-4DB2-BD59-A6C34878D82A}">
                    <a16:rowId xmlns:a16="http://schemas.microsoft.com/office/drawing/2014/main" val="2917392680"/>
                  </a:ext>
                </a:extLst>
              </a:tr>
              <a:tr h="251460">
                <a:tc>
                  <a:txBody>
                    <a:bodyPr/>
                    <a:lstStyle/>
                    <a:p>
                      <a:pPr algn="l" fontAlgn="b"/>
                      <a:r>
                        <a:rPr lang="en-US" sz="1100" b="0" i="0" u="none" strike="noStrike">
                          <a:solidFill>
                            <a:srgbClr val="000000"/>
                          </a:solidFill>
                          <a:effectLst/>
                          <a:latin typeface="Calibri" panose="020F0502020204030204" pitchFamily="34" charset="0"/>
                        </a:rPr>
                        <a:t>Calibration3_PSO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0.875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0.6743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61%</a:t>
                      </a:r>
                    </a:p>
                  </a:txBody>
                  <a:tcPr marL="6350" marR="6350" marT="6350" marB="0" anchor="b"/>
                </a:tc>
                <a:extLst>
                  <a:ext uri="{0D108BD9-81ED-4DB2-BD59-A6C34878D82A}">
                    <a16:rowId xmlns:a16="http://schemas.microsoft.com/office/drawing/2014/main" val="3716847815"/>
                  </a:ext>
                </a:extLst>
              </a:tr>
              <a:tr h="251460">
                <a:tc>
                  <a:txBody>
                    <a:bodyPr/>
                    <a:lstStyle/>
                    <a:p>
                      <a:pPr algn="l" fontAlgn="b"/>
                      <a:r>
                        <a:rPr lang="en-US" sz="1100" b="0" i="0" u="none" strike="noStrike">
                          <a:solidFill>
                            <a:srgbClr val="000000"/>
                          </a:solidFill>
                          <a:effectLst/>
                          <a:latin typeface="Calibri" panose="020F0502020204030204" pitchFamily="34" charset="0"/>
                        </a:rPr>
                        <a:t>Calibration4_CSO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180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0.7833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0.2816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65%</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26162389"/>
                  </a:ext>
                </a:extLst>
              </a:tr>
              <a:tr h="251460">
                <a:tc>
                  <a:txBody>
                    <a:bodyPr/>
                    <a:lstStyle/>
                    <a:p>
                      <a:pPr algn="l" fontAlgn="b"/>
                      <a:r>
                        <a:rPr lang="en-US" sz="1100" b="0" i="0" u="none" strike="noStrike">
                          <a:solidFill>
                            <a:srgbClr val="000000"/>
                          </a:solidFill>
                          <a:effectLst/>
                          <a:latin typeface="Calibri" panose="020F0502020204030204" pitchFamily="34" charset="0"/>
                        </a:rPr>
                        <a:t>Calibration4_CSOMA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0.89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0.7247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0.2817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65%</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8190234"/>
                  </a:ext>
                </a:extLst>
              </a:tr>
              <a:tr h="251460">
                <a:tc>
                  <a:txBody>
                    <a:bodyPr/>
                    <a:lstStyle/>
                    <a:p>
                      <a:pPr algn="l" fontAlgn="b"/>
                      <a:r>
                        <a:rPr lang="en-US" sz="1100" b="0" i="0" u="none" strike="noStrike" dirty="0">
                          <a:solidFill>
                            <a:srgbClr val="000000"/>
                          </a:solidFill>
                          <a:effectLst/>
                          <a:latin typeface="Calibri" panose="020F0502020204030204" pitchFamily="34" charset="0"/>
                        </a:rPr>
                        <a:t>Calibration4_PSO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0.885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0.7345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0.2811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64%</a:t>
                      </a: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35818887"/>
                  </a:ext>
                </a:extLst>
              </a:tr>
            </a:tbl>
          </a:graphicData>
        </a:graphic>
      </p:graphicFrame>
      <p:sp>
        <p:nvSpPr>
          <p:cNvPr id="8" name="TextBox 7">
            <a:extLst>
              <a:ext uri="{FF2B5EF4-FFF2-40B4-BE49-F238E27FC236}">
                <a16:creationId xmlns:a16="http://schemas.microsoft.com/office/drawing/2014/main" id="{27143228-D8EB-4D77-8651-A37FC9C7C9DD}"/>
              </a:ext>
            </a:extLst>
          </p:cNvPr>
          <p:cNvSpPr txBox="1"/>
          <p:nvPr/>
        </p:nvSpPr>
        <p:spPr>
          <a:xfrm>
            <a:off x="885824" y="1237099"/>
            <a:ext cx="50577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Optimization results:</a:t>
            </a:r>
          </a:p>
        </p:txBody>
      </p:sp>
    </p:spTree>
    <p:extLst>
      <p:ext uri="{BB962C8B-B14F-4D97-AF65-F5344CB8AC3E}">
        <p14:creationId xmlns:p14="http://schemas.microsoft.com/office/powerpoint/2010/main" val="247172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7B5F5-B69D-4EFD-3792-7DA5A3C3C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4863F-FB01-78B5-6062-0701731EDEC4}"/>
              </a:ext>
            </a:extLst>
          </p:cNvPr>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Sequential Design</a:t>
            </a:r>
          </a:p>
        </p:txBody>
      </p:sp>
      <p:sp>
        <p:nvSpPr>
          <p:cNvPr id="4" name="Date Placeholder 3">
            <a:extLst>
              <a:ext uri="{FF2B5EF4-FFF2-40B4-BE49-F238E27FC236}">
                <a16:creationId xmlns:a16="http://schemas.microsoft.com/office/drawing/2014/main" id="{C40D4FDE-5286-7419-72D8-9924075364A6}"/>
              </a:ext>
            </a:extLst>
          </p:cNvPr>
          <p:cNvSpPr>
            <a:spLocks noGrp="1"/>
          </p:cNvSpPr>
          <p:nvPr>
            <p:ph type="dt" sz="half" idx="10"/>
          </p:nvPr>
        </p:nvSpPr>
        <p:spPr/>
        <p:txBody>
          <a:bodyPr/>
          <a:lstStyle/>
          <a:p>
            <a:r>
              <a:rPr lang="en-US" dirty="0"/>
              <a:t>10/14/24</a:t>
            </a:r>
          </a:p>
        </p:txBody>
      </p:sp>
      <p:graphicFrame>
        <p:nvGraphicFramePr>
          <p:cNvPr id="8" name="Chart 7">
            <a:extLst>
              <a:ext uri="{FF2B5EF4-FFF2-40B4-BE49-F238E27FC236}">
                <a16:creationId xmlns:a16="http://schemas.microsoft.com/office/drawing/2014/main" id="{D4EFA1DB-6EF5-4C02-8E32-6295F2D22F23}"/>
              </a:ext>
            </a:extLst>
          </p:cNvPr>
          <p:cNvGraphicFramePr>
            <a:graphicFrameLocks/>
          </p:cNvGraphicFramePr>
          <p:nvPr>
            <p:extLst>
              <p:ext uri="{D42A27DB-BD31-4B8C-83A1-F6EECF244321}">
                <p14:modId xmlns:p14="http://schemas.microsoft.com/office/powerpoint/2010/main" val="3498399704"/>
              </p:ext>
            </p:extLst>
          </p:nvPr>
        </p:nvGraphicFramePr>
        <p:xfrm>
          <a:off x="0" y="1219200"/>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2533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2A20B-3D7B-0C23-8417-51EBE8252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7AE68-7E82-AC72-2EBC-21785ABC6A6E}"/>
              </a:ext>
            </a:extLst>
          </p:cNvPr>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Sequential Design</a:t>
            </a:r>
          </a:p>
        </p:txBody>
      </p:sp>
      <p:sp>
        <p:nvSpPr>
          <p:cNvPr id="4" name="Date Placeholder 3">
            <a:extLst>
              <a:ext uri="{FF2B5EF4-FFF2-40B4-BE49-F238E27FC236}">
                <a16:creationId xmlns:a16="http://schemas.microsoft.com/office/drawing/2014/main" id="{A4DD1DCF-F00A-1B2E-BE24-30F00B429964}"/>
              </a:ext>
            </a:extLst>
          </p:cNvPr>
          <p:cNvSpPr>
            <a:spLocks noGrp="1"/>
          </p:cNvSpPr>
          <p:nvPr>
            <p:ph type="dt" sz="half" idx="10"/>
          </p:nvPr>
        </p:nvSpPr>
        <p:spPr/>
        <p:txBody>
          <a:bodyPr/>
          <a:lstStyle/>
          <a:p>
            <a:r>
              <a:rPr lang="en-US" dirty="0"/>
              <a:t>10/14/24</a:t>
            </a:r>
          </a:p>
        </p:txBody>
      </p:sp>
      <p:graphicFrame>
        <p:nvGraphicFramePr>
          <p:cNvPr id="9" name="Chart 8">
            <a:extLst>
              <a:ext uri="{FF2B5EF4-FFF2-40B4-BE49-F238E27FC236}">
                <a16:creationId xmlns:a16="http://schemas.microsoft.com/office/drawing/2014/main" id="{1FB7B494-B73A-4A31-AB9D-94DD4551C79A}"/>
              </a:ext>
            </a:extLst>
          </p:cNvPr>
          <p:cNvGraphicFramePr>
            <a:graphicFrameLocks/>
          </p:cNvGraphicFramePr>
          <p:nvPr>
            <p:extLst>
              <p:ext uri="{D42A27DB-BD31-4B8C-83A1-F6EECF244321}">
                <p14:modId xmlns:p14="http://schemas.microsoft.com/office/powerpoint/2010/main" val="1632832285"/>
              </p:ext>
            </p:extLst>
          </p:nvPr>
        </p:nvGraphicFramePr>
        <p:xfrm>
          <a:off x="-1" y="1355394"/>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2946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25442-B3F4-8264-B377-092DEEF85F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FF9D7-5A3D-605F-837F-C0B30B5B8E21}"/>
              </a:ext>
            </a:extLst>
          </p:cNvPr>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Sequential Design - PSO</a:t>
            </a:r>
          </a:p>
        </p:txBody>
      </p:sp>
      <p:sp>
        <p:nvSpPr>
          <p:cNvPr id="4" name="Date Placeholder 3">
            <a:extLst>
              <a:ext uri="{FF2B5EF4-FFF2-40B4-BE49-F238E27FC236}">
                <a16:creationId xmlns:a16="http://schemas.microsoft.com/office/drawing/2014/main" id="{6FBA28E1-58ED-DF0F-2045-A17B0933DEEB}"/>
              </a:ext>
            </a:extLst>
          </p:cNvPr>
          <p:cNvSpPr>
            <a:spLocks noGrp="1"/>
          </p:cNvSpPr>
          <p:nvPr>
            <p:ph type="dt" sz="half" idx="10"/>
          </p:nvPr>
        </p:nvSpPr>
        <p:spPr/>
        <p:txBody>
          <a:bodyPr/>
          <a:lstStyle/>
          <a:p>
            <a:r>
              <a:rPr lang="en-US" dirty="0"/>
              <a:t>10/14/24</a:t>
            </a:r>
          </a:p>
        </p:txBody>
      </p:sp>
      <p:pic>
        <p:nvPicPr>
          <p:cNvPr id="7" name="Content Placeholder 6" descr="A graph with different colored lines&#10;&#10;Description automatically generated">
            <a:extLst>
              <a:ext uri="{FF2B5EF4-FFF2-40B4-BE49-F238E27FC236}">
                <a16:creationId xmlns:a16="http://schemas.microsoft.com/office/drawing/2014/main" id="{DE18ED6A-FC9E-AFE2-5550-E52EC5A542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70035"/>
            <a:ext cx="8229600" cy="4186292"/>
          </a:xfrm>
        </p:spPr>
      </p:pic>
    </p:spTree>
    <p:extLst>
      <p:ext uri="{BB962C8B-B14F-4D97-AF65-F5344CB8AC3E}">
        <p14:creationId xmlns:p14="http://schemas.microsoft.com/office/powerpoint/2010/main" val="1902306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281B1-81C4-FFE4-6F5C-2B3B57608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553AD-8249-C834-BFF8-886C8F900587}"/>
              </a:ext>
            </a:extLst>
          </p:cNvPr>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Sequential Design - CSOMA</a:t>
            </a:r>
          </a:p>
        </p:txBody>
      </p:sp>
      <p:sp>
        <p:nvSpPr>
          <p:cNvPr id="4" name="Date Placeholder 3">
            <a:extLst>
              <a:ext uri="{FF2B5EF4-FFF2-40B4-BE49-F238E27FC236}">
                <a16:creationId xmlns:a16="http://schemas.microsoft.com/office/drawing/2014/main" id="{68A7EEE1-FA93-7576-4363-6FC4B1B03328}"/>
              </a:ext>
            </a:extLst>
          </p:cNvPr>
          <p:cNvSpPr>
            <a:spLocks noGrp="1"/>
          </p:cNvSpPr>
          <p:nvPr>
            <p:ph type="dt" sz="half" idx="10"/>
          </p:nvPr>
        </p:nvSpPr>
        <p:spPr/>
        <p:txBody>
          <a:bodyPr/>
          <a:lstStyle/>
          <a:p>
            <a:r>
              <a:rPr lang="en-US" dirty="0"/>
              <a:t>10/14/24</a:t>
            </a:r>
          </a:p>
        </p:txBody>
      </p:sp>
      <p:pic>
        <p:nvPicPr>
          <p:cNvPr id="7" name="Content Placeholder 6" descr="A graph of a graph&#10;&#10;Description automatically generated">
            <a:extLst>
              <a:ext uri="{FF2B5EF4-FFF2-40B4-BE49-F238E27FC236}">
                <a16:creationId xmlns:a16="http://schemas.microsoft.com/office/drawing/2014/main" id="{F2C6B24E-AC61-6555-F500-A6544B2C48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98543"/>
            <a:ext cx="8229600" cy="4329277"/>
          </a:xfrm>
        </p:spPr>
      </p:pic>
    </p:spTree>
    <p:extLst>
      <p:ext uri="{BB962C8B-B14F-4D97-AF65-F5344CB8AC3E}">
        <p14:creationId xmlns:p14="http://schemas.microsoft.com/office/powerpoint/2010/main" val="286870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C662-2B5D-6EDD-50D5-3329CC905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51695C-EA76-EA45-F40D-136EB9257641}"/>
              </a:ext>
            </a:extLst>
          </p:cNvPr>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Sequential Design - CSO</a:t>
            </a:r>
          </a:p>
        </p:txBody>
      </p:sp>
      <p:sp>
        <p:nvSpPr>
          <p:cNvPr id="4" name="Date Placeholder 3">
            <a:extLst>
              <a:ext uri="{FF2B5EF4-FFF2-40B4-BE49-F238E27FC236}">
                <a16:creationId xmlns:a16="http://schemas.microsoft.com/office/drawing/2014/main" id="{D51ABDC5-C57A-B268-64E9-48A3A9E72DC2}"/>
              </a:ext>
            </a:extLst>
          </p:cNvPr>
          <p:cNvSpPr>
            <a:spLocks noGrp="1"/>
          </p:cNvSpPr>
          <p:nvPr>
            <p:ph type="dt" sz="half" idx="10"/>
          </p:nvPr>
        </p:nvSpPr>
        <p:spPr/>
        <p:txBody>
          <a:bodyPr/>
          <a:lstStyle/>
          <a:p>
            <a:r>
              <a:rPr lang="en-US" dirty="0"/>
              <a:t>10/14/24</a:t>
            </a:r>
          </a:p>
        </p:txBody>
      </p:sp>
      <p:pic>
        <p:nvPicPr>
          <p:cNvPr id="8" name="Content Placeholder 7" descr="A graph with numbers and lines&#10;&#10;Description automatically generated">
            <a:extLst>
              <a:ext uri="{FF2B5EF4-FFF2-40B4-BE49-F238E27FC236}">
                <a16:creationId xmlns:a16="http://schemas.microsoft.com/office/drawing/2014/main" id="{1F66CF23-B95B-B4EB-3FBA-31396B3629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8939" y="1600200"/>
            <a:ext cx="7406121" cy="4525963"/>
          </a:xfrm>
        </p:spPr>
      </p:pic>
    </p:spTree>
    <p:extLst>
      <p:ext uri="{BB962C8B-B14F-4D97-AF65-F5344CB8AC3E}">
        <p14:creationId xmlns:p14="http://schemas.microsoft.com/office/powerpoint/2010/main" val="89190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866B21A-2E90-4475-ABEC-277675D8DFBC}"/>
                  </a:ext>
                </a:extLst>
              </p:cNvPr>
              <p:cNvSpPr>
                <a:spLocks noGrp="1"/>
              </p:cNvSpPr>
              <p:nvPr>
                <p:ph idx="1"/>
              </p:nvPr>
            </p:nvSpPr>
            <p:spPr>
              <a:xfrm>
                <a:off x="474133" y="994172"/>
                <a:ext cx="8229600" cy="5178028"/>
              </a:xfrm>
            </p:spPr>
            <p:txBody>
              <a:bodyPr>
                <a:normAutofit fontScale="92500"/>
              </a:bodyPr>
              <a:lstStyle/>
              <a:p>
                <a:r>
                  <a:rPr lang="en-US" sz="1600" dirty="0"/>
                  <a:t>Prespecified parameters</a:t>
                </a:r>
              </a:p>
              <a:p>
                <a:pPr lvl="1"/>
                <a:r>
                  <a:rPr lang="en-US" sz="1600" dirty="0"/>
                  <a:t>Total enrolled patients: N = 200</a:t>
                </a:r>
              </a:p>
              <a:p>
                <a:pPr lvl="1"/>
                <a:r>
                  <a:rPr lang="en-US" sz="1600" dirty="0"/>
                  <a:t>The number of available RWD: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𝑁</m:t>
                        </m:r>
                      </m:e>
                      <m:sub>
                        <m:r>
                          <a:rPr lang="en-US" sz="1600" i="1">
                            <a:latin typeface="Cambria Math" panose="02040503050406030204" pitchFamily="18" charset="0"/>
                            <a:ea typeface="Cambria Math" panose="02040503050406030204" pitchFamily="18" charset="0"/>
                          </a:rPr>
                          <m:t>𝑟</m:t>
                        </m:r>
                      </m:sub>
                    </m:sSub>
                    <m:r>
                      <a:rPr lang="en-US" sz="1600" b="0" i="1" smtClean="0">
                        <a:latin typeface="Cambria Math" panose="02040503050406030204" pitchFamily="18" charset="0"/>
                        <a:ea typeface="Cambria Math" panose="02040503050406030204" pitchFamily="18" charset="0"/>
                      </a:rPr>
                      <m:t>=200</m:t>
                    </m:r>
                  </m:oMath>
                </a14:m>
                <a:endParaRPr lang="en-US" sz="1600" dirty="0"/>
              </a:p>
              <a:p>
                <a:pPr lvl="1"/>
                <a:r>
                  <a:rPr lang="en-US" sz="1600" dirty="0"/>
                  <a:t>Treatment effect under the alternative hypothesis: 2.80</a:t>
                </a:r>
              </a:p>
              <a:p>
                <a:pPr lvl="1"/>
                <a:r>
                  <a:rPr lang="en-US" sz="1600" dirty="0"/>
                  <a:t>Standard deviation of each individual: 1</a:t>
                </a:r>
              </a:p>
              <a:p>
                <a:pPr marL="457200" lvl="1" indent="0">
                  <a:buNone/>
                </a:pPr>
                <a:endParaRPr lang="en-US" sz="1600" dirty="0"/>
              </a:p>
              <a:p>
                <a:r>
                  <a:rPr lang="en-US" sz="1600" dirty="0"/>
                  <a:t>Cost function:</a:t>
                </a:r>
              </a:p>
              <a:p>
                <a:pPr marL="0" indent="0">
                  <a:buNone/>
                </a:pPr>
                <a:r>
                  <a:rPr lang="en-US" sz="1600" dirty="0"/>
                  <a:t>	</a:t>
                </a:r>
                <a14:m>
                  <m:oMath xmlns:m="http://schemas.openxmlformats.org/officeDocument/2006/math">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𝑷</m:t>
                        </m:r>
                      </m:e>
                    </m:d>
                    <m:r>
                      <a:rPr lang="en-US" sz="1600" b="0" i="0"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𝛿</m:t>
                        </m:r>
                        <m:r>
                          <a:rPr lang="en-US" sz="1600" b="0" i="1" smtClean="0">
                            <a:latin typeface="Cambria Math" panose="02040503050406030204" pitchFamily="18" charset="0"/>
                            <a:ea typeface="Cambria Math" panose="02040503050406030204" pitchFamily="18" charset="0"/>
                          </a:rPr>
                          <m:t>=0</m:t>
                        </m:r>
                      </m:e>
                    </m:d>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 − </m:t>
                        </m:r>
                        <m:r>
                          <a:rPr lang="en-US" sz="1600" b="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m:t>
                        </m:r>
                      </m:e>
                      <m:sub>
                        <m:r>
                          <a:rPr lang="en-US" sz="1600" b="0" i="1" smtClean="0">
                            <a:latin typeface="Cambria Math" panose="02040503050406030204" pitchFamily="18" charset="0"/>
                            <a:ea typeface="Cambria Math" panose="02040503050406030204" pitchFamily="18" charset="0"/>
                          </a:rPr>
                          <m:t>𝑡</m:t>
                        </m:r>
                      </m:sub>
                    </m:sSub>
                    <m:r>
                      <a:rPr lang="en-US" sz="1600" b="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𝛿</m:t>
                    </m:r>
                    <m:r>
                      <a:rPr lang="en-US" sz="1600" i="1">
                        <a:latin typeface="Cambria Math" panose="02040503050406030204" pitchFamily="18" charset="0"/>
                        <a:ea typeface="Cambria Math" panose="02040503050406030204" pitchFamily="18" charset="0"/>
                      </a:rPr>
                      <m:t>=0]+ </m:t>
                    </m:r>
                    <m:r>
                      <a:rPr lang="en-US" sz="1600" b="0" i="1" smtClean="0">
                        <a:latin typeface="Cambria Math" panose="02040503050406030204" pitchFamily="18" charset="0"/>
                        <a:ea typeface="Cambria Math" panose="02040503050406030204" pitchFamily="18" charset="0"/>
                      </a:rPr>
                      <m:t>𝜂</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l-GR" sz="1600" b="0" i="0" smtClean="0">
                            <a:latin typeface="Cambria Math" panose="02040503050406030204" pitchFamily="18" charset="0"/>
                            <a:ea typeface="Cambria Math" panose="02040503050406030204" pitchFamily="18" charset="0"/>
                          </a:rPr>
                          <m:t>Ι</m:t>
                        </m:r>
                      </m:e>
                      <m:sub>
                        <m:d>
                          <m:dPr>
                            <m:begChr m:val="{"/>
                            <m:endChr m:val="}"/>
                            <m:ctrlPr>
                              <a:rPr lang="en-US" sz="1600" b="0" i="1" smtClean="0">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a:rPr lang="en-US" sz="1600" i="1">
                                        <a:latin typeface="Cambria Math" panose="02040503050406030204" pitchFamily="18" charset="0"/>
                                      </a:rPr>
                                      <m:t>𝑚𝑎𝑥</m:t>
                                    </m:r>
                                  </m:e>
                                  <m:lim>
                                    <m:r>
                                      <a:rPr lang="en-US" sz="1600" i="1">
                                        <a:latin typeface="Cambria Math" panose="02040503050406030204" pitchFamily="18" charset="0"/>
                                        <a:ea typeface="Cambria Math" panose="02040503050406030204" pitchFamily="18" charset="0"/>
                                      </a:rPr>
                                      <m:t>𝛿</m:t>
                                    </m:r>
                                  </m:lim>
                                </m:limLow>
                              </m:fName>
                              <m:e>
                                <m:r>
                                  <a:rPr lang="en-US" sz="1600" i="1">
                                    <a:latin typeface="Cambria Math" panose="02040503050406030204" pitchFamily="18" charset="0"/>
                                    <a:ea typeface="Cambria Math" panose="02040503050406030204" pitchFamily="18" charset="0"/>
                                  </a:rPr>
                                  <m:t>𝛼</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𝛿</m:t>
                                    </m:r>
                                  </m:e>
                                </m:d>
                              </m:e>
                            </m:func>
                            <m:r>
                              <a:rPr lang="en-US" sz="1600" b="0" i="1" smtClean="0">
                                <a:latin typeface="Cambria Math" panose="02040503050406030204" pitchFamily="18" charset="0"/>
                                <a:ea typeface="Cambria Math" panose="02040503050406030204" pitchFamily="18" charset="0"/>
                              </a:rPr>
                              <m:t>&gt;0.07</m:t>
                            </m:r>
                          </m:e>
                        </m:d>
                      </m:sub>
                    </m:sSub>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 </m:t>
                    </m:r>
                    <m:sSub>
                      <m:sSubPr>
                        <m:ctrlPr>
                          <a:rPr lang="en-US" sz="1600" i="1">
                            <a:latin typeface="Cambria Math" panose="02040503050406030204" pitchFamily="18" charset="0"/>
                            <a:ea typeface="Cambria Math" panose="02040503050406030204" pitchFamily="18" charset="0"/>
                          </a:rPr>
                        </m:ctrlPr>
                      </m:sSubPr>
                      <m:e>
                        <m:r>
                          <m:rPr>
                            <m:sty m:val="p"/>
                          </m:rPr>
                          <a:rPr lang="el-GR" sz="1600">
                            <a:latin typeface="Cambria Math" panose="02040503050406030204" pitchFamily="18" charset="0"/>
                            <a:ea typeface="Cambria Math" panose="02040503050406030204" pitchFamily="18" charset="0"/>
                          </a:rPr>
                          <m:t>Ι</m:t>
                        </m:r>
                      </m:e>
                      <m:sub>
                        <m:d>
                          <m:dPr>
                            <m:begChr m:val="{"/>
                            <m:endChr m:val="}"/>
                            <m:ctrlPr>
                              <a:rPr lang="en-US" sz="1600" i="1">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a:rPr lang="en-US" sz="1600" i="1">
                                        <a:latin typeface="Cambria Math" panose="02040503050406030204" pitchFamily="18" charset="0"/>
                                      </a:rPr>
                                      <m:t>𝑚𝑖𝑛</m:t>
                                    </m:r>
                                  </m:e>
                                  <m:lim>
                                    <m:r>
                                      <a:rPr lang="en-US" sz="1600" i="1">
                                        <a:latin typeface="Cambria Math" panose="02040503050406030204" pitchFamily="18" charset="0"/>
                                        <a:ea typeface="Cambria Math" panose="02040503050406030204" pitchFamily="18" charset="0"/>
                                      </a:rPr>
                                      <m:t>𝛿</m:t>
                                    </m:r>
                                  </m:lim>
                                </m:limLow>
                              </m:fName>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𝛽</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𝛿</m:t>
                                        </m:r>
                                      </m:e>
                                    </m:d>
                                  </m:e>
                                </m:d>
                              </m:e>
                            </m:func>
                            <m:r>
                              <a:rPr lang="en-US" sz="1600" b="0" i="1" smtClean="0">
                                <a:latin typeface="Cambria Math" panose="02040503050406030204" pitchFamily="18" charset="0"/>
                                <a:ea typeface="Cambria Math" panose="02040503050406030204" pitchFamily="18" charset="0"/>
                              </a:rPr>
                              <m:t>&lt;</m:t>
                            </m:r>
                            <m:r>
                              <a:rPr lang="en-US" sz="1600" i="1">
                                <a:latin typeface="Cambria Math" panose="02040503050406030204" pitchFamily="18" charset="0"/>
                              </a:rPr>
                              <m:t>0.77</m:t>
                            </m:r>
                          </m:e>
                        </m:d>
                      </m:sub>
                    </m:sSub>
                  </m:oMath>
                </a14:m>
                <a:endParaRPr lang="en-US" sz="1600" dirty="0"/>
              </a:p>
              <a:p>
                <a:pPr marL="0" indent="0">
                  <a:buNone/>
                </a:pPr>
                <a:r>
                  <a:rPr lang="en-US" sz="1600" dirty="0"/>
                  <a:t>Here, </a:t>
                </a:r>
                <a14:m>
                  <m:oMath xmlns:m="http://schemas.openxmlformats.org/officeDocument/2006/math">
                    <m:r>
                      <a:rPr lang="en-US" sz="1600" b="1" i="1" smtClean="0">
                        <a:latin typeface="Cambria Math" panose="02040503050406030204" pitchFamily="18" charset="0"/>
                      </a:rPr>
                      <m:t>𝑷</m:t>
                    </m:r>
                  </m:oMath>
                </a14:m>
                <a:r>
                  <a:rPr lang="en-US" sz="1600" dirty="0"/>
                  <a:t> is an n-dimensional vector, where n represents the dimension of our parameter space, and </a:t>
                </a:r>
                <a14:m>
                  <m:oMath xmlns:m="http://schemas.openxmlformats.org/officeDocument/2006/math">
                    <m:r>
                      <a:rPr lang="en-US" sz="1600" i="1">
                        <a:latin typeface="Cambria Math" panose="02040503050406030204" pitchFamily="18" charset="0"/>
                        <a:ea typeface="Cambria Math" panose="02040503050406030204" pitchFamily="18" charset="0"/>
                      </a:rPr>
                      <m:t>𝜂</m:t>
                    </m:r>
                  </m:oMath>
                </a14:m>
                <a:r>
                  <a:rPr lang="en-US" sz="1600" dirty="0"/>
                  <a:t> and </a:t>
                </a:r>
                <a14:m>
                  <m:oMath xmlns:m="http://schemas.openxmlformats.org/officeDocument/2006/math">
                    <m:r>
                      <a:rPr lang="en-US" sz="1600" i="1">
                        <a:latin typeface="Cambria Math" panose="02040503050406030204" pitchFamily="18" charset="0"/>
                        <a:ea typeface="Cambria Math" panose="02040503050406030204" pitchFamily="18" charset="0"/>
                      </a:rPr>
                      <m:t>𝜖</m:t>
                    </m:r>
                  </m:oMath>
                </a14:m>
                <a:r>
                  <a:rPr lang="en-US" sz="1600" dirty="0"/>
                  <a:t> represent two penalty terms. In our scenario, we set the penalty term to infinity to strictly control the type one error while maintaining the robustness of the power.</a:t>
                </a:r>
              </a:p>
              <a:p>
                <a:pPr marL="0" indent="0">
                  <a:buNone/>
                </a:pPr>
                <a:r>
                  <a:rPr lang="en-US" sz="1600" dirty="0"/>
                  <a:t>To minimize the cost function, we aim to maximize power when δ=0, while also ensuring that the type I error is kept below 0.07 globally and the power is above 0.77 globally..</a:t>
                </a:r>
              </a:p>
              <a:p>
                <a:pPr marL="0" indent="0">
                  <a:buNone/>
                </a:pPr>
                <a:endParaRPr lang="en-US" sz="1600" dirty="0"/>
              </a:p>
              <a:p>
                <a:r>
                  <a:rPr lang="en-US" sz="1600" dirty="0"/>
                  <a:t>Parameter space:</a:t>
                </a:r>
              </a:p>
              <a:p>
                <a:pPr lvl="1"/>
                <a:r>
                  <a:rPr lang="en-US" sz="1600" dirty="0"/>
                  <a:t>Randomization ratio: [0, 1]</a:t>
                </a:r>
              </a:p>
              <a:p>
                <a:pPr lvl="1"/>
                <a:r>
                  <a:rPr lang="en-US" sz="1600" dirty="0"/>
                  <a:t>Equivalence margin: [0, 1]</a:t>
                </a:r>
              </a:p>
              <a:p>
                <a:pPr lvl="1"/>
                <a:r>
                  <a:rPr lang="en-US" sz="1600" dirty="0"/>
                  <a:t>Type I error split ratio: [0, 1] (Only valid for the third calibration method)</a:t>
                </a:r>
              </a:p>
              <a:p>
                <a:pPr lvl="1"/>
                <a:endParaRPr lang="en-US" sz="1600" dirty="0"/>
              </a:p>
              <a:p>
                <a:pPr lvl="1"/>
                <a:endParaRPr lang="en-US" sz="1600" dirty="0"/>
              </a:p>
              <a:p>
                <a:endParaRPr lang="en-US" sz="1600" dirty="0"/>
              </a:p>
              <a:p>
                <a:endParaRPr lang="en-US" sz="1600" dirty="0"/>
              </a:p>
            </p:txBody>
          </p:sp>
        </mc:Choice>
        <mc:Fallback>
          <p:sp>
            <p:nvSpPr>
              <p:cNvPr id="5" name="Content Placeholder 4">
                <a:extLst>
                  <a:ext uri="{FF2B5EF4-FFF2-40B4-BE49-F238E27FC236}">
                    <a16:creationId xmlns:a16="http://schemas.microsoft.com/office/drawing/2014/main" id="{6866B21A-2E90-4475-ABEC-277675D8DFBC}"/>
                  </a:ext>
                </a:extLst>
              </p:cNvPr>
              <p:cNvSpPr>
                <a:spLocks noGrp="1" noRot="1" noChangeAspect="1" noMove="1" noResize="1" noEditPoints="1" noAdjustHandles="1" noChangeArrowheads="1" noChangeShapeType="1" noTextEdit="1"/>
              </p:cNvSpPr>
              <p:nvPr>
                <p:ph idx="1"/>
              </p:nvPr>
            </p:nvSpPr>
            <p:spPr>
              <a:xfrm>
                <a:off x="474133" y="994172"/>
                <a:ext cx="8229600" cy="5178028"/>
              </a:xfrm>
              <a:blipFill>
                <a:blip r:embed="rId3"/>
                <a:stretch>
                  <a:fillRect l="-296" t="-235" r="-370"/>
                </a:stretch>
              </a:blipFill>
            </p:spPr>
            <p:txBody>
              <a:bodyPr/>
              <a:lstStyle/>
              <a:p>
                <a:r>
                  <a:rPr lang="en-US">
                    <a:noFill/>
                  </a:rPr>
                  <a:t> </a:t>
                </a:r>
              </a:p>
            </p:txBody>
          </p:sp>
        </mc:Fallback>
      </mc:AlternateContent>
    </p:spTree>
    <p:extLst>
      <p:ext uri="{BB962C8B-B14F-4D97-AF65-F5344CB8AC3E}">
        <p14:creationId xmlns:p14="http://schemas.microsoft.com/office/powerpoint/2010/main" val="232519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p:graphicFrame>
        <p:nvGraphicFramePr>
          <p:cNvPr id="6" name="Table 7">
            <a:extLst>
              <a:ext uri="{FF2B5EF4-FFF2-40B4-BE49-F238E27FC236}">
                <a16:creationId xmlns:a16="http://schemas.microsoft.com/office/drawing/2014/main" id="{E64B4553-38BB-4162-8490-6B80C484F76B}"/>
              </a:ext>
            </a:extLst>
          </p:cNvPr>
          <p:cNvGraphicFramePr>
            <a:graphicFrameLocks noGrp="1"/>
          </p:cNvGraphicFramePr>
          <p:nvPr>
            <p:ph idx="1"/>
            <p:extLst>
              <p:ext uri="{D42A27DB-BD31-4B8C-83A1-F6EECF244321}">
                <p14:modId xmlns:p14="http://schemas.microsoft.com/office/powerpoint/2010/main" val="2568284604"/>
              </p:ext>
            </p:extLst>
          </p:nvPr>
        </p:nvGraphicFramePr>
        <p:xfrm>
          <a:off x="885824" y="1676400"/>
          <a:ext cx="7372350" cy="3665220"/>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val="157111113"/>
                    </a:ext>
                  </a:extLst>
                </a:gridCol>
                <a:gridCol w="1228725">
                  <a:extLst>
                    <a:ext uri="{9D8B030D-6E8A-4147-A177-3AD203B41FA5}">
                      <a16:colId xmlns:a16="http://schemas.microsoft.com/office/drawing/2014/main" val="4153332258"/>
                    </a:ext>
                  </a:extLst>
                </a:gridCol>
                <a:gridCol w="1228725">
                  <a:extLst>
                    <a:ext uri="{9D8B030D-6E8A-4147-A177-3AD203B41FA5}">
                      <a16:colId xmlns:a16="http://schemas.microsoft.com/office/drawing/2014/main" val="1791748301"/>
                    </a:ext>
                  </a:extLst>
                </a:gridCol>
                <a:gridCol w="1228725">
                  <a:extLst>
                    <a:ext uri="{9D8B030D-6E8A-4147-A177-3AD203B41FA5}">
                      <a16:colId xmlns:a16="http://schemas.microsoft.com/office/drawing/2014/main" val="2880250766"/>
                    </a:ext>
                  </a:extLst>
                </a:gridCol>
                <a:gridCol w="1228725">
                  <a:extLst>
                    <a:ext uri="{9D8B030D-6E8A-4147-A177-3AD203B41FA5}">
                      <a16:colId xmlns:a16="http://schemas.microsoft.com/office/drawing/2014/main" val="322670841"/>
                    </a:ext>
                  </a:extLst>
                </a:gridCol>
                <a:gridCol w="1228725">
                  <a:extLst>
                    <a:ext uri="{9D8B030D-6E8A-4147-A177-3AD203B41FA5}">
                      <a16:colId xmlns:a16="http://schemas.microsoft.com/office/drawing/2014/main" val="2637448275"/>
                    </a:ext>
                  </a:extLst>
                </a:gridCol>
              </a:tblGrid>
              <a:tr h="251460">
                <a:tc>
                  <a:txBody>
                    <a:bodyPr/>
                    <a:lstStyle/>
                    <a:p>
                      <a:endParaRPr lang="en-US" sz="1000" dirty="0"/>
                    </a:p>
                  </a:txBody>
                  <a:tcPr/>
                </a:tc>
                <a:tc>
                  <a:txBody>
                    <a:bodyPr/>
                    <a:lstStyle/>
                    <a:p>
                      <a:r>
                        <a:rPr lang="en-US" sz="1000" dirty="0"/>
                        <a:t>Randomization Ratio</a:t>
                      </a:r>
                    </a:p>
                  </a:txBody>
                  <a:tcPr/>
                </a:tc>
                <a:tc>
                  <a:txBody>
                    <a:bodyPr/>
                    <a:lstStyle/>
                    <a:p>
                      <a:r>
                        <a:rPr lang="en-US" sz="1000" dirty="0"/>
                        <a:t>Patients in Treatment Arm</a:t>
                      </a:r>
                    </a:p>
                  </a:txBody>
                  <a:tcPr/>
                </a:tc>
                <a:tc>
                  <a:txBody>
                    <a:bodyPr/>
                    <a:lstStyle/>
                    <a:p>
                      <a:r>
                        <a:rPr lang="en-US" sz="1000" dirty="0"/>
                        <a:t>Equivalence Margin</a:t>
                      </a:r>
                    </a:p>
                  </a:txBody>
                  <a:tcPr/>
                </a:tc>
                <a:tc>
                  <a:txBody>
                    <a:bodyPr/>
                    <a:lstStyle/>
                    <a:p>
                      <a:r>
                        <a:rPr lang="en-US" sz="1000" dirty="0"/>
                        <a:t>Borrowing Probability at </a:t>
                      </a:r>
                      <a:r>
                        <a:rPr lang="el-GR" sz="1000" dirty="0"/>
                        <a:t>δ</a:t>
                      </a:r>
                      <a:r>
                        <a:rPr lang="en-US" sz="1000" dirty="0"/>
                        <a:t> = 0</a:t>
                      </a:r>
                    </a:p>
                  </a:txBody>
                  <a:tcPr/>
                </a:tc>
                <a:tc>
                  <a:txBody>
                    <a:bodyPr/>
                    <a:lstStyle/>
                    <a:p>
                      <a:r>
                        <a:rPr lang="en-US" sz="1000" dirty="0"/>
                        <a:t>Type I error split proportion</a:t>
                      </a:r>
                    </a:p>
                  </a:txBody>
                  <a:tcPr/>
                </a:tc>
                <a:extLst>
                  <a:ext uri="{0D108BD9-81ED-4DB2-BD59-A6C34878D82A}">
                    <a16:rowId xmlns:a16="http://schemas.microsoft.com/office/drawing/2014/main" val="2284890422"/>
                  </a:ext>
                </a:extLst>
              </a:tr>
              <a:tr h="251460">
                <a:tc>
                  <a:txBody>
                    <a:bodyPr/>
                    <a:lstStyle/>
                    <a:p>
                      <a:pPr algn="l" fontAlgn="b"/>
                      <a:r>
                        <a:rPr lang="en-US" sz="1100" b="0" i="0" u="none" strike="noStrike" dirty="0">
                          <a:solidFill>
                            <a:srgbClr val="000000"/>
                          </a:solidFill>
                          <a:effectLst/>
                          <a:latin typeface="Calibri" panose="020F0502020204030204" pitchFamily="34" charset="0"/>
                        </a:rPr>
                        <a:t>Reference</a:t>
                      </a:r>
                    </a:p>
                  </a:txBody>
                  <a:tcPr marL="6350" marR="6350" marT="6350" marB="0" anchor="b">
                    <a:solidFill>
                      <a:schemeClr val="bg1">
                        <a:lumMod val="6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0.50</a:t>
                      </a:r>
                    </a:p>
                  </a:txBody>
                  <a:tcPr marL="6350" marR="6350" marT="6350" marB="0" anchor="b">
                    <a:solidFill>
                      <a:schemeClr val="bg1">
                        <a:lumMod val="6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100</a:t>
                      </a:r>
                    </a:p>
                  </a:txBody>
                  <a:tcPr marL="6350" marR="6350" marT="6350" marB="0" anchor="b">
                    <a:solidFill>
                      <a:schemeClr val="bg1">
                        <a:lumMod val="6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0.30</a:t>
                      </a:r>
                    </a:p>
                  </a:txBody>
                  <a:tcPr marL="6350" marR="6350" marT="6350" marB="0" anchor="b">
                    <a:solidFill>
                      <a:schemeClr val="bg1">
                        <a:lumMod val="6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76%</a:t>
                      </a:r>
                    </a:p>
                  </a:txBody>
                  <a:tcPr marL="6350" marR="6350" marT="6350" marB="0" anchor="b">
                    <a:solidFill>
                      <a:schemeClr val="bg1">
                        <a:lumMod val="6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b">
                    <a:solidFill>
                      <a:schemeClr val="bg1">
                        <a:lumMod val="65000"/>
                      </a:schemeClr>
                    </a:solidFill>
                  </a:tcPr>
                </a:tc>
                <a:extLst>
                  <a:ext uri="{0D108BD9-81ED-4DB2-BD59-A6C34878D82A}">
                    <a16:rowId xmlns:a16="http://schemas.microsoft.com/office/drawing/2014/main" val="493493939"/>
                  </a:ext>
                </a:extLst>
              </a:tr>
              <a:tr h="251460">
                <a:tc>
                  <a:txBody>
                    <a:bodyPr/>
                    <a:lstStyle/>
                    <a:p>
                      <a:pPr algn="l" fontAlgn="b"/>
                      <a:r>
                        <a:rPr lang="en-US" sz="1100" b="0" i="0" u="none" strike="noStrike" dirty="0">
                          <a:solidFill>
                            <a:srgbClr val="000000"/>
                          </a:solidFill>
                          <a:effectLst/>
                          <a:latin typeface="Calibri" panose="020F0502020204030204" pitchFamily="34" charset="0"/>
                        </a:rPr>
                        <a:t>Calibration1_CSO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0.76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152</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0.33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57%</a:t>
                      </a: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62468542"/>
                  </a:ext>
                </a:extLst>
              </a:tr>
              <a:tr h="251460">
                <a:tc>
                  <a:txBody>
                    <a:bodyPr/>
                    <a:lstStyle/>
                    <a:p>
                      <a:pPr algn="l" fontAlgn="b"/>
                      <a:r>
                        <a:rPr lang="en-US" sz="1100" b="0" i="0" u="none" strike="noStrike">
                          <a:solidFill>
                            <a:srgbClr val="000000"/>
                          </a:solidFill>
                          <a:effectLst/>
                          <a:latin typeface="Calibri" panose="020F0502020204030204" pitchFamily="34" charset="0"/>
                        </a:rPr>
                        <a:t>Calibration1_CSOMA</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0.72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144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0.32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59%</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7615157"/>
                  </a:ext>
                </a:extLst>
              </a:tr>
              <a:tr h="251460">
                <a:tc>
                  <a:txBody>
                    <a:bodyPr/>
                    <a:lstStyle/>
                    <a:p>
                      <a:pPr algn="l" fontAlgn="b"/>
                      <a:r>
                        <a:rPr lang="en-US" sz="1100" b="0" i="0" u="none" strike="noStrike">
                          <a:solidFill>
                            <a:srgbClr val="000000"/>
                          </a:solidFill>
                          <a:effectLst/>
                          <a:latin typeface="Calibri" panose="020F0502020204030204" pitchFamily="34" charset="0"/>
                        </a:rPr>
                        <a:t>Calibration1_PSO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0.77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153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0.34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57%</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40716673"/>
                  </a:ext>
                </a:extLst>
              </a:tr>
              <a:tr h="251460">
                <a:tc>
                  <a:txBody>
                    <a:bodyPr/>
                    <a:lstStyle/>
                    <a:p>
                      <a:pPr algn="l" fontAlgn="b"/>
                      <a:r>
                        <a:rPr lang="en-US" sz="1100" b="0" i="0" u="none" strike="noStrike">
                          <a:solidFill>
                            <a:srgbClr val="000000"/>
                          </a:solidFill>
                          <a:effectLst/>
                          <a:latin typeface="Calibri" panose="020F0502020204030204" pitchFamily="34" charset="0"/>
                        </a:rPr>
                        <a:t>Calibration2_CSO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0.35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75%</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54685792"/>
                  </a:ext>
                </a:extLst>
              </a:tr>
              <a:tr h="251460">
                <a:tc>
                  <a:txBody>
                    <a:bodyPr/>
                    <a:lstStyle/>
                    <a:p>
                      <a:pPr algn="l" fontAlgn="b"/>
                      <a:r>
                        <a:rPr lang="en-US" sz="1100" b="0" i="0" u="none" strike="noStrike">
                          <a:solidFill>
                            <a:srgbClr val="000000"/>
                          </a:solidFill>
                          <a:effectLst/>
                          <a:latin typeface="Calibri" panose="020F0502020204030204" pitchFamily="34" charset="0"/>
                        </a:rPr>
                        <a:t>Calibration2_CSOMA</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0.34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68</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75%</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09468036"/>
                  </a:ext>
                </a:extLst>
              </a:tr>
              <a:tr h="251460">
                <a:tc>
                  <a:txBody>
                    <a:bodyPr/>
                    <a:lstStyle/>
                    <a:p>
                      <a:pPr algn="l" fontAlgn="b"/>
                      <a:r>
                        <a:rPr lang="en-US" sz="1100" b="0" i="0" u="none" strike="noStrike">
                          <a:solidFill>
                            <a:srgbClr val="000000"/>
                          </a:solidFill>
                          <a:effectLst/>
                          <a:latin typeface="Calibri" panose="020F0502020204030204" pitchFamily="34" charset="0"/>
                        </a:rPr>
                        <a:t>Calibration2_PSO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0.34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67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76%</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51251751"/>
                  </a:ext>
                </a:extLst>
              </a:tr>
              <a:tr h="251460">
                <a:tc>
                  <a:txBody>
                    <a:bodyPr/>
                    <a:lstStyle/>
                    <a:p>
                      <a:pPr algn="l" fontAlgn="b"/>
                      <a:r>
                        <a:rPr lang="en-US" sz="1100" b="0" i="0" u="none" strike="noStrike">
                          <a:solidFill>
                            <a:srgbClr val="000000"/>
                          </a:solidFill>
                          <a:effectLst/>
                          <a:latin typeface="Calibri" panose="020F0502020204030204" pitchFamily="34" charset="0"/>
                        </a:rPr>
                        <a:t>Calibration3_CSO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0.49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97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54%</a:t>
                      </a:r>
                    </a:p>
                  </a:txBody>
                  <a:tcPr marL="6350" marR="6350" marT="6350" marB="0" anchor="b"/>
                </a:tc>
                <a:extLst>
                  <a:ext uri="{0D108BD9-81ED-4DB2-BD59-A6C34878D82A}">
                    <a16:rowId xmlns:a16="http://schemas.microsoft.com/office/drawing/2014/main" val="2481265526"/>
                  </a:ext>
                </a:extLst>
              </a:tr>
              <a:tr h="251460">
                <a:tc>
                  <a:txBody>
                    <a:bodyPr/>
                    <a:lstStyle/>
                    <a:p>
                      <a:pPr algn="l" fontAlgn="b"/>
                      <a:r>
                        <a:rPr lang="en-US" sz="1100" b="0" i="0" u="none" strike="noStrike">
                          <a:solidFill>
                            <a:srgbClr val="000000"/>
                          </a:solidFill>
                          <a:effectLst/>
                          <a:latin typeface="Calibri" panose="020F0502020204030204" pitchFamily="34" charset="0"/>
                        </a:rPr>
                        <a:t>Calibration3_CSOMA</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0.50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53%</a:t>
                      </a:r>
                    </a:p>
                  </a:txBody>
                  <a:tcPr marL="6350" marR="6350" marT="6350" marB="0" anchor="b"/>
                </a:tc>
                <a:extLst>
                  <a:ext uri="{0D108BD9-81ED-4DB2-BD59-A6C34878D82A}">
                    <a16:rowId xmlns:a16="http://schemas.microsoft.com/office/drawing/2014/main" val="2917392680"/>
                  </a:ext>
                </a:extLst>
              </a:tr>
              <a:tr h="251460">
                <a:tc>
                  <a:txBody>
                    <a:bodyPr/>
                    <a:lstStyle/>
                    <a:p>
                      <a:pPr algn="l" fontAlgn="b"/>
                      <a:r>
                        <a:rPr lang="en-US" sz="1100" b="0" i="0" u="none" strike="noStrike">
                          <a:solidFill>
                            <a:srgbClr val="000000"/>
                          </a:solidFill>
                          <a:effectLst/>
                          <a:latin typeface="Calibri" panose="020F0502020204030204" pitchFamily="34" charset="0"/>
                        </a:rPr>
                        <a:t>Calibration3_PSO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0.51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101</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70%</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53%</a:t>
                      </a:r>
                    </a:p>
                  </a:txBody>
                  <a:tcPr marL="6350" marR="6350" marT="6350" marB="0" anchor="b"/>
                </a:tc>
                <a:extLst>
                  <a:ext uri="{0D108BD9-81ED-4DB2-BD59-A6C34878D82A}">
                    <a16:rowId xmlns:a16="http://schemas.microsoft.com/office/drawing/2014/main" val="3716847815"/>
                  </a:ext>
                </a:extLst>
              </a:tr>
              <a:tr h="251460">
                <a:tc>
                  <a:txBody>
                    <a:bodyPr/>
                    <a:lstStyle/>
                    <a:p>
                      <a:pPr algn="l" fontAlgn="b"/>
                      <a:r>
                        <a:rPr lang="en-US" sz="1100" b="0" i="0" u="none" strike="noStrike">
                          <a:solidFill>
                            <a:srgbClr val="000000"/>
                          </a:solidFill>
                          <a:effectLst/>
                          <a:latin typeface="Calibri" panose="020F0502020204030204" pitchFamily="34" charset="0"/>
                        </a:rPr>
                        <a:t>Calibration4_CSO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0.58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115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67%</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26162389"/>
                  </a:ext>
                </a:extLst>
              </a:tr>
              <a:tr h="251460">
                <a:tc>
                  <a:txBody>
                    <a:bodyPr/>
                    <a:lstStyle/>
                    <a:p>
                      <a:pPr algn="l" fontAlgn="b"/>
                      <a:r>
                        <a:rPr lang="en-US" sz="1100" b="0" i="0" u="none" strike="noStrike">
                          <a:solidFill>
                            <a:srgbClr val="000000"/>
                          </a:solidFill>
                          <a:effectLst/>
                          <a:latin typeface="Calibri" panose="020F0502020204030204" pitchFamily="34" charset="0"/>
                        </a:rPr>
                        <a:t>Calibration4_CSOMA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0.58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116</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66%</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8190234"/>
                  </a:ext>
                </a:extLst>
              </a:tr>
              <a:tr h="251460">
                <a:tc>
                  <a:txBody>
                    <a:bodyPr/>
                    <a:lstStyle/>
                    <a:p>
                      <a:pPr algn="l" fontAlgn="b"/>
                      <a:r>
                        <a:rPr lang="en-US" sz="1100" b="0" i="0" u="none" strike="noStrike" dirty="0">
                          <a:solidFill>
                            <a:srgbClr val="000000"/>
                          </a:solidFill>
                          <a:effectLst/>
                          <a:latin typeface="Calibri" panose="020F0502020204030204" pitchFamily="34" charset="0"/>
                        </a:rPr>
                        <a:t>Calibration4_PSO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0.58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116</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0.29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66%</a:t>
                      </a: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35818887"/>
                  </a:ext>
                </a:extLst>
              </a:tr>
            </a:tbl>
          </a:graphicData>
        </a:graphic>
      </p:graphicFrame>
      <p:sp>
        <p:nvSpPr>
          <p:cNvPr id="8" name="TextBox 7">
            <a:extLst>
              <a:ext uri="{FF2B5EF4-FFF2-40B4-BE49-F238E27FC236}">
                <a16:creationId xmlns:a16="http://schemas.microsoft.com/office/drawing/2014/main" id="{27143228-D8EB-4D77-8651-A37FC9C7C9DD}"/>
              </a:ext>
            </a:extLst>
          </p:cNvPr>
          <p:cNvSpPr txBox="1"/>
          <p:nvPr/>
        </p:nvSpPr>
        <p:spPr>
          <a:xfrm>
            <a:off x="885824" y="1237099"/>
            <a:ext cx="50577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Optimization results:</a:t>
            </a:r>
          </a:p>
        </p:txBody>
      </p:sp>
    </p:spTree>
    <p:extLst>
      <p:ext uri="{BB962C8B-B14F-4D97-AF65-F5344CB8AC3E}">
        <p14:creationId xmlns:p14="http://schemas.microsoft.com/office/powerpoint/2010/main" val="244086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p:sp>
        <p:nvSpPr>
          <p:cNvPr id="5" name="Content Placeholder 4">
            <a:extLst>
              <a:ext uri="{FF2B5EF4-FFF2-40B4-BE49-F238E27FC236}">
                <a16:creationId xmlns:a16="http://schemas.microsoft.com/office/drawing/2014/main" id="{438D4376-1B26-418E-8843-9BF2C0DCA4EB}"/>
              </a:ext>
            </a:extLst>
          </p:cNvPr>
          <p:cNvSpPr>
            <a:spLocks noGrp="1"/>
          </p:cNvSpPr>
          <p:nvPr>
            <p:ph idx="1"/>
          </p:nvPr>
        </p:nvSpPr>
        <p:spPr>
          <a:xfrm>
            <a:off x="457199" y="1166018"/>
            <a:ext cx="8229600" cy="4525963"/>
          </a:xfrm>
        </p:spPr>
        <p:txBody>
          <a:bodyPr>
            <a:normAutofit/>
          </a:bodyPr>
          <a:lstStyle/>
          <a:p>
            <a:r>
              <a:rPr lang="en-US" sz="1400" dirty="0"/>
              <a:t>Calibration 1:</a:t>
            </a:r>
          </a:p>
          <a:p>
            <a:pPr lvl="1"/>
            <a:r>
              <a:rPr lang="en-US" sz="1400" dirty="0"/>
              <a:t>Type I error: </a:t>
            </a:r>
          </a:p>
          <a:p>
            <a:pPr lvl="2"/>
            <a:r>
              <a:rPr lang="el-GR" sz="1400" dirty="0"/>
              <a:t>δ</a:t>
            </a:r>
            <a:r>
              <a:rPr lang="en-US" sz="1400" dirty="0"/>
              <a:t> = 0 : There is a slight increase in type I error when δ = 0. This is because we reject the primary test based on the assumption that the overall test statistics W are normally distributed. However, when δ = 0, the distribution of the overall test statistic W is a combination of two normal distributions, one with a larger variance and the other with a lower variance. This mixed distribution has a heavier tail than a normal distribution. Therefore, if we reject the null hypothesis of the primary test, there will be a slight inflation in type I error.</a:t>
            </a:r>
          </a:p>
          <a:p>
            <a:pPr marL="914400" lvl="2" indent="0">
              <a:buNone/>
            </a:pPr>
            <a:endParaRPr lang="en-US" sz="1400" dirty="0"/>
          </a:p>
          <a:p>
            <a:pPr lvl="2"/>
            <a:r>
              <a:rPr lang="en-US" sz="1400" dirty="0"/>
              <a:t>|</a:t>
            </a:r>
            <a:r>
              <a:rPr lang="el-GR" sz="1400" dirty="0"/>
              <a:t>δ</a:t>
            </a:r>
            <a:r>
              <a:rPr lang="en-US" sz="1400" dirty="0"/>
              <a:t>| &gt; 0: The inflation of type I error persists because we calculated the variance of the overall test statistics assuming that δ = 0. The variance turns out to be larger than the pooled estimate and smaller than the original estimator. When δ is significant, the overall test statistic converges to a normal distribution. However, we end up rejecting the null hypothesis of the primary test using a smaller variance, leading to type I error inflation.</a:t>
            </a:r>
          </a:p>
          <a:p>
            <a:pPr lvl="1"/>
            <a:r>
              <a:rPr lang="en-US" sz="1400" dirty="0"/>
              <a:t>Power: </a:t>
            </a:r>
          </a:p>
          <a:p>
            <a:pPr lvl="2"/>
            <a:r>
              <a:rPr lang="el-GR" sz="1400" dirty="0"/>
              <a:t>δ = 0 : </a:t>
            </a:r>
            <a:r>
              <a:rPr lang="en-US" sz="1400" dirty="0"/>
              <a:t>There is a gain in power as the overall test statistic has a smaller variance.</a:t>
            </a:r>
          </a:p>
          <a:p>
            <a:pPr lvl="2"/>
            <a:r>
              <a:rPr lang="en-US" sz="1400" dirty="0"/>
              <a:t>|</a:t>
            </a:r>
            <a:r>
              <a:rPr lang="el-GR" sz="1400" dirty="0"/>
              <a:t>δ</a:t>
            </a:r>
            <a:r>
              <a:rPr lang="en-US" sz="1400" dirty="0"/>
              <a:t>| &gt; 0: Even when δ is significant, and borrowing probability is small. There is a power gain as well, this is because of the same reason of type I error inflation when |</a:t>
            </a:r>
            <a:r>
              <a:rPr lang="el-GR" sz="1400" dirty="0"/>
              <a:t>δ</a:t>
            </a:r>
            <a:r>
              <a:rPr lang="en-US" sz="1400" dirty="0"/>
              <a:t>| &gt; 0</a:t>
            </a:r>
          </a:p>
        </p:txBody>
      </p:sp>
    </p:spTree>
    <p:extLst>
      <p:ext uri="{BB962C8B-B14F-4D97-AF65-F5344CB8AC3E}">
        <p14:creationId xmlns:p14="http://schemas.microsoft.com/office/powerpoint/2010/main" val="294839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p:sp>
        <p:nvSpPr>
          <p:cNvPr id="5" name="Content Placeholder 4">
            <a:extLst>
              <a:ext uri="{FF2B5EF4-FFF2-40B4-BE49-F238E27FC236}">
                <a16:creationId xmlns:a16="http://schemas.microsoft.com/office/drawing/2014/main" id="{438D4376-1B26-418E-8843-9BF2C0DCA4EB}"/>
              </a:ext>
            </a:extLst>
          </p:cNvPr>
          <p:cNvSpPr>
            <a:spLocks noGrp="1"/>
          </p:cNvSpPr>
          <p:nvPr>
            <p:ph idx="1"/>
          </p:nvPr>
        </p:nvSpPr>
        <p:spPr>
          <a:xfrm>
            <a:off x="457199" y="1219200"/>
            <a:ext cx="8229600" cy="4525963"/>
          </a:xfrm>
        </p:spPr>
        <p:txBody>
          <a:bodyPr>
            <a:normAutofit/>
          </a:bodyPr>
          <a:lstStyle/>
          <a:p>
            <a:r>
              <a:rPr lang="en-US" sz="1400" dirty="0"/>
              <a:t>Calibration 2:</a:t>
            </a:r>
          </a:p>
          <a:p>
            <a:pPr lvl="1"/>
            <a:r>
              <a:rPr lang="en-US" sz="1400" dirty="0"/>
              <a:t>Type I error: </a:t>
            </a:r>
          </a:p>
          <a:p>
            <a:pPr lvl="2"/>
            <a:r>
              <a:rPr lang="el-GR" sz="1400" dirty="0"/>
              <a:t>δ</a:t>
            </a:r>
            <a:r>
              <a:rPr lang="en-US" sz="1400" dirty="0"/>
              <a:t> = 0 : Type I error equal 0.05.</a:t>
            </a:r>
          </a:p>
          <a:p>
            <a:pPr marL="914400" lvl="2" indent="0">
              <a:buNone/>
            </a:pPr>
            <a:endParaRPr lang="en-US" sz="1400" dirty="0"/>
          </a:p>
          <a:p>
            <a:pPr lvl="2"/>
            <a:r>
              <a:rPr lang="en-US" sz="1400" dirty="0"/>
              <a:t>|</a:t>
            </a:r>
            <a:r>
              <a:rPr lang="el-GR" sz="1400" dirty="0"/>
              <a:t>δ</a:t>
            </a:r>
            <a:r>
              <a:rPr lang="en-US" sz="1400" dirty="0"/>
              <a:t>| &gt; 0: Type I error is below 0.05. This is due to when we do calibration on the cutoff value, we sacrificed the type I error when we will not borrow RWD, i.e., we choose a larger cutoff value when we borrow the RWD</a:t>
            </a:r>
          </a:p>
          <a:p>
            <a:pPr marL="914400" lvl="2" indent="0">
              <a:buNone/>
            </a:pPr>
            <a:endParaRPr lang="en-US" sz="1400" dirty="0"/>
          </a:p>
          <a:p>
            <a:pPr lvl="1"/>
            <a:r>
              <a:rPr lang="en-US" sz="1400" dirty="0"/>
              <a:t>Power: </a:t>
            </a:r>
          </a:p>
          <a:p>
            <a:pPr lvl="2"/>
            <a:r>
              <a:rPr lang="el-GR" sz="1400" dirty="0"/>
              <a:t>δ = 0 : </a:t>
            </a:r>
            <a:r>
              <a:rPr lang="en-US" sz="1400" dirty="0"/>
              <a:t>There is a gain in power because of additional sample size when borrowing the RWD.</a:t>
            </a:r>
          </a:p>
          <a:p>
            <a:pPr lvl="2"/>
            <a:endParaRPr lang="en-US" sz="1400" dirty="0"/>
          </a:p>
          <a:p>
            <a:pPr lvl="2"/>
            <a:r>
              <a:rPr lang="en-US" sz="1400" dirty="0"/>
              <a:t>|</a:t>
            </a:r>
            <a:r>
              <a:rPr lang="el-GR" sz="1400" dirty="0"/>
              <a:t>δ</a:t>
            </a:r>
            <a:r>
              <a:rPr lang="en-US" sz="1400" dirty="0"/>
              <a:t>| &gt; 0: The power will drop below the reference line (80%). This is due to the same reason of the reduced type I error when |</a:t>
            </a:r>
            <a:r>
              <a:rPr lang="el-GR" sz="1400" dirty="0"/>
              <a:t>δ</a:t>
            </a:r>
            <a:r>
              <a:rPr lang="en-US" sz="1400" dirty="0"/>
              <a:t>| &gt; 0</a:t>
            </a:r>
          </a:p>
        </p:txBody>
      </p:sp>
    </p:spTree>
    <p:extLst>
      <p:ext uri="{BB962C8B-B14F-4D97-AF65-F5344CB8AC3E}">
        <p14:creationId xmlns:p14="http://schemas.microsoft.com/office/powerpoint/2010/main" val="97173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p:sp>
        <p:nvSpPr>
          <p:cNvPr id="5" name="Content Placeholder 4">
            <a:extLst>
              <a:ext uri="{FF2B5EF4-FFF2-40B4-BE49-F238E27FC236}">
                <a16:creationId xmlns:a16="http://schemas.microsoft.com/office/drawing/2014/main" id="{438D4376-1B26-418E-8843-9BF2C0DCA4EB}"/>
              </a:ext>
            </a:extLst>
          </p:cNvPr>
          <p:cNvSpPr>
            <a:spLocks noGrp="1"/>
          </p:cNvSpPr>
          <p:nvPr>
            <p:ph idx="1"/>
          </p:nvPr>
        </p:nvSpPr>
        <p:spPr>
          <a:xfrm>
            <a:off x="457199" y="1219200"/>
            <a:ext cx="8229600" cy="4525963"/>
          </a:xfrm>
        </p:spPr>
        <p:txBody>
          <a:bodyPr>
            <a:normAutofit lnSpcReduction="10000"/>
          </a:bodyPr>
          <a:lstStyle/>
          <a:p>
            <a:r>
              <a:rPr lang="en-US" sz="1400" dirty="0"/>
              <a:t>Calibration 3:</a:t>
            </a:r>
          </a:p>
          <a:p>
            <a:pPr lvl="1"/>
            <a:r>
              <a:rPr lang="en-US" sz="1400" dirty="0"/>
              <a:t>Type I error: </a:t>
            </a:r>
          </a:p>
          <a:p>
            <a:pPr lvl="2"/>
            <a:r>
              <a:rPr lang="el-GR" sz="1400" dirty="0"/>
              <a:t>δ</a:t>
            </a:r>
            <a:r>
              <a:rPr lang="en-US" sz="1400" dirty="0"/>
              <a:t> = 0 : Type I error equal 0.05.</a:t>
            </a:r>
          </a:p>
          <a:p>
            <a:pPr marL="914400" lvl="2" indent="0">
              <a:buNone/>
            </a:pPr>
            <a:endParaRPr lang="en-US" sz="1400" dirty="0"/>
          </a:p>
          <a:p>
            <a:pPr lvl="2"/>
            <a:r>
              <a:rPr lang="en-US" sz="1400" dirty="0"/>
              <a:t>|</a:t>
            </a:r>
            <a:r>
              <a:rPr lang="el-GR" sz="1400" dirty="0"/>
              <a:t>δ</a:t>
            </a:r>
            <a:r>
              <a:rPr lang="en-US" sz="1400" dirty="0"/>
              <a:t>| &gt; 0: This calibration method is a generalization of the calibration 2 and 4. If we choose the split proportion as one minus the power of the equivalence test, then this calibration method is the same as the fourth calibration method. If we choose the split proportion such that the two cutoff value are the same, then this calibration method is the same as the second calibration method.</a:t>
            </a:r>
            <a:br>
              <a:rPr lang="en-US" sz="1400" dirty="0"/>
            </a:br>
            <a:br>
              <a:rPr lang="en-US" sz="1400" dirty="0"/>
            </a:br>
            <a:r>
              <a:rPr lang="en-US" sz="1400" dirty="0"/>
              <a:t>If the split ratio is lower than one minus the power of the equivalence test, the type I error will be lower than 0.05 when </a:t>
            </a:r>
            <a:r>
              <a:rPr lang="el-GR" sz="1400" dirty="0"/>
              <a:t>δ </a:t>
            </a:r>
            <a:r>
              <a:rPr lang="en-US" sz="1400" dirty="0"/>
              <a:t>is significant. If we choose the split ratio greater than one minus the power of the equivalence test, then the type I error will be greater than 0.05 when </a:t>
            </a:r>
            <a:r>
              <a:rPr lang="el-GR" sz="1400" dirty="0"/>
              <a:t>δ </a:t>
            </a:r>
            <a:r>
              <a:rPr lang="en-US" sz="1400" dirty="0"/>
              <a:t>is significant. This is due to when we choose the split ratio, we may reduce or  the type I error when we will not borrow RWD, i.e., we choose a larger cutoff value when we borrow the RWD</a:t>
            </a:r>
          </a:p>
          <a:p>
            <a:pPr marL="914400" lvl="2" indent="0">
              <a:buNone/>
            </a:pPr>
            <a:endParaRPr lang="en-US" sz="1400" dirty="0"/>
          </a:p>
          <a:p>
            <a:pPr lvl="1"/>
            <a:r>
              <a:rPr lang="en-US" sz="1400" dirty="0"/>
              <a:t>Power: </a:t>
            </a:r>
          </a:p>
          <a:p>
            <a:pPr lvl="2"/>
            <a:r>
              <a:rPr lang="el-GR" sz="1400" dirty="0"/>
              <a:t>δ = 0 : </a:t>
            </a:r>
            <a:r>
              <a:rPr lang="en-US" sz="1400" dirty="0"/>
              <a:t>There is a gain in power because of additional sample size when borrowing the RWD.</a:t>
            </a:r>
          </a:p>
          <a:p>
            <a:pPr lvl="2"/>
            <a:endParaRPr lang="en-US" sz="1400" dirty="0"/>
          </a:p>
          <a:p>
            <a:pPr lvl="2"/>
            <a:r>
              <a:rPr lang="en-US" sz="1400" dirty="0"/>
              <a:t>|</a:t>
            </a:r>
            <a:r>
              <a:rPr lang="el-GR" sz="1400" dirty="0"/>
              <a:t>δ</a:t>
            </a:r>
            <a:r>
              <a:rPr lang="en-US" sz="1400" dirty="0"/>
              <a:t>| &gt; 0: The power may drop below or increase about the reference line (80%). This depends on the split ratio we choose.</a:t>
            </a:r>
          </a:p>
        </p:txBody>
      </p:sp>
    </p:spTree>
    <p:extLst>
      <p:ext uri="{BB962C8B-B14F-4D97-AF65-F5344CB8AC3E}">
        <p14:creationId xmlns:p14="http://schemas.microsoft.com/office/powerpoint/2010/main" val="380011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p:sp>
        <p:nvSpPr>
          <p:cNvPr id="5" name="Content Placeholder 4">
            <a:extLst>
              <a:ext uri="{FF2B5EF4-FFF2-40B4-BE49-F238E27FC236}">
                <a16:creationId xmlns:a16="http://schemas.microsoft.com/office/drawing/2014/main" id="{438D4376-1B26-418E-8843-9BF2C0DCA4EB}"/>
              </a:ext>
            </a:extLst>
          </p:cNvPr>
          <p:cNvSpPr>
            <a:spLocks noGrp="1"/>
          </p:cNvSpPr>
          <p:nvPr>
            <p:ph idx="1"/>
          </p:nvPr>
        </p:nvSpPr>
        <p:spPr>
          <a:xfrm>
            <a:off x="457199" y="1219200"/>
            <a:ext cx="8229600" cy="4525963"/>
          </a:xfrm>
        </p:spPr>
        <p:txBody>
          <a:bodyPr>
            <a:normAutofit/>
          </a:bodyPr>
          <a:lstStyle/>
          <a:p>
            <a:r>
              <a:rPr lang="en-US" sz="1400" dirty="0"/>
              <a:t>Calibration 4:</a:t>
            </a:r>
          </a:p>
          <a:p>
            <a:pPr lvl="1"/>
            <a:r>
              <a:rPr lang="en-US" sz="1400" dirty="0"/>
              <a:t>Type I error: </a:t>
            </a:r>
          </a:p>
          <a:p>
            <a:pPr lvl="2"/>
            <a:r>
              <a:rPr lang="el-GR" sz="1400" dirty="0"/>
              <a:t>δ</a:t>
            </a:r>
            <a:r>
              <a:rPr lang="en-US" sz="1400" dirty="0"/>
              <a:t> = 0 : Type I error equal 0.05.</a:t>
            </a:r>
          </a:p>
          <a:p>
            <a:pPr marL="914400" lvl="2" indent="0">
              <a:buNone/>
            </a:pPr>
            <a:endParaRPr lang="en-US" sz="1400" dirty="0"/>
          </a:p>
          <a:p>
            <a:pPr lvl="2"/>
            <a:r>
              <a:rPr lang="en-US" sz="1400" dirty="0"/>
              <a:t>|</a:t>
            </a:r>
            <a:r>
              <a:rPr lang="el-GR" sz="1400" dirty="0"/>
              <a:t>δ</a:t>
            </a:r>
            <a:r>
              <a:rPr lang="en-US" sz="1400" dirty="0"/>
              <a:t>| &gt; 0: The type I error will go back to 0.05. This is because we increase the cutoff value when we borrow the RWD and remain the other cutoff value as the same</a:t>
            </a:r>
          </a:p>
          <a:p>
            <a:pPr lvl="1"/>
            <a:r>
              <a:rPr lang="en-US" sz="1400" dirty="0"/>
              <a:t>Power: </a:t>
            </a:r>
          </a:p>
          <a:p>
            <a:pPr lvl="2"/>
            <a:r>
              <a:rPr lang="el-GR" sz="1400" dirty="0"/>
              <a:t>δ = 0 : </a:t>
            </a:r>
            <a:r>
              <a:rPr lang="en-US" sz="1400" dirty="0"/>
              <a:t>There is a gain in power because of additional sample size when borrowing the RWD.</a:t>
            </a:r>
          </a:p>
          <a:p>
            <a:pPr lvl="2"/>
            <a:endParaRPr lang="en-US" sz="1400" dirty="0"/>
          </a:p>
          <a:p>
            <a:pPr lvl="2"/>
            <a:r>
              <a:rPr lang="en-US" sz="1400" dirty="0"/>
              <a:t>|</a:t>
            </a:r>
            <a:r>
              <a:rPr lang="el-GR" sz="1400" dirty="0"/>
              <a:t>δ</a:t>
            </a:r>
            <a:r>
              <a:rPr lang="en-US" sz="1400" dirty="0"/>
              <a:t>| &gt; 0: Similarly, the power will go back to the reference line (80%)</a:t>
            </a:r>
          </a:p>
        </p:txBody>
      </p:sp>
    </p:spTree>
    <p:extLst>
      <p:ext uri="{BB962C8B-B14F-4D97-AF65-F5344CB8AC3E}">
        <p14:creationId xmlns:p14="http://schemas.microsoft.com/office/powerpoint/2010/main" val="194519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994172"/>
          </a:xfrm>
        </p:spPr>
        <p:txBody>
          <a:bodyPr rtlCol="0">
            <a:normAutofit/>
          </a:bodyPr>
          <a:lstStyle/>
          <a:p>
            <a:pPr>
              <a:defRPr/>
            </a:pPr>
            <a:r>
              <a:rPr lang="en-US" altLang="x-none" b="1" cap="all" dirty="0">
                <a:solidFill>
                  <a:srgbClr val="FF0000"/>
                </a:solidFill>
                <a:effectLst>
                  <a:outerShdw blurRad="38100" dist="38100" dir="2700000" algn="tl">
                    <a:srgbClr val="000000">
                      <a:alpha val="43137"/>
                    </a:srgbClr>
                  </a:outerShdw>
                </a:effectLst>
              </a:rPr>
              <a:t>Hybrid Design </a:t>
            </a:r>
          </a:p>
        </p:txBody>
      </p:sp>
      <p:sp>
        <p:nvSpPr>
          <p:cNvPr id="4" name="Date Placeholder 3">
            <a:extLst>
              <a:ext uri="{FF2B5EF4-FFF2-40B4-BE49-F238E27FC236}">
                <a16:creationId xmlns:a16="http://schemas.microsoft.com/office/drawing/2014/main" id="{3B3F238E-A8F3-E468-0CE5-5B8B945BE4B3}"/>
              </a:ext>
            </a:extLst>
          </p:cNvPr>
          <p:cNvSpPr>
            <a:spLocks noGrp="1"/>
          </p:cNvSpPr>
          <p:nvPr>
            <p:ph type="dt" sz="half" idx="10"/>
          </p:nvPr>
        </p:nvSpPr>
        <p:spPr/>
        <p:txBody>
          <a:bodyPr/>
          <a:lstStyle/>
          <a:p>
            <a:r>
              <a:rPr lang="en-US" dirty="0"/>
              <a:t>10/14/24</a:t>
            </a:r>
          </a:p>
        </p:txBody>
      </p:sp>
      <p:graphicFrame>
        <p:nvGraphicFramePr>
          <p:cNvPr id="10" name="Chart 9">
            <a:extLst>
              <a:ext uri="{FF2B5EF4-FFF2-40B4-BE49-F238E27FC236}">
                <a16:creationId xmlns:a16="http://schemas.microsoft.com/office/drawing/2014/main" id="{A728D402-94E0-4F8C-A2DB-37D6D28FB367}"/>
              </a:ext>
            </a:extLst>
          </p:cNvPr>
          <p:cNvGraphicFramePr>
            <a:graphicFrameLocks/>
          </p:cNvGraphicFramePr>
          <p:nvPr>
            <p:extLst>
              <p:ext uri="{D42A27DB-BD31-4B8C-83A1-F6EECF244321}">
                <p14:modId xmlns:p14="http://schemas.microsoft.com/office/powerpoint/2010/main" val="1058385608"/>
              </p:ext>
            </p:extLst>
          </p:nvPr>
        </p:nvGraphicFramePr>
        <p:xfrm>
          <a:off x="0" y="1143000"/>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1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6F4ED-2A1B-476A-6DB2-4FD30D81E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60F0D7-5689-91AD-A5A9-54281A2C5422}"/>
              </a:ext>
            </a:extLst>
          </p:cNvPr>
          <p:cNvSpPr>
            <a:spLocks noGrp="1"/>
          </p:cNvSpPr>
          <p:nvPr>
            <p:ph type="title"/>
          </p:nvPr>
        </p:nvSpPr>
        <p:spPr>
          <a:xfrm>
            <a:off x="628649" y="0"/>
            <a:ext cx="7886700" cy="994172"/>
          </a:xfrm>
        </p:spPr>
        <p:txBody>
          <a:bodyPr rtlCol="0">
            <a:normAutofit/>
          </a:bodyPr>
          <a:lstStyle/>
          <a:p>
            <a:pPr>
              <a:defRPr/>
            </a:pPr>
            <a:r>
              <a:rPr lang="en-US" altLang="x-none" b="1" cap="all">
                <a:solidFill>
                  <a:srgbClr val="FF0000"/>
                </a:solidFill>
                <a:effectLst>
                  <a:outerShdw blurRad="38100" dist="38100" dir="2700000" algn="tl">
                    <a:srgbClr val="000000">
                      <a:alpha val="43137"/>
                    </a:srgbClr>
                  </a:outerShdw>
                </a:effectLst>
              </a:rPr>
              <a:t>Hybrid Design </a:t>
            </a:r>
            <a:endParaRPr lang="en-US" altLang="x-none" b="1" cap="all" dirty="0">
              <a:solidFill>
                <a:srgbClr val="FF0000"/>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318D38FE-1071-2809-AE52-C0A7D322B140}"/>
              </a:ext>
            </a:extLst>
          </p:cNvPr>
          <p:cNvSpPr>
            <a:spLocks noGrp="1"/>
          </p:cNvSpPr>
          <p:nvPr>
            <p:ph type="dt" sz="half" idx="10"/>
          </p:nvPr>
        </p:nvSpPr>
        <p:spPr/>
        <p:txBody>
          <a:bodyPr/>
          <a:lstStyle/>
          <a:p>
            <a:r>
              <a:rPr lang="en-US" dirty="0"/>
              <a:t>10/14/24</a:t>
            </a:r>
          </a:p>
        </p:txBody>
      </p:sp>
      <p:graphicFrame>
        <p:nvGraphicFramePr>
          <p:cNvPr id="9" name="Chart 8">
            <a:extLst>
              <a:ext uri="{FF2B5EF4-FFF2-40B4-BE49-F238E27FC236}">
                <a16:creationId xmlns:a16="http://schemas.microsoft.com/office/drawing/2014/main" id="{579263BA-B8EE-4FAB-AE87-7F8FEC6A1597}"/>
              </a:ext>
            </a:extLst>
          </p:cNvPr>
          <p:cNvGraphicFramePr>
            <a:graphicFrameLocks/>
          </p:cNvGraphicFramePr>
          <p:nvPr>
            <p:extLst>
              <p:ext uri="{D42A27DB-BD31-4B8C-83A1-F6EECF244321}">
                <p14:modId xmlns:p14="http://schemas.microsoft.com/office/powerpoint/2010/main" val="709063256"/>
              </p:ext>
            </p:extLst>
          </p:nvPr>
        </p:nvGraphicFramePr>
        <p:xfrm>
          <a:off x="0" y="1143000"/>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6518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1572</Words>
  <Application>Microsoft Office PowerPoint</Application>
  <PresentationFormat>On-screen Show (4:3)</PresentationFormat>
  <Paragraphs>309</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Office Theme</vt:lpstr>
      <vt:lpstr>Optimizing trial power using metaheuristic algorithms</vt:lpstr>
      <vt:lpstr>Hybrid Design </vt:lpstr>
      <vt:lpstr>Hybrid Design </vt:lpstr>
      <vt:lpstr>Hybrid Design </vt:lpstr>
      <vt:lpstr>Hybrid Design </vt:lpstr>
      <vt:lpstr>Hybrid Design </vt:lpstr>
      <vt:lpstr>Hybrid Design </vt:lpstr>
      <vt:lpstr>Hybrid Design </vt:lpstr>
      <vt:lpstr>Hybrid Design </vt:lpstr>
      <vt:lpstr>Hybrid Design - PSO</vt:lpstr>
      <vt:lpstr>Hybrid Design - CSO</vt:lpstr>
      <vt:lpstr>Hybrid Design - CSOMA</vt:lpstr>
      <vt:lpstr>Hybrid Design </vt:lpstr>
      <vt:lpstr>Sequential Design </vt:lpstr>
      <vt:lpstr>Sequential Design</vt:lpstr>
      <vt:lpstr>Sequential Design</vt:lpstr>
      <vt:lpstr>Sequential Design - PSO</vt:lpstr>
      <vt:lpstr>Sequential Design - CSOMA</vt:lpstr>
      <vt:lpstr>Sequential Design - CSO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2024-10-16T16:42:08Z</dcterms:modified>
</cp:coreProperties>
</file>