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8" r:id="rId3"/>
    <p:sldId id="257" r:id="rId4"/>
    <p:sldId id="261" r:id="rId5"/>
    <p:sldId id="263" r:id="rId6"/>
    <p:sldId id="264" r:id="rId7"/>
    <p:sldId id="265" r:id="rId8"/>
    <p:sldId id="267" r:id="rId9"/>
    <p:sldId id="270" r:id="rId10"/>
    <p:sldId id="272" r:id="rId11"/>
    <p:sldId id="260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06"/>
    <a:srgbClr val="DE0369"/>
    <a:srgbClr val="20428F"/>
    <a:srgbClr val="000000"/>
    <a:srgbClr val="006F3B"/>
    <a:srgbClr val="1B75BB"/>
    <a:srgbClr val="323F4F"/>
    <a:srgbClr val="8791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F83A5-6A11-4025-AFF5-E6326191DB7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C9DF-AE41-464E-A8D8-AF42F44A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C9DF-AE41-464E-A8D8-AF42F44A4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C9DF-AE41-464E-A8D8-AF42F44A4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C9DF-AE41-464E-A8D8-AF42F44A46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C9DF-AE41-464E-A8D8-AF42F44A46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718126" y="365125"/>
            <a:ext cx="102867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Century Gothic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1385454" y="1788680"/>
            <a:ext cx="996834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3" name="Google Shape;23;p21"/>
          <p:cNvCxnSpPr/>
          <p:nvPr/>
        </p:nvCxnSpPr>
        <p:spPr>
          <a:xfrm>
            <a:off x="958273" y="1828800"/>
            <a:ext cx="6927" cy="41021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48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074400" y="5715000"/>
            <a:ext cx="1117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94400"/>
            <a:ext cx="266700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A699-4E50-4488-A4DC-A924E70897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EF1E0922-6ECE-703D-4502-4591CCADC49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37" y="6049427"/>
            <a:ext cx="646937" cy="646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2" t="32964" r="15925" b="34443"/>
          <a:stretch/>
        </p:blipFill>
        <p:spPr>
          <a:xfrm>
            <a:off x="165100" y="6049427"/>
            <a:ext cx="152538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rgbClr val="00206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5B71B-0EDA-0231-163E-EBE95F32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972171"/>
            <a:ext cx="7899780" cy="32004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Daraz</a:t>
            </a:r>
            <a: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b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E-Commerce Training</a:t>
            </a:r>
            <a:endParaRPr lang="en-US" sz="8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3002DA-DC8E-D72C-0A37-0ABFEA64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288935"/>
            <a:ext cx="789978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 Preamble to E-Commerce and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Daraz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A9FBD3B-0EE8-AB9A-827E-F2594D498816}"/>
              </a:ext>
            </a:extLst>
          </p:cNvPr>
          <p:cNvCxnSpPr/>
          <p:nvPr/>
        </p:nvCxnSpPr>
        <p:spPr>
          <a:xfrm>
            <a:off x="1066800" y="4172571"/>
            <a:ext cx="79552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716DD1C-C4CB-ABAF-C051-8C08CA029701}"/>
              </a:ext>
            </a:extLst>
          </p:cNvPr>
          <p:cNvSpPr txBox="1">
            <a:spLocks/>
          </p:cNvSpPr>
          <p:nvPr/>
        </p:nvSpPr>
        <p:spPr>
          <a:xfrm>
            <a:off x="7056582" y="855807"/>
            <a:ext cx="4657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EF1E0922-6ECE-703D-4502-4591CCADC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37" y="6049427"/>
            <a:ext cx="646937" cy="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6" y="365125"/>
            <a:ext cx="106356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Pakistan’s e-commerce leader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54" y="1270056"/>
            <a:ext cx="9968346" cy="12684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dirty="0" err="1" smtClean="0">
                <a:solidFill>
                  <a:srgbClr val="F85606"/>
                </a:solidFill>
              </a:rPr>
              <a:t>Daraz</a:t>
            </a:r>
            <a:r>
              <a:rPr lang="en-US" sz="3600" b="1" dirty="0" smtClean="0">
                <a:solidFill>
                  <a:srgbClr val="F85606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is enabling a new online shopping experience in South Asia (excluding India)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4651" y="2538484"/>
            <a:ext cx="10337698" cy="37667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1200"/>
              </a:spcAft>
              <a:buNone/>
            </a:pPr>
            <a:r>
              <a:rPr lang="en-US" b="1" dirty="0" err="1">
                <a:solidFill>
                  <a:srgbClr val="F85606"/>
                </a:solidFill>
              </a:rPr>
              <a:t>Daraz</a:t>
            </a:r>
            <a:r>
              <a:rPr lang="en-US" dirty="0">
                <a:solidFill>
                  <a:srgbClr val="F85606"/>
                </a:solidFill>
              </a:rPr>
              <a:t> </a:t>
            </a:r>
            <a:r>
              <a:rPr lang="en-US" dirty="0"/>
              <a:t>is a </a:t>
            </a:r>
            <a:r>
              <a:rPr lang="en-US" dirty="0" smtClean="0"/>
              <a:t>B2C </a:t>
            </a:r>
            <a:r>
              <a:rPr lang="en-US" dirty="0"/>
              <a:t>marketplace for branded, original </a:t>
            </a:r>
            <a:r>
              <a:rPr lang="en-US" dirty="0" smtClean="0"/>
              <a:t>products</a:t>
            </a:r>
          </a:p>
          <a:p>
            <a:pPr marL="114300" indent="0">
              <a:buNone/>
            </a:pPr>
            <a:r>
              <a:rPr lang="en-US" dirty="0" smtClean="0"/>
              <a:t>To </a:t>
            </a:r>
            <a:r>
              <a:rPr lang="en-US" dirty="0"/>
              <a:t>fully understand </a:t>
            </a:r>
            <a:r>
              <a:rPr lang="en-US" b="1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/>
              <a:t>, </a:t>
            </a:r>
            <a:r>
              <a:rPr lang="en-US" dirty="0"/>
              <a:t>let’s take a look at its </a:t>
            </a:r>
            <a:r>
              <a:rPr lang="en-US" dirty="0" smtClean="0"/>
              <a:t>history</a:t>
            </a:r>
          </a:p>
          <a:p>
            <a:pPr marL="571500" lvl="1" indent="0">
              <a:buNone/>
            </a:pPr>
            <a:r>
              <a:rPr lang="en-US" sz="2200" dirty="0" smtClean="0"/>
              <a:t>Founded </a:t>
            </a:r>
            <a:r>
              <a:rPr lang="en-US" sz="2200" dirty="0"/>
              <a:t>in </a:t>
            </a:r>
            <a:r>
              <a:rPr lang="en-US" sz="2200" dirty="0" smtClean="0"/>
              <a:t>2012, </a:t>
            </a:r>
            <a:r>
              <a:rPr lang="en-US" sz="2200" dirty="0"/>
              <a:t>first e-commerce shopping portal in </a:t>
            </a:r>
            <a:r>
              <a:rPr lang="en-US" sz="2200" dirty="0" smtClean="0"/>
              <a:t>Pakistan</a:t>
            </a:r>
            <a:endParaRPr lang="en-US" sz="2200" dirty="0"/>
          </a:p>
          <a:p>
            <a:pPr marL="571500" lvl="1" indent="0">
              <a:buNone/>
            </a:pPr>
            <a:r>
              <a:rPr lang="en-US" sz="2200" dirty="0" smtClean="0"/>
              <a:t>Took over kaymu.pk in 2016</a:t>
            </a:r>
          </a:p>
          <a:p>
            <a:pPr marL="571500" lvl="1" indent="0">
              <a:spcAft>
                <a:spcPts val="1200"/>
              </a:spcAft>
              <a:buNone/>
            </a:pPr>
            <a:r>
              <a:rPr lang="en-US" sz="2200" dirty="0" smtClean="0"/>
              <a:t>Acquired by Chinese </a:t>
            </a:r>
            <a:r>
              <a:rPr lang="en-US" sz="2200" dirty="0"/>
              <a:t>giant Alibaba in </a:t>
            </a:r>
            <a:r>
              <a:rPr lang="en-US" sz="2200" dirty="0" smtClean="0"/>
              <a:t>2018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en-US" b="1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/>
              <a:t> has </a:t>
            </a:r>
            <a:r>
              <a:rPr lang="en-US" dirty="0"/>
              <a:t>100,000 SMEs in Pakistan on its </a:t>
            </a:r>
            <a:r>
              <a:rPr lang="en-US" dirty="0" smtClean="0"/>
              <a:t>platform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Earned over</a:t>
            </a:r>
            <a:r>
              <a:rPr lang="en-US" b="1" dirty="0" smtClean="0"/>
              <a:t> PKR 5 billions </a:t>
            </a:r>
            <a:r>
              <a:rPr lang="en-US" dirty="0" smtClean="0"/>
              <a:t>revenue during last </a:t>
            </a:r>
            <a:r>
              <a:rPr lang="en-US" b="1" dirty="0" smtClean="0">
                <a:solidFill>
                  <a:srgbClr val="F85606"/>
                </a:solidFill>
              </a:rPr>
              <a:t>11.11 Sale </a:t>
            </a:r>
            <a:r>
              <a:rPr lang="en-US" dirty="0" smtClean="0"/>
              <a:t>campaign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77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>
                <a:solidFill>
                  <a:srgbClr val="F85606"/>
                </a:solidFill>
              </a:rPr>
              <a:t> </a:t>
            </a:r>
            <a:r>
              <a:rPr lang="en-US" dirty="0" smtClean="0"/>
              <a:t>aims to beef up timely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781" y="1266577"/>
            <a:ext cx="856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lang="en-US" sz="12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454" y="2066141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We want to get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300,000 </a:t>
            </a:r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active and educated SMEs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selling on our platform within the next two years, and that will basically </a:t>
            </a:r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create a million jobs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5765" y="4668162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– </a:t>
            </a:r>
            <a:r>
              <a:rPr lang="en-US" sz="24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Bjarke</a:t>
            </a:r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Mikkelsen</a:t>
            </a:r>
            <a:endParaRPr lang="en-US" sz="2400" b="1" dirty="0" smtClean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Co-founder and CEO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10715216" y="4356191"/>
            <a:ext cx="856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lang="en-US" sz="12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44" y="5499159"/>
            <a:ext cx="1440886" cy="640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8620"/>
          <a:stretch/>
        </p:blipFill>
        <p:spPr>
          <a:xfrm flipH="1">
            <a:off x="1112522" y="2066141"/>
            <a:ext cx="29878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Daraz</a:t>
            </a:r>
            <a:r>
              <a:rPr lang="en-US" dirty="0" smtClean="0"/>
              <a:t> Desktop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6965" y="1690688"/>
            <a:ext cx="94380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Daraz</a:t>
            </a:r>
            <a:r>
              <a:rPr lang="en-US" dirty="0" smtClean="0"/>
              <a:t> Mobile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16352" r="2606"/>
          <a:stretch/>
        </p:blipFill>
        <p:spPr>
          <a:xfrm>
            <a:off x="882085" y="1690688"/>
            <a:ext cx="10427831" cy="5029200"/>
          </a:xfrm>
        </p:spPr>
      </p:pic>
    </p:spTree>
    <p:extLst>
      <p:ext uri="{BB962C8B-B14F-4D97-AF65-F5344CB8AC3E}">
        <p14:creationId xmlns:p14="http://schemas.microsoft.com/office/powerpoint/2010/main" val="16513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Webpage Detail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2995" y="1690688"/>
            <a:ext cx="20624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entury Gothic" panose="020B0502020202020204" pitchFamily="34" charset="0"/>
              </a:rPr>
              <a:t>Product Title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Daraz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title SEO, keywords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93146" y="2407390"/>
            <a:ext cx="15886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Product shipment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Charges about all the locations and understand about fulfilment methods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7267" y="6064727"/>
            <a:ext cx="1849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Brand Store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Store identity sold by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93146" y="4148806"/>
            <a:ext cx="15991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</a:rPr>
              <a:t>Customer Services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Return time period, warranty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Offering or not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26" y="2434246"/>
            <a:ext cx="7936034" cy="338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83951" y="3687141"/>
            <a:ext cx="1591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entury Gothic" panose="020B0502020202020204" pitchFamily="34" charset="0"/>
              </a:rPr>
              <a:t>Images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Main, side images, infographic, lifestyle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75526" y="4812632"/>
            <a:ext cx="2287400" cy="4749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47148" y="2434246"/>
            <a:ext cx="2995863" cy="4653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64115" y="2518470"/>
            <a:ext cx="2089717" cy="12917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64115" y="5218235"/>
            <a:ext cx="2089717" cy="5087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64114" y="3894452"/>
            <a:ext cx="2089717" cy="12332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9" idx="2"/>
          </p:cNvCxnSpPr>
          <p:nvPr/>
        </p:nvCxnSpPr>
        <p:spPr>
          <a:xfrm>
            <a:off x="1079739" y="4610471"/>
            <a:ext cx="795787" cy="4396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1"/>
            <a:endCxn id="40" idx="0"/>
          </p:cNvCxnSpPr>
          <p:nvPr/>
        </p:nvCxnSpPr>
        <p:spPr>
          <a:xfrm flipH="1">
            <a:off x="5745080" y="1967687"/>
            <a:ext cx="747915" cy="466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1"/>
            <a:endCxn id="41" idx="3"/>
          </p:cNvCxnSpPr>
          <p:nvPr/>
        </p:nvCxnSpPr>
        <p:spPr>
          <a:xfrm flipH="1">
            <a:off x="9753832" y="3069110"/>
            <a:ext cx="339314" cy="952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47" idx="3"/>
          </p:cNvCxnSpPr>
          <p:nvPr/>
        </p:nvCxnSpPr>
        <p:spPr>
          <a:xfrm flipH="1" flipV="1">
            <a:off x="9753831" y="4511097"/>
            <a:ext cx="339315" cy="2070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0"/>
          </p:cNvCxnSpPr>
          <p:nvPr/>
        </p:nvCxnSpPr>
        <p:spPr>
          <a:xfrm flipV="1">
            <a:off x="6742178" y="5472633"/>
            <a:ext cx="921936" cy="5920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91" y="1898967"/>
            <a:ext cx="9295059" cy="393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13807" y="4428309"/>
            <a:ext cx="1641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entury Gothic" panose="020B0502020202020204" pitchFamily="34" charset="0"/>
              </a:rPr>
              <a:t>Product Description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Benefits, Specifications,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Quality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of product.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9920" y="975637"/>
            <a:ext cx="1928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system-ui"/>
              </a:rPr>
              <a:t>Seller Evolution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Seller Positive Ration, Shipping status, Customer 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8869" y="1990407"/>
            <a:ext cx="2455817" cy="818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7622" y="3435530"/>
            <a:ext cx="7445829" cy="118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0"/>
            <a:endCxn id="10" idx="1"/>
          </p:cNvCxnSpPr>
          <p:nvPr/>
        </p:nvCxnSpPr>
        <p:spPr>
          <a:xfrm flipV="1">
            <a:off x="1334590" y="4029891"/>
            <a:ext cx="873032" cy="3984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0"/>
          </p:cNvCxnSpPr>
          <p:nvPr/>
        </p:nvCxnSpPr>
        <p:spPr>
          <a:xfrm>
            <a:off x="8908869" y="1437302"/>
            <a:ext cx="1227909" cy="5531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Sell on </a:t>
            </a:r>
            <a:r>
              <a:rPr lang="en-US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68583" y="1690688"/>
            <a:ext cx="7654834" cy="4526931"/>
            <a:chOff x="838200" y="1653123"/>
            <a:chExt cx="7654834" cy="4526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1229"/>
              <a:ext cx="3391373" cy="1076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7398" y="1653123"/>
              <a:ext cx="3305636" cy="11145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52" y="3229837"/>
              <a:ext cx="3353268" cy="1228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7398" y="3268798"/>
              <a:ext cx="3134162" cy="120984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883" y="5079762"/>
              <a:ext cx="3258005" cy="10002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7398" y="4979736"/>
              <a:ext cx="3296110" cy="120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1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6" y="1442493"/>
            <a:ext cx="9466899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>
                <a:solidFill>
                  <a:srgbClr val="F85606"/>
                </a:solidFill>
              </a:rPr>
              <a:t> </a:t>
            </a:r>
            <a:r>
              <a:rPr lang="en-US" dirty="0" smtClean="0"/>
              <a:t>Seller Account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0833" y="4257538"/>
            <a:ext cx="1834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Create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an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account to become a </a:t>
            </a:r>
            <a:r>
              <a:rPr lang="en-US" sz="1600" b="1" dirty="0" err="1">
                <a:solidFill>
                  <a:srgbClr val="F85606"/>
                </a:solidFill>
                <a:latin typeface="Century Gothic" panose="020B0502020202020204" pitchFamily="34" charset="0"/>
              </a:rPr>
              <a:t>Daraz</a:t>
            </a:r>
            <a:r>
              <a:rPr lang="en-US" sz="1600" dirty="0">
                <a:solidFill>
                  <a:srgbClr val="F85606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Local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Seller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0832" y="1345132"/>
            <a:ext cx="1834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To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become a </a:t>
            </a:r>
            <a:r>
              <a:rPr lang="en-US" sz="1600" b="1" dirty="0" err="1">
                <a:solidFill>
                  <a:srgbClr val="F85606"/>
                </a:solidFill>
                <a:latin typeface="Century Gothic" panose="020B0502020202020204" pitchFamily="34" charset="0"/>
              </a:rPr>
              <a:t>Daraz</a:t>
            </a:r>
            <a:r>
              <a:rPr lang="en-US" sz="1600" dirty="0">
                <a:solidFill>
                  <a:srgbClr val="F85606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Global Seller, register here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4431" y="2206003"/>
            <a:ext cx="3696788" cy="40656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7737" y="4853943"/>
            <a:ext cx="3050177" cy="3581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0"/>
          </p:cNvCxnSpPr>
          <p:nvPr/>
        </p:nvCxnSpPr>
        <p:spPr>
          <a:xfrm flipH="1">
            <a:off x="7912825" y="1690688"/>
            <a:ext cx="2028007" cy="5153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437914" y="4472970"/>
            <a:ext cx="761194" cy="5600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3550" y="1579013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Go to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https://sellercenter.daraz.pk/</a:t>
            </a:r>
          </a:p>
        </p:txBody>
      </p:sp>
    </p:spTree>
    <p:extLst>
      <p:ext uri="{BB962C8B-B14F-4D97-AF65-F5344CB8AC3E}">
        <p14:creationId xmlns:p14="http://schemas.microsoft.com/office/powerpoint/2010/main" val="2192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05"/>
          <a:stretch/>
        </p:blipFill>
        <p:spPr>
          <a:xfrm>
            <a:off x="1210152" y="640080"/>
            <a:ext cx="97716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Steps to Start 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335" y="1669493"/>
            <a:ext cx="9541561" cy="4665045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Signup for </a:t>
            </a:r>
            <a:r>
              <a:rPr lang="en-US" sz="2400" b="1" dirty="0" smtClean="0"/>
              <a:t>Free. </a:t>
            </a:r>
            <a:r>
              <a:rPr lang="en-US" sz="2200" dirty="0" smtClean="0"/>
              <a:t>Create </a:t>
            </a:r>
            <a:r>
              <a:rPr lang="en-US" sz="2200" dirty="0"/>
              <a:t>your account through our website or mobile app with just your phone number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Profile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Complete </a:t>
            </a:r>
            <a:r>
              <a:rPr lang="en-US" sz="2200" dirty="0"/>
              <a:t>your profile by providing your email and store name so that we can identify you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Address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Provide </a:t>
            </a:r>
            <a:r>
              <a:rPr lang="en-US" sz="2200" dirty="0"/>
              <a:t>all address details of your business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ID &amp; Bank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Add </a:t>
            </a:r>
            <a:r>
              <a:rPr lang="en-US" sz="2200" dirty="0"/>
              <a:t>in your ID &amp; Business related details. Include necessary bank information for payments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List Products. </a:t>
            </a:r>
            <a:r>
              <a:rPr lang="en-US" sz="2200" dirty="0"/>
              <a:t>Add products to your store through seller center. Start selling as soon as your products go live after going through quality control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1888" r="15814" b="30274"/>
          <a:stretch/>
        </p:blipFill>
        <p:spPr>
          <a:xfrm>
            <a:off x="912615" y="4479505"/>
            <a:ext cx="78454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t="7443" r="11513" b="26768"/>
          <a:stretch/>
        </p:blipFill>
        <p:spPr>
          <a:xfrm>
            <a:off x="934939" y="5372885"/>
            <a:ext cx="780747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14176" r="10606" b="33784"/>
          <a:stretch/>
        </p:blipFill>
        <p:spPr>
          <a:xfrm>
            <a:off x="906348" y="3586125"/>
            <a:ext cx="972762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2" t="6568" r="15805" b="26599"/>
          <a:stretch/>
        </p:blipFill>
        <p:spPr>
          <a:xfrm>
            <a:off x="1040487" y="2601305"/>
            <a:ext cx="765147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r="18330" b="20495"/>
          <a:stretch/>
        </p:blipFill>
        <p:spPr>
          <a:xfrm>
            <a:off x="1111225" y="1616485"/>
            <a:ext cx="61716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will help you 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/>
              <a:t>E</a:t>
            </a:r>
            <a:r>
              <a:rPr lang="en-US" b="1" dirty="0" smtClean="0"/>
              <a:t>stablishing </a:t>
            </a:r>
            <a:r>
              <a:rPr lang="en-US" b="1" dirty="0"/>
              <a:t>a digital </a:t>
            </a:r>
            <a:r>
              <a:rPr lang="en-US" b="1" dirty="0" smtClean="0"/>
              <a:t>presence of your business</a:t>
            </a:r>
            <a:endParaRPr lang="en-US" b="1" dirty="0"/>
          </a:p>
          <a:p>
            <a:pPr>
              <a:spcAft>
                <a:spcPts val="1800"/>
              </a:spcAft>
            </a:pPr>
            <a:r>
              <a:rPr lang="en-US" b="1" dirty="0" smtClean="0"/>
              <a:t>Thinking </a:t>
            </a:r>
            <a:r>
              <a:rPr lang="en-US" b="1" dirty="0"/>
              <a:t>about different ways to market yourself online</a:t>
            </a:r>
          </a:p>
          <a:p>
            <a:pPr>
              <a:spcAft>
                <a:spcPts val="1800"/>
              </a:spcAft>
            </a:pPr>
            <a:r>
              <a:rPr lang="en-US" b="1" dirty="0" smtClean="0"/>
              <a:t>Understanding how you can evaluate </a:t>
            </a:r>
            <a:r>
              <a:rPr lang="en-US" b="1" dirty="0"/>
              <a:t>and </a:t>
            </a:r>
            <a:r>
              <a:rPr lang="en-US" b="1" dirty="0" smtClean="0"/>
              <a:t>improve </a:t>
            </a:r>
            <a:r>
              <a:rPr lang="en-US" b="1" dirty="0"/>
              <a:t>your digital endeavors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19" y="1189803"/>
            <a:ext cx="856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lang="en-US" sz="20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560" y="2452508"/>
            <a:ext cx="6516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Change</a:t>
            </a:r>
            <a:r>
              <a:rPr lang="en-US" sz="32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is the </a:t>
            </a:r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law of life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and those who look only to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past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present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are to miss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4315" y="4022168"/>
            <a:ext cx="4370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– John F. Kennedy</a:t>
            </a:r>
          </a:p>
          <a:p>
            <a:pPr algn="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Former President of the USA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8358389" y="2991116"/>
            <a:ext cx="856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lang="en-US" sz="20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2" t="3320" r="14273" b="906"/>
          <a:stretch/>
        </p:blipFill>
        <p:spPr>
          <a:xfrm>
            <a:off x="8358390" y="251138"/>
            <a:ext cx="3271234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078173" y="2585122"/>
            <a:ext cx="10275627" cy="35836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Most digital businesses utilize an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 like </a:t>
            </a:r>
            <a:r>
              <a:rPr lang="en-US" b="1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>
                <a:solidFill>
                  <a:srgbClr val="F85606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engage with their customers.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Today, online world is very much a part of our daily lives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experience is constantly evolving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Recall the last time you ordered a good or service online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85454" y="1259559"/>
            <a:ext cx="9968346" cy="1216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is the buying and selling of goods or services on the Internet.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3" y="5718836"/>
            <a:ext cx="1259682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73" y="5718836"/>
            <a:ext cx="1531331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09" y="5718836"/>
            <a:ext cx="1440886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8" t="12605" r="22491" b="13030"/>
          <a:stretch/>
        </p:blipFill>
        <p:spPr>
          <a:xfrm>
            <a:off x="7925532" y="5718836"/>
            <a:ext cx="875165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7" t="11079" r="26902" b="19437"/>
          <a:stretch/>
        </p:blipFill>
        <p:spPr>
          <a:xfrm>
            <a:off x="9370825" y="5718836"/>
            <a:ext cx="8355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 r="906" b="4971"/>
          <a:stretch/>
        </p:blipFill>
        <p:spPr>
          <a:xfrm>
            <a:off x="6581412" y="1608800"/>
            <a:ext cx="5145392" cy="4754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Global e-commerce sales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91" y="2811535"/>
            <a:ext cx="5612421" cy="3552146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1200"/>
              </a:spcAft>
              <a:buNone/>
            </a:pPr>
            <a:r>
              <a:rPr lang="en-US" dirty="0" smtClean="0"/>
              <a:t>Post </a:t>
            </a:r>
            <a:r>
              <a:rPr lang="en-US" b="1" dirty="0" smtClean="0"/>
              <a:t>COVID-19</a:t>
            </a:r>
            <a:r>
              <a:rPr lang="en-US" dirty="0" smtClean="0"/>
              <a:t>, e-commerce sales </a:t>
            </a:r>
            <a:r>
              <a:rPr lang="en-US" b="1" dirty="0" smtClean="0"/>
              <a:t>increased by 26.4% </a:t>
            </a:r>
            <a:r>
              <a:rPr lang="en-US" dirty="0" smtClean="0"/>
              <a:t>in </a:t>
            </a:r>
            <a:r>
              <a:rPr lang="en-US" b="1" dirty="0" smtClean="0"/>
              <a:t>2020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en-US" dirty="0" smtClean="0"/>
              <a:t>Global </a:t>
            </a:r>
            <a:r>
              <a:rPr lang="en-US" dirty="0"/>
              <a:t>retail e-commerce </a:t>
            </a:r>
            <a:r>
              <a:rPr lang="en-US" dirty="0" smtClean="0"/>
              <a:t>sales in </a:t>
            </a:r>
            <a:r>
              <a:rPr lang="en-US" b="1" dirty="0" smtClean="0"/>
              <a:t>2022</a:t>
            </a:r>
            <a:r>
              <a:rPr lang="en-US" dirty="0" smtClean="0"/>
              <a:t>: more than </a:t>
            </a:r>
            <a:r>
              <a:rPr lang="en-US" b="1" dirty="0" smtClean="0"/>
              <a:t>$5 </a:t>
            </a:r>
            <a:r>
              <a:rPr lang="en-US" b="1" dirty="0"/>
              <a:t>trillion </a:t>
            </a:r>
            <a:endParaRPr lang="en-US" b="1" dirty="0" smtClean="0"/>
          </a:p>
          <a:p>
            <a:pPr marL="114300" indent="0">
              <a:spcAft>
                <a:spcPts val="1200"/>
              </a:spcAft>
              <a:buNone/>
            </a:pPr>
            <a:r>
              <a:rPr lang="en-US" dirty="0" smtClean="0"/>
              <a:t>E-commerce accounts </a:t>
            </a:r>
            <a:r>
              <a:rPr lang="en-US" dirty="0"/>
              <a:t>for more than a </a:t>
            </a:r>
            <a:r>
              <a:rPr lang="en-US" b="1" dirty="0" smtClean="0"/>
              <a:t>1/5 </a:t>
            </a:r>
            <a:r>
              <a:rPr lang="en-US" b="1" dirty="0"/>
              <a:t>of total retail </a:t>
            </a:r>
            <a:r>
              <a:rPr lang="en-US" b="1" dirty="0" smtClean="0"/>
              <a:t>sales</a:t>
            </a:r>
            <a:endParaRPr lang="en-US" sz="2600" b="1" dirty="0"/>
          </a:p>
          <a:p>
            <a:pPr marL="114300" indent="0">
              <a:buNone/>
            </a:pPr>
            <a:r>
              <a:rPr lang="en-US" dirty="0" smtClean="0"/>
              <a:t>By </a:t>
            </a:r>
            <a:r>
              <a:rPr lang="en-US" b="1" dirty="0" smtClean="0"/>
              <a:t>2025</a:t>
            </a:r>
            <a:r>
              <a:rPr lang="en-US" dirty="0" smtClean="0"/>
              <a:t>, total e-commerce spending: </a:t>
            </a:r>
            <a:r>
              <a:rPr lang="en-US" b="1" dirty="0" smtClean="0"/>
              <a:t>$7 trillion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4226" y="1146410"/>
            <a:ext cx="5357186" cy="16651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are expected to increase over the next years.</a:t>
            </a:r>
          </a:p>
        </p:txBody>
      </p:sp>
    </p:spTree>
    <p:extLst>
      <p:ext uri="{BB962C8B-B14F-4D97-AF65-F5344CB8AC3E}">
        <p14:creationId xmlns:p14="http://schemas.microsoft.com/office/powerpoint/2010/main" val="2581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01985" y="2516788"/>
            <a:ext cx="6284963" cy="3815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Pakistan is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37th largest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e-commerce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with a revenue of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$5.9 billion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2021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Pakistan’s e-commerce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expanded by 45%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2021, contributing to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global growth rate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15%.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bulging middle class and broadband subscriptions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over 100 million are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stimulating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rapid development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e-commerce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market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Pakistan.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365125"/>
            <a:ext cx="109727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Pakistan’s e-commerce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10996" y="1300503"/>
            <a:ext cx="10375952" cy="1216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is projected to generate </a:t>
            </a:r>
            <a:r>
              <a:rPr lang="en-US" sz="4000" b="1" dirty="0" smtClean="0">
                <a:solidFill>
                  <a:srgbClr val="002060"/>
                </a:solidFill>
              </a:rPr>
              <a:t>US$7.7 </a:t>
            </a:r>
            <a:r>
              <a:rPr lang="en-US" sz="4000" b="1" dirty="0">
                <a:solidFill>
                  <a:srgbClr val="002060"/>
                </a:solidFill>
              </a:rPr>
              <a:t>billion revenue in 2022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4338" y="3417540"/>
            <a:ext cx="4135273" cy="20006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323F4F"/>
                </a:solidFill>
              </a:rPr>
              <a:t>With </a:t>
            </a:r>
            <a:r>
              <a:rPr lang="en-US" b="1" dirty="0">
                <a:solidFill>
                  <a:srgbClr val="323F4F"/>
                </a:solidFill>
              </a:rPr>
              <a:t>a yearly growth rate of 7% between 2021 and 2025, Pakistan is even expected to outperform the global average of 6%.</a:t>
            </a:r>
            <a:endParaRPr lang="en-US" b="1" dirty="0" smtClean="0">
              <a:solidFill>
                <a:srgbClr val="323F4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502" y="2634477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7919E"/>
                </a:solidFill>
                <a:latin typeface="Century Gothic" panose="020B0502020202020204" pitchFamily="34" charset="0"/>
              </a:rPr>
              <a:t>“</a:t>
            </a:r>
            <a:endParaRPr lang="en-US" sz="2400" dirty="0">
              <a:solidFill>
                <a:srgbClr val="8791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V="1">
            <a:off x="4335788" y="4352824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7919E"/>
                </a:solidFill>
                <a:latin typeface="Century Gothic" panose="020B0502020202020204" pitchFamily="34" charset="0"/>
              </a:rPr>
              <a:t>“</a:t>
            </a:r>
            <a:endParaRPr lang="en-US" sz="2400" dirty="0">
              <a:solidFill>
                <a:srgbClr val="8791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96" y="5279588"/>
            <a:ext cx="264329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365125"/>
            <a:ext cx="10986448" cy="1423555"/>
          </a:xfrm>
        </p:spPr>
        <p:txBody>
          <a:bodyPr>
            <a:noAutofit/>
          </a:bodyPr>
          <a:lstStyle/>
          <a:p>
            <a:r>
              <a:rPr lang="en-US" dirty="0" smtClean="0"/>
              <a:t>E-commerce firms can range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301" y="1420192"/>
            <a:ext cx="10372296" cy="124112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in </a:t>
            </a:r>
            <a:r>
              <a:rPr lang="en-US" sz="4000" b="1" dirty="0">
                <a:solidFill>
                  <a:srgbClr val="002060"/>
                </a:solidFill>
              </a:rPr>
              <a:t>size from small startups to enormous corporations.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5460" y="2585122"/>
            <a:ext cx="5590140" cy="35836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 four sizes of e-commerce firms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Startup.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enterprise or medium enterprise up to 5 years old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considered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startup.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</a:rPr>
              <a:t>Good </a:t>
            </a:r>
            <a:r>
              <a:rPr lang="en-US" b="1" dirty="0">
                <a:solidFill>
                  <a:srgbClr val="002060"/>
                </a:solidFill>
              </a:rPr>
              <a:t>Will </a:t>
            </a:r>
            <a:r>
              <a:rPr lang="en-US" b="1" dirty="0" smtClean="0">
                <a:solidFill>
                  <a:srgbClr val="002060"/>
                </a:solidFill>
              </a:rPr>
              <a:t>Store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an example of an e-commerce startup on </a:t>
            </a:r>
            <a:r>
              <a:rPr lang="en-US" b="1" dirty="0" err="1" smtClean="0">
                <a:solidFill>
                  <a:srgbClr val="F85606"/>
                </a:solidFill>
              </a:rPr>
              <a:t>Daraz</a:t>
            </a:r>
            <a:endParaRPr lang="en-US" b="1" dirty="0" smtClean="0">
              <a:solidFill>
                <a:srgbClr val="F856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41" y="2367111"/>
            <a:ext cx="4834547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29107" y="1129553"/>
            <a:ext cx="9561305" cy="22674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Annual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turnover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 to PKR 150 million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Markhor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handcrafted footwear company, is an example of a small business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29106" y="3590365"/>
            <a:ext cx="9561306" cy="256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Mid-market business.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Annual sales turnover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above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PKR 150 Million to PKR 800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Million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20428F"/>
                </a:solidFill>
              </a:rPr>
              <a:t>TPS Pakistan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payment solution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provider, is an example of a medium-sized business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43" y="2939818"/>
            <a:ext cx="4474028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49" y="5432611"/>
            <a:ext cx="26054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29107" y="844754"/>
            <a:ext cx="10260551" cy="1489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b="1" dirty="0" smtClean="0"/>
              <a:t>Large enterprise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 smtClean="0">
                <a:solidFill>
                  <a:srgbClr val="F85606"/>
                </a:solidFill>
              </a:rPr>
              <a:t>Daraz</a:t>
            </a:r>
            <a:r>
              <a:rPr lang="en-US" b="1" dirty="0" smtClean="0">
                <a:solidFill>
                  <a:srgbClr val="F85606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one in e-commerce market of Pakistan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78" y="3951182"/>
            <a:ext cx="753435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501" y="5463875"/>
            <a:ext cx="1374676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35" y="2080529"/>
            <a:ext cx="2170323" cy="96411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29106" y="4865582"/>
            <a:ext cx="10260551" cy="1055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b="1" dirty="0" err="1" smtClean="0">
                <a:solidFill>
                  <a:srgbClr val="006F3B"/>
                </a:solidFill>
              </a:rPr>
              <a:t>Engro</a:t>
            </a:r>
            <a:r>
              <a:rPr lang="en-US" b="1" dirty="0" smtClean="0">
                <a:solidFill>
                  <a:srgbClr val="006F3B"/>
                </a:solidFill>
              </a:rPr>
              <a:t> Corporation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multinational company, has interests in a diverse range of businesses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4564" y="3069055"/>
            <a:ext cx="10260551" cy="984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1B75BB"/>
                </a:solidFill>
              </a:rPr>
              <a:t>NETSOL Technologies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large enterprise, is a global provider of IT solutions to the asset finance and leasing industry </a:t>
            </a:r>
          </a:p>
        </p:txBody>
      </p:sp>
    </p:spTree>
    <p:extLst>
      <p:ext uri="{BB962C8B-B14F-4D97-AF65-F5344CB8AC3E}">
        <p14:creationId xmlns:p14="http://schemas.microsoft.com/office/powerpoint/2010/main" val="8005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models of e-commerce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54" y="1270056"/>
            <a:ext cx="9968346" cy="12684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are Business-to-Business (B2B) and Business-to-Consumer (B2C)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14651" y="2538484"/>
            <a:ext cx="10139149" cy="37667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Let’s review each type of electronic commerce in a bit more detail.</a:t>
            </a:r>
          </a:p>
          <a:p>
            <a:pPr marL="114300" indent="0">
              <a:buNone/>
            </a:pPr>
            <a:r>
              <a:rPr lang="en-US" b="1" dirty="0" smtClean="0"/>
              <a:t>B2B E-commerce</a:t>
            </a:r>
          </a:p>
          <a:p>
            <a:pPr marL="571500" lvl="1" indent="0">
              <a:spcAft>
                <a:spcPts val="1200"/>
              </a:spcAft>
              <a:buNone/>
            </a:pPr>
            <a:r>
              <a:rPr lang="en-US" sz="2200" dirty="0" smtClean="0"/>
              <a:t>Transactions made between businesses, such as </a:t>
            </a:r>
            <a:r>
              <a:rPr lang="en-US" sz="2200" b="1" dirty="0" smtClean="0"/>
              <a:t>a manufacturer </a:t>
            </a:r>
            <a:r>
              <a:rPr lang="en-US" sz="2200" dirty="0" smtClean="0"/>
              <a:t>and </a:t>
            </a:r>
            <a:r>
              <a:rPr lang="en-US" sz="2200" b="1" dirty="0" smtClean="0"/>
              <a:t>a wholesaler or retailer</a:t>
            </a:r>
          </a:p>
          <a:p>
            <a:pPr marL="114300" indent="0">
              <a:buNone/>
            </a:pPr>
            <a:r>
              <a:rPr lang="en-US" b="1" dirty="0" smtClean="0"/>
              <a:t>B2C E-commerce</a:t>
            </a:r>
            <a:endParaRPr lang="en-US" dirty="0"/>
          </a:p>
          <a:p>
            <a:pPr marL="571500" lvl="1" indent="0">
              <a:buNone/>
            </a:pPr>
            <a:r>
              <a:rPr lang="en-US" sz="2200" dirty="0" smtClean="0"/>
              <a:t>Sales made </a:t>
            </a:r>
            <a:r>
              <a:rPr lang="en-US" sz="2200" dirty="0"/>
              <a:t>between </a:t>
            </a:r>
            <a:r>
              <a:rPr lang="en-US" sz="2200" b="1" dirty="0"/>
              <a:t>a business </a:t>
            </a:r>
            <a:r>
              <a:rPr lang="en-US" sz="2200" dirty="0"/>
              <a:t>and </a:t>
            </a:r>
            <a:r>
              <a:rPr lang="en-US" sz="2200" b="1" dirty="0"/>
              <a:t>a </a:t>
            </a:r>
            <a:r>
              <a:rPr lang="en-US" sz="2200" b="1" dirty="0" smtClean="0"/>
              <a:t>consumer</a:t>
            </a:r>
          </a:p>
          <a:p>
            <a:pPr marL="571500" lvl="1" indent="0">
              <a:buNone/>
            </a:pPr>
            <a:r>
              <a:rPr lang="en-US" sz="2200" dirty="0" smtClean="0"/>
              <a:t>When </a:t>
            </a:r>
            <a:r>
              <a:rPr lang="en-US" sz="2200" dirty="0"/>
              <a:t>you buy </a:t>
            </a:r>
            <a:r>
              <a:rPr lang="en-US" sz="2200" dirty="0" smtClean="0"/>
              <a:t>food from </a:t>
            </a:r>
            <a:r>
              <a:rPr lang="en-US" sz="2200" b="1" dirty="0" err="1" smtClean="0">
                <a:solidFill>
                  <a:srgbClr val="DE0369"/>
                </a:solidFill>
              </a:rPr>
              <a:t>foodpanda</a:t>
            </a:r>
            <a:r>
              <a:rPr lang="en-US" sz="2200" dirty="0" smtClean="0"/>
              <a:t>, it’s </a:t>
            </a:r>
            <a:r>
              <a:rPr lang="en-US" sz="2200" dirty="0"/>
              <a:t>a </a:t>
            </a:r>
            <a:r>
              <a:rPr lang="en-US" sz="2200" dirty="0" smtClean="0"/>
              <a:t>B2C e-commerce </a:t>
            </a:r>
            <a:r>
              <a:rPr lang="en-US" sz="2200" dirty="0"/>
              <a:t>transaction.</a:t>
            </a:r>
            <a:endParaRPr lang="en-US" sz="2200" dirty="0" smtClean="0"/>
          </a:p>
          <a:p>
            <a:pPr marL="5715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07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818</Words>
  <Application>Microsoft Office PowerPoint</Application>
  <PresentationFormat>Widescreen</PresentationFormat>
  <Paragraphs>100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system-ui</vt:lpstr>
      <vt:lpstr>Office Theme</vt:lpstr>
      <vt:lpstr>Daraz  E-Commerce Training</vt:lpstr>
      <vt:lpstr>This course will help you in:</vt:lpstr>
      <vt:lpstr>Electronic Commerce</vt:lpstr>
      <vt:lpstr>Global e-commerce sales</vt:lpstr>
      <vt:lpstr>Pakistan’s e-commerce market</vt:lpstr>
      <vt:lpstr>E-commerce firms can range</vt:lpstr>
      <vt:lpstr>PowerPoint Presentation</vt:lpstr>
      <vt:lpstr>PowerPoint Presentation</vt:lpstr>
      <vt:lpstr>Main models of e-commerce</vt:lpstr>
      <vt:lpstr>Pakistan’s e-commerce leader</vt:lpstr>
      <vt:lpstr>Daraz aims to beef up timely</vt:lpstr>
      <vt:lpstr>Daraz Desktop Website</vt:lpstr>
      <vt:lpstr>Daraz Mobile App</vt:lpstr>
      <vt:lpstr>Product Webpage Detail</vt:lpstr>
      <vt:lpstr>PowerPoint Presentation</vt:lpstr>
      <vt:lpstr>Why Sell on Daraz?</vt:lpstr>
      <vt:lpstr>Daraz Seller Account</vt:lpstr>
      <vt:lpstr>PowerPoint Presentation</vt:lpstr>
      <vt:lpstr>Simple Steps to Start Selling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Daraz E-Commerce Training</dc:title>
  <dc:creator>Microsoft account</dc:creator>
  <cp:lastModifiedBy>Microsoft account</cp:lastModifiedBy>
  <cp:revision>150</cp:revision>
  <dcterms:created xsi:type="dcterms:W3CDTF">2022-11-08T07:15:27Z</dcterms:created>
  <dcterms:modified xsi:type="dcterms:W3CDTF">2022-11-09T14:15:53Z</dcterms:modified>
</cp:coreProperties>
</file>