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7" r:id="rId7"/>
    <p:sldId id="26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76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25C3C-3D71-47FD-9923-F2285EC07C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CAF7D3-423A-42A8-A86E-BE2B8B3CCDE6}">
      <dgm:prSet/>
      <dgm:spPr/>
      <dgm:t>
        <a:bodyPr/>
        <a:lstStyle/>
        <a:p>
          <a:r>
            <a:rPr lang="en-US"/>
            <a:t>Student for Western Governors University’s Master of Data Analytics Program</a:t>
          </a:r>
        </a:p>
      </dgm:t>
    </dgm:pt>
    <dgm:pt modelId="{517E5FBD-6D10-4517-A037-9043A748B3FE}" type="parTrans" cxnId="{8E9C9D6B-218F-448E-BC50-934E6D08AAFF}">
      <dgm:prSet/>
      <dgm:spPr/>
      <dgm:t>
        <a:bodyPr/>
        <a:lstStyle/>
        <a:p>
          <a:endParaRPr lang="en-US"/>
        </a:p>
      </dgm:t>
    </dgm:pt>
    <dgm:pt modelId="{7DFC3BD6-137C-4122-B907-510A69CBB24E}" type="sibTrans" cxnId="{8E9C9D6B-218F-448E-BC50-934E6D08AAFF}">
      <dgm:prSet/>
      <dgm:spPr/>
      <dgm:t>
        <a:bodyPr/>
        <a:lstStyle/>
        <a:p>
          <a:endParaRPr lang="en-US"/>
        </a:p>
      </dgm:t>
    </dgm:pt>
    <dgm:pt modelId="{B7E2271D-7EFA-42E7-9EE8-81FFD45A3BCC}">
      <dgm:prSet/>
      <dgm:spPr/>
      <dgm:t>
        <a:bodyPr/>
        <a:lstStyle/>
        <a:p>
          <a:r>
            <a:rPr lang="en-US"/>
            <a:t>Graduated with an undergraduate degree in Accounting and Financial Management in 2023</a:t>
          </a:r>
        </a:p>
      </dgm:t>
    </dgm:pt>
    <dgm:pt modelId="{B91F794C-8E01-4A36-BE3B-CBA2424708FB}" type="parTrans" cxnId="{1ED5E06A-65AD-41E1-9EED-E6E06048F8F0}">
      <dgm:prSet/>
      <dgm:spPr/>
      <dgm:t>
        <a:bodyPr/>
        <a:lstStyle/>
        <a:p>
          <a:endParaRPr lang="en-US"/>
        </a:p>
      </dgm:t>
    </dgm:pt>
    <dgm:pt modelId="{9AE10462-E8C4-47F6-9216-9E6CE54CA941}" type="sibTrans" cxnId="{1ED5E06A-65AD-41E1-9EED-E6E06048F8F0}">
      <dgm:prSet/>
      <dgm:spPr/>
      <dgm:t>
        <a:bodyPr/>
        <a:lstStyle/>
        <a:p>
          <a:endParaRPr lang="en-US"/>
        </a:p>
      </dgm:t>
    </dgm:pt>
    <dgm:pt modelId="{0C320C1A-8C01-4E0B-9996-9BFA54CFF1B3}" type="pres">
      <dgm:prSet presAssocID="{2B225C3C-3D71-47FD-9923-F2285EC07CF0}" presName="root" presStyleCnt="0">
        <dgm:presLayoutVars>
          <dgm:dir/>
          <dgm:resizeHandles val="exact"/>
        </dgm:presLayoutVars>
      </dgm:prSet>
      <dgm:spPr/>
    </dgm:pt>
    <dgm:pt modelId="{8335DA53-AD71-4F54-B3AC-10247FE46EB9}" type="pres">
      <dgm:prSet presAssocID="{8ECAF7D3-423A-42A8-A86E-BE2B8B3CCDE6}" presName="compNode" presStyleCnt="0"/>
      <dgm:spPr/>
    </dgm:pt>
    <dgm:pt modelId="{3E6B98DF-B060-40CC-8D42-6ABA6FFBAD5A}" type="pres">
      <dgm:prSet presAssocID="{8ECAF7D3-423A-42A8-A86E-BE2B8B3CCDE6}" presName="bgRect" presStyleLbl="bgShp" presStyleIdx="0" presStyleCnt="2"/>
      <dgm:spPr/>
    </dgm:pt>
    <dgm:pt modelId="{9404C31C-87F0-4E52-9E1A-B4F46AB19649}" type="pres">
      <dgm:prSet presAssocID="{8ECAF7D3-423A-42A8-A86E-BE2B8B3CCD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B4E0B8D-A28B-454C-A843-D1052D4DABFC}" type="pres">
      <dgm:prSet presAssocID="{8ECAF7D3-423A-42A8-A86E-BE2B8B3CCDE6}" presName="spaceRect" presStyleCnt="0"/>
      <dgm:spPr/>
    </dgm:pt>
    <dgm:pt modelId="{E60CA953-8081-4139-8D57-31938E821418}" type="pres">
      <dgm:prSet presAssocID="{8ECAF7D3-423A-42A8-A86E-BE2B8B3CCDE6}" presName="parTx" presStyleLbl="revTx" presStyleIdx="0" presStyleCnt="2">
        <dgm:presLayoutVars>
          <dgm:chMax val="0"/>
          <dgm:chPref val="0"/>
        </dgm:presLayoutVars>
      </dgm:prSet>
      <dgm:spPr/>
    </dgm:pt>
    <dgm:pt modelId="{A28E6EAC-6814-419B-8A4A-1381E4222FBE}" type="pres">
      <dgm:prSet presAssocID="{7DFC3BD6-137C-4122-B907-510A69CBB24E}" presName="sibTrans" presStyleCnt="0"/>
      <dgm:spPr/>
    </dgm:pt>
    <dgm:pt modelId="{AA90229E-FE28-4875-9474-34F51F085158}" type="pres">
      <dgm:prSet presAssocID="{B7E2271D-7EFA-42E7-9EE8-81FFD45A3BCC}" presName="compNode" presStyleCnt="0"/>
      <dgm:spPr/>
    </dgm:pt>
    <dgm:pt modelId="{8031A0CF-F6D7-43D5-B58E-5D39AB5A0C3F}" type="pres">
      <dgm:prSet presAssocID="{B7E2271D-7EFA-42E7-9EE8-81FFD45A3BCC}" presName="bgRect" presStyleLbl="bgShp" presStyleIdx="1" presStyleCnt="2"/>
      <dgm:spPr/>
    </dgm:pt>
    <dgm:pt modelId="{A77F2AB6-DAEB-46AE-90B4-EF15249574B2}" type="pres">
      <dgm:prSet presAssocID="{B7E2271D-7EFA-42E7-9EE8-81FFD45A3B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2AAFA3A-8526-4168-8E72-849198B80BA8}" type="pres">
      <dgm:prSet presAssocID="{B7E2271D-7EFA-42E7-9EE8-81FFD45A3BCC}" presName="spaceRect" presStyleCnt="0"/>
      <dgm:spPr/>
    </dgm:pt>
    <dgm:pt modelId="{28075EB9-11E6-44D7-80CD-52C3C8533B48}" type="pres">
      <dgm:prSet presAssocID="{B7E2271D-7EFA-42E7-9EE8-81FFD45A3B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83D2F2F-D6B3-4348-A0BA-67CE828FC805}" type="presOf" srcId="{B7E2271D-7EFA-42E7-9EE8-81FFD45A3BCC}" destId="{28075EB9-11E6-44D7-80CD-52C3C8533B48}" srcOrd="0" destOrd="0" presId="urn:microsoft.com/office/officeart/2018/2/layout/IconVerticalSolidList"/>
    <dgm:cxn modelId="{1ED5E06A-65AD-41E1-9EED-E6E06048F8F0}" srcId="{2B225C3C-3D71-47FD-9923-F2285EC07CF0}" destId="{B7E2271D-7EFA-42E7-9EE8-81FFD45A3BCC}" srcOrd="1" destOrd="0" parTransId="{B91F794C-8E01-4A36-BE3B-CBA2424708FB}" sibTransId="{9AE10462-E8C4-47F6-9216-9E6CE54CA941}"/>
    <dgm:cxn modelId="{8E9C9D6B-218F-448E-BC50-934E6D08AAFF}" srcId="{2B225C3C-3D71-47FD-9923-F2285EC07CF0}" destId="{8ECAF7D3-423A-42A8-A86E-BE2B8B3CCDE6}" srcOrd="0" destOrd="0" parTransId="{517E5FBD-6D10-4517-A037-9043A748B3FE}" sibTransId="{7DFC3BD6-137C-4122-B907-510A69CBB24E}"/>
    <dgm:cxn modelId="{9E5312B7-EA85-4044-94DF-4F8879BA595A}" type="presOf" srcId="{2B225C3C-3D71-47FD-9923-F2285EC07CF0}" destId="{0C320C1A-8C01-4E0B-9996-9BFA54CFF1B3}" srcOrd="0" destOrd="0" presId="urn:microsoft.com/office/officeart/2018/2/layout/IconVerticalSolidList"/>
    <dgm:cxn modelId="{86691EC8-AAF8-49AC-8803-E82065078CA1}" type="presOf" srcId="{8ECAF7D3-423A-42A8-A86E-BE2B8B3CCDE6}" destId="{E60CA953-8081-4139-8D57-31938E821418}" srcOrd="0" destOrd="0" presId="urn:microsoft.com/office/officeart/2018/2/layout/IconVerticalSolidList"/>
    <dgm:cxn modelId="{C4CE9634-0F46-4BCF-8412-68C48BF2F541}" type="presParOf" srcId="{0C320C1A-8C01-4E0B-9996-9BFA54CFF1B3}" destId="{8335DA53-AD71-4F54-B3AC-10247FE46EB9}" srcOrd="0" destOrd="0" presId="urn:microsoft.com/office/officeart/2018/2/layout/IconVerticalSolidList"/>
    <dgm:cxn modelId="{FD8ACE52-ECBB-4893-BAE2-EE536FFE0D4A}" type="presParOf" srcId="{8335DA53-AD71-4F54-B3AC-10247FE46EB9}" destId="{3E6B98DF-B060-40CC-8D42-6ABA6FFBAD5A}" srcOrd="0" destOrd="0" presId="urn:microsoft.com/office/officeart/2018/2/layout/IconVerticalSolidList"/>
    <dgm:cxn modelId="{DE849575-A917-4A71-8669-CD2DEE164B0D}" type="presParOf" srcId="{8335DA53-AD71-4F54-B3AC-10247FE46EB9}" destId="{9404C31C-87F0-4E52-9E1A-B4F46AB19649}" srcOrd="1" destOrd="0" presId="urn:microsoft.com/office/officeart/2018/2/layout/IconVerticalSolidList"/>
    <dgm:cxn modelId="{03F10AAA-AD17-41BB-8FA3-18ECDF00A5EE}" type="presParOf" srcId="{8335DA53-AD71-4F54-B3AC-10247FE46EB9}" destId="{2B4E0B8D-A28B-454C-A843-D1052D4DABFC}" srcOrd="2" destOrd="0" presId="urn:microsoft.com/office/officeart/2018/2/layout/IconVerticalSolidList"/>
    <dgm:cxn modelId="{72A007E5-C57F-4DC1-8A8D-FAD531F9AD14}" type="presParOf" srcId="{8335DA53-AD71-4F54-B3AC-10247FE46EB9}" destId="{E60CA953-8081-4139-8D57-31938E821418}" srcOrd="3" destOrd="0" presId="urn:microsoft.com/office/officeart/2018/2/layout/IconVerticalSolidList"/>
    <dgm:cxn modelId="{891A49BD-FEB7-4B89-B179-BD62D3F51BCC}" type="presParOf" srcId="{0C320C1A-8C01-4E0B-9996-9BFA54CFF1B3}" destId="{A28E6EAC-6814-419B-8A4A-1381E4222FBE}" srcOrd="1" destOrd="0" presId="urn:microsoft.com/office/officeart/2018/2/layout/IconVerticalSolidList"/>
    <dgm:cxn modelId="{C0F817CD-7901-4B1C-B38D-CEFD15D888A1}" type="presParOf" srcId="{0C320C1A-8C01-4E0B-9996-9BFA54CFF1B3}" destId="{AA90229E-FE28-4875-9474-34F51F085158}" srcOrd="2" destOrd="0" presId="urn:microsoft.com/office/officeart/2018/2/layout/IconVerticalSolidList"/>
    <dgm:cxn modelId="{6BFD0ECD-B31D-4A94-B57C-5141013D2C23}" type="presParOf" srcId="{AA90229E-FE28-4875-9474-34F51F085158}" destId="{8031A0CF-F6D7-43D5-B58E-5D39AB5A0C3F}" srcOrd="0" destOrd="0" presId="urn:microsoft.com/office/officeart/2018/2/layout/IconVerticalSolidList"/>
    <dgm:cxn modelId="{6D361259-AFC6-49F1-B8E4-53CBAE96F6D0}" type="presParOf" srcId="{AA90229E-FE28-4875-9474-34F51F085158}" destId="{A77F2AB6-DAEB-46AE-90B4-EF15249574B2}" srcOrd="1" destOrd="0" presId="urn:microsoft.com/office/officeart/2018/2/layout/IconVerticalSolidList"/>
    <dgm:cxn modelId="{9FBB7FB5-6CAF-4995-9883-6480795E5C20}" type="presParOf" srcId="{AA90229E-FE28-4875-9474-34F51F085158}" destId="{72AAFA3A-8526-4168-8E72-849198B80BA8}" srcOrd="2" destOrd="0" presId="urn:microsoft.com/office/officeart/2018/2/layout/IconVerticalSolidList"/>
    <dgm:cxn modelId="{41345C80-D196-43AD-A274-470F4CCD833F}" type="presParOf" srcId="{AA90229E-FE28-4875-9474-34F51F085158}" destId="{28075EB9-11E6-44D7-80CD-52C3C8533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B98DF-B060-40CC-8D42-6ABA6FFBAD5A}">
      <dsp:nvSpPr>
        <dsp:cNvPr id="0" name=""/>
        <dsp:cNvSpPr/>
      </dsp:nvSpPr>
      <dsp:spPr>
        <a:xfrm>
          <a:off x="0" y="619124"/>
          <a:ext cx="9237662" cy="1143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4C31C-87F0-4E52-9E1A-B4F46AB19649}">
      <dsp:nvSpPr>
        <dsp:cNvPr id="0" name=""/>
        <dsp:cNvSpPr/>
      </dsp:nvSpPr>
      <dsp:spPr>
        <a:xfrm>
          <a:off x="345757" y="876299"/>
          <a:ext cx="628650" cy="628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CA953-8081-4139-8D57-31938E821418}">
      <dsp:nvSpPr>
        <dsp:cNvPr id="0" name=""/>
        <dsp:cNvSpPr/>
      </dsp:nvSpPr>
      <dsp:spPr>
        <a:xfrm>
          <a:off x="1320165" y="619124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Student for Western Governors University’s Master of Data Analytics Program</a:t>
          </a:r>
        </a:p>
      </dsp:txBody>
      <dsp:txXfrm>
        <a:off x="1320165" y="619124"/>
        <a:ext cx="7917497" cy="1143000"/>
      </dsp:txXfrm>
    </dsp:sp>
    <dsp:sp modelId="{8031A0CF-F6D7-43D5-B58E-5D39AB5A0C3F}">
      <dsp:nvSpPr>
        <dsp:cNvPr id="0" name=""/>
        <dsp:cNvSpPr/>
      </dsp:nvSpPr>
      <dsp:spPr>
        <a:xfrm>
          <a:off x="0" y="2047875"/>
          <a:ext cx="9237662" cy="1143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F2AB6-DAEB-46AE-90B4-EF15249574B2}">
      <dsp:nvSpPr>
        <dsp:cNvPr id="0" name=""/>
        <dsp:cNvSpPr/>
      </dsp:nvSpPr>
      <dsp:spPr>
        <a:xfrm>
          <a:off x="345757" y="2305050"/>
          <a:ext cx="628650" cy="628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75EB9-11E6-44D7-80CD-52C3C8533B48}">
      <dsp:nvSpPr>
        <dsp:cNvPr id="0" name=""/>
        <dsp:cNvSpPr/>
      </dsp:nvSpPr>
      <dsp:spPr>
        <a:xfrm>
          <a:off x="1320165" y="2047875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Graduated with an undergraduate degree in Accounting and Financial Management in 2023</a:t>
          </a:r>
        </a:p>
      </dsp:txBody>
      <dsp:txXfrm>
        <a:off x="1320165" y="2047875"/>
        <a:ext cx="7917497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83349-CC22-41D2-BD35-6FF30F649488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E57F7-9295-44AE-8EA0-DEDBA60BC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36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E57F7-9295-44AE-8EA0-DEDBA60BCDC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99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5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2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4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3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kickstarter.com/hc/en-us/articles/115005128434-What-is-the-maximum-project-dur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AFAFB-5FCF-2A26-E655-A1C864A38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17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4A87A-0E3E-2929-8422-8204C2D32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Predictive modelling for </a:t>
            </a:r>
            <a:r>
              <a:rPr lang="en-US" dirty="0" err="1"/>
              <a:t>kickstarter</a:t>
            </a:r>
            <a:r>
              <a:rPr lang="en-US" dirty="0"/>
              <a:t> projects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24797-78D6-AF06-F96C-12B8CBEC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Aidan Soares</a:t>
            </a:r>
            <a:r>
              <a:rPr lang="en-CA" dirty="0"/>
              <a:t> – 012042436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1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8D460-DB2E-1E8B-5A92-7D6265E7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Proposed actions</a:t>
            </a: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C4F3-5971-2D64-1FFA-BF7DE0C9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US" dirty="0"/>
              <a:t>Creators should utilize the predictive model to assess their project prior to launch, to identify if it needs tweaking during the planning phase</a:t>
            </a:r>
          </a:p>
          <a:p>
            <a:r>
              <a:rPr lang="en-US" dirty="0"/>
              <a:t>Creators should choose reasonable funding goals, setting a goal that aligns with costs. Creators should also take advantage of online marketing to promote their campaign, to attract support and garner backers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2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65933-8EE0-7F40-A238-432246E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Expected benefits of study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7E39-C7DF-E03F-002A-1E6CF67D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Provides creators with a predictive model that can determine project’s likelihood of succeeding in current state</a:t>
            </a:r>
          </a:p>
          <a:p>
            <a:r>
              <a:rPr lang="en-US" dirty="0"/>
              <a:t>Indicates areas of focus for creators to target during their campaign (funding goal, backer count)</a:t>
            </a:r>
          </a:p>
          <a:p>
            <a:r>
              <a:rPr lang="en-US" dirty="0"/>
              <a:t>Saves creators time and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9902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E176-1013-FE53-119B-7739842E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2EAD-0861-3F9F-1958-CE04FEA8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Kickstarter. (2024). </a:t>
            </a:r>
            <a:r>
              <a:rPr lang="en-CA" i="1" dirty="0"/>
              <a:t>Kickstarter Support; Getting Started</a:t>
            </a:r>
            <a:r>
              <a:rPr lang="en-CA" dirty="0"/>
              <a:t>. Kickstarter. Retrieved June 29, 2024, from </a:t>
            </a:r>
            <a:r>
              <a:rPr lang="en-CA" dirty="0">
                <a:hlinkClick r:id="rId2"/>
              </a:rPr>
              <a:t>https://help.kickstarter.com/hc/en-us/articles/115005128434-What-is-the-maximum-project-duration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566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C6B17-CE2B-55A7-2691-7F84251F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About me</a:t>
            </a:r>
            <a:endParaRPr lang="en-CA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A653149-45D4-A0D4-4FCF-3B3B5DC95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940927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2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3264A-030E-18E4-21DF-B7220AEA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0"/>
            <a:ext cx="424069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Problem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019E-F040-FFCE-0F74-E0745992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286000"/>
            <a:ext cx="5362803" cy="381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dirty="0">
              <a:latin typeface="Times New Roman" panose="02020603050405020304" pitchFamily="18" charset="0"/>
            </a:endParaRPr>
          </a:p>
          <a:p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Hypothesis, H</a:t>
            </a:r>
            <a:r>
              <a:rPr lang="en-CA" sz="1800" b="1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predictive Logistic Regression model </a:t>
            </a:r>
            <a:r>
              <a:rPr lang="en-CA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constructed from the research dataset with a model accuracy above 70%.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Hypothesis H</a:t>
            </a:r>
            <a:r>
              <a:rPr lang="en-CA" sz="1800" b="1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predictive Logistic Regression model </a:t>
            </a:r>
            <a:r>
              <a:rPr lang="en-CA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constructed from the research dataset with a model accuracy above 70%.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79E26E-DEB8-1885-9E74-61D75FA05396}"/>
              </a:ext>
            </a:extLst>
          </p:cNvPr>
          <p:cNvSpPr txBox="1">
            <a:spLocks/>
          </p:cNvSpPr>
          <p:nvPr/>
        </p:nvSpPr>
        <p:spPr>
          <a:xfrm>
            <a:off x="6095998" y="163596"/>
            <a:ext cx="5362803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Using historical data, can a predictive model be constructed using logistic regression to determine the likelihood of a Kickstarter campaign's success?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246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49DEA-CA88-2443-0330-1693B8A7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General summary of data analysis</a:t>
            </a:r>
            <a:endParaRPr lang="en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45B-9577-96DB-897C-3806690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5" y="2517296"/>
            <a:ext cx="9779903" cy="3732898"/>
          </a:xfrm>
        </p:spPr>
        <p:txBody>
          <a:bodyPr>
            <a:normAutofit/>
          </a:bodyPr>
          <a:lstStyle/>
          <a:p>
            <a:r>
              <a:rPr lang="en-US" dirty="0"/>
              <a:t>What is the ideal goal?</a:t>
            </a:r>
          </a:p>
          <a:p>
            <a:r>
              <a:rPr lang="en-US" dirty="0"/>
              <a:t>Review of data distribution</a:t>
            </a:r>
          </a:p>
          <a:p>
            <a:r>
              <a:rPr lang="en-US" dirty="0"/>
              <a:t>Cleaning data</a:t>
            </a:r>
          </a:p>
          <a:p>
            <a:r>
              <a:rPr lang="en-CA" dirty="0"/>
              <a:t>Paired t-test</a:t>
            </a:r>
          </a:p>
          <a:p>
            <a:r>
              <a:rPr lang="en-CA" dirty="0"/>
              <a:t>Logistic regression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477297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1BBC3-B2EB-EC5E-30EA-FAB2FA8D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82" y="2544416"/>
            <a:ext cx="3823234" cy="1769165"/>
          </a:xfrm>
        </p:spPr>
        <p:txBody>
          <a:bodyPr>
            <a:normAutofit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2000" dirty="0"/>
              <a:t>Data distribution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BB6DD-F8FE-1041-E425-75C32C1A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51" y="1910819"/>
            <a:ext cx="4113297" cy="3598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DF452-6929-0E28-798D-EED72FEF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121" y="1982102"/>
            <a:ext cx="3788406" cy="3455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8AEE95-2AC8-2161-1182-21E939B009FD}"/>
              </a:ext>
            </a:extLst>
          </p:cNvPr>
          <p:cNvSpPr txBox="1"/>
          <p:nvPr/>
        </p:nvSpPr>
        <p:spPr>
          <a:xfrm>
            <a:off x="4356820" y="1862667"/>
            <a:ext cx="37034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Backer count for failed and successful projects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4207780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35D8-988E-24BA-7B8F-A32C18B1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79" y="1798520"/>
            <a:ext cx="4009639" cy="25066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T-test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65318-B858-6EE5-F59B-30AC5BC2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3" y="3552162"/>
            <a:ext cx="5340132" cy="10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24E37-399D-BB58-37F4-6032EF3A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47" y="615398"/>
            <a:ext cx="4895850" cy="438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50CB28-A22C-1BDA-285A-AAF4189BF984}"/>
              </a:ext>
            </a:extLst>
          </p:cNvPr>
          <p:cNvSpPr txBox="1"/>
          <p:nvPr/>
        </p:nvSpPr>
        <p:spPr>
          <a:xfrm>
            <a:off x="324145" y="4566787"/>
            <a:ext cx="231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000" dirty="0">
                <a:solidFill>
                  <a:schemeClr val="bg1"/>
                </a:solidFill>
              </a:rPr>
              <a:t>- Kickstarter, 2024</a:t>
            </a:r>
            <a:endParaRPr lang="en-C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BEF06-12CF-54E3-0C9F-DD1EB9C7AF6F}"/>
              </a:ext>
            </a:extLst>
          </p:cNvPr>
          <p:cNvSpPr txBox="1"/>
          <p:nvPr/>
        </p:nvSpPr>
        <p:spPr>
          <a:xfrm>
            <a:off x="6675746" y="5142619"/>
            <a:ext cx="5066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paired sample t-test compares the distribution of one group of data to another to identify important differences and trends between them.</a:t>
            </a:r>
          </a:p>
          <a:p>
            <a:endParaRPr lang="en-US" sz="1600" dirty="0"/>
          </a:p>
          <a:p>
            <a:r>
              <a:rPr lang="en-US" sz="1600" dirty="0"/>
              <a:t>Mathematical testing found that the two groups are statistically different.</a:t>
            </a:r>
          </a:p>
        </p:txBody>
      </p:sp>
    </p:spTree>
    <p:extLst>
      <p:ext uri="{BB962C8B-B14F-4D97-AF65-F5344CB8AC3E}">
        <p14:creationId xmlns:p14="http://schemas.microsoft.com/office/powerpoint/2010/main" val="308671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773E-1E79-5426-516A-AFB1D788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97413"/>
            <a:ext cx="7619999" cy="732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9F5F5E-75DA-8E16-F5A9-526F0CC7B6BC}"/>
              </a:ext>
            </a:extLst>
          </p:cNvPr>
          <p:cNvSpPr txBox="1"/>
          <p:nvPr/>
        </p:nvSpPr>
        <p:spPr>
          <a:xfrm>
            <a:off x="2333243" y="4290869"/>
            <a:ext cx="752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Utilizing existing data to train a machine learning model to make predictions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265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C85BA-BC58-4D47-7E85-A84EBB1D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Outline of findings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37E792-D9A2-A829-9FF0-FAB0F386F8A5}"/>
              </a:ext>
            </a:extLst>
          </p:cNvPr>
          <p:cNvSpPr txBox="1"/>
          <p:nvPr/>
        </p:nvSpPr>
        <p:spPr>
          <a:xfrm>
            <a:off x="6028026" y="1253261"/>
            <a:ext cx="54987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Generalized outline of findings from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accuracy of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that increased the chances of a campaign succeeding are Dance, Music, and Theater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that decreased the chances of a campaign succeeding are Comics, Crafts, Design, Fashion, </a:t>
            </a:r>
            <a:r>
              <a:rPr lang="en-US" dirty="0" err="1"/>
              <a:t>Film&amp;Video</a:t>
            </a:r>
            <a:r>
              <a:rPr lang="en-US" dirty="0"/>
              <a:t>, Food, Games, Journalism, Photography, Publishing, and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chances of meeting the funding goal strongly increase as the backer count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chances of meeting the funding goal strongly decrease as the funding goal increases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15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3BD4D-41E0-CA91-85E7-B8A8C615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3" y="1524000"/>
            <a:ext cx="3869634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Limitations of techniques used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787A-9205-A4AA-C03B-053701D1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issues due to huge data values</a:t>
            </a:r>
          </a:p>
          <a:p>
            <a:r>
              <a:rPr lang="en-US" dirty="0"/>
              <a:t>Outdated dataset was used for analysis, model may not be perfectly suited for prediction in today’s environment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404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455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Times New Roman</vt:lpstr>
      <vt:lpstr>Trade Gothic Next Cond</vt:lpstr>
      <vt:lpstr>Trade Gothic Next Light</vt:lpstr>
      <vt:lpstr>PortalVTI</vt:lpstr>
      <vt:lpstr>Predictive modelling for kickstarter projects</vt:lpstr>
      <vt:lpstr>About me</vt:lpstr>
      <vt:lpstr>Research Problem</vt:lpstr>
      <vt:lpstr>General summary of data analysis</vt:lpstr>
      <vt:lpstr>Exploratory analysis Data distribution</vt:lpstr>
      <vt:lpstr>T-test</vt:lpstr>
      <vt:lpstr>Logistic regression</vt:lpstr>
      <vt:lpstr>Outline of findings</vt:lpstr>
      <vt:lpstr>Limitations of techniques used</vt:lpstr>
      <vt:lpstr>Proposed actions</vt:lpstr>
      <vt:lpstr>Expected benefits of study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 for kickstarter projects</dc:title>
  <dc:creator>Aidan Soares</dc:creator>
  <cp:lastModifiedBy>Aidan Soares</cp:lastModifiedBy>
  <cp:revision>18</cp:revision>
  <dcterms:created xsi:type="dcterms:W3CDTF">2024-07-07T01:45:19Z</dcterms:created>
  <dcterms:modified xsi:type="dcterms:W3CDTF">2024-07-09T03:49:07Z</dcterms:modified>
</cp:coreProperties>
</file>