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0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2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3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ECBB-B2FA-45B4-AD7E-1D7DE942867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55A0-CAAC-4EDF-805E-036BBB06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ode/nodeTyp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DOM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페이지에 대한 모델 구성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페이지에 접근하고 수정하기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22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공백 텍스트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(space, tab, enter)</a:t>
            </a:r>
            <a:endParaRPr lang="ko-KR" altLang="en-US" dirty="0"/>
          </a:p>
        </p:txBody>
      </p:sp>
      <p:grpSp>
        <p:nvGrpSpPr>
          <p:cNvPr id="261" name="그룹 260"/>
          <p:cNvGrpSpPr/>
          <p:nvPr/>
        </p:nvGrpSpPr>
        <p:grpSpPr>
          <a:xfrm>
            <a:off x="52620" y="1855473"/>
            <a:ext cx="9035803" cy="4641676"/>
            <a:chOff x="52620" y="1379612"/>
            <a:chExt cx="9035803" cy="4641676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843486" y="1379612"/>
              <a:ext cx="165618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body</a:t>
              </a:r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3843486" y="1883668"/>
              <a:ext cx="165618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div</a:t>
              </a:r>
              <a:endParaRPr lang="ko-KR" altLang="en-US" dirty="0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5643686" y="1883668"/>
              <a:ext cx="2952328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 </a:t>
              </a:r>
              <a:r>
                <a:rPr lang="en-US" altLang="ko-KR" dirty="0" smtClean="0"/>
                <a:t>= </a:t>
              </a:r>
              <a:r>
                <a:rPr lang="en-US" altLang="ko-KR" dirty="0" smtClean="0"/>
                <a:t>attribute</a:t>
              </a:r>
              <a:endParaRPr lang="ko-KR" altLang="en-US" dirty="0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603127" y="2603748"/>
              <a:ext cx="690031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h1</a:t>
              </a:r>
              <a:endParaRPr lang="ko-KR" altLang="en-US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1550208" y="2603748"/>
              <a:ext cx="861552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3285893" y="2603748"/>
              <a:ext cx="69003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h2</a:t>
              </a:r>
              <a:endParaRPr lang="ko-KR" altLang="en-US" dirty="0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290822" y="2603748"/>
              <a:ext cx="933574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script</a:t>
              </a:r>
              <a:endParaRPr lang="ko-KR" altLang="en-US" dirty="0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7423137" y="2603749"/>
              <a:ext cx="727400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603126" y="3179812"/>
              <a:ext cx="690033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텍스</a:t>
              </a:r>
              <a:r>
                <a:rPr lang="ko-KR" altLang="en-US" sz="1200"/>
                <a:t>트</a:t>
              </a:r>
              <a:endParaRPr lang="ko-KR" altLang="en-US" sz="1200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3275856" y="3179812"/>
              <a:ext cx="690032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텍스</a:t>
              </a:r>
              <a:r>
                <a:rPr lang="ko-KR" altLang="en-US" sz="1200"/>
                <a:t>트</a:t>
              </a:r>
              <a:endParaRPr lang="ko-KR" altLang="en-US" sz="1200" dirty="0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4824342" y="2603748"/>
              <a:ext cx="69003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ul</a:t>
              </a:r>
              <a:endParaRPr lang="ko-KR" altLang="en-US" dirty="0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583047" y="4365104"/>
              <a:ext cx="67974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1396457" y="4365104"/>
              <a:ext cx="708461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765433" y="4365104"/>
              <a:ext cx="637549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514268" y="4365104"/>
              <a:ext cx="720080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4885444" y="4365104"/>
              <a:ext cx="67974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5713040" y="4365104"/>
              <a:ext cx="711087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7067830" y="4365104"/>
              <a:ext cx="646235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7851228" y="4365104"/>
              <a:ext cx="733139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속</a:t>
              </a:r>
              <a:r>
                <a:rPr lang="ko-KR" altLang="en-US" dirty="0" smtClean="0"/>
                <a:t>성</a:t>
              </a:r>
              <a:endParaRPr lang="ko-KR" altLang="en-US" dirty="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83047" y="5013176"/>
              <a:ext cx="67974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</a:t>
              </a:r>
              <a:endParaRPr lang="ko-KR" altLang="en-US" dirty="0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83047" y="5661248"/>
              <a:ext cx="690032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텍스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2743286" y="5007497"/>
              <a:ext cx="690032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텍스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4891525" y="5007497"/>
              <a:ext cx="690032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텍스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7051765" y="5007497"/>
              <a:ext cx="690032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텍스</a:t>
              </a:r>
              <a:r>
                <a:rPr lang="ko-KR" altLang="en-US" sz="1200" dirty="0"/>
                <a:t>트</a:t>
              </a:r>
            </a:p>
          </p:txBody>
        </p:sp>
        <p:cxnSp>
          <p:nvCxnSpPr>
            <p:cNvPr id="157" name="직선 연결선 156"/>
            <p:cNvCxnSpPr>
              <a:stCxn id="133" idx="2"/>
              <a:endCxn id="134" idx="0"/>
            </p:cNvCxnSpPr>
            <p:nvPr/>
          </p:nvCxnSpPr>
          <p:spPr>
            <a:xfrm>
              <a:off x="4671578" y="173965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34" idx="3"/>
              <a:endCxn id="135" idx="1"/>
            </p:cNvCxnSpPr>
            <p:nvPr/>
          </p:nvCxnSpPr>
          <p:spPr>
            <a:xfrm>
              <a:off x="5499670" y="206368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꺾인 연결선 158"/>
            <p:cNvCxnSpPr>
              <a:stCxn id="134" idx="2"/>
              <a:endCxn id="136" idx="0"/>
            </p:cNvCxnSpPr>
            <p:nvPr/>
          </p:nvCxnSpPr>
          <p:spPr>
            <a:xfrm rot="5400000">
              <a:off x="2629841" y="562011"/>
              <a:ext cx="360040" cy="37234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134" idx="2"/>
              <a:endCxn id="138" idx="0"/>
            </p:cNvCxnSpPr>
            <p:nvPr/>
          </p:nvCxnSpPr>
          <p:spPr>
            <a:xfrm rot="5400000">
              <a:off x="3971224" y="1903394"/>
              <a:ext cx="360040" cy="10406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꺾인 연결선 160"/>
            <p:cNvCxnSpPr>
              <a:stCxn id="134" idx="2"/>
              <a:endCxn id="143" idx="0"/>
            </p:cNvCxnSpPr>
            <p:nvPr/>
          </p:nvCxnSpPr>
          <p:spPr>
            <a:xfrm rot="16200000" flipH="1">
              <a:off x="4740448" y="2174838"/>
              <a:ext cx="360040" cy="49778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134" idx="2"/>
              <a:endCxn id="139" idx="0"/>
            </p:cNvCxnSpPr>
            <p:nvPr/>
          </p:nvCxnSpPr>
          <p:spPr>
            <a:xfrm rot="16200000" flipH="1">
              <a:off x="5534573" y="1380712"/>
              <a:ext cx="360040" cy="208603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39" idx="3"/>
              <a:endCxn id="140" idx="1"/>
            </p:cNvCxnSpPr>
            <p:nvPr/>
          </p:nvCxnSpPr>
          <p:spPr>
            <a:xfrm>
              <a:off x="7224396" y="2783768"/>
              <a:ext cx="19874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36" idx="3"/>
              <a:endCxn id="137" idx="1"/>
            </p:cNvCxnSpPr>
            <p:nvPr/>
          </p:nvCxnSpPr>
          <p:spPr>
            <a:xfrm>
              <a:off x="1293158" y="2783768"/>
              <a:ext cx="257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136" idx="2"/>
              <a:endCxn id="141" idx="0"/>
            </p:cNvCxnSpPr>
            <p:nvPr/>
          </p:nvCxnSpPr>
          <p:spPr>
            <a:xfrm>
              <a:off x="948143" y="296378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>
              <a:stCxn id="138" idx="2"/>
              <a:endCxn id="142" idx="0"/>
            </p:cNvCxnSpPr>
            <p:nvPr/>
          </p:nvCxnSpPr>
          <p:spPr>
            <a:xfrm flipH="1">
              <a:off x="3620872" y="2963788"/>
              <a:ext cx="10037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꺾인 연결선 166"/>
            <p:cNvCxnSpPr>
              <a:stCxn id="143" idx="2"/>
              <a:endCxn id="148" idx="0"/>
            </p:cNvCxnSpPr>
            <p:nvPr/>
          </p:nvCxnSpPr>
          <p:spPr>
            <a:xfrm rot="16200000" flipH="1">
              <a:off x="4496678" y="3636467"/>
              <a:ext cx="1401316" cy="5595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143" idx="2"/>
              <a:endCxn id="144" idx="0"/>
            </p:cNvCxnSpPr>
            <p:nvPr/>
          </p:nvCxnSpPr>
          <p:spPr>
            <a:xfrm rot="5400000">
              <a:off x="2345480" y="1541226"/>
              <a:ext cx="1401316" cy="424644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꺾인 연결선 168"/>
            <p:cNvCxnSpPr>
              <a:stCxn id="143" idx="2"/>
              <a:endCxn id="146" idx="0"/>
            </p:cNvCxnSpPr>
            <p:nvPr/>
          </p:nvCxnSpPr>
          <p:spPr>
            <a:xfrm rot="5400000">
              <a:off x="3426125" y="2621871"/>
              <a:ext cx="1401316" cy="208515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143" idx="2"/>
              <a:endCxn id="150" idx="0"/>
            </p:cNvCxnSpPr>
            <p:nvPr/>
          </p:nvCxnSpPr>
          <p:spPr>
            <a:xfrm rot="16200000" flipH="1">
              <a:off x="5579495" y="2553651"/>
              <a:ext cx="1401316" cy="222159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44" idx="2"/>
              <a:endCxn id="152" idx="0"/>
            </p:cNvCxnSpPr>
            <p:nvPr/>
          </p:nvCxnSpPr>
          <p:spPr>
            <a:xfrm>
              <a:off x="922918" y="472514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146" idx="2"/>
              <a:endCxn id="154" idx="0"/>
            </p:cNvCxnSpPr>
            <p:nvPr/>
          </p:nvCxnSpPr>
          <p:spPr>
            <a:xfrm>
              <a:off x="3084208" y="4725144"/>
              <a:ext cx="4094" cy="282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48" idx="2"/>
              <a:endCxn id="155" idx="0"/>
            </p:cNvCxnSpPr>
            <p:nvPr/>
          </p:nvCxnSpPr>
          <p:spPr>
            <a:xfrm>
              <a:off x="5225315" y="4725144"/>
              <a:ext cx="11226" cy="282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50" idx="2"/>
              <a:endCxn id="156" idx="0"/>
            </p:cNvCxnSpPr>
            <p:nvPr/>
          </p:nvCxnSpPr>
          <p:spPr>
            <a:xfrm>
              <a:off x="7390948" y="4725144"/>
              <a:ext cx="5833" cy="282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stCxn id="152" idx="2"/>
              <a:endCxn id="153" idx="0"/>
            </p:cNvCxnSpPr>
            <p:nvPr/>
          </p:nvCxnSpPr>
          <p:spPr>
            <a:xfrm>
              <a:off x="922918" y="5373216"/>
              <a:ext cx="5145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44" idx="3"/>
              <a:endCxn id="145" idx="1"/>
            </p:cNvCxnSpPr>
            <p:nvPr/>
          </p:nvCxnSpPr>
          <p:spPr>
            <a:xfrm>
              <a:off x="1262789" y="4545124"/>
              <a:ext cx="133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46" idx="3"/>
              <a:endCxn id="147" idx="1"/>
            </p:cNvCxnSpPr>
            <p:nvPr/>
          </p:nvCxnSpPr>
          <p:spPr>
            <a:xfrm>
              <a:off x="3402982" y="4545124"/>
              <a:ext cx="111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stCxn id="148" idx="3"/>
              <a:endCxn id="149" idx="1"/>
            </p:cNvCxnSpPr>
            <p:nvPr/>
          </p:nvCxnSpPr>
          <p:spPr>
            <a:xfrm>
              <a:off x="5565186" y="4545124"/>
              <a:ext cx="1478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50" idx="3"/>
              <a:endCxn id="151" idx="1"/>
            </p:cNvCxnSpPr>
            <p:nvPr/>
          </p:nvCxnSpPr>
          <p:spPr>
            <a:xfrm>
              <a:off x="7714065" y="4545124"/>
              <a:ext cx="1371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모서리가 둥근 직사각형 219"/>
            <p:cNvSpPr/>
            <p:nvPr/>
          </p:nvSpPr>
          <p:spPr>
            <a:xfrm>
              <a:off x="52620" y="2592996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2597132" y="2592996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4139952" y="2592996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5730719" y="2592995"/>
              <a:ext cx="425457" cy="37079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4" name="모서리가 둥근 직사각형 223"/>
            <p:cNvSpPr/>
            <p:nvPr/>
          </p:nvSpPr>
          <p:spPr>
            <a:xfrm>
              <a:off x="8388424" y="2592996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107504" y="4365104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2223796" y="4365104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334753" y="4365105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6554300" y="4365105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8662966" y="4365104"/>
              <a:ext cx="425457" cy="36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243" name="꺾인 연결선 242"/>
            <p:cNvCxnSpPr>
              <a:stCxn id="134" idx="2"/>
              <a:endCxn id="224" idx="0"/>
            </p:cNvCxnSpPr>
            <p:nvPr/>
          </p:nvCxnSpPr>
          <p:spPr>
            <a:xfrm rot="16200000" flipH="1">
              <a:off x="6461721" y="453564"/>
              <a:ext cx="349288" cy="39295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꺾인 연결선 244"/>
            <p:cNvCxnSpPr>
              <a:stCxn id="134" idx="2"/>
              <a:endCxn id="220" idx="0"/>
            </p:cNvCxnSpPr>
            <p:nvPr/>
          </p:nvCxnSpPr>
          <p:spPr>
            <a:xfrm rot="5400000">
              <a:off x="2293820" y="215238"/>
              <a:ext cx="349288" cy="440622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꺾인 연결선 248"/>
            <p:cNvCxnSpPr>
              <a:stCxn id="143" idx="2"/>
              <a:endCxn id="241" idx="0"/>
            </p:cNvCxnSpPr>
            <p:nvPr/>
          </p:nvCxnSpPr>
          <p:spPr>
            <a:xfrm rot="16200000" flipH="1">
              <a:off x="6321868" y="1811277"/>
              <a:ext cx="1401316" cy="370633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꺾인 연결선 250"/>
            <p:cNvCxnSpPr>
              <a:stCxn id="143" idx="2"/>
              <a:endCxn id="240" idx="0"/>
            </p:cNvCxnSpPr>
            <p:nvPr/>
          </p:nvCxnSpPr>
          <p:spPr>
            <a:xfrm rot="16200000" flipH="1">
              <a:off x="5267535" y="2865610"/>
              <a:ext cx="1401317" cy="159767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꺾인 연결선 252"/>
            <p:cNvCxnSpPr>
              <a:stCxn id="143" idx="2"/>
              <a:endCxn id="239" idx="0"/>
            </p:cNvCxnSpPr>
            <p:nvPr/>
          </p:nvCxnSpPr>
          <p:spPr>
            <a:xfrm rot="5400000">
              <a:off x="4157762" y="3353508"/>
              <a:ext cx="1401317" cy="6218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꺾인 연결선 254"/>
            <p:cNvCxnSpPr>
              <a:stCxn id="143" idx="2"/>
              <a:endCxn id="238" idx="0"/>
            </p:cNvCxnSpPr>
            <p:nvPr/>
          </p:nvCxnSpPr>
          <p:spPr>
            <a:xfrm rot="5400000">
              <a:off x="3102284" y="2298030"/>
              <a:ext cx="1401316" cy="273283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꺾인 연결선 256"/>
            <p:cNvCxnSpPr>
              <a:stCxn id="143" idx="2"/>
              <a:endCxn id="237" idx="0"/>
            </p:cNvCxnSpPr>
            <p:nvPr/>
          </p:nvCxnSpPr>
          <p:spPr>
            <a:xfrm rot="5400000">
              <a:off x="2044138" y="1239884"/>
              <a:ext cx="1401316" cy="48491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/>
          <p:cNvSpPr/>
          <p:nvPr/>
        </p:nvSpPr>
        <p:spPr>
          <a:xfrm>
            <a:off x="2011068" y="404664"/>
            <a:ext cx="425457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76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자식노드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59980"/>
              </p:ext>
            </p:extLst>
          </p:nvPr>
        </p:nvGraphicFramePr>
        <p:xfrm>
          <a:off x="457200" y="1600200"/>
          <a:ext cx="8229600" cy="470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414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프로퍼티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childNodes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nodeList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nodeList</a:t>
                      </a:r>
                      <a:r>
                        <a:rPr lang="ko-KR" altLang="en-US" baseline="0" dirty="0" smtClean="0"/>
                        <a:t>는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text node </a:t>
                      </a:r>
                      <a:r>
                        <a:rPr lang="ko-KR" altLang="en-US" baseline="0" dirty="0" smtClean="0"/>
                        <a:t>포함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Children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HTMLCollection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HTMLCollection</a:t>
                      </a:r>
                      <a:r>
                        <a:rPr lang="ko-KR" altLang="en-US" baseline="0" dirty="0" smtClean="0"/>
                        <a:t>는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만 </a:t>
                      </a:r>
                      <a:r>
                        <a:rPr lang="ko-KR" altLang="en-US" baseline="0" dirty="0" err="1" smtClean="0"/>
                        <a:t>포함가고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text node </a:t>
                      </a:r>
                      <a:r>
                        <a:rPr lang="ko-KR" altLang="en-US" baseline="0" dirty="0" smtClean="0"/>
                        <a:t>제외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firstChild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반환하고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자식노드는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text node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Lastchild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반환하고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자식노드는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text node 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firstElementChild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반환하고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자식노드는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dirty="0" smtClean="0"/>
                        <a:t>만 반환</a:t>
                      </a:r>
                    </a:p>
                  </a:txBody>
                  <a:tcPr anchor="ctr"/>
                </a:tc>
              </a:tr>
              <a:tr h="71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lastElementChild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반환하고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자식노드는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dirty="0" smtClean="0"/>
                        <a:t>만 반환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5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형제노드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71511"/>
              </p:ext>
            </p:extLst>
          </p:nvPr>
        </p:nvGraphicFramePr>
        <p:xfrm>
          <a:off x="457200" y="1600200"/>
          <a:ext cx="8229600" cy="41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52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프로퍼티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previousSibling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부모가 같은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 자신의 이전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text node </a:t>
                      </a:r>
                      <a:r>
                        <a:rPr lang="ko-KR" altLang="en-US" baseline="0" dirty="0" smtClean="0"/>
                        <a:t>포함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nextSibling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부모가 같은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 자신의 이후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element node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text node </a:t>
                      </a:r>
                      <a:r>
                        <a:rPr lang="ko-KR" altLang="en-US" baseline="0" dirty="0" smtClean="0"/>
                        <a:t>포함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previousElementSibling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부모가 같은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 자신의 이전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element </a:t>
                      </a:r>
                      <a:r>
                        <a:rPr lang="en-US" altLang="ko-KR" baseline="0" dirty="0" smtClean="0"/>
                        <a:t>node</a:t>
                      </a:r>
                      <a:r>
                        <a:rPr lang="ko-KR" altLang="en-US" baseline="0" dirty="0" smtClean="0"/>
                        <a:t>만 반환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nextElementSibling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부모가 같은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 자신의 이후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element </a:t>
                      </a:r>
                      <a:r>
                        <a:rPr lang="en-US" altLang="ko-KR" baseline="0" dirty="0" smtClean="0"/>
                        <a:t>node</a:t>
                      </a:r>
                      <a:r>
                        <a:rPr lang="ko-KR" altLang="en-US" baseline="0" dirty="0" smtClean="0"/>
                        <a:t>만 반환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정보 취득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213840"/>
              </p:ext>
            </p:extLst>
          </p:nvPr>
        </p:nvGraphicFramePr>
        <p:xfrm>
          <a:off x="457200" y="1600200"/>
          <a:ext cx="8229600" cy="232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52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프로퍼티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nodeType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902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nodeName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>
            <a:hlinkClick r:id="rId2"/>
          </p:cNvPr>
          <p:cNvSpPr txBox="1"/>
          <p:nvPr/>
        </p:nvSpPr>
        <p:spPr>
          <a:xfrm>
            <a:off x="539552" y="465313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https://developer.mozilla.org/en-US/docs/Web/API/Node/nodeType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Q1. one </a:t>
            </a:r>
            <a:r>
              <a:rPr lang="ko-KR" altLang="en-US" dirty="0" smtClean="0"/>
              <a:t>아이디 요소 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Document.getElementById</a:t>
            </a:r>
            <a:r>
              <a:rPr lang="en-US" altLang="ko-KR" dirty="0" smtClean="0"/>
              <a:t>(‘one’)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Q2. hot </a:t>
            </a:r>
            <a:r>
              <a:rPr lang="ko-KR" altLang="en-US" dirty="0" smtClean="0"/>
              <a:t>클래스 요소 사용하기</a:t>
            </a:r>
          </a:p>
          <a:p>
            <a:pPr marL="0" indent="0">
              <a:buNone/>
            </a:pPr>
            <a:r>
              <a:rPr lang="en-US" altLang="ko-KR" dirty="0" smtClean="0"/>
              <a:t>Q3. h2 </a:t>
            </a:r>
            <a:r>
              <a:rPr lang="ko-KR" altLang="en-US" dirty="0" smtClean="0"/>
              <a:t>태그 요소 사용하기</a:t>
            </a:r>
          </a:p>
          <a:p>
            <a:pPr marL="0" indent="0">
              <a:buNone/>
            </a:pPr>
            <a:r>
              <a:rPr lang="en-US" altLang="ko-KR" dirty="0" smtClean="0"/>
              <a:t>Q4. </a:t>
            </a:r>
            <a:r>
              <a:rPr lang="en-US" altLang="ko-KR" dirty="0" err="1" smtClean="0"/>
              <a:t>ont</a:t>
            </a:r>
            <a:r>
              <a:rPr lang="en-US" altLang="ko-KR" dirty="0" smtClean="0"/>
              <a:t> </a:t>
            </a:r>
            <a:r>
              <a:rPr lang="ko-KR" altLang="en-US" dirty="0" smtClean="0"/>
              <a:t>아이디 요소 사용하기</a:t>
            </a:r>
          </a:p>
          <a:p>
            <a:pPr marL="0" indent="0">
              <a:buNone/>
            </a:pPr>
            <a:r>
              <a:rPr lang="en-US" altLang="ko-KR" dirty="0" smtClean="0"/>
              <a:t>Q5. </a:t>
            </a:r>
            <a:r>
              <a:rPr lang="en-US" altLang="ko-KR" dirty="0" err="1" smtClean="0"/>
              <a:t>ont</a:t>
            </a:r>
            <a:r>
              <a:rPr lang="en-US" altLang="ko-KR" dirty="0" smtClean="0"/>
              <a:t> </a:t>
            </a:r>
            <a:r>
              <a:rPr lang="ko-KR" altLang="en-US" dirty="0" smtClean="0"/>
              <a:t>아이디 요소 사용하기</a:t>
            </a:r>
          </a:p>
          <a:p>
            <a:pPr marL="0" indent="0">
              <a:buNone/>
            </a:pPr>
            <a:r>
              <a:rPr lang="en-US" altLang="ko-KR" dirty="0" smtClean="0"/>
              <a:t>Q6. </a:t>
            </a:r>
            <a:r>
              <a:rPr lang="en-US" altLang="ko-KR" dirty="0" err="1" smtClean="0"/>
              <a:t>ont</a:t>
            </a:r>
            <a:r>
              <a:rPr lang="en-US" altLang="ko-KR" dirty="0" smtClean="0"/>
              <a:t> </a:t>
            </a:r>
            <a:r>
              <a:rPr lang="ko-KR" altLang="en-US" dirty="0" smtClean="0"/>
              <a:t>아이디 요소 사용하기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0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html&gt;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  &lt;body&gt;</a:t>
            </a:r>
          </a:p>
          <a:p>
            <a:pPr marL="0" indent="0">
              <a:buNone/>
            </a:pPr>
            <a:r>
              <a:rPr lang="en-US" altLang="ko-KR" dirty="0"/>
              <a:t>    &lt;div id="page"&gt;</a:t>
            </a:r>
          </a:p>
          <a:p>
            <a:pPr marL="0" indent="0">
              <a:buNone/>
            </a:pPr>
            <a:r>
              <a:rPr lang="en-US" altLang="ko-KR" dirty="0"/>
              <a:t>      &lt;h1 id="header"&gt;</a:t>
            </a:r>
            <a:r>
              <a:rPr lang="ko-KR" altLang="en-US" dirty="0"/>
              <a:t>목록</a:t>
            </a:r>
            <a:r>
              <a:rPr lang="en-US" altLang="ko-KR" dirty="0"/>
              <a:t>&lt;/h1&gt;</a:t>
            </a:r>
          </a:p>
          <a:p>
            <a:pPr marL="0" indent="0">
              <a:buNone/>
            </a:pPr>
            <a:r>
              <a:rPr lang="en-US" altLang="ko-KR" dirty="0"/>
              <a:t>      &lt;h2&gt;</a:t>
            </a:r>
            <a:r>
              <a:rPr lang="ko-KR" altLang="en-US" dirty="0"/>
              <a:t>선택할 식료품</a:t>
            </a:r>
            <a:r>
              <a:rPr lang="en-US" altLang="ko-KR" dirty="0"/>
              <a:t>&lt;/h2&gt;</a:t>
            </a:r>
          </a:p>
          <a:p>
            <a:pPr marL="0" indent="0">
              <a:buNone/>
            </a:pPr>
            <a:r>
              <a:rPr lang="en-US" altLang="ko-KR" dirty="0"/>
              <a:t>      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       &lt;li id="one" class="hot"&gt;&lt;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신선한</a:t>
            </a:r>
            <a:r>
              <a:rPr lang="en-US" altLang="ko-KR" dirty="0"/>
              <a:t>&lt;/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무화과</a:t>
            </a:r>
            <a:r>
              <a:rPr lang="en-US" altLang="ko-KR" dirty="0"/>
              <a:t>&lt;/li&gt;</a:t>
            </a:r>
          </a:p>
          <a:p>
            <a:pPr marL="0" indent="0">
              <a:buNone/>
            </a:pPr>
            <a:r>
              <a:rPr lang="en-US" altLang="ko-KR" dirty="0"/>
              <a:t>        &lt;li id="two" class="hot"&gt;</a:t>
            </a:r>
            <a:r>
              <a:rPr lang="ko-KR" altLang="en-US" dirty="0"/>
              <a:t>애플망고</a:t>
            </a:r>
            <a:r>
              <a:rPr lang="en-US" altLang="ko-KR" dirty="0"/>
              <a:t>&lt;/li&gt;</a:t>
            </a:r>
          </a:p>
          <a:p>
            <a:pPr marL="0" indent="0">
              <a:buNone/>
            </a:pPr>
            <a:r>
              <a:rPr lang="en-US" altLang="ko-KR" dirty="0"/>
              <a:t>        &lt;li id="three" class="hot"&gt;</a:t>
            </a:r>
            <a:r>
              <a:rPr lang="ko-KR" altLang="en-US" dirty="0" err="1"/>
              <a:t>발사믹식초</a:t>
            </a:r>
            <a:r>
              <a:rPr lang="en-US" altLang="ko-KR" dirty="0"/>
              <a:t>&lt;/li&gt;</a:t>
            </a:r>
          </a:p>
          <a:p>
            <a:pPr marL="0" indent="0">
              <a:buNone/>
            </a:pPr>
            <a:r>
              <a:rPr lang="en-US" altLang="ko-KR" dirty="0"/>
              <a:t>        &lt;li id="four"&gt;</a:t>
            </a:r>
            <a:r>
              <a:rPr lang="ko-KR" altLang="en-US" dirty="0"/>
              <a:t>시금치</a:t>
            </a:r>
            <a:r>
              <a:rPr lang="en-US" altLang="ko-KR" dirty="0"/>
              <a:t>&lt;/li&gt;</a:t>
            </a:r>
          </a:p>
          <a:p>
            <a:pPr marL="0" indent="0">
              <a:buNone/>
            </a:pPr>
            <a:r>
              <a:rPr lang="en-US" altLang="ko-KR" dirty="0"/>
              <a:t>      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   &lt;/div&gt;</a:t>
            </a:r>
          </a:p>
          <a:p>
            <a:pPr marL="0" indent="0">
              <a:buNone/>
            </a:pPr>
            <a:r>
              <a:rPr lang="en-US" altLang="ko-KR" dirty="0"/>
              <a:t>    &lt;</a:t>
            </a:r>
            <a:r>
              <a:rPr lang="en-US" altLang="ko-KR" dirty="0" smtClean="0"/>
              <a:t>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/list.js”&gt;&lt;/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  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08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DOM TREE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112474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1656589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220486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51920" y="2708920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52120" y="2708920"/>
            <a:ext cx="2952328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 </a:t>
            </a:r>
            <a:r>
              <a:rPr lang="en-US" altLang="ko-KR" dirty="0" smtClean="0"/>
              <a:t>= </a:t>
            </a:r>
            <a:r>
              <a:rPr lang="en-US" altLang="ko-KR" dirty="0" smtClean="0"/>
              <a:t>attribute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545" y="3429000"/>
            <a:ext cx="1020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71677" y="3429000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19793" y="3429000"/>
            <a:ext cx="10201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76175" y="3429000"/>
            <a:ext cx="1380155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40352" y="3427175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4005064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텍스</a:t>
            </a:r>
            <a:r>
              <a:rPr lang="ko-KR" altLang="en-US"/>
              <a:t>트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9756" y="4005064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텍스</a:t>
            </a:r>
            <a:r>
              <a:rPr lang="ko-KR" altLang="en-US"/>
              <a:t>트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72042" y="3429000"/>
            <a:ext cx="102011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7545" y="4797152"/>
            <a:ext cx="100490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3137" y="4797152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77924" y="4797152"/>
            <a:ext cx="9425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41139" y="4797152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25926" y="4797152"/>
            <a:ext cx="100490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51518" y="4797152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36305" y="4797152"/>
            <a:ext cx="95536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12360" y="4797152"/>
            <a:ext cx="864096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7545" y="5445224"/>
            <a:ext cx="100490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7545" y="6093296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</a:t>
            </a:r>
            <a:r>
              <a:rPr lang="ko-KR" altLang="en-US" dirty="0"/>
              <a:t>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55776" y="5439545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</a:t>
            </a:r>
            <a:r>
              <a:rPr lang="ko-KR" altLang="en-US" dirty="0"/>
              <a:t>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632007" y="5439545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</a:t>
            </a:r>
            <a:r>
              <a:rPr lang="ko-KR" altLang="en-US" dirty="0"/>
              <a:t>트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720239" y="5439545"/>
            <a:ext cx="1020113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</a:t>
            </a:r>
            <a:r>
              <a:rPr lang="ko-KR" altLang="en-US" dirty="0"/>
              <a:t>트</a:t>
            </a:r>
          </a:p>
        </p:txBody>
      </p:sp>
      <p:cxnSp>
        <p:nvCxnSpPr>
          <p:cNvPr id="53" name="직선 연결선 52"/>
          <p:cNvCxnSpPr>
            <a:stCxn id="9" idx="2"/>
            <a:endCxn id="10" idx="0"/>
          </p:cNvCxnSpPr>
          <p:nvPr/>
        </p:nvCxnSpPr>
        <p:spPr>
          <a:xfrm>
            <a:off x="4680012" y="1484784"/>
            <a:ext cx="0" cy="17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0" idx="2"/>
            <a:endCxn id="11" idx="0"/>
          </p:cNvCxnSpPr>
          <p:nvPr/>
        </p:nvCxnSpPr>
        <p:spPr>
          <a:xfrm>
            <a:off x="4680012" y="2016629"/>
            <a:ext cx="0" cy="18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1" idx="2"/>
            <a:endCxn id="12" idx="0"/>
          </p:cNvCxnSpPr>
          <p:nvPr/>
        </p:nvCxnSpPr>
        <p:spPr>
          <a:xfrm>
            <a:off x="4680012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2" idx="3"/>
            <a:endCxn id="13" idx="1"/>
          </p:cNvCxnSpPr>
          <p:nvPr/>
        </p:nvCxnSpPr>
        <p:spPr>
          <a:xfrm>
            <a:off x="5508104" y="28889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2" idx="2"/>
            <a:endCxn id="16" idx="0"/>
          </p:cNvCxnSpPr>
          <p:nvPr/>
        </p:nvCxnSpPr>
        <p:spPr>
          <a:xfrm rot="5400000">
            <a:off x="2648787" y="1397775"/>
            <a:ext cx="360040" cy="3702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2" idx="2"/>
            <a:endCxn id="19" idx="0"/>
          </p:cNvCxnSpPr>
          <p:nvPr/>
        </p:nvCxnSpPr>
        <p:spPr>
          <a:xfrm rot="5400000">
            <a:off x="3774911" y="2523899"/>
            <a:ext cx="360040" cy="14501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2" idx="2"/>
            <a:endCxn id="28" idx="0"/>
          </p:cNvCxnSpPr>
          <p:nvPr/>
        </p:nvCxnSpPr>
        <p:spPr>
          <a:xfrm rot="16200000" flipH="1">
            <a:off x="4901035" y="2847936"/>
            <a:ext cx="360040" cy="8020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2" idx="0"/>
          </p:cNvCxnSpPr>
          <p:nvPr/>
        </p:nvCxnSpPr>
        <p:spPr>
          <a:xfrm rot="16200000" flipH="1">
            <a:off x="5593112" y="2155859"/>
            <a:ext cx="360040" cy="21862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2" idx="3"/>
            <a:endCxn id="24" idx="1"/>
          </p:cNvCxnSpPr>
          <p:nvPr/>
        </p:nvCxnSpPr>
        <p:spPr>
          <a:xfrm flipV="1">
            <a:off x="7556330" y="3607195"/>
            <a:ext cx="184022" cy="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  <a:endCxn id="18" idx="1"/>
          </p:cNvCxnSpPr>
          <p:nvPr/>
        </p:nvCxnSpPr>
        <p:spPr>
          <a:xfrm>
            <a:off x="1487657" y="3609020"/>
            <a:ext cx="184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6" idx="2"/>
            <a:endCxn id="25" idx="0"/>
          </p:cNvCxnSpPr>
          <p:nvPr/>
        </p:nvCxnSpPr>
        <p:spPr>
          <a:xfrm>
            <a:off x="977601" y="37890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9" idx="2"/>
            <a:endCxn id="27" idx="0"/>
          </p:cNvCxnSpPr>
          <p:nvPr/>
        </p:nvCxnSpPr>
        <p:spPr>
          <a:xfrm flipH="1">
            <a:off x="3219813" y="3789040"/>
            <a:ext cx="10037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2"/>
            <a:endCxn id="39" idx="0"/>
          </p:cNvCxnSpPr>
          <p:nvPr/>
        </p:nvCxnSpPr>
        <p:spPr>
          <a:xfrm rot="5400000">
            <a:off x="4801182" y="4116235"/>
            <a:ext cx="1008112" cy="353722"/>
          </a:xfrm>
          <a:prstGeom prst="bentConnector3">
            <a:avLst>
              <a:gd name="adj1" fmla="val 77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2"/>
            <a:endCxn id="29" idx="0"/>
          </p:cNvCxnSpPr>
          <p:nvPr/>
        </p:nvCxnSpPr>
        <p:spPr>
          <a:xfrm rot="5400000">
            <a:off x="2721992" y="2037045"/>
            <a:ext cx="1008112" cy="4512103"/>
          </a:xfrm>
          <a:prstGeom prst="bentConnector3">
            <a:avLst>
              <a:gd name="adj1" fmla="val 77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28" idx="2"/>
            <a:endCxn id="37" idx="0"/>
          </p:cNvCxnSpPr>
          <p:nvPr/>
        </p:nvCxnSpPr>
        <p:spPr>
          <a:xfrm rot="5400000">
            <a:off x="3761587" y="3076640"/>
            <a:ext cx="1008112" cy="2432913"/>
          </a:xfrm>
          <a:prstGeom prst="bentConnector3">
            <a:avLst>
              <a:gd name="adj1" fmla="val 77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8" idx="2"/>
            <a:endCxn id="41" idx="0"/>
          </p:cNvCxnSpPr>
          <p:nvPr/>
        </p:nvCxnSpPr>
        <p:spPr>
          <a:xfrm rot="16200000" flipH="1">
            <a:off x="5843987" y="3427151"/>
            <a:ext cx="1008112" cy="1731889"/>
          </a:xfrm>
          <a:prstGeom prst="bentConnector3">
            <a:avLst>
              <a:gd name="adj1" fmla="val 77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9" idx="2"/>
            <a:endCxn id="44" idx="0"/>
          </p:cNvCxnSpPr>
          <p:nvPr/>
        </p:nvCxnSpPr>
        <p:spPr>
          <a:xfrm>
            <a:off x="969996" y="51571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7" idx="2"/>
            <a:endCxn id="49" idx="0"/>
          </p:cNvCxnSpPr>
          <p:nvPr/>
        </p:nvCxnSpPr>
        <p:spPr>
          <a:xfrm>
            <a:off x="3049186" y="5157192"/>
            <a:ext cx="16647" cy="28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9" idx="2"/>
            <a:endCxn id="50" idx="0"/>
          </p:cNvCxnSpPr>
          <p:nvPr/>
        </p:nvCxnSpPr>
        <p:spPr>
          <a:xfrm>
            <a:off x="5128377" y="5157192"/>
            <a:ext cx="13687" cy="28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1" idx="2"/>
            <a:endCxn id="51" idx="0"/>
          </p:cNvCxnSpPr>
          <p:nvPr/>
        </p:nvCxnSpPr>
        <p:spPr>
          <a:xfrm>
            <a:off x="7213988" y="5157192"/>
            <a:ext cx="16308" cy="28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44" idx="2"/>
            <a:endCxn id="46" idx="0"/>
          </p:cNvCxnSpPr>
          <p:nvPr/>
        </p:nvCxnSpPr>
        <p:spPr>
          <a:xfrm>
            <a:off x="969996" y="5805264"/>
            <a:ext cx="760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9" idx="3"/>
            <a:endCxn id="30" idx="1"/>
          </p:cNvCxnSpPr>
          <p:nvPr/>
        </p:nvCxnSpPr>
        <p:spPr>
          <a:xfrm>
            <a:off x="1472446" y="4977172"/>
            <a:ext cx="12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37" idx="3"/>
            <a:endCxn id="38" idx="1"/>
          </p:cNvCxnSpPr>
          <p:nvPr/>
        </p:nvCxnSpPr>
        <p:spPr>
          <a:xfrm>
            <a:off x="3520448" y="4977172"/>
            <a:ext cx="12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9" idx="3"/>
            <a:endCxn id="40" idx="1"/>
          </p:cNvCxnSpPr>
          <p:nvPr/>
        </p:nvCxnSpPr>
        <p:spPr>
          <a:xfrm>
            <a:off x="5630827" y="4977172"/>
            <a:ext cx="12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41" idx="3"/>
            <a:endCxn id="42" idx="1"/>
          </p:cNvCxnSpPr>
          <p:nvPr/>
        </p:nvCxnSpPr>
        <p:spPr>
          <a:xfrm>
            <a:off x="7691671" y="4977172"/>
            <a:ext cx="120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2132856"/>
            <a:ext cx="7056784" cy="748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1" dirty="0" smtClean="0"/>
              <a:t>&lt;</a:t>
            </a:r>
            <a:r>
              <a:rPr lang="en-US" altLang="ko-KR" b="1" dirty="0" smtClean="0">
                <a:solidFill>
                  <a:schemeClr val="accent6"/>
                </a:solidFill>
              </a:rPr>
              <a:t>div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class</a:t>
            </a:r>
            <a:r>
              <a:rPr lang="en-US" altLang="ko-KR" b="1" dirty="0" smtClean="0"/>
              <a:t>=“</a:t>
            </a:r>
            <a:r>
              <a:rPr lang="en-US" altLang="ko-KR" b="1" dirty="0" smtClean="0">
                <a:solidFill>
                  <a:srgbClr val="00B050"/>
                </a:solidFill>
              </a:rPr>
              <a:t>greeting</a:t>
            </a:r>
            <a:r>
              <a:rPr lang="en-US" altLang="ko-KR" b="1" dirty="0" smtClean="0"/>
              <a:t>”&gt;HELLO&lt;/</a:t>
            </a:r>
            <a:r>
              <a:rPr lang="en-US" altLang="ko-KR" b="1" dirty="0" smtClean="0">
                <a:solidFill>
                  <a:schemeClr val="accent6"/>
                </a:solidFill>
              </a:rPr>
              <a:t>div</a:t>
            </a:r>
            <a:r>
              <a:rPr lang="en-US" altLang="ko-KR" b="1" dirty="0" smtClean="0"/>
              <a:t>&gt;</a:t>
            </a:r>
            <a:endParaRPr lang="en-US" altLang="ko-KR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27584" y="3670542"/>
            <a:ext cx="7704857" cy="1411307"/>
            <a:chOff x="1043608" y="3495127"/>
            <a:chExt cx="7704857" cy="1411307"/>
          </a:xfrm>
        </p:grpSpPr>
        <p:grpSp>
          <p:nvGrpSpPr>
            <p:cNvPr id="12" name="그룹 11"/>
            <p:cNvGrpSpPr/>
            <p:nvPr/>
          </p:nvGrpSpPr>
          <p:grpSpPr>
            <a:xfrm>
              <a:off x="2699792" y="3495127"/>
              <a:ext cx="3817816" cy="1411307"/>
              <a:chOff x="2195735" y="3244213"/>
              <a:chExt cx="1523002" cy="940871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2195736" y="3248980"/>
                <a:ext cx="510056" cy="3600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div</a:t>
                </a:r>
                <a:endParaRPr lang="ko-KR" altLang="en-US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854641" y="3244213"/>
                <a:ext cx="864096" cy="36004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class=“greeting”</a:t>
                </a:r>
                <a:endParaRPr lang="ko-KR" altLang="en-US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5" y="3825044"/>
                <a:ext cx="510057" cy="3600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“HELLO”</a:t>
                </a:r>
                <a:endParaRPr lang="ko-KR" altLang="en-US" dirty="0"/>
              </a:p>
            </p:txBody>
          </p:sp>
          <p:cxnSp>
            <p:nvCxnSpPr>
              <p:cNvPr id="10" name="직선 연결선 9"/>
              <p:cNvCxnSpPr>
                <a:stCxn id="7" idx="3"/>
                <a:endCxn id="8" idx="1"/>
              </p:cNvCxnSpPr>
              <p:nvPr/>
            </p:nvCxnSpPr>
            <p:spPr>
              <a:xfrm flipV="1">
                <a:off x="2705792" y="3424233"/>
                <a:ext cx="148849" cy="4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7" idx="2"/>
                <a:endCxn id="9" idx="0"/>
              </p:cNvCxnSpPr>
              <p:nvPr/>
            </p:nvCxnSpPr>
            <p:spPr>
              <a:xfrm flipH="1">
                <a:off x="2450764" y="3609020"/>
                <a:ext cx="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043608" y="3580491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Element node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656" y="445173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Text node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60233" y="3580491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Atrribute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91680" y="1492418"/>
            <a:ext cx="5472608" cy="790806"/>
            <a:chOff x="1691680" y="1492418"/>
            <a:chExt cx="5472608" cy="790806"/>
          </a:xfrm>
        </p:grpSpPr>
        <p:sp>
          <p:nvSpPr>
            <p:cNvPr id="4" name="TextBox 3"/>
            <p:cNvSpPr txBox="1"/>
            <p:nvPr/>
          </p:nvSpPr>
          <p:spPr>
            <a:xfrm>
              <a:off x="1691680" y="149623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Atrribute</a:t>
              </a:r>
              <a:r>
                <a:rPr lang="en-US" altLang="ko-KR" dirty="0" smtClean="0"/>
                <a:t> name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7904" y="1492418"/>
              <a:ext cx="1852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Atrribute</a:t>
              </a:r>
              <a:r>
                <a:rPr lang="en-US" altLang="ko-KR" dirty="0" smtClean="0"/>
                <a:t> value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8144" y="150258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  <p:cxnSp>
          <p:nvCxnSpPr>
            <p:cNvPr id="21" name="구부러진 연결선 20"/>
            <p:cNvCxnSpPr>
              <a:stCxn id="4" idx="2"/>
            </p:cNvCxnSpPr>
            <p:nvPr/>
          </p:nvCxnSpPr>
          <p:spPr>
            <a:xfrm rot="5400000">
              <a:off x="2494139" y="2071218"/>
              <a:ext cx="411307" cy="127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>
              <a:stCxn id="5" idx="2"/>
            </p:cNvCxnSpPr>
            <p:nvPr/>
          </p:nvCxnSpPr>
          <p:spPr>
            <a:xfrm rot="5400000">
              <a:off x="4387914" y="2036866"/>
              <a:ext cx="421474" cy="71242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구부러진 연결선 32"/>
            <p:cNvCxnSpPr/>
            <p:nvPr/>
          </p:nvCxnSpPr>
          <p:spPr>
            <a:xfrm rot="16200000" flipH="1">
              <a:off x="6233350" y="1994005"/>
              <a:ext cx="349708" cy="72009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구부러진 연결선 42"/>
          <p:cNvCxnSpPr>
            <a:stCxn id="3" idx="1"/>
            <a:endCxn id="7" idx="0"/>
          </p:cNvCxnSpPr>
          <p:nvPr/>
        </p:nvCxnSpPr>
        <p:spPr>
          <a:xfrm rot="10800000" flipH="1" flipV="1">
            <a:off x="1115616" y="2507195"/>
            <a:ext cx="2007452" cy="1170497"/>
          </a:xfrm>
          <a:prstGeom prst="curvedConnector4">
            <a:avLst>
              <a:gd name="adj1" fmla="val -11388"/>
              <a:gd name="adj2" fmla="val 65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endCxn id="8" idx="0"/>
          </p:cNvCxnSpPr>
          <p:nvPr/>
        </p:nvCxnSpPr>
        <p:spPr>
          <a:xfrm>
            <a:off x="3851920" y="2780928"/>
            <a:ext cx="1366619" cy="8896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endCxn id="9" idx="3"/>
          </p:cNvCxnSpPr>
          <p:nvPr/>
        </p:nvCxnSpPr>
        <p:spPr>
          <a:xfrm rot="10800000" flipV="1">
            <a:off x="3762364" y="2708919"/>
            <a:ext cx="2321804" cy="2102899"/>
          </a:xfrm>
          <a:prstGeom prst="curvedConnector3">
            <a:avLst>
              <a:gd name="adj1" fmla="val -255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6084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Document(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: 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document, </a:t>
            </a:r>
            <a:r>
              <a:rPr lang="ko-KR" altLang="en-US" dirty="0" smtClean="0">
                <a:solidFill>
                  <a:schemeClr val="bg1"/>
                </a:solidFill>
              </a:rPr>
              <a:t>최상위 </a:t>
            </a:r>
            <a:r>
              <a:rPr lang="ko-KR" altLang="en-US" dirty="0" err="1" smtClean="0">
                <a:solidFill>
                  <a:schemeClr val="bg1"/>
                </a:solidFill>
              </a:rPr>
              <a:t>노드로</a:t>
            </a:r>
            <a:r>
              <a:rPr lang="ko-KR" altLang="en-US" dirty="0" smtClean="0">
                <a:solidFill>
                  <a:schemeClr val="bg1"/>
                </a:solidFill>
              </a:rPr>
              <a:t> 요소나 특성</a:t>
            </a:r>
            <a:r>
              <a:rPr lang="en-US" altLang="ko-KR" dirty="0" smtClean="0">
                <a:solidFill>
                  <a:schemeClr val="bg1"/>
                </a:solidFill>
              </a:rPr>
              <a:t>, </a:t>
            </a:r>
            <a:r>
              <a:rPr lang="ko-KR" altLang="en-US" dirty="0" smtClean="0">
                <a:solidFill>
                  <a:schemeClr val="bg1"/>
                </a:solidFill>
              </a:rPr>
              <a:t>텍스트 </a:t>
            </a:r>
            <a:r>
              <a:rPr lang="ko-KR" altLang="en-US" dirty="0" err="1" smtClean="0">
                <a:solidFill>
                  <a:schemeClr val="bg1"/>
                </a:solidFill>
              </a:rPr>
              <a:t>노드에</a:t>
            </a:r>
            <a:r>
              <a:rPr lang="ko-KR" altLang="en-US" dirty="0" smtClean="0">
                <a:solidFill>
                  <a:schemeClr val="bg1"/>
                </a:solidFill>
              </a:rPr>
              <a:t> 접근하기 위해 필요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260848"/>
          </a:xfrm>
          <a:solidFill>
            <a:schemeClr val="accent6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Element(</a:t>
            </a:r>
            <a:r>
              <a:rPr lang="ko-KR" altLang="en-US" dirty="0" smtClean="0">
                <a:solidFill>
                  <a:schemeClr val="bg1"/>
                </a:solidFill>
              </a:rPr>
              <a:t>요소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: </a:t>
            </a:r>
          </a:p>
          <a:p>
            <a:pPr marL="400050" lvl="1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태그</a:t>
            </a:r>
            <a:r>
              <a:rPr lang="en-US" altLang="ko-KR" dirty="0" smtClean="0">
                <a:solidFill>
                  <a:schemeClr val="bg1"/>
                </a:solidFill>
              </a:rPr>
              <a:t>, element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57200" y="4054152"/>
            <a:ext cx="4038600" cy="22608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attribute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속</a:t>
            </a:r>
            <a:r>
              <a:rPr lang="ko-KR" altLang="en-US" dirty="0" smtClean="0">
                <a:solidFill>
                  <a:schemeClr val="bg1"/>
                </a:solidFill>
              </a:rPr>
              <a:t>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: 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attribute, element</a:t>
            </a:r>
            <a:r>
              <a:rPr lang="ko-KR" altLang="en-US" dirty="0" smtClean="0">
                <a:solidFill>
                  <a:schemeClr val="bg1"/>
                </a:solidFill>
              </a:rPr>
              <a:t>를 표현하는 </a:t>
            </a:r>
            <a:r>
              <a:rPr lang="ko-KR" altLang="en-US" dirty="0" err="1" smtClean="0">
                <a:solidFill>
                  <a:schemeClr val="bg1"/>
                </a:solidFill>
              </a:rPr>
              <a:t>노드로</a:t>
            </a:r>
            <a:r>
              <a:rPr lang="ko-KR" altLang="en-US" dirty="0" smtClean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class, id 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4648200" y="4054152"/>
            <a:ext cx="4038600" cy="22608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Text(</a:t>
            </a:r>
            <a:r>
              <a:rPr lang="ko-KR" altLang="en-US" dirty="0" smtClean="0">
                <a:solidFill>
                  <a:schemeClr val="bg1"/>
                </a:solidFill>
              </a:rPr>
              <a:t>텍스트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 </a:t>
            </a:r>
            <a:r>
              <a:rPr lang="en-US" altLang="ko-KR" dirty="0" smtClean="0">
                <a:solidFill>
                  <a:schemeClr val="bg1"/>
                </a:solidFill>
              </a:rPr>
              <a:t>: 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element</a:t>
            </a:r>
            <a:r>
              <a:rPr lang="ko-KR" altLang="en-US" dirty="0" smtClean="0">
                <a:solidFill>
                  <a:schemeClr val="bg1"/>
                </a:solidFill>
              </a:rPr>
              <a:t>의 내부로 텍스트 </a:t>
            </a:r>
            <a:r>
              <a:rPr lang="ko-KR" altLang="en-US" dirty="0" err="1" smtClean="0">
                <a:solidFill>
                  <a:schemeClr val="bg1"/>
                </a:solidFill>
              </a:rPr>
              <a:t>노드는</a:t>
            </a:r>
            <a:r>
              <a:rPr lang="ko-KR" altLang="en-US" dirty="0" smtClean="0">
                <a:solidFill>
                  <a:schemeClr val="bg1"/>
                </a:solidFill>
              </a:rPr>
              <a:t> 자식을 가질 수 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156176" y="2996952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(tree)</a:t>
            </a:r>
            <a:r>
              <a:rPr lang="ko-KR" altLang="en-US" dirty="0" smtClean="0"/>
              <a:t> 자료구조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24000" y="2045017"/>
            <a:ext cx="6720408" cy="2767964"/>
            <a:chOff x="1524000" y="2045017"/>
            <a:chExt cx="6720408" cy="2767964"/>
          </a:xfrm>
        </p:grpSpPr>
        <p:sp>
          <p:nvSpPr>
            <p:cNvPr id="13" name="자유형 12"/>
            <p:cNvSpPr/>
            <p:nvPr/>
          </p:nvSpPr>
          <p:spPr>
            <a:xfrm>
              <a:off x="6050280" y="3810952"/>
              <a:ext cx="91440" cy="240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40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4524375" y="2808922"/>
              <a:ext cx="1571625" cy="2400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0967"/>
                  </a:lnTo>
                  <a:lnTo>
                    <a:pt x="1571625" y="120967"/>
                  </a:lnTo>
                  <a:lnTo>
                    <a:pt x="1571625" y="24003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/>
            <p:cNvSpPr/>
            <p:nvPr/>
          </p:nvSpPr>
          <p:spPr>
            <a:xfrm>
              <a:off x="2952749" y="3810952"/>
              <a:ext cx="1047749" cy="240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0967"/>
                  </a:lnTo>
                  <a:lnTo>
                    <a:pt x="1047749" y="120967"/>
                  </a:lnTo>
                  <a:lnTo>
                    <a:pt x="1047749" y="240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1904999" y="3810952"/>
              <a:ext cx="1047750" cy="2400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7750" y="0"/>
                  </a:moveTo>
                  <a:lnTo>
                    <a:pt x="1047750" y="120967"/>
                  </a:lnTo>
                  <a:lnTo>
                    <a:pt x="0" y="120967"/>
                  </a:lnTo>
                  <a:lnTo>
                    <a:pt x="0" y="24002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2952749" y="2808922"/>
              <a:ext cx="1571625" cy="2400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1625" y="0"/>
                  </a:moveTo>
                  <a:lnTo>
                    <a:pt x="1571625" y="120967"/>
                  </a:lnTo>
                  <a:lnTo>
                    <a:pt x="0" y="120967"/>
                  </a:lnTo>
                  <a:lnTo>
                    <a:pt x="0" y="24003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타원 17"/>
            <p:cNvSpPr/>
            <p:nvPr/>
          </p:nvSpPr>
          <p:spPr>
            <a:xfrm>
              <a:off x="4143375" y="2046922"/>
              <a:ext cx="761999" cy="76199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자유형 18"/>
            <p:cNvSpPr/>
            <p:nvPr/>
          </p:nvSpPr>
          <p:spPr>
            <a:xfrm>
              <a:off x="4905375" y="2045017"/>
              <a:ext cx="1143000" cy="761999"/>
            </a:xfrm>
            <a:custGeom>
              <a:avLst/>
              <a:gdLst>
                <a:gd name="connsiteX0" fmla="*/ 0 w 1143000"/>
                <a:gd name="connsiteY0" fmla="*/ 0 h 761999"/>
                <a:gd name="connsiteX1" fmla="*/ 1143000 w 1143000"/>
                <a:gd name="connsiteY1" fmla="*/ 0 h 761999"/>
                <a:gd name="connsiteX2" fmla="*/ 1143000 w 1143000"/>
                <a:gd name="connsiteY2" fmla="*/ 761999 h 761999"/>
                <a:gd name="connsiteX3" fmla="*/ 0 w 1143000"/>
                <a:gd name="connsiteY3" fmla="*/ 761999 h 761999"/>
                <a:gd name="connsiteX4" fmla="*/ 0 w 1143000"/>
                <a:gd name="connsiteY4" fmla="*/ 0 h 76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761999">
                  <a:moveTo>
                    <a:pt x="0" y="0"/>
                  </a:moveTo>
                  <a:lnTo>
                    <a:pt x="1143000" y="0"/>
                  </a:lnTo>
                  <a:lnTo>
                    <a:pt x="1143000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Root node</a:t>
              </a:r>
              <a:endParaRPr lang="ko-KR" altLang="en-US" sz="1600" kern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571750" y="3048952"/>
              <a:ext cx="761999" cy="76199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자유형 20"/>
            <p:cNvSpPr/>
            <p:nvPr/>
          </p:nvSpPr>
          <p:spPr>
            <a:xfrm>
              <a:off x="3333749" y="3047047"/>
              <a:ext cx="1143000" cy="761999"/>
            </a:xfrm>
            <a:custGeom>
              <a:avLst/>
              <a:gdLst>
                <a:gd name="connsiteX0" fmla="*/ 0 w 1143000"/>
                <a:gd name="connsiteY0" fmla="*/ 0 h 761999"/>
                <a:gd name="connsiteX1" fmla="*/ 1143000 w 1143000"/>
                <a:gd name="connsiteY1" fmla="*/ 0 h 761999"/>
                <a:gd name="connsiteX2" fmla="*/ 1143000 w 1143000"/>
                <a:gd name="connsiteY2" fmla="*/ 761999 h 761999"/>
                <a:gd name="connsiteX3" fmla="*/ 0 w 1143000"/>
                <a:gd name="connsiteY3" fmla="*/ 761999 h 761999"/>
                <a:gd name="connsiteX4" fmla="*/ 0 w 1143000"/>
                <a:gd name="connsiteY4" fmla="*/ 0 h 76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761999">
                  <a:moveTo>
                    <a:pt x="0" y="0"/>
                  </a:moveTo>
                  <a:lnTo>
                    <a:pt x="1143000" y="0"/>
                  </a:lnTo>
                  <a:lnTo>
                    <a:pt x="1143000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Parent</a:t>
              </a:r>
              <a:endParaRPr lang="ko-KR" altLang="en-US" sz="1600" kern="1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1524000" y="4050982"/>
              <a:ext cx="761999" cy="76199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자유형 22"/>
            <p:cNvSpPr/>
            <p:nvPr/>
          </p:nvSpPr>
          <p:spPr>
            <a:xfrm>
              <a:off x="2285999" y="4049077"/>
              <a:ext cx="1143000" cy="761999"/>
            </a:xfrm>
            <a:custGeom>
              <a:avLst/>
              <a:gdLst>
                <a:gd name="connsiteX0" fmla="*/ 0 w 1143000"/>
                <a:gd name="connsiteY0" fmla="*/ 0 h 761999"/>
                <a:gd name="connsiteX1" fmla="*/ 1143000 w 1143000"/>
                <a:gd name="connsiteY1" fmla="*/ 0 h 761999"/>
                <a:gd name="connsiteX2" fmla="*/ 1143000 w 1143000"/>
                <a:gd name="connsiteY2" fmla="*/ 761999 h 761999"/>
                <a:gd name="connsiteX3" fmla="*/ 0 w 1143000"/>
                <a:gd name="connsiteY3" fmla="*/ 761999 h 761999"/>
                <a:gd name="connsiteX4" fmla="*/ 0 w 1143000"/>
                <a:gd name="connsiteY4" fmla="*/ 0 h 76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761999">
                  <a:moveTo>
                    <a:pt x="0" y="0"/>
                  </a:moveTo>
                  <a:lnTo>
                    <a:pt x="1143000" y="0"/>
                  </a:lnTo>
                  <a:lnTo>
                    <a:pt x="1143000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child</a:t>
              </a:r>
              <a:endParaRPr lang="ko-KR" altLang="en-US" sz="1600" kern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19499" y="4050982"/>
              <a:ext cx="761999" cy="76199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자유형 24"/>
            <p:cNvSpPr/>
            <p:nvPr/>
          </p:nvSpPr>
          <p:spPr>
            <a:xfrm>
              <a:off x="4381500" y="4049077"/>
              <a:ext cx="1143000" cy="761999"/>
            </a:xfrm>
            <a:custGeom>
              <a:avLst/>
              <a:gdLst>
                <a:gd name="connsiteX0" fmla="*/ 0 w 1143000"/>
                <a:gd name="connsiteY0" fmla="*/ 0 h 761999"/>
                <a:gd name="connsiteX1" fmla="*/ 1143000 w 1143000"/>
                <a:gd name="connsiteY1" fmla="*/ 0 h 761999"/>
                <a:gd name="connsiteX2" fmla="*/ 1143000 w 1143000"/>
                <a:gd name="connsiteY2" fmla="*/ 761999 h 761999"/>
                <a:gd name="connsiteX3" fmla="*/ 0 w 1143000"/>
                <a:gd name="connsiteY3" fmla="*/ 761999 h 761999"/>
                <a:gd name="connsiteX4" fmla="*/ 0 w 1143000"/>
                <a:gd name="connsiteY4" fmla="*/ 0 h 76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761999">
                  <a:moveTo>
                    <a:pt x="0" y="0"/>
                  </a:moveTo>
                  <a:lnTo>
                    <a:pt x="1143000" y="0"/>
                  </a:lnTo>
                  <a:lnTo>
                    <a:pt x="1143000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child</a:t>
              </a:r>
              <a:endParaRPr lang="ko-KR" altLang="en-US" sz="1600" kern="12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15000" y="3048952"/>
              <a:ext cx="761999" cy="76199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타원 27"/>
            <p:cNvSpPr/>
            <p:nvPr/>
          </p:nvSpPr>
          <p:spPr>
            <a:xfrm>
              <a:off x="5715000" y="4050982"/>
              <a:ext cx="761999" cy="76199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자유형 28"/>
            <p:cNvSpPr/>
            <p:nvPr/>
          </p:nvSpPr>
          <p:spPr>
            <a:xfrm>
              <a:off x="6477000" y="4049077"/>
              <a:ext cx="1767408" cy="761999"/>
            </a:xfrm>
            <a:custGeom>
              <a:avLst/>
              <a:gdLst>
                <a:gd name="connsiteX0" fmla="*/ 0 w 1143000"/>
                <a:gd name="connsiteY0" fmla="*/ 0 h 761999"/>
                <a:gd name="connsiteX1" fmla="*/ 1143000 w 1143000"/>
                <a:gd name="connsiteY1" fmla="*/ 0 h 761999"/>
                <a:gd name="connsiteX2" fmla="*/ 1143000 w 1143000"/>
                <a:gd name="connsiteY2" fmla="*/ 761999 h 761999"/>
                <a:gd name="connsiteX3" fmla="*/ 0 w 1143000"/>
                <a:gd name="connsiteY3" fmla="*/ 761999 h 761999"/>
                <a:gd name="connsiteX4" fmla="*/ 0 w 1143000"/>
                <a:gd name="connsiteY4" fmla="*/ 0 h 76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761999">
                  <a:moveTo>
                    <a:pt x="0" y="0"/>
                  </a:moveTo>
                  <a:lnTo>
                    <a:pt x="1143000" y="0"/>
                  </a:lnTo>
                  <a:lnTo>
                    <a:pt x="1143000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Leaf ( text node)</a:t>
              </a:r>
              <a:endParaRPr lang="ko-KR" altLang="en-US" sz="1600" kern="1200" dirty="0"/>
            </a:p>
          </p:txBody>
        </p:sp>
      </p:grpSp>
      <p:cxnSp>
        <p:nvCxnSpPr>
          <p:cNvPr id="31" name="구부러진 연결선 30"/>
          <p:cNvCxnSpPr>
            <a:stCxn id="22" idx="4"/>
            <a:endCxn id="24" idx="4"/>
          </p:cNvCxnSpPr>
          <p:nvPr/>
        </p:nvCxnSpPr>
        <p:spPr>
          <a:xfrm rot="16200000" flipH="1">
            <a:off x="2952749" y="3765231"/>
            <a:ext cx="12700" cy="2095499"/>
          </a:xfrm>
          <a:prstGeom prst="curvedConnector3">
            <a:avLst>
              <a:gd name="adj1" fmla="val 495918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1750" y="5517232"/>
            <a:ext cx="9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sibling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35771" y="1268760"/>
            <a:ext cx="42717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Attribute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ko-KR" altLang="en-US" dirty="0" err="1" smtClean="0">
                <a:solidFill>
                  <a:schemeClr val="bg1"/>
                </a:solidFill>
              </a:rPr>
              <a:t>트리구조에</a:t>
            </a:r>
            <a:r>
              <a:rPr lang="ko-KR" altLang="en-US" dirty="0" smtClean="0">
                <a:solidFill>
                  <a:schemeClr val="bg1"/>
                </a:solidFill>
              </a:rPr>
              <a:t> 포함하지 않음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포인트가 7개인 별 36"/>
          <p:cNvSpPr/>
          <p:nvPr/>
        </p:nvSpPr>
        <p:spPr>
          <a:xfrm>
            <a:off x="2320862" y="1345414"/>
            <a:ext cx="216024" cy="216024"/>
          </a:xfrm>
          <a:prstGeom prst="star7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6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요소 </a:t>
            </a:r>
            <a:r>
              <a:rPr lang="ko-KR" altLang="en-US" dirty="0" err="1" smtClean="0"/>
              <a:t>노드취득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한 개 </a:t>
            </a:r>
            <a:r>
              <a:rPr lang="ko-KR" altLang="en-US" dirty="0" err="1" smtClean="0"/>
              <a:t>요소노드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966093"/>
          </a:xfrm>
        </p:spPr>
        <p:txBody>
          <a:bodyPr/>
          <a:lstStyle/>
          <a:p>
            <a:r>
              <a:rPr lang="en-US" altLang="ko-KR" dirty="0" err="1" smtClean="0"/>
              <a:t>getElementById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95778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여러 개 </a:t>
            </a:r>
            <a:r>
              <a:rPr lang="ko-KR" altLang="en-US" dirty="0" err="1" smtClean="0"/>
              <a:t>요소노드</a:t>
            </a:r>
            <a:r>
              <a:rPr lang="ko-KR" altLang="en-US" dirty="0" smtClean="0"/>
              <a:t> 선택하기</a:t>
            </a:r>
            <a:endParaRPr lang="en-US" altLang="ko-KR" dirty="0" smtClean="0"/>
          </a:p>
          <a:p>
            <a:r>
              <a:rPr lang="en-US" altLang="ko-KR" dirty="0" err="1" smtClean="0"/>
              <a:t>Nodelist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>
          <a:xfrm>
            <a:off x="4644008" y="2630227"/>
            <a:ext cx="4041775" cy="1758181"/>
          </a:xfrm>
        </p:spPr>
        <p:txBody>
          <a:bodyPr/>
          <a:lstStyle/>
          <a:p>
            <a:r>
              <a:rPr lang="en-US" altLang="ko-KR" dirty="0" err="1" smtClean="0"/>
              <a:t>getElementsByClassName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querySelectorAll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457200" y="350931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요소노드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57200" y="4149080"/>
            <a:ext cx="8075240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parentNode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하나만 리턴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previousSibling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nextSibling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현재 요소의 이전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다음 형제 요소를 선택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firstChild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lastChild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요소의 </a:t>
            </a:r>
            <a:r>
              <a:rPr lang="ko-KR" altLang="en-US" dirty="0" err="1" smtClean="0"/>
              <a:t>첫번째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자식노드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 속성들은 읽기전용 속성이라 대입이 불가능 하며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아니라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붙이지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찾는 요소가 존재하지 않을 경우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7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요소 조</a:t>
            </a:r>
            <a:r>
              <a:rPr lang="ko-KR" altLang="en-US" dirty="0"/>
              <a:t>작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>
          <a:xfrm>
            <a:off x="4645025" y="3206291"/>
            <a:ext cx="4041775" cy="639762"/>
          </a:xfrm>
        </p:spPr>
        <p:txBody>
          <a:bodyPr/>
          <a:lstStyle/>
          <a:p>
            <a:r>
              <a:rPr lang="ko-KR" altLang="en-US" dirty="0" smtClean="0"/>
              <a:t>속성 접근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>
          <a:xfrm>
            <a:off x="4645025" y="3846053"/>
            <a:ext cx="4041775" cy="2694285"/>
          </a:xfrm>
        </p:spPr>
        <p:txBody>
          <a:bodyPr/>
          <a:lstStyle/>
          <a:p>
            <a:r>
              <a:rPr lang="en-US" altLang="ko-KR" dirty="0" err="1" smtClean="0"/>
              <a:t>className</a:t>
            </a:r>
            <a:r>
              <a:rPr lang="en-US" altLang="ko-KR" dirty="0" smtClean="0"/>
              <a:t>/id</a:t>
            </a:r>
          </a:p>
          <a:p>
            <a:r>
              <a:rPr lang="en-US" altLang="ko-KR" dirty="0" err="1" smtClean="0"/>
              <a:t>hasAttribute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4564260" y="134907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텍스</a:t>
            </a:r>
            <a:r>
              <a:rPr lang="ko-KR" altLang="en-US" dirty="0" err="1"/>
              <a:t>트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564260" y="1988840"/>
            <a:ext cx="40401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Li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firstChild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사용한 후 </a:t>
            </a:r>
            <a:r>
              <a:rPr lang="en-US" altLang="ko-KR" dirty="0" err="1" smtClean="0"/>
              <a:t>nodeValue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1988840"/>
            <a:ext cx="1956217" cy="1002433"/>
            <a:chOff x="6720239" y="4797152"/>
            <a:chExt cx="1956217" cy="100243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736305" y="4797152"/>
              <a:ext cx="95536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812360" y="4797152"/>
              <a:ext cx="864096" cy="3600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특</a:t>
              </a:r>
              <a:r>
                <a:rPr lang="ko-KR" altLang="en-US" dirty="0"/>
                <a:t>성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720239" y="5439545"/>
              <a:ext cx="1020113" cy="36004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텍스</a:t>
              </a:r>
              <a:r>
                <a:rPr lang="ko-KR" altLang="en-US" dirty="0"/>
                <a:t>트</a:t>
              </a:r>
            </a:p>
          </p:txBody>
        </p:sp>
        <p:cxnSp>
          <p:nvCxnSpPr>
            <p:cNvPr id="16" name="직선 연결선 15"/>
            <p:cNvCxnSpPr>
              <a:stCxn id="13" idx="2"/>
              <a:endCxn id="15" idx="0"/>
            </p:cNvCxnSpPr>
            <p:nvPr/>
          </p:nvCxnSpPr>
          <p:spPr>
            <a:xfrm>
              <a:off x="7213988" y="5157192"/>
              <a:ext cx="16308" cy="282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3"/>
              <a:endCxn id="14" idx="1"/>
            </p:cNvCxnSpPr>
            <p:nvPr/>
          </p:nvCxnSpPr>
          <p:spPr>
            <a:xfrm>
              <a:off x="7691671" y="4977172"/>
              <a:ext cx="120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텍스트 개체 틀 8"/>
          <p:cNvSpPr>
            <a:spLocks noGrp="1"/>
          </p:cNvSpPr>
          <p:nvPr>
            <p:ph type="body" sz="quarter" idx="3"/>
          </p:nvPr>
        </p:nvSpPr>
        <p:spPr>
          <a:xfrm>
            <a:off x="444254" y="3206291"/>
            <a:ext cx="4041775" cy="639762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내용 조작</a:t>
            </a:r>
            <a:endParaRPr lang="ko-KR" altLang="en-US" dirty="0"/>
          </a:p>
        </p:txBody>
      </p:sp>
      <p:sp>
        <p:nvSpPr>
          <p:cNvPr id="19" name="내용 개체 틀 9"/>
          <p:cNvSpPr>
            <a:spLocks noGrp="1"/>
          </p:cNvSpPr>
          <p:nvPr>
            <p:ph sz="quarter" idx="4"/>
          </p:nvPr>
        </p:nvSpPr>
        <p:spPr>
          <a:xfrm>
            <a:off x="444254" y="3846053"/>
            <a:ext cx="4041775" cy="2694285"/>
          </a:xfrm>
        </p:spPr>
        <p:txBody>
          <a:bodyPr/>
          <a:lstStyle/>
          <a:p>
            <a:r>
              <a:rPr lang="en-US" altLang="ko-KR" dirty="0" err="1" smtClean="0"/>
              <a:t>innerHTML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textContent</a:t>
            </a:r>
            <a:endParaRPr lang="en-US" altLang="ko-KR" dirty="0" smtClean="0"/>
          </a:p>
          <a:p>
            <a:r>
              <a:rPr lang="en-US" altLang="ko-KR" dirty="0" err="1" smtClean="0"/>
              <a:t>createElement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createTextNode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appendChild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removeChild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48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 LIST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하나 이상의 요소를 객체로 </a:t>
            </a:r>
            <a:r>
              <a:rPr lang="ko-KR" altLang="en-US" sz="2800" dirty="0" err="1" smtClean="0"/>
              <a:t>리턴하는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DOM</a:t>
            </a:r>
            <a:r>
              <a:rPr lang="ko-KR" altLang="en-US" sz="2800" dirty="0" smtClean="0"/>
              <a:t>쿼리들로 각 </a:t>
            </a:r>
            <a:r>
              <a:rPr lang="ko-KR" altLang="en-US" sz="2800" dirty="0" err="1" smtClean="0"/>
              <a:t>노드에는</a:t>
            </a:r>
            <a:r>
              <a:rPr lang="ko-KR" altLang="en-US" sz="2800" dirty="0" smtClean="0"/>
              <a:t> 인덱스 번호 부여</a:t>
            </a:r>
            <a:endParaRPr lang="en-US" altLang="ko-KR" sz="2800" dirty="0" smtClean="0"/>
          </a:p>
          <a:p>
            <a:r>
              <a:rPr lang="ko-KR" altLang="en-US" sz="2800" dirty="0" smtClean="0"/>
              <a:t>인덱스 번호를 부여하여 배열처럼 보이지만 컬렉션</a:t>
            </a:r>
            <a:r>
              <a:rPr lang="en-US" altLang="ko-KR" sz="2800" dirty="0" smtClean="0"/>
              <a:t>(collection)</a:t>
            </a:r>
            <a:r>
              <a:rPr lang="ko-KR" altLang="en-US" sz="2800" dirty="0" smtClean="0"/>
              <a:t>타입의 객체</a:t>
            </a:r>
            <a:endParaRPr lang="en-US" altLang="ko-KR" sz="2800" dirty="0" smtClean="0"/>
          </a:p>
          <a:p>
            <a:r>
              <a:rPr lang="ko-KR" altLang="en-US" sz="2800" dirty="0" smtClean="0"/>
              <a:t>컬렉션은 </a:t>
            </a:r>
            <a:r>
              <a:rPr lang="en-US" altLang="ko-KR" sz="2800" dirty="0" smtClean="0"/>
              <a:t>length </a:t>
            </a:r>
            <a:r>
              <a:rPr lang="ko-KR" altLang="en-US" sz="2800" dirty="0" smtClean="0"/>
              <a:t>속성은 </a:t>
            </a:r>
            <a:r>
              <a:rPr lang="en-US" altLang="ko-KR" sz="2800" dirty="0" smtClean="0"/>
              <a:t>item</a:t>
            </a:r>
            <a:r>
              <a:rPr lang="ko-KR" altLang="en-US" sz="2800" dirty="0" smtClean="0"/>
              <a:t>의 개수 리턴</a:t>
            </a:r>
            <a:endParaRPr lang="en-US" altLang="ko-KR" sz="2800" dirty="0" smtClean="0"/>
          </a:p>
          <a:p>
            <a:r>
              <a:rPr lang="ko-KR" altLang="en-US" sz="2800" dirty="0" smtClean="0"/>
              <a:t>컬렉션은 </a:t>
            </a:r>
            <a:r>
              <a:rPr lang="en-US" altLang="ko-KR" sz="2800" dirty="0" smtClean="0"/>
              <a:t>item(index) </a:t>
            </a:r>
            <a:r>
              <a:rPr lang="ko-KR" altLang="en-US" sz="2800" dirty="0" err="1" smtClean="0"/>
              <a:t>메서드를</a:t>
            </a:r>
            <a:r>
              <a:rPr lang="ko-KR" altLang="en-US" sz="2800" dirty="0" smtClean="0"/>
              <a:t> 사용하여 </a:t>
            </a:r>
            <a:r>
              <a:rPr lang="en-US" altLang="ko-KR" sz="2800" dirty="0" smtClean="0"/>
              <a:t>index </a:t>
            </a:r>
            <a:r>
              <a:rPr lang="ko-KR" altLang="en-US" sz="2800" dirty="0" smtClean="0"/>
              <a:t>번호에 해당하는 </a:t>
            </a:r>
            <a:r>
              <a:rPr lang="ko-KR" altLang="en-US" sz="2800" dirty="0" err="1" smtClean="0"/>
              <a:t>노드를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리턴하고</a:t>
            </a:r>
            <a:r>
              <a:rPr lang="ko-KR" altLang="en-US" sz="2800" dirty="0" smtClean="0"/>
              <a:t> 아이템 </a:t>
            </a:r>
            <a:r>
              <a:rPr lang="ko-KR" altLang="en-US" sz="2800" dirty="0" err="1" smtClean="0"/>
              <a:t>조회시</a:t>
            </a:r>
            <a:r>
              <a:rPr lang="ko-KR" altLang="en-US" sz="2800" dirty="0" smtClean="0"/>
              <a:t> 배열에 </a:t>
            </a:r>
            <a:r>
              <a:rPr lang="ko-KR" altLang="en-US" sz="2800" dirty="0" err="1" smtClean="0"/>
              <a:t>접근할때</a:t>
            </a:r>
            <a:r>
              <a:rPr lang="ko-KR" altLang="en-US" sz="2800" dirty="0" smtClean="0"/>
              <a:t> 사용했던 방법과 같이 사용한다</a:t>
            </a:r>
            <a:r>
              <a:rPr lang="en-US" altLang="ko-KR" sz="2800" dirty="0" smtClean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6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481</Words>
  <Application>Microsoft Office PowerPoint</Application>
  <PresentationFormat>화면 슬라이드 쇼(4:3)</PresentationFormat>
  <Paragraphs>182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DOM TREE</vt:lpstr>
      <vt:lpstr>DOM TREE</vt:lpstr>
      <vt:lpstr>DOM TREE</vt:lpstr>
      <vt:lpstr>NODE</vt:lpstr>
      <vt:lpstr>Node</vt:lpstr>
      <vt:lpstr>노드(tree) 자료구조</vt:lpstr>
      <vt:lpstr>요소 노드취득</vt:lpstr>
      <vt:lpstr>요소 조작하기</vt:lpstr>
      <vt:lpstr>NODE LIST</vt:lpstr>
      <vt:lpstr>공백 텍스트 노드 (space, tab, enter)</vt:lpstr>
      <vt:lpstr>자식노드 탐색</vt:lpstr>
      <vt:lpstr>형제노드 탐색</vt:lpstr>
      <vt:lpstr>노드 정보 취득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TREE</dc:title>
  <dc:creator>jemicom</dc:creator>
  <cp:lastModifiedBy>jemicom</cp:lastModifiedBy>
  <cp:revision>35</cp:revision>
  <dcterms:created xsi:type="dcterms:W3CDTF">2021-09-28T04:21:13Z</dcterms:created>
  <dcterms:modified xsi:type="dcterms:W3CDTF">2021-11-19T04:00:10Z</dcterms:modified>
</cp:coreProperties>
</file>