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7BD3"/>
    <a:srgbClr val="99FF99"/>
    <a:srgbClr val="93E92B"/>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21" autoAdjust="0"/>
  </p:normalViewPr>
  <p:slideViewPr>
    <p:cSldViewPr>
      <p:cViewPr>
        <p:scale>
          <a:sx n="50" d="100"/>
          <a:sy n="50" d="100"/>
        </p:scale>
        <p:origin x="-2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D72E7F-79EB-4568-B778-221EDB927997}" type="datetimeFigureOut">
              <a:rPr lang="en-US" smtClean="0"/>
              <a:t>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2A996F-32C7-483B-86AA-3A4D2A6210A8}" type="slidenum">
              <a:rPr lang="en-US" smtClean="0"/>
              <a:t>‹#›</a:t>
            </a:fld>
            <a:endParaRPr lang="en-US"/>
          </a:p>
        </p:txBody>
      </p:sp>
    </p:spTree>
    <p:extLst>
      <p:ext uri="{BB962C8B-B14F-4D97-AF65-F5344CB8AC3E}">
        <p14:creationId xmlns:p14="http://schemas.microsoft.com/office/powerpoint/2010/main" val="323196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First, when a peer requests a song…</a:t>
            </a:r>
          </a:p>
          <a:p>
            <a:endParaRPr lang="en-US" sz="1200" dirty="0" smtClean="0"/>
          </a:p>
          <a:p>
            <a:r>
              <a:rPr lang="en-US" sz="1200" dirty="0" smtClean="0"/>
              <a:t>It will first check to see if the song is in it’s local cache (users</a:t>
            </a:r>
            <a:r>
              <a:rPr lang="en-US" sz="1200" baseline="0" dirty="0" smtClean="0"/>
              <a:t> have the option to download Spotify-encrypted music files locally so they can enjoy music offline)</a:t>
            </a:r>
            <a:r>
              <a:rPr lang="en-US" sz="1200" dirty="0" smtClean="0"/>
              <a:t>.</a:t>
            </a:r>
          </a:p>
          <a:p>
            <a:r>
              <a:rPr lang="en-US" sz="1200" dirty="0" smtClean="0"/>
              <a:t>If not, it will request the first 15 seconds of the song</a:t>
            </a:r>
          </a:p>
          <a:p>
            <a:endParaRPr lang="en-US" sz="1200" dirty="0" smtClean="0"/>
          </a:p>
          <a:p>
            <a:r>
              <a:rPr lang="en-US" sz="1200" dirty="0" smtClean="0"/>
              <a:t>After that, it will request from its peers whether they have the song or not</a:t>
            </a:r>
          </a:p>
          <a:p>
            <a:r>
              <a:rPr lang="en-US" sz="1200" dirty="0" smtClean="0"/>
              <a:t>If they do, the later parts of the song will be downloaded from the peers (in 15 second intervals)</a:t>
            </a:r>
          </a:p>
          <a:p>
            <a:r>
              <a:rPr lang="en-US" sz="1200" dirty="0" smtClean="0"/>
              <a:t>Every</a:t>
            </a:r>
            <a:r>
              <a:rPr lang="en-US" sz="1200" baseline="0" dirty="0" smtClean="0"/>
              <a:t> peer has a list of geographically close peers that they can download from (to minimize latency as much as possible). So, this would probably mean users from England most likely won’t be peers with users in the U.S.</a:t>
            </a:r>
            <a:endParaRPr lang="en-US" sz="1200" dirty="0" smtClean="0"/>
          </a:p>
          <a:p>
            <a:endParaRPr lang="en-US" sz="1200" dirty="0" smtClean="0"/>
          </a:p>
          <a:p>
            <a:r>
              <a:rPr lang="en-US" sz="1200" dirty="0" smtClean="0"/>
              <a:t>If none of them have the song, the request will continue stream from the storage servers.</a:t>
            </a:r>
          </a:p>
          <a:p>
            <a:endParaRPr lang="en-US" sz="1200" dirty="0" smtClean="0"/>
          </a:p>
          <a:p>
            <a:r>
              <a:rPr lang="en-US" sz="1200" dirty="0" smtClean="0"/>
              <a:t>After the requested</a:t>
            </a:r>
            <a:r>
              <a:rPr lang="en-US" sz="1200" baseline="0" dirty="0" smtClean="0"/>
              <a:t> song has been finished downloading, the user may still be listening to that song… so the next several songs (in the music app queue/current playlist) will start to be downloaded by the same mechanism as described above.</a:t>
            </a:r>
            <a:endParaRPr lang="en-US" sz="1200" dirty="0" smtClean="0"/>
          </a:p>
        </p:txBody>
      </p:sp>
      <p:sp>
        <p:nvSpPr>
          <p:cNvPr id="4" name="Slide Number Placeholder 3"/>
          <p:cNvSpPr>
            <a:spLocks noGrp="1"/>
          </p:cNvSpPr>
          <p:nvPr>
            <p:ph type="sldNum" sz="quarter" idx="10"/>
          </p:nvPr>
        </p:nvSpPr>
        <p:spPr/>
        <p:txBody>
          <a:bodyPr/>
          <a:lstStyle/>
          <a:p>
            <a:fld id="{3C2A996F-32C7-483B-86AA-3A4D2A6210A8}" type="slidenum">
              <a:rPr lang="en-US" smtClean="0"/>
              <a:t>5</a:t>
            </a:fld>
            <a:endParaRPr lang="en-US"/>
          </a:p>
        </p:txBody>
      </p:sp>
    </p:spTree>
    <p:extLst>
      <p:ext uri="{BB962C8B-B14F-4D97-AF65-F5344CB8AC3E}">
        <p14:creationId xmlns:p14="http://schemas.microsoft.com/office/powerpoint/2010/main" val="228534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BA03A8-C34A-47B5-912E-EB6D4F5B1D6D}"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350360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A03A8-C34A-47B5-912E-EB6D4F5B1D6D}"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12599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A03A8-C34A-47B5-912E-EB6D4F5B1D6D}"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86590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A03A8-C34A-47B5-912E-EB6D4F5B1D6D}"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66338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BA03A8-C34A-47B5-912E-EB6D4F5B1D6D}"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202654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BA03A8-C34A-47B5-912E-EB6D4F5B1D6D}"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120761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BA03A8-C34A-47B5-912E-EB6D4F5B1D6D}" type="datetimeFigureOut">
              <a:rPr lang="en-US" smtClean="0"/>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175458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BA03A8-C34A-47B5-912E-EB6D4F5B1D6D}" type="datetimeFigureOut">
              <a:rPr lang="en-US" smtClean="0"/>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399167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A03A8-C34A-47B5-912E-EB6D4F5B1D6D}" type="datetimeFigureOut">
              <a:rPr lang="en-US" smtClean="0"/>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109009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A03A8-C34A-47B5-912E-EB6D4F5B1D6D}"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44959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A03A8-C34A-47B5-912E-EB6D4F5B1D6D}"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30F94-EFFF-4656-BE32-FDAF657E3A91}" type="slidenum">
              <a:rPr lang="en-US" smtClean="0"/>
              <a:t>‹#›</a:t>
            </a:fld>
            <a:endParaRPr lang="en-US"/>
          </a:p>
        </p:txBody>
      </p:sp>
    </p:spTree>
    <p:extLst>
      <p:ext uri="{BB962C8B-B14F-4D97-AF65-F5344CB8AC3E}">
        <p14:creationId xmlns:p14="http://schemas.microsoft.com/office/powerpoint/2010/main" val="129007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FF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A03A8-C34A-47B5-912E-EB6D4F5B1D6D}" type="datetimeFigureOut">
              <a:rPr lang="en-US" smtClean="0"/>
              <a:t>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30F94-EFFF-4656-BE32-FDAF657E3A91}" type="slidenum">
              <a:rPr lang="en-US" smtClean="0"/>
              <a:t>‹#›</a:t>
            </a:fld>
            <a:endParaRPr lang="en-US"/>
          </a:p>
        </p:txBody>
      </p:sp>
    </p:spTree>
    <p:extLst>
      <p:ext uri="{BB962C8B-B14F-4D97-AF65-F5344CB8AC3E}">
        <p14:creationId xmlns:p14="http://schemas.microsoft.com/office/powerpoint/2010/main" val="3697272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Spothify</a:t>
            </a:r>
            <a:endParaRPr lang="en-US" b="1" dirty="0"/>
          </a:p>
        </p:txBody>
      </p:sp>
      <p:sp>
        <p:nvSpPr>
          <p:cNvPr id="3" name="Subtitle 2"/>
          <p:cNvSpPr>
            <a:spLocks noGrp="1"/>
          </p:cNvSpPr>
          <p:nvPr>
            <p:ph type="subTitle" idx="1"/>
          </p:nvPr>
        </p:nvSpPr>
        <p:spPr/>
        <p:txBody>
          <a:bodyPr/>
          <a:lstStyle/>
          <a:p>
            <a:r>
              <a:rPr lang="en-US" dirty="0" smtClean="0"/>
              <a:t>A remake of Spotify</a:t>
            </a:r>
          </a:p>
          <a:p>
            <a:r>
              <a:rPr lang="en-US" dirty="0" smtClean="0"/>
              <a:t>By Aaron Hsu</a:t>
            </a:r>
            <a:endParaRPr lang="en-US" dirty="0"/>
          </a:p>
        </p:txBody>
      </p:sp>
    </p:spTree>
    <p:extLst>
      <p:ext uri="{BB962C8B-B14F-4D97-AF65-F5344CB8AC3E}">
        <p14:creationId xmlns:p14="http://schemas.microsoft.com/office/powerpoint/2010/main" val="54107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err="1" smtClean="0">
                <a:cs typeface="FrankRuehl" panose="020E0503060101010101" pitchFamily="34" charset="-79"/>
              </a:rPr>
              <a:t>Spothify</a:t>
            </a:r>
            <a:r>
              <a:rPr lang="en-US" b="1" dirty="0" smtClean="0">
                <a:cs typeface="FrankRuehl" panose="020E0503060101010101" pitchFamily="34" charset="-79"/>
              </a:rPr>
              <a:t> Storage nodes</a:t>
            </a:r>
            <a:endParaRPr lang="en-US" b="1" dirty="0">
              <a:cs typeface="FrankRuehl" panose="020E0503060101010101" pitchFamily="34" charset="-79"/>
            </a:endParaRPr>
          </a:p>
        </p:txBody>
      </p:sp>
      <p:sp>
        <p:nvSpPr>
          <p:cNvPr id="6" name="Rectangle 5"/>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228600" y="1905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5100" lvl="2" indent="0">
              <a:buNone/>
            </a:pPr>
            <a:endParaRPr lang="en-US" sz="1600" dirty="0"/>
          </a:p>
        </p:txBody>
      </p:sp>
      <p:sp>
        <p:nvSpPr>
          <p:cNvPr id="8" name="Content Placeholder 2"/>
          <p:cNvSpPr txBox="1">
            <a:spLocks/>
          </p:cNvSpPr>
          <p:nvPr/>
        </p:nvSpPr>
        <p:spPr>
          <a:xfrm>
            <a:off x="4572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smtClean="0"/>
              <a:t>Store user information and music data. They want to limit their interaction with just bridge nodes, so they do not need to maintain connections with peers or have to deal with rapid peer requests. Storage data is distributed meaning they are each assigned to handle specific libraries of songs &amp; users. </a:t>
            </a:r>
            <a:endParaRPr lang="en-US" sz="2000" dirty="0" smtClean="0"/>
          </a:p>
        </p:txBody>
      </p:sp>
    </p:spTree>
    <p:extLst>
      <p:ext uri="{BB962C8B-B14F-4D97-AF65-F5344CB8AC3E}">
        <p14:creationId xmlns:p14="http://schemas.microsoft.com/office/powerpoint/2010/main" val="371188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err="1" smtClean="0">
                <a:cs typeface="FrankRuehl" panose="020E0503060101010101" pitchFamily="34" charset="-79"/>
              </a:rPr>
              <a:t>Spothify</a:t>
            </a:r>
            <a:r>
              <a:rPr lang="en-US" b="1" dirty="0" smtClean="0">
                <a:cs typeface="FrankRuehl" panose="020E0503060101010101" pitchFamily="34" charset="-79"/>
              </a:rPr>
              <a:t> Monitor nodes</a:t>
            </a:r>
            <a:endParaRPr lang="en-US" b="1" dirty="0">
              <a:cs typeface="FrankRuehl" panose="020E0503060101010101" pitchFamily="34" charset="-79"/>
            </a:endParaRPr>
          </a:p>
        </p:txBody>
      </p:sp>
      <p:sp>
        <p:nvSpPr>
          <p:cNvPr id="6" name="Rectangle 5"/>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572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smtClean="0"/>
              <a:t>Temporary addition until fault tolerance design is solidified. We want a way for storage servers to “sign on” and notify each other when all servers are ready to begin storing data. If servers fail, we need a way for servers to figure out who will replace them. There can always be a lead storage server… but what if a bridge server crashes? Who maintains that?</a:t>
            </a:r>
            <a:endParaRPr lang="en-US" sz="2000" dirty="0" smtClean="0"/>
          </a:p>
        </p:txBody>
      </p:sp>
    </p:spTree>
    <p:extLst>
      <p:ext uri="{BB962C8B-B14F-4D97-AF65-F5344CB8AC3E}">
        <p14:creationId xmlns:p14="http://schemas.microsoft.com/office/powerpoint/2010/main" val="398754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cs typeface="FrankRuehl" panose="020E0503060101010101" pitchFamily="34" charset="-79"/>
              </a:rPr>
              <a:t>Contents</a:t>
            </a:r>
            <a:endParaRPr lang="en-US" b="1" dirty="0">
              <a:cs typeface="FrankRuehl" panose="020E0503060101010101" pitchFamily="34" charset="-79"/>
            </a:endParaRPr>
          </a:p>
        </p:txBody>
      </p:sp>
      <p:sp>
        <p:nvSpPr>
          <p:cNvPr id="3" name="Content Placeholder 2"/>
          <p:cNvSpPr>
            <a:spLocks noGrp="1"/>
          </p:cNvSpPr>
          <p:nvPr>
            <p:ph idx="1"/>
          </p:nvPr>
        </p:nvSpPr>
        <p:spPr>
          <a:xfrm>
            <a:off x="457200" y="1752600"/>
            <a:ext cx="8229600" cy="4525963"/>
          </a:xfrm>
        </p:spPr>
        <p:txBody>
          <a:bodyPr>
            <a:normAutofit fontScale="92500" lnSpcReduction="20000"/>
          </a:bodyPr>
          <a:lstStyle/>
          <a:p>
            <a:r>
              <a:rPr lang="en-US" dirty="0" smtClean="0"/>
              <a:t>My Objectives</a:t>
            </a:r>
          </a:p>
          <a:p>
            <a:r>
              <a:rPr lang="en-US" dirty="0" smtClean="0"/>
              <a:t>How Spotify works</a:t>
            </a:r>
          </a:p>
          <a:p>
            <a:pPr lvl="1"/>
            <a:r>
              <a:rPr lang="en-US" dirty="0" smtClean="0"/>
              <a:t>Its mission (high scale, low latency music streaming)</a:t>
            </a:r>
          </a:p>
          <a:p>
            <a:pPr lvl="1"/>
            <a:r>
              <a:rPr lang="en-US" dirty="0" smtClean="0"/>
              <a:t>Overview</a:t>
            </a:r>
          </a:p>
          <a:p>
            <a:r>
              <a:rPr lang="en-US" dirty="0" smtClean="0"/>
              <a:t>Required Components &amp; Roles</a:t>
            </a:r>
          </a:p>
          <a:p>
            <a:r>
              <a:rPr lang="en-US" dirty="0" smtClean="0"/>
              <a:t>Component Overviews</a:t>
            </a:r>
          </a:p>
          <a:p>
            <a:pPr lvl="1"/>
            <a:r>
              <a:rPr lang="en-US" dirty="0" smtClean="0"/>
              <a:t>Peer Node</a:t>
            </a:r>
          </a:p>
          <a:p>
            <a:pPr lvl="1"/>
            <a:r>
              <a:rPr lang="en-US" dirty="0" smtClean="0"/>
              <a:t>Bridge Node</a:t>
            </a:r>
          </a:p>
          <a:p>
            <a:pPr lvl="1"/>
            <a:r>
              <a:rPr lang="en-US" dirty="0" smtClean="0"/>
              <a:t>Storage Node</a:t>
            </a:r>
          </a:p>
          <a:p>
            <a:pPr lvl="1"/>
            <a:r>
              <a:rPr lang="en-US" dirty="0" smtClean="0"/>
              <a:t>Monitor Node</a:t>
            </a:r>
          </a:p>
          <a:p>
            <a:pPr lvl="1"/>
            <a:endParaRPr lang="en-US" dirty="0" smtClean="0"/>
          </a:p>
          <a:p>
            <a:pPr lvl="1"/>
            <a:endParaRPr lang="en-US" dirty="0"/>
          </a:p>
        </p:txBody>
      </p:sp>
      <p:sp>
        <p:nvSpPr>
          <p:cNvPr id="4" name="Rectangle 3"/>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44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cs typeface="FrankRuehl" panose="020E0503060101010101" pitchFamily="34" charset="-79"/>
              </a:rPr>
              <a:t>My Objectives</a:t>
            </a:r>
            <a:endParaRPr lang="en-US" b="1" dirty="0">
              <a:cs typeface="FrankRuehl" panose="020E0503060101010101" pitchFamily="34" charset="-79"/>
            </a:endParaRPr>
          </a:p>
        </p:txBody>
      </p:sp>
      <p:sp>
        <p:nvSpPr>
          <p:cNvPr id="5" name="Content Placeholder 2"/>
          <p:cNvSpPr txBox="1">
            <a:spLocks/>
          </p:cNvSpPr>
          <p:nvPr/>
        </p:nvSpPr>
        <p:spPr>
          <a:xfrm>
            <a:off x="4572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smtClean="0"/>
              <a:t>To practice applying skills in working with distributed systems and highly scalable infrastructure</a:t>
            </a:r>
          </a:p>
          <a:p>
            <a:pPr marL="0" indent="0">
              <a:buNone/>
            </a:pPr>
            <a:endParaRPr lang="en-US" sz="2400" dirty="0"/>
          </a:p>
          <a:p>
            <a:pPr marL="0" indent="0">
              <a:buNone/>
            </a:pPr>
            <a:r>
              <a:rPr lang="en-US" sz="2400" b="1" dirty="0" smtClean="0"/>
              <a:t>What do I hope to accomplish?</a:t>
            </a:r>
          </a:p>
          <a:p>
            <a:pPr lvl="1"/>
            <a:r>
              <a:rPr lang="en-US" sz="2000" dirty="0" smtClean="0"/>
              <a:t>Basic music streaming functionality</a:t>
            </a:r>
          </a:p>
          <a:p>
            <a:pPr lvl="1"/>
            <a:r>
              <a:rPr lang="en-US" sz="2000" dirty="0" smtClean="0"/>
              <a:t>Client-Server Communication between multiple server relations</a:t>
            </a:r>
          </a:p>
          <a:p>
            <a:pPr lvl="2"/>
            <a:r>
              <a:rPr lang="en-US" sz="1600" dirty="0" smtClean="0"/>
              <a:t>Consistent data on servers</a:t>
            </a:r>
          </a:p>
          <a:p>
            <a:pPr lvl="2"/>
            <a:r>
              <a:rPr lang="en-US" sz="1600" dirty="0" smtClean="0"/>
              <a:t>Manage distributed storage servers</a:t>
            </a:r>
          </a:p>
          <a:p>
            <a:pPr lvl="2"/>
            <a:r>
              <a:rPr lang="en-US" sz="1600" dirty="0" smtClean="0"/>
              <a:t>Caching to improve scalability</a:t>
            </a:r>
          </a:p>
          <a:p>
            <a:pPr lvl="1"/>
            <a:r>
              <a:rPr lang="en-US" sz="2000" dirty="0" smtClean="0"/>
              <a:t>P2P Network</a:t>
            </a:r>
          </a:p>
          <a:p>
            <a:pPr lvl="1"/>
            <a:r>
              <a:rPr lang="en-US" sz="2000" dirty="0" smtClean="0"/>
              <a:t>Fault Tolerant System (availability and partition tolerance)</a:t>
            </a:r>
          </a:p>
          <a:p>
            <a:pPr lvl="1"/>
            <a:r>
              <a:rPr lang="en-US" sz="2000" dirty="0" smtClean="0"/>
              <a:t>Improvement in general programming and style</a:t>
            </a:r>
          </a:p>
          <a:p>
            <a:pPr lvl="2"/>
            <a:endParaRPr lang="en-US" sz="1600" dirty="0"/>
          </a:p>
        </p:txBody>
      </p:sp>
      <p:sp>
        <p:nvSpPr>
          <p:cNvPr id="6" name="Rectangle 5"/>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7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cs typeface="FrankRuehl" panose="020E0503060101010101" pitchFamily="34" charset="-79"/>
              </a:rPr>
              <a:t>How Spotify works</a:t>
            </a:r>
            <a:endParaRPr lang="en-US" b="1" dirty="0">
              <a:cs typeface="FrankRuehl" panose="020E0503060101010101" pitchFamily="34" charset="-79"/>
            </a:endParaRPr>
          </a:p>
        </p:txBody>
      </p:sp>
      <p:sp>
        <p:nvSpPr>
          <p:cNvPr id="5" name="Content Placeholder 2"/>
          <p:cNvSpPr txBox="1">
            <a:spLocks/>
          </p:cNvSpPr>
          <p:nvPr/>
        </p:nvSpPr>
        <p:spPr>
          <a:xfrm>
            <a:off x="457200" y="20272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endParaRPr lang="en-US" sz="1600" dirty="0"/>
          </a:p>
        </p:txBody>
      </p:sp>
      <p:sp>
        <p:nvSpPr>
          <p:cNvPr id="6" name="Rectangle 5"/>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228600" y="1905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5100" lvl="2" indent="0">
              <a:buNone/>
            </a:pPr>
            <a:endParaRPr lang="en-US" sz="1600" dirty="0"/>
          </a:p>
        </p:txBody>
      </p:sp>
      <p:sp>
        <p:nvSpPr>
          <p:cNvPr id="8" name="Content Placeholder 2"/>
          <p:cNvSpPr txBox="1">
            <a:spLocks/>
          </p:cNvSpPr>
          <p:nvPr/>
        </p:nvSpPr>
        <p:spPr>
          <a:xfrm>
            <a:off x="457200" y="17526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b="1" dirty="0" smtClean="0"/>
              <a:t>Mission: </a:t>
            </a:r>
          </a:p>
          <a:p>
            <a:pPr marL="0" indent="0">
              <a:buNone/>
            </a:pPr>
            <a:r>
              <a:rPr lang="en-US" sz="2000" dirty="0" smtClean="0"/>
              <a:t>To create a highly scalable music streaming infrastructure that is fast (low-latency).</a:t>
            </a:r>
          </a:p>
          <a:p>
            <a:pPr marL="0" indent="0">
              <a:buNone/>
            </a:pPr>
            <a:endParaRPr lang="en-US" sz="2000" dirty="0" smtClean="0"/>
          </a:p>
          <a:p>
            <a:pPr marL="0" indent="0">
              <a:buNone/>
            </a:pPr>
            <a:r>
              <a:rPr lang="en-US" sz="2000" b="1" dirty="0" smtClean="0"/>
              <a:t>Music Streaming:</a:t>
            </a:r>
          </a:p>
          <a:p>
            <a:pPr marL="0" indent="0">
              <a:buNone/>
            </a:pPr>
            <a:r>
              <a:rPr lang="en-US" sz="2000" dirty="0" smtClean="0"/>
              <a:t>Most basic form is a client requesting music data from a server and the server responding by sending packets of music data over (little by little).</a:t>
            </a:r>
          </a:p>
          <a:p>
            <a:pPr marL="0" indent="0">
              <a:buNone/>
            </a:pPr>
            <a:endParaRPr lang="en-US" sz="2000" dirty="0"/>
          </a:p>
          <a:p>
            <a:pPr marL="0" indent="0">
              <a:buNone/>
            </a:pPr>
            <a:r>
              <a:rPr lang="en-US" sz="2000" dirty="0" smtClean="0"/>
              <a:t>But we want to download the music as fast as possible and allow a million users to do this at the same time!</a:t>
            </a:r>
          </a:p>
          <a:p>
            <a:pPr marL="0" indent="0">
              <a:buNone/>
            </a:pPr>
            <a:endParaRPr lang="en-US" sz="2000" dirty="0" smtClean="0"/>
          </a:p>
          <a:p>
            <a:pPr marL="0" indent="0">
              <a:buNone/>
            </a:pPr>
            <a:r>
              <a:rPr lang="en-US" sz="2000" b="1" dirty="0" smtClean="0"/>
              <a:t>Solution: Peer 2 Peer</a:t>
            </a:r>
          </a:p>
          <a:p>
            <a:pPr marL="0" indent="0">
              <a:buNone/>
            </a:pPr>
            <a:r>
              <a:rPr lang="en-US" sz="2000" dirty="0" smtClean="0"/>
              <a:t>This allows us to have multiple places to download music from</a:t>
            </a:r>
          </a:p>
          <a:p>
            <a:pPr marL="0" indent="0">
              <a:buNone/>
            </a:pPr>
            <a:r>
              <a:rPr lang="en-US" sz="2000" dirty="0"/>
              <a:t>N</a:t>
            </a:r>
            <a:r>
              <a:rPr lang="en-US" sz="2000" dirty="0" smtClean="0"/>
              <a:t>ot only can we download a song concurrently, but the scale of this system escalates as more users join!</a:t>
            </a:r>
          </a:p>
        </p:txBody>
      </p:sp>
    </p:spTree>
    <p:extLst>
      <p:ext uri="{BB962C8B-B14F-4D97-AF65-F5344CB8AC3E}">
        <p14:creationId xmlns:p14="http://schemas.microsoft.com/office/powerpoint/2010/main" val="168980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cs typeface="FrankRuehl" panose="020E0503060101010101" pitchFamily="34" charset="-79"/>
              </a:rPr>
              <a:t>How Spotify works (Overview)</a:t>
            </a:r>
            <a:endParaRPr lang="en-US" b="1" dirty="0">
              <a:cs typeface="FrankRuehl" panose="020E0503060101010101" pitchFamily="34" charset="-79"/>
            </a:endParaRPr>
          </a:p>
        </p:txBody>
      </p:sp>
      <p:sp>
        <p:nvSpPr>
          <p:cNvPr id="7" name="Rectangle 6"/>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5545105" y="2526268"/>
            <a:ext cx="609600" cy="7620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888005" y="2678668"/>
            <a:ext cx="609600" cy="7620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a:off x="5259355" y="2678668"/>
            <a:ext cx="609600" cy="7620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5564155" y="2796936"/>
            <a:ext cx="609600" cy="7620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3429103" y="2741197"/>
            <a:ext cx="1220267" cy="63762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227344" y="1670629"/>
            <a:ext cx="1488869" cy="369332"/>
          </a:xfrm>
          <a:prstGeom prst="rect">
            <a:avLst/>
          </a:prstGeom>
          <a:noFill/>
        </p:spPr>
        <p:txBody>
          <a:bodyPr wrap="none" rtlCol="0">
            <a:spAutoFit/>
          </a:bodyPr>
          <a:lstStyle/>
          <a:p>
            <a:r>
              <a:rPr lang="en-US" dirty="0" smtClean="0"/>
              <a:t>P2P Networks</a:t>
            </a:r>
          </a:p>
        </p:txBody>
      </p:sp>
      <p:sp>
        <p:nvSpPr>
          <p:cNvPr id="47" name="TextBox 46"/>
          <p:cNvSpPr txBox="1"/>
          <p:nvPr/>
        </p:nvSpPr>
        <p:spPr>
          <a:xfrm>
            <a:off x="5070409" y="1764268"/>
            <a:ext cx="1635191" cy="369332"/>
          </a:xfrm>
          <a:prstGeom prst="rect">
            <a:avLst/>
          </a:prstGeom>
          <a:noFill/>
        </p:spPr>
        <p:txBody>
          <a:bodyPr wrap="none" rtlCol="0">
            <a:spAutoFit/>
          </a:bodyPr>
          <a:lstStyle/>
          <a:p>
            <a:r>
              <a:rPr lang="en-US" dirty="0" smtClean="0"/>
              <a:t>Storage Servers</a:t>
            </a:r>
            <a:endParaRPr lang="en-US" dirty="0"/>
          </a:p>
        </p:txBody>
      </p:sp>
      <p:sp>
        <p:nvSpPr>
          <p:cNvPr id="48" name="Isosceles Triangle 47"/>
          <p:cNvSpPr/>
          <p:nvPr/>
        </p:nvSpPr>
        <p:spPr>
          <a:xfrm>
            <a:off x="830262" y="2092932"/>
            <a:ext cx="2598841" cy="1815689"/>
          </a:xfrm>
          <a:prstGeom prst="triangl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895579" y="2689421"/>
            <a:ext cx="457200" cy="381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352779" y="3313236"/>
            <a:ext cx="457200" cy="381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514579" y="3313236"/>
            <a:ext cx="457200" cy="381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49" idx="3"/>
          </p:cNvCxnSpPr>
          <p:nvPr/>
        </p:nvCxnSpPr>
        <p:spPr>
          <a:xfrm flipH="1">
            <a:off x="1743179" y="3014625"/>
            <a:ext cx="219355" cy="29861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5"/>
            <a:endCxn id="50" idx="0"/>
          </p:cNvCxnSpPr>
          <p:nvPr/>
        </p:nvCxnSpPr>
        <p:spPr>
          <a:xfrm>
            <a:off x="2285824" y="3014625"/>
            <a:ext cx="295555" cy="29861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1" idx="6"/>
            <a:endCxn id="50" idx="2"/>
          </p:cNvCxnSpPr>
          <p:nvPr/>
        </p:nvCxnSpPr>
        <p:spPr>
          <a:xfrm>
            <a:off x="1971779" y="3503736"/>
            <a:ext cx="381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60584" y="4303455"/>
            <a:ext cx="7140416" cy="2554545"/>
          </a:xfrm>
          <a:prstGeom prst="rect">
            <a:avLst/>
          </a:prstGeom>
          <a:noFill/>
        </p:spPr>
        <p:txBody>
          <a:bodyPr wrap="none" rtlCol="0">
            <a:spAutoFit/>
          </a:bodyPr>
          <a:lstStyle/>
          <a:p>
            <a:r>
              <a:rPr lang="en-US" sz="2000" dirty="0" smtClean="0"/>
              <a:t>A user wants to stream a song…</a:t>
            </a:r>
          </a:p>
          <a:p>
            <a:endParaRPr lang="en-US" sz="2000" dirty="0"/>
          </a:p>
          <a:p>
            <a:pPr marL="342900" indent="-342900">
              <a:buAutoNum type="arabicParenR"/>
            </a:pPr>
            <a:r>
              <a:rPr lang="en-US" sz="2000" dirty="0" smtClean="0"/>
              <a:t>Request first 15 seconds from Storage Servers</a:t>
            </a:r>
          </a:p>
          <a:p>
            <a:pPr marL="342900" indent="-342900">
              <a:buAutoNum type="arabicParenR"/>
            </a:pPr>
            <a:r>
              <a:rPr lang="en-US" sz="2000" dirty="0" smtClean="0"/>
              <a:t>Ask peers in network if they have song</a:t>
            </a:r>
          </a:p>
          <a:p>
            <a:pPr lvl="1"/>
            <a:r>
              <a:rPr lang="en-US" sz="2000" dirty="0" smtClean="0"/>
              <a:t>If yes, concurrently download rest of song from peers</a:t>
            </a:r>
          </a:p>
          <a:p>
            <a:pPr lvl="1"/>
            <a:r>
              <a:rPr lang="en-US" sz="2000" dirty="0" smtClean="0"/>
              <a:t>If peers are taking too long, switch peers</a:t>
            </a:r>
          </a:p>
          <a:p>
            <a:pPr lvl="1"/>
            <a:r>
              <a:rPr lang="en-US" sz="2000" dirty="0" smtClean="0"/>
              <a:t>If no peers have it, download rest of song from storage servers</a:t>
            </a:r>
          </a:p>
          <a:p>
            <a:endParaRPr lang="en-US" sz="2000" dirty="0"/>
          </a:p>
        </p:txBody>
      </p:sp>
    </p:spTree>
    <p:extLst>
      <p:ext uri="{BB962C8B-B14F-4D97-AF65-F5344CB8AC3E}">
        <p14:creationId xmlns:p14="http://schemas.microsoft.com/office/powerpoint/2010/main" val="159723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err="1" smtClean="0">
                <a:cs typeface="FrankRuehl" panose="020E0503060101010101" pitchFamily="34" charset="-79"/>
              </a:rPr>
              <a:t>Spothify</a:t>
            </a:r>
            <a:r>
              <a:rPr lang="en-US" b="1" dirty="0" smtClean="0">
                <a:cs typeface="FrankRuehl" panose="020E0503060101010101" pitchFamily="34" charset="-79"/>
              </a:rPr>
              <a:t> Components</a:t>
            </a:r>
            <a:endParaRPr lang="en-US" b="1" dirty="0">
              <a:cs typeface="FrankRuehl" panose="020E0503060101010101" pitchFamily="34" charset="-79"/>
            </a:endParaRPr>
          </a:p>
        </p:txBody>
      </p:sp>
      <p:sp>
        <p:nvSpPr>
          <p:cNvPr id="5" name="Content Placeholder 2"/>
          <p:cNvSpPr txBox="1">
            <a:spLocks/>
          </p:cNvSpPr>
          <p:nvPr/>
        </p:nvSpPr>
        <p:spPr>
          <a:xfrm>
            <a:off x="438150" y="20272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endParaRPr lang="en-US" sz="1600" dirty="0"/>
          </a:p>
        </p:txBody>
      </p:sp>
      <p:sp>
        <p:nvSpPr>
          <p:cNvPr id="6" name="Rectangle 5"/>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228600" y="1905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5100" lvl="2" indent="0">
              <a:buNone/>
            </a:pPr>
            <a:endParaRPr lang="en-US" sz="1600" dirty="0"/>
          </a:p>
        </p:txBody>
      </p:sp>
      <p:sp>
        <p:nvSpPr>
          <p:cNvPr id="8" name="Content Placeholder 2"/>
          <p:cNvSpPr txBox="1">
            <a:spLocks/>
          </p:cNvSpPr>
          <p:nvPr/>
        </p:nvSpPr>
        <p:spPr>
          <a:xfrm>
            <a:off x="457200" y="1752600"/>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u="sng" dirty="0" smtClean="0"/>
              <a:t>Peer node</a:t>
            </a:r>
            <a:r>
              <a:rPr lang="en-US" sz="1600" u="sng" dirty="0" smtClean="0"/>
              <a:t>:</a:t>
            </a:r>
          </a:p>
          <a:p>
            <a:pPr marL="0" indent="0">
              <a:buNone/>
            </a:pPr>
            <a:r>
              <a:rPr lang="en-US" sz="1600" dirty="0" smtClean="0"/>
              <a:t>Every user is a peer. Peers act as both clients and servers. The client part makes requests such as playing music, editing user playlists, etc. The server part interacts with either other peer servers or with their regional bridge nodes.</a:t>
            </a:r>
          </a:p>
          <a:p>
            <a:pPr marL="0" indent="0">
              <a:buNone/>
            </a:pPr>
            <a:endParaRPr lang="en-US" sz="1600" dirty="0"/>
          </a:p>
          <a:p>
            <a:pPr marL="0" indent="0">
              <a:buNone/>
            </a:pPr>
            <a:r>
              <a:rPr lang="en-US" sz="1600" b="1" u="sng" dirty="0" smtClean="0"/>
              <a:t>Bridge Node:</a:t>
            </a:r>
          </a:p>
          <a:p>
            <a:pPr marL="0" indent="0">
              <a:buNone/>
            </a:pPr>
            <a:r>
              <a:rPr lang="en-US" sz="1600" dirty="0" smtClean="0"/>
              <a:t>The bridge node is our middleman. It mediates between our peers and our storage servers and can cache frequent requests so servers do not become bogged down by peer requests/connections. Having a bridge also helps in partition tolerance.</a:t>
            </a:r>
          </a:p>
          <a:p>
            <a:pPr marL="0" indent="0">
              <a:buNone/>
            </a:pPr>
            <a:endParaRPr lang="en-US" sz="1600" dirty="0"/>
          </a:p>
          <a:p>
            <a:pPr marL="0" indent="0">
              <a:buNone/>
            </a:pPr>
            <a:r>
              <a:rPr lang="en-US" sz="1600" b="1" u="sng" dirty="0" smtClean="0"/>
              <a:t>Storage Node:</a:t>
            </a:r>
          </a:p>
          <a:p>
            <a:pPr marL="0" indent="0">
              <a:buNone/>
            </a:pPr>
            <a:r>
              <a:rPr lang="en-US" sz="1600" dirty="0" smtClean="0"/>
              <a:t>Store user information and music data. Storage data is distributed meaning they are each assigned to handle specific libraries of songs &amp; users. They should limit their interactions with just bridge nodes.</a:t>
            </a:r>
          </a:p>
          <a:p>
            <a:pPr marL="0" indent="0">
              <a:buNone/>
            </a:pPr>
            <a:endParaRPr lang="en-US" sz="1600" dirty="0"/>
          </a:p>
          <a:p>
            <a:pPr marL="0" indent="0">
              <a:buNone/>
            </a:pPr>
            <a:r>
              <a:rPr lang="en-US" sz="1600" b="1" u="sng" dirty="0" smtClean="0"/>
              <a:t>Monitor Node</a:t>
            </a:r>
            <a:r>
              <a:rPr lang="en-US" sz="1600" dirty="0" smtClean="0"/>
              <a:t>: (?)  - Design is still  not finalized</a:t>
            </a:r>
          </a:p>
          <a:p>
            <a:pPr marL="0" indent="0">
              <a:buNone/>
            </a:pPr>
            <a:r>
              <a:rPr lang="en-US" sz="1600" dirty="0" smtClean="0"/>
              <a:t>Node that maintains when servers fail. We could use a leader storage server to maintain other servers… but what happens when a storage fails? What happens when a bridge server fails?</a:t>
            </a:r>
          </a:p>
        </p:txBody>
      </p:sp>
    </p:spTree>
    <p:extLst>
      <p:ext uri="{BB962C8B-B14F-4D97-AF65-F5344CB8AC3E}">
        <p14:creationId xmlns:p14="http://schemas.microsoft.com/office/powerpoint/2010/main" val="238909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n 22"/>
          <p:cNvSpPr/>
          <p:nvPr/>
        </p:nvSpPr>
        <p:spPr>
          <a:xfrm>
            <a:off x="7391400" y="4114800"/>
            <a:ext cx="609600" cy="7620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err="1" smtClean="0">
                <a:cs typeface="FrankRuehl" panose="020E0503060101010101" pitchFamily="34" charset="-79"/>
              </a:rPr>
              <a:t>Spothify</a:t>
            </a:r>
            <a:r>
              <a:rPr lang="en-US" b="1" dirty="0" smtClean="0">
                <a:cs typeface="FrankRuehl" panose="020E0503060101010101" pitchFamily="34" charset="-79"/>
              </a:rPr>
              <a:t> Components Overview</a:t>
            </a:r>
            <a:endParaRPr lang="en-US" b="1" dirty="0">
              <a:cs typeface="FrankRuehl" panose="020E0503060101010101" pitchFamily="34" charset="-79"/>
            </a:endParaRPr>
          </a:p>
        </p:txBody>
      </p:sp>
      <p:sp>
        <p:nvSpPr>
          <p:cNvPr id="6" name="Rectangle 5"/>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7543800" y="4247372"/>
            <a:ext cx="609600" cy="7620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371600" y="3175364"/>
            <a:ext cx="457200" cy="381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00200" y="5715000"/>
            <a:ext cx="457200" cy="381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6250" y="4419600"/>
            <a:ext cx="457200" cy="381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n 21"/>
          <p:cNvSpPr/>
          <p:nvPr/>
        </p:nvSpPr>
        <p:spPr>
          <a:xfrm>
            <a:off x="7696200" y="4419600"/>
            <a:ext cx="609600" cy="7620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15" idx="4"/>
            <a:endCxn id="17" idx="0"/>
          </p:cNvCxnSpPr>
          <p:nvPr/>
        </p:nvCxnSpPr>
        <p:spPr>
          <a:xfrm flipH="1">
            <a:off x="704850" y="3556364"/>
            <a:ext cx="895350" cy="8632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4"/>
            <a:endCxn id="16" idx="0"/>
          </p:cNvCxnSpPr>
          <p:nvPr/>
        </p:nvCxnSpPr>
        <p:spPr>
          <a:xfrm>
            <a:off x="704850" y="4800600"/>
            <a:ext cx="1123950" cy="914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Cloud 28"/>
          <p:cNvSpPr/>
          <p:nvPr/>
        </p:nvSpPr>
        <p:spPr>
          <a:xfrm>
            <a:off x="6819900" y="1828799"/>
            <a:ext cx="1562100" cy="1024509"/>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Monitor</a:t>
            </a:r>
            <a:endParaRPr lang="en-US" dirty="0"/>
          </a:p>
        </p:txBody>
      </p:sp>
      <p:sp>
        <p:nvSpPr>
          <p:cNvPr id="34" name="Left-Right Arrow 33"/>
          <p:cNvSpPr/>
          <p:nvPr/>
        </p:nvSpPr>
        <p:spPr>
          <a:xfrm>
            <a:off x="5895238" y="4331830"/>
            <a:ext cx="1239723" cy="654076"/>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7483602" y="3130732"/>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Direct Access Storage 50"/>
          <p:cNvSpPr/>
          <p:nvPr/>
        </p:nvSpPr>
        <p:spPr>
          <a:xfrm>
            <a:off x="3943350" y="4315968"/>
            <a:ext cx="1619250" cy="685800"/>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Bridge</a:t>
            </a:r>
            <a:endParaRPr lang="en-US" dirty="0">
              <a:solidFill>
                <a:sysClr val="windowText" lastClr="000000"/>
              </a:solidFill>
            </a:endParaRPr>
          </a:p>
        </p:txBody>
      </p:sp>
      <p:sp>
        <p:nvSpPr>
          <p:cNvPr id="53" name="TextBox 52"/>
          <p:cNvSpPr txBox="1"/>
          <p:nvPr/>
        </p:nvSpPr>
        <p:spPr>
          <a:xfrm>
            <a:off x="433059" y="2532251"/>
            <a:ext cx="1471941" cy="369332"/>
          </a:xfrm>
          <a:prstGeom prst="rect">
            <a:avLst/>
          </a:prstGeom>
          <a:noFill/>
        </p:spPr>
        <p:txBody>
          <a:bodyPr wrap="none" rtlCol="0">
            <a:spAutoFit/>
          </a:bodyPr>
          <a:lstStyle/>
          <a:p>
            <a:r>
              <a:rPr lang="en-US" dirty="0" smtClean="0"/>
              <a:t>Peer Network</a:t>
            </a:r>
          </a:p>
        </p:txBody>
      </p:sp>
      <p:sp>
        <p:nvSpPr>
          <p:cNvPr id="54" name="TextBox 53"/>
          <p:cNvSpPr txBox="1"/>
          <p:nvPr/>
        </p:nvSpPr>
        <p:spPr>
          <a:xfrm>
            <a:off x="7162800" y="5410200"/>
            <a:ext cx="1635191" cy="369332"/>
          </a:xfrm>
          <a:prstGeom prst="rect">
            <a:avLst/>
          </a:prstGeom>
          <a:noFill/>
        </p:spPr>
        <p:txBody>
          <a:bodyPr wrap="none" rtlCol="0">
            <a:spAutoFit/>
          </a:bodyPr>
          <a:lstStyle/>
          <a:p>
            <a:r>
              <a:rPr lang="en-US" dirty="0" smtClean="0"/>
              <a:t>Storage Servers</a:t>
            </a:r>
            <a:endParaRPr lang="en-US" dirty="0"/>
          </a:p>
        </p:txBody>
      </p:sp>
      <p:sp>
        <p:nvSpPr>
          <p:cNvPr id="78" name="Left-Right Arrow 77"/>
          <p:cNvSpPr/>
          <p:nvPr/>
        </p:nvSpPr>
        <p:spPr>
          <a:xfrm rot="1403230">
            <a:off x="2311520" y="3885846"/>
            <a:ext cx="1295400" cy="288505"/>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eft-Right Arrow 78"/>
          <p:cNvSpPr/>
          <p:nvPr/>
        </p:nvSpPr>
        <p:spPr>
          <a:xfrm>
            <a:off x="1623683" y="4495800"/>
            <a:ext cx="1295400" cy="31645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Left-Right Arrow 79"/>
          <p:cNvSpPr/>
          <p:nvPr/>
        </p:nvSpPr>
        <p:spPr>
          <a:xfrm rot="19987756">
            <a:off x="2280762" y="5249623"/>
            <a:ext cx="1295400" cy="266665"/>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68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err="1" smtClean="0">
                <a:cs typeface="FrankRuehl" panose="020E0503060101010101" pitchFamily="34" charset="-79"/>
              </a:rPr>
              <a:t>Spothify</a:t>
            </a:r>
            <a:r>
              <a:rPr lang="en-US" b="1" dirty="0" smtClean="0">
                <a:cs typeface="FrankRuehl" panose="020E0503060101010101" pitchFamily="34" charset="-79"/>
              </a:rPr>
              <a:t> Peer nodes</a:t>
            </a:r>
            <a:endParaRPr lang="en-US" b="1" dirty="0">
              <a:cs typeface="FrankRuehl" panose="020E0503060101010101" pitchFamily="34" charset="-79"/>
            </a:endParaRPr>
          </a:p>
        </p:txBody>
      </p:sp>
      <p:sp>
        <p:nvSpPr>
          <p:cNvPr id="6" name="Rectangle 5"/>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228600" y="1905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5100" lvl="2" indent="0">
              <a:buNone/>
            </a:pPr>
            <a:endParaRPr lang="en-US" sz="1600" dirty="0"/>
          </a:p>
        </p:txBody>
      </p:sp>
      <p:sp>
        <p:nvSpPr>
          <p:cNvPr id="8" name="Content Placeholder 2"/>
          <p:cNvSpPr txBox="1">
            <a:spLocks/>
          </p:cNvSpPr>
          <p:nvPr/>
        </p:nvSpPr>
        <p:spPr>
          <a:xfrm>
            <a:off x="4572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smtClean="0"/>
              <a:t>Every User is a peer. Peers act as both clients and servers. The client part makes requests such as playing music, editing user playlists, etc. The server part interacts with either other peer servers or with the bridge node.</a:t>
            </a:r>
            <a:endParaRPr lang="en-US" sz="2000" dirty="0" smtClean="0"/>
          </a:p>
        </p:txBody>
      </p:sp>
    </p:spTree>
    <p:extLst>
      <p:ext uri="{BB962C8B-B14F-4D97-AF65-F5344CB8AC3E}">
        <p14:creationId xmlns:p14="http://schemas.microsoft.com/office/powerpoint/2010/main" val="378073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err="1" smtClean="0">
                <a:cs typeface="FrankRuehl" panose="020E0503060101010101" pitchFamily="34" charset="-79"/>
              </a:rPr>
              <a:t>Spothify</a:t>
            </a:r>
            <a:r>
              <a:rPr lang="en-US" b="1" dirty="0" smtClean="0">
                <a:cs typeface="FrankRuehl" panose="020E0503060101010101" pitchFamily="34" charset="-79"/>
              </a:rPr>
              <a:t> Bridge nodes</a:t>
            </a:r>
            <a:endParaRPr lang="en-US" b="1" dirty="0">
              <a:cs typeface="FrankRuehl" panose="020E0503060101010101" pitchFamily="34" charset="-79"/>
            </a:endParaRPr>
          </a:p>
        </p:txBody>
      </p:sp>
      <p:sp>
        <p:nvSpPr>
          <p:cNvPr id="5" name="Content Placeholder 2"/>
          <p:cNvSpPr txBox="1">
            <a:spLocks/>
          </p:cNvSpPr>
          <p:nvPr/>
        </p:nvSpPr>
        <p:spPr>
          <a:xfrm>
            <a:off x="438150" y="20272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endParaRPr lang="en-US" sz="1600" dirty="0"/>
          </a:p>
        </p:txBody>
      </p:sp>
      <p:sp>
        <p:nvSpPr>
          <p:cNvPr id="6" name="Rectangle 5"/>
          <p:cNvSpPr/>
          <p:nvPr/>
        </p:nvSpPr>
        <p:spPr>
          <a:xfrm>
            <a:off x="0" y="1219200"/>
            <a:ext cx="7848600" cy="152400"/>
          </a:xfrm>
          <a:prstGeom prst="rect">
            <a:avLst/>
          </a:prstGeom>
          <a:gradFill flip="none" rotWithShape="1">
            <a:gsLst>
              <a:gs pos="57000">
                <a:schemeClr val="tx1"/>
              </a:gs>
              <a:gs pos="100000">
                <a:srgbClr val="99FF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228600" y="1905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5100" lvl="2" indent="0">
              <a:buNone/>
            </a:pPr>
            <a:endParaRPr lang="en-US" sz="1600" dirty="0"/>
          </a:p>
        </p:txBody>
      </p:sp>
      <p:sp>
        <p:nvSpPr>
          <p:cNvPr id="8" name="Content Placeholder 2"/>
          <p:cNvSpPr txBox="1">
            <a:spLocks/>
          </p:cNvSpPr>
          <p:nvPr/>
        </p:nvSpPr>
        <p:spPr>
          <a:xfrm>
            <a:off x="4572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smtClean="0"/>
              <a:t>The bridge node is our regional middleman. It mediates between our peers and our storage servers. Storage servers are distributed, so we need someway to redirect requests to the correct server. Peers also want to know who’s online and close to them. Bridge nodes give peer nodes their list of nearby peers, and cache popular songs to release burden off storage nodes. Having a middleman also helps incase storage nodes fail and become replaced.</a:t>
            </a:r>
          </a:p>
          <a:p>
            <a:pPr marL="0" indent="0">
              <a:buNone/>
            </a:pPr>
            <a:r>
              <a:rPr lang="en-US" sz="2000" dirty="0" smtClean="0"/>
              <a:t>Hopefully, they do not slow down response speeds by too much…</a:t>
            </a:r>
            <a:endParaRPr lang="en-US" sz="2000" dirty="0" smtClean="0"/>
          </a:p>
        </p:txBody>
      </p:sp>
    </p:spTree>
    <p:extLst>
      <p:ext uri="{BB962C8B-B14F-4D97-AF65-F5344CB8AC3E}">
        <p14:creationId xmlns:p14="http://schemas.microsoft.com/office/powerpoint/2010/main" val="2501966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944</Words>
  <Application>Microsoft Office PowerPoint</Application>
  <PresentationFormat>On-screen Show (4:3)</PresentationFormat>
  <Paragraphs>87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Spothify</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Spothify</dc:title>
  <dc:creator>Aaron Hsu</dc:creator>
  <cp:lastModifiedBy>Aaron Hsu</cp:lastModifiedBy>
  <cp:revision>22</cp:revision>
  <dcterms:created xsi:type="dcterms:W3CDTF">2014-02-10T18:58:51Z</dcterms:created>
  <dcterms:modified xsi:type="dcterms:W3CDTF">2014-02-10T23:29:08Z</dcterms:modified>
</cp:coreProperties>
</file>