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Instrument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strumentSans-regular.fntdata"/><Relationship Id="rId11" Type="http://schemas.openxmlformats.org/officeDocument/2006/relationships/slide" Target="slides/slide6.xml"/><Relationship Id="rId22" Type="http://schemas.openxmlformats.org/officeDocument/2006/relationships/font" Target="fonts/InstrumentSans-italic.fntdata"/><Relationship Id="rId10" Type="http://schemas.openxmlformats.org/officeDocument/2006/relationships/slide" Target="slides/slide5.xml"/><Relationship Id="rId21" Type="http://schemas.openxmlformats.org/officeDocument/2006/relationships/font" Target="fonts/Instrument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InstrumentSans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2be4a6250_0_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g1f2be4a6250_0_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g1f2be4a6250_0_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f51bd57560_4_3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f51bd57560_4_3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2f51bd57560_4_3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f3c0c85b20_0_4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g2f3c0c85b20_0_4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g2f3c0c85b20_0_4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f51bd57560_4_1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f51bd57560_4_1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g2f51bd57560_4_1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f3c0c85b20_0_8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f3c0c85b20_0_8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2f3c0c85b20_0_8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f3c0c85b20_0_95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f3c0c85b20_0_95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2f3c0c85b20_0_95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bf2e2e27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bf2e2e27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f2be4a6250_0_2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g1f2be4a6250_0_2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g1f2be4a6250_0_2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c19a913c_0_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f4c19a913c_0_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g2f4c19a913c_0_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3c0c85b20_0_9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f3c0c85b20_0_9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2f3c0c85b20_0_9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c1159df5b0_0_0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2c1159df5b0_0_0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2c1159df5b0_0_0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f5149867f7_1_3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2f5149867f7_1_3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2f5149867f7_1_3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3c0c85b20_0_27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f3c0c85b20_0_27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2f3c0c85b20_0_27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3c0c85b20_0_38:notes"/>
          <p:cNvSpPr/>
          <p:nvPr>
            <p:ph idx="2" type="sldImg"/>
          </p:nvPr>
        </p:nvSpPr>
        <p:spPr>
          <a:xfrm>
            <a:off x="571500" y="714375"/>
            <a:ext cx="4572000" cy="1928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2f3c0c85b20_0_38:notes"/>
          <p:cNvSpPr txBox="1"/>
          <p:nvPr>
            <p:ph idx="1" type="body"/>
          </p:nvPr>
        </p:nvSpPr>
        <p:spPr>
          <a:xfrm>
            <a:off x="571500" y="2750344"/>
            <a:ext cx="4572000" cy="2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2f3c0c85b20_0_38:notes"/>
          <p:cNvSpPr txBox="1"/>
          <p:nvPr>
            <p:ph idx="12" type="sldNum"/>
          </p:nvPr>
        </p:nvSpPr>
        <p:spPr>
          <a:xfrm>
            <a:off x="3237178" y="5428258"/>
            <a:ext cx="2476500" cy="286800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473600" y="0"/>
            <a:ext cx="1670400" cy="7592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hyperlink" Target="https://www.linkedin.com/in/mohammad-ahtasham/" TargetMode="External"/><Relationship Id="rId9" Type="http://schemas.openxmlformats.org/officeDocument/2006/relationships/image" Target="../media/image13.png"/><Relationship Id="rId5" Type="http://schemas.openxmlformats.org/officeDocument/2006/relationships/hyperlink" Target="https://www.linkedin.com/in/shafqat-farhan-87677791/" TargetMode="External"/><Relationship Id="rId6" Type="http://schemas.openxmlformats.org/officeDocument/2006/relationships/image" Target="../media/image14.png"/><Relationship Id="rId7" Type="http://schemas.openxmlformats.org/officeDocument/2006/relationships/image" Target="../media/image6.png"/><Relationship Id="rId8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1.png"/><Relationship Id="rId5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hyperlink" Target="https://docs.djangoproject.com/en/5.1/ref/models/querysets/#select-related" TargetMode="External"/><Relationship Id="rId5" Type="http://schemas.openxmlformats.org/officeDocument/2006/relationships/hyperlink" Target="https://docs.djangoproject.com/en/5.1/ref/models/querysets/#prefetch-related" TargetMode="External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hyperlink" Target="https://docs.djangoproject.com/en/5.1/ref/models/querysets/#select-related" TargetMode="External"/><Relationship Id="rId5" Type="http://schemas.openxmlformats.org/officeDocument/2006/relationships/hyperlink" Target="https://docs.djangoproject.com/en/5.1/ref/models/querysets/#prefetch-related" TargetMode="External"/><Relationship Id="rId6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7" name="Google Shape;5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4"/>
          <p:cNvSpPr/>
          <p:nvPr/>
        </p:nvSpPr>
        <p:spPr>
          <a:xfrm>
            <a:off x="0" y="0"/>
            <a:ext cx="9144000" cy="5219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>
            <a:off x="1836375" y="727175"/>
            <a:ext cx="5707800" cy="9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24995"/>
              </a:lnSpc>
              <a:spcBef>
                <a:spcPts val="0"/>
              </a:spcBef>
              <a:spcAft>
                <a:spcPts val="0"/>
              </a:spcAft>
              <a:buClr>
                <a:srgbClr val="5B5F72"/>
              </a:buClr>
              <a:buSzPts val="3300"/>
              <a:buFont typeface="Instrument Sans"/>
              <a:buNone/>
            </a:pPr>
            <a:r>
              <a:rPr b="1" lang="en" sz="2000" u="sng">
                <a:solidFill>
                  <a:schemeClr val="dk2"/>
                </a:solidFill>
                <a:highlight>
                  <a:srgbClr val="FFFFFF"/>
                </a:highlight>
                <a:latin typeface="Instrument Sans"/>
                <a:ea typeface="Instrument Sans"/>
                <a:cs typeface="Instrument Sans"/>
                <a:sym typeface="Instrument Sans"/>
              </a:rPr>
              <a:t>Level Up Your Django Performance: </a:t>
            </a:r>
            <a:r>
              <a:rPr b="1" lang="en" sz="2400" u="sng">
                <a:solidFill>
                  <a:schemeClr val="dk2"/>
                </a:solidFill>
                <a:highlight>
                  <a:srgbClr val="FFFFFF"/>
                </a:highlight>
                <a:latin typeface="Instrument Sans"/>
                <a:ea typeface="Instrument Sans"/>
                <a:cs typeface="Instrument Sans"/>
                <a:sym typeface="Instrument Sans"/>
              </a:rPr>
              <a:t>Identifying and Taming N+1 Queries</a:t>
            </a:r>
            <a:endParaRPr b="1" i="0" sz="2400" u="sng" cap="none" strike="noStrike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>
            <a:off x="1377650" y="3386575"/>
            <a:ext cx="32583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b="1"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Mohammad Ahtasham ul Hassan</a:t>
            </a:r>
            <a:endParaRPr b="1" i="0" sz="1300" u="none" cap="none" strike="noStrike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(Works at Arbisoft)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       </a:t>
            </a:r>
            <a:r>
              <a:rPr lang="en" sz="1300" u="sng">
                <a:solidFill>
                  <a:schemeClr val="hlink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4"/>
              </a:rPr>
              <a:t>mohammad-ahtasham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4635950" y="3386575"/>
            <a:ext cx="4221600" cy="15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28575" lIns="57150" spcFirstLastPara="1" rIns="57150" wrap="square" tIns="28575">
            <a:noAutofit/>
          </a:bodyPr>
          <a:lstStyle/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b="1"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Shafqat Farhan Ahmed</a:t>
            </a:r>
            <a:endParaRPr b="1" i="0" sz="1300" u="none" cap="none" strike="noStrike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(Works at Arbisoft)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       </a:t>
            </a:r>
            <a:r>
              <a:rPr lang="en" sz="1300" u="sng">
                <a:solidFill>
                  <a:schemeClr val="hlink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5"/>
              </a:rPr>
              <a:t>shafqat-farhan-87677791</a:t>
            </a:r>
            <a:endParaRPr sz="1300">
              <a:solidFill>
                <a:srgbClr val="3C78D8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marR="0" rtl="0" algn="ctr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5B5F71"/>
              </a:buClr>
              <a:buSzPts val="1400"/>
              <a:buFont typeface="Instrument Sans"/>
              <a:buNone/>
            </a:pPr>
            <a:r>
              <a:t/>
            </a:r>
            <a:endParaRPr>
              <a:solidFill>
                <a:srgbClr val="5B5F71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47788" y="2013800"/>
            <a:ext cx="1318024" cy="1314199"/>
          </a:xfrm>
          <a:prstGeom prst="rect">
            <a:avLst/>
          </a:prstGeom>
          <a:solidFill>
            <a:srgbClr val="FFFFFF">
              <a:alpha val="74900"/>
            </a:srgbClr>
          </a:solidFill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953550" y="3961025"/>
            <a:ext cx="222001" cy="2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113275" y="1960819"/>
            <a:ext cx="1318001" cy="136718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656950" y="3961025"/>
            <a:ext cx="222001" cy="2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6" name="Google Shape;15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3"/>
          <p:cNvSpPr/>
          <p:nvPr/>
        </p:nvSpPr>
        <p:spPr>
          <a:xfrm>
            <a:off x="0" y="0"/>
            <a:ext cx="9144000" cy="50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Identifying N+1 queries (contd.)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440400" y="935400"/>
            <a:ext cx="8455200" cy="2801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Code Reviews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Testing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Use unit tests to test for executed queries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Other options?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62897" y="1867575"/>
            <a:ext cx="4561826" cy="86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4"/>
          <p:cNvSpPr/>
          <p:nvPr/>
        </p:nvSpPr>
        <p:spPr>
          <a:xfrm>
            <a:off x="0" y="-7620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Taming</a:t>
            </a: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 N+1 queries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71" name="Google Shape;171;p24"/>
          <p:cNvSpPr txBox="1"/>
          <p:nvPr/>
        </p:nvSpPr>
        <p:spPr>
          <a:xfrm>
            <a:off x="448700" y="935400"/>
            <a:ext cx="8446800" cy="339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 u="sng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select_related()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For foreign key relations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Loads related objects in one query</a:t>
            </a:r>
            <a:b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</a:b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 u="sng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prefetch_related()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For many-to-many relations or reverse lookups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Performs an additional query and then join in Python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73" name="Google Shape;173;p2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18875" y="3907950"/>
            <a:ext cx="5471725" cy="44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8875" y="1949525"/>
            <a:ext cx="5471719" cy="44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0" name="Google Shape;18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5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Taming N+1 queries (contd.)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84" name="Google Shape;184;p25"/>
          <p:cNvSpPr txBox="1"/>
          <p:nvPr/>
        </p:nvSpPr>
        <p:spPr>
          <a:xfrm>
            <a:off x="448700" y="935400"/>
            <a:ext cx="8446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86" name="Google Shape;186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375" y="953250"/>
            <a:ext cx="7240827" cy="386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2" name="Google Shape;19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rgbClr val="FFFFFF"/>
              </a:highlight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249250" y="355450"/>
            <a:ext cx="7416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Considerations and key takeaways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423775" y="935400"/>
            <a:ext cx="8471700" cy="38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The performance impact is minimal with small datasets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Solving the N+1 problem may cause ripple effects in large and complex datasets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Prefetching large datasets can lead to increased memory usage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Avoid prefetching related data if there's no specific use case (mindful data fetching)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Django REST Framework (DRF) serializers fetching relational data can lead to N+1 query issues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Resources:</a:t>
            </a:r>
            <a:endParaRPr b="1"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3C78D8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https://docs.djangoproject.com/en/4.2/ref/models/querysets/#select-related</a:t>
            </a:r>
            <a:endParaRPr sz="1300">
              <a:solidFill>
                <a:srgbClr val="3C78D8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rgbClr val="3C78D8"/>
                </a:solidFill>
                <a:latin typeface="Instrument Sans"/>
                <a:ea typeface="Instrument Sans"/>
                <a:cs typeface="Instrument Sans"/>
                <a:sym typeface="Instrument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https://docs.djangoproject.com/en/4.2/ref/models/querysets/#prefetch-related</a:t>
            </a:r>
            <a:endParaRPr b="1" sz="1300">
              <a:solidFill>
                <a:srgbClr val="3C78D8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2" name="Google Shape;20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7"/>
          <p:cNvSpPr txBox="1"/>
          <p:nvPr/>
        </p:nvSpPr>
        <p:spPr>
          <a:xfrm>
            <a:off x="195750" y="2371650"/>
            <a:ext cx="875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Questions?</a:t>
            </a:r>
            <a:endParaRPr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205" name="Google Shape;20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4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5B5F7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Agenda</a:t>
            </a:r>
            <a:endParaRPr b="1" sz="1700">
              <a:solidFill>
                <a:srgbClr val="5B5F7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Overview of ORMs with respect to relational databases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Importance of performance in software applications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What is N+1 problem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P</a:t>
            </a: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erformance i</a:t>
            </a: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mpact of N+1 problem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Identifying N+1 </a:t>
            </a: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queries (an example)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Taming N+1 queries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Considerations</a:t>
            </a: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 and key takeaways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Instrument Sans"/>
              <a:buChar char="●"/>
            </a:pPr>
            <a:r>
              <a:rPr lang="en" sz="1300">
                <a:latin typeface="Instrument Sans"/>
                <a:ea typeface="Instrument Sans"/>
                <a:cs typeface="Instrument Sans"/>
                <a:sym typeface="Instrument Sans"/>
              </a:rPr>
              <a:t>Questions?</a:t>
            </a:r>
            <a:endParaRPr sz="1300"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80" name="Google Shape;8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Overview of ORMs with respect to relational databases</a:t>
            </a:r>
            <a:endParaRPr b="1" sz="1700">
              <a:solidFill>
                <a:srgbClr val="5B5F7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07150" y="935400"/>
            <a:ext cx="8488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Automatic query generation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Django ORM operates on a lazy querying principle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The database is only accessed when the query is actually evaluated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N+1 query problem is particularly relevant to ORM and relational database queries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It can lead to performance issues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0" name="Google Shape;9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Importance of performance in software applications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94" name="Google Shape;94;p17"/>
          <p:cNvSpPr txBox="1"/>
          <p:nvPr/>
        </p:nvSpPr>
        <p:spPr>
          <a:xfrm>
            <a:off x="347425" y="935400"/>
            <a:ext cx="8548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Why Performance matters?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User Experience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■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Timeoutes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■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Random crashes/Memory overloads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Search Engine Rankings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Impact on Customer Retention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Side effects of ORM on performance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Abstraction overhead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Increased Memory usage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N+1 problems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/>
          <p:nvPr/>
        </p:nvSpPr>
        <p:spPr>
          <a:xfrm>
            <a:off x="0" y="0"/>
            <a:ext cx="9144000" cy="50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332850" y="355450"/>
            <a:ext cx="847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What is N+1 problem?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463075" y="801850"/>
            <a:ext cx="64731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When do N+1 queries occur?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Foreign Key Relationships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Reverse Foreign Key Lookups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Many-to-Many Relationships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Templates with ORM queries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Serializers with ORM queries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Why doesn’t the ORM handle itself?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Performance</a:t>
            </a: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: Lazy loading helps to minimize the initial database query size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■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Complex relationships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</a:pPr>
            <a:r>
              <a:rPr b="1"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Flexibility</a:t>
            </a: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: Allows developers to optimize queries based on the specific use case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2" name="Google Shape;11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9"/>
          <p:cNvSpPr txBox="1"/>
          <p:nvPr/>
        </p:nvSpPr>
        <p:spPr>
          <a:xfrm>
            <a:off x="332850" y="355450"/>
            <a:ext cx="847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What is N+1 problem? </a:t>
            </a: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(contd.)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520750" y="1104700"/>
            <a:ext cx="293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Code example: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750" y="832400"/>
            <a:ext cx="7023449" cy="347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3" name="Google Shape;12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32850" y="355450"/>
            <a:ext cx="8478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What is N+1 problem? (contd.)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520750" y="1104700"/>
            <a:ext cx="2938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Code example: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27" name="Google Shape;12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5800" y="1579275"/>
            <a:ext cx="8032400" cy="243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520749" y="3685952"/>
            <a:ext cx="222000" cy="222000"/>
          </a:xfrm>
          <a:prstGeom prst="roundRect">
            <a:avLst>
              <a:gd fmla="val 25726039" name="adj"/>
            </a:avLst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/>
        </p:nvSpPr>
        <p:spPr>
          <a:xfrm>
            <a:off x="415475" y="935400"/>
            <a:ext cx="8480100" cy="12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Increased database round trips for each query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Degraded user experience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Inefficient query execution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Frequent API timeouts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P</a:t>
            </a: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erformance impact of N+1 problem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39" name="Google Shape;13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5" name="Google Shape;14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2"/>
          <p:cNvSpPr/>
          <p:nvPr/>
        </p:nvSpPr>
        <p:spPr>
          <a:xfrm>
            <a:off x="0" y="0"/>
            <a:ext cx="9144000" cy="5067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/>
        </p:nvSpPr>
        <p:spPr>
          <a:xfrm>
            <a:off x="347425" y="355450"/>
            <a:ext cx="8095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Identifying N+1 queries (an example)</a:t>
            </a:r>
            <a:endParaRPr b="1" sz="17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440400" y="935400"/>
            <a:ext cx="8455200" cy="1139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●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Using Django Debug Toolbar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Instrument Sans"/>
              <a:buChar char="○"/>
            </a:pPr>
            <a:r>
              <a:rPr lang="en" sz="1300">
                <a:solidFill>
                  <a:schemeClr val="dk2"/>
                </a:solidFill>
                <a:latin typeface="Instrument Sans"/>
                <a:ea typeface="Instrument Sans"/>
                <a:cs typeface="Instrument Sans"/>
                <a:sym typeface="Instrument Sans"/>
              </a:rPr>
              <a:t>SQL query logging</a:t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Instrument Sans"/>
              <a:ea typeface="Instrument Sans"/>
              <a:cs typeface="Instrument Sans"/>
              <a:sym typeface="Instrument Sans"/>
            </a:endParaRPr>
          </a:p>
        </p:txBody>
      </p:sp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4200" y="0"/>
            <a:ext cx="1599800" cy="7271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50" name="Google Shape;15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5550" y="1659775"/>
            <a:ext cx="7008650" cy="291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