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hRlrFtQL8esPuFeGsKYE7aUmC7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openedx/course-discovery/tree/master/requirements" TargetMode="External"/><Relationship Id="rId3" Type="http://schemas.openxmlformats.org/officeDocument/2006/relationships/hyperlink" Target="https://github.com/openedx/course-discovery/blob/master/.github/workflows/requirements-upgrade.yml" TargetMode="External"/><Relationship Id="rId4" Type="http://schemas.openxmlformats.org/officeDocument/2006/relationships/hyperlink" Target="https://github.com/aht007/edx-search/commit/2f58d76fc111a2912e7ee1eb97fd90b3aa7f38d0" TargetMode="External"/><Relationship Id="rId5" Type="http://schemas.openxmlformats.org/officeDocument/2006/relationships/hyperlink" Target="https://github.com/openedx/testeng-ci" TargetMode="External"/><Relationship Id="rId6" Type="http://schemas.openxmlformats.org/officeDocument/2006/relationships/hyperlink" Target="https://github.com/edx/.github/blob/master/.github/workflows/bulk_repo_update.yml" TargetMode="External"/><Relationship Id="rId7" Type="http://schemas.openxmlformats.org/officeDocument/2006/relationships/hyperlink" Target="https://docs.openedx.org/projects/openedx-proposals/en/latest/best-practices/oep-0018-bp-python-dependencies.html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whatsnew/3.8.html#demos-and-tools" TargetMode="External"/><Relationship Id="rId3" Type="http://schemas.openxmlformats.org/officeDocument/2006/relationships/hyperlink" Target="https://docs.openedx.org/projects/openedx-proposals/en/latest/archived/oep-0007-bp-migrate-to-python3.html" TargetMode="External"/><Relationship Id="rId4" Type="http://schemas.openxmlformats.org/officeDocument/2006/relationships/hyperlink" Target="https://docs.djangoproject.com/en/4.2/releases/3.2.15/" TargetMode="External"/><Relationship Id="rId5" Type="http://schemas.openxmlformats.org/officeDocument/2006/relationships/hyperlink" Target="https://github.com/openedx/edx-platform/pull/30822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python.org/3/whatsnew/3.8.html" TargetMode="External"/><Relationship Id="rId3" Type="http://schemas.openxmlformats.org/officeDocument/2006/relationships/hyperlink" Target="https://stackoverflow.com/questions/576169/understanding-python-super-with-init-methods" TargetMode="External"/><Relationship Id="rId4" Type="http://schemas.openxmlformats.org/officeDocument/2006/relationships/hyperlink" Target="https://github.com/jazzband/pip-tools" TargetMode="External"/><Relationship Id="rId5" Type="http://schemas.openxmlformats.org/officeDocument/2006/relationships/hyperlink" Target="https://pypi.org/project/event-tracking/0.3.0/" TargetMode="External"/><Relationship Id="rId6" Type="http://schemas.openxmlformats.org/officeDocument/2006/relationships/hyperlink" Target="https://pypi.org/project/event-tracking/1.0.0/" TargetMode="External"/><Relationship Id="rId7" Type="http://schemas.openxmlformats.org/officeDocument/2006/relationships/hyperlink" Target="https://github.com/aht007/edx-search/actions/runs/8179246446/job/22364908381?pr=1#step:7: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facebookarchive/codemod" TargetMode="External"/><Relationship Id="rId3" Type="http://schemas.openxmlformats.org/officeDocument/2006/relationships/hyperlink" Target="https://github.com/browniebroke/django-codemod" TargetMode="External"/><Relationship Id="rId4" Type="http://schemas.openxmlformats.org/officeDocument/2006/relationships/hyperlink" Target="https://github.com/adamchainz/django-upgrade" TargetMode="External"/><Relationship Id="rId5" Type="http://schemas.openxmlformats.org/officeDocument/2006/relationships/hyperlink" Target="https://github.com/asottile/pyupgrade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@ahthassan74/tox-in-action-testing-your-code-across-multiple-version-releases-d4eaef1344ed" TargetMode="External"/><Relationship Id="rId3" Type="http://schemas.openxmlformats.org/officeDocument/2006/relationships/hyperlink" Target="https://github.com/openedx/repo-tools/blob/master/edx_repo_tools/codemods/django3/tox_modernizer.py" TargetMode="External"/><Relationship Id="rId4" Type="http://schemas.openxmlformats.org/officeDocument/2006/relationships/hyperlink" Target="https://github.com/openedx/repo-tools/blob/master/edx_repo_tools/codemods/django3/github_actions_modernizer.py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jazzband/pip-tools" TargetMode="External"/><Relationship Id="rId3" Type="http://schemas.openxmlformats.org/officeDocument/2006/relationships/hyperlink" Target="https://github.com/openedx/.github/blob/master/.github/workflows/upgrade-python-requirements.yml" TargetMode="External"/><Relationship Id="rId4" Type="http://schemas.openxmlformats.org/officeDocument/2006/relationships/hyperlink" Target="https://github.com/edx/.github/blob/master/.github/workflows/bulk_repo_update.yml" TargetMode="External"/><Relationship Id="rId5" Type="http://schemas.openxmlformats.org/officeDocument/2006/relationships/hyperlink" Target="https://github.com/openedx/testeng-ci/blob/master/jenkins/pull_request_creator.p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https://github.com/openedx/course-discovery/tree/master/requirements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https://github.com/openedx/course-discovery/blob/master/.github/workflows/requirements-upgrade.yml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https://github.com/aht007/edx-search/commit/2f58d76fc111a2912e7ee1eb97fd90b3aa7f38d0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https://github.com/openedx/testeng-ci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https://github.com/edx/.github/blob/master/.github/workflows/bulk_repo_update.yml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https://docs.openedx.org/projects/openedx-proposals/en/latest/best-practices/oep-0018-bp-python-dependencies.html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d2cea353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2bd2cea353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Download the repo(checkout to dev first on Github UI) and place it on desktop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Python version benchmarks: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https://docs.python.org/3/whatsnew/3.8.html#demos-and-tools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https://docs.openedx.org/projects/openedx-proposals/en/latest/archived/oep-0007-bp-migrate-to-python3.html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Why upgrade?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Is it worth it?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 example of Vulnerability: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https://docs.djangoproject.com/en/4.2/releases/3.2.15/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Fix example: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https://github.com/openedx/edx-platform/pull/30822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https://docs.python.org/3/whatsnew/3.8.html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https://stackoverflow.com/questions/576169/understanding-python-super-with-init-methods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Example of ABCs from Python 3.8 and code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What is Pip-tools and example of Requirements upgrade file and one file example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https://github.com/jazzband/pip-tools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https://pypi.org/project/event-tracking/0.3.0/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https://pypi.org/project/event-tracking/1.0.0/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Depr warnings: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https://github.com/aht007/edx-search/actions/runs/8179246446/job/22364908381?pr=1#step:7:9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Show example of tests failing on python 3.8 and passing on python 3.6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https://github.com/facebookarchive/codemod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https://github.com/browniebroke/django-codemod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https://github.com/adamchainz/django-upgrade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https://github.com/asottile/pyupgrade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https://medium.com/@ahthassan74/tox-in-action-testing-your-code-across-multiple-version-releases-d4eaef1344ed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https://github.com/openedx/repo-tools/blob/master/edx_repo_tools/codemods/django3/tox_modernizer.py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https://github.com/openedx/repo-tools/blob/master/edx_repo_tools/codemods/django3/github_actions_modernizer.py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https://github.com/jazzband/pip-tools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https://github.com/openedx/.github/blob/master/.github/workflows/upgrade-python-requirements.yml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https://github.com/edx/.github/blob/master/.github/workflows/bulk_repo_update.yml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https://github.com/openedx/testeng-ci/blob/master/jenkins/pull_request_creator.py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1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1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p2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2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2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2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23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23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1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15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16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17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" name="Google Shape;29;p17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1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46;p2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20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20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5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" name="Google Shape;53;p2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2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5" name="Google Shape;5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mailto:ahthassan74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github.com/openedx/repo-tools/tree/master/edx_repo_tools/codemod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github.com/openedx/repo-tools/tree/master/edx_repo_tools/codemods/django3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Elevating your Python Stack: </a:t>
            </a:r>
            <a:r>
              <a:rPr lang="en" sz="2500"/>
              <a:t>A practical approach to dependency upgrades</a:t>
            </a:r>
            <a:endParaRPr sz="2500"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Mohammad Ahtasham - Software Engineer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type="title"/>
          </p:nvPr>
        </p:nvSpPr>
        <p:spPr>
          <a:xfrm>
            <a:off x="283100" y="712150"/>
            <a:ext cx="86205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Demos from edX/2U</a:t>
            </a:r>
            <a:endParaRPr/>
          </a:p>
        </p:txBody>
      </p:sp>
      <p:sp>
        <p:nvSpPr>
          <p:cNvPr id="136" name="Google Shape;136;p10"/>
          <p:cNvSpPr/>
          <p:nvPr/>
        </p:nvSpPr>
        <p:spPr>
          <a:xfrm>
            <a:off x="371775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0"/>
          <p:cNvSpPr/>
          <p:nvPr/>
        </p:nvSpPr>
        <p:spPr>
          <a:xfrm>
            <a:off x="3210432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0"/>
          <p:cNvSpPr/>
          <p:nvPr/>
        </p:nvSpPr>
        <p:spPr>
          <a:xfrm>
            <a:off x="6049089" y="1988900"/>
            <a:ext cx="2629500" cy="22449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>
            <p:ph type="title"/>
          </p:nvPr>
        </p:nvSpPr>
        <p:spPr>
          <a:xfrm>
            <a:off x="61252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100"/>
              <a:t>Bulk Repo Upgrade Job</a:t>
            </a:r>
            <a:endParaRPr b="0" sz="1400">
              <a:solidFill>
                <a:schemeClr val="lt1"/>
              </a:solidFill>
            </a:endParaRPr>
          </a:p>
        </p:txBody>
      </p:sp>
      <p:sp>
        <p:nvSpPr>
          <p:cNvPr id="140" name="Google Shape;140;p10"/>
          <p:cNvSpPr txBox="1"/>
          <p:nvPr>
            <p:ph type="title"/>
          </p:nvPr>
        </p:nvSpPr>
        <p:spPr>
          <a:xfrm>
            <a:off x="44797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Requirements file structure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41" name="Google Shape;141;p10"/>
          <p:cNvSpPr txBox="1"/>
          <p:nvPr>
            <p:ph type="title"/>
          </p:nvPr>
        </p:nvSpPr>
        <p:spPr>
          <a:xfrm>
            <a:off x="3286625" y="2061900"/>
            <a:ext cx="2481600" cy="20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800"/>
              <a:buNone/>
            </a:pPr>
            <a:r>
              <a:rPr lang="en" sz="2100"/>
              <a:t>Python Requirements Upgrade workflow</a:t>
            </a:r>
            <a:endParaRPr b="0" sz="1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7" name="Google Shape;147;p11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1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That’s it!!!</a:t>
            </a:r>
            <a:endParaRPr b="1" i="0" sz="30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11"/>
          <p:cNvSpPr txBox="1"/>
          <p:nvPr>
            <p:ph idx="4294967295" type="body"/>
          </p:nvPr>
        </p:nvSpPr>
        <p:spPr>
          <a:xfrm>
            <a:off x="2855550" y="1377474"/>
            <a:ext cx="3432900" cy="21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Need Help?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You can always contact me:</a:t>
            </a:r>
            <a:b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@: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ahthassan74@gmail.com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IN: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linkedin.com/in/mohammad-ahtasham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600">
                <a:solidFill>
                  <a:schemeClr val="dk1"/>
                </a:solidFill>
              </a:rPr>
              <a:t>Who am I?</a:t>
            </a:r>
            <a:endParaRPr sz="2400"/>
          </a:p>
        </p:txBody>
      </p:sp>
      <p:sp>
        <p:nvSpPr>
          <p:cNvPr id="79" name="Google Shape;79;p2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Software Engineer @ Arbisoft/2U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Been using Python for almost 4 years now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Veteran of: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1 large Python upgrade project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2 large Django upgrade projects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1 large Node upgrade project.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And an occasional Gamer as well 🎮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g2bd2cea353d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g2bd2cea353d_1_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bd2cea353d_1_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i="0" sz="25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g2bd2cea353d_1_0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First look/recap into upgrade process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Manual upgrade process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Automating code refactoring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Automating CI/Config updates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Upgrading at Scale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Demos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/>
          <p:nvPr>
            <p:ph type="title"/>
          </p:nvPr>
        </p:nvSpPr>
        <p:spPr>
          <a:xfrm>
            <a:off x="283100" y="712150"/>
            <a:ext cx="8631600" cy="4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chemeClr val="accent5"/>
                </a:solidFill>
              </a:rPr>
              <a:t>First look/Recap into Upgrade Process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sz="1400">
                <a:solidFill>
                  <a:schemeClr val="accent5"/>
                </a:solidFill>
              </a:rPr>
              <a:t>EOL of a version is scheduled 5 years after first release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sz="1400">
                <a:solidFill>
                  <a:schemeClr val="accent5"/>
                </a:solidFill>
              </a:rPr>
              <a:t>Planned releases with bug fixes in first 1.5 years and security releases afterwards.</a:t>
            </a:r>
            <a:endParaRPr sz="1400">
              <a:solidFill>
                <a:schemeClr val="accent5"/>
              </a:solidFill>
            </a:endParaRPr>
          </a:p>
        </p:txBody>
      </p:sp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75" y="1278825"/>
            <a:ext cx="6010600" cy="280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9" name="Google Shape;99;p5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/>
        </p:nvSpPr>
        <p:spPr>
          <a:xfrm>
            <a:off x="2855550" y="752250"/>
            <a:ext cx="34329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Manual Upgrade Process</a:t>
            </a:r>
            <a:endParaRPr b="1" i="0" sz="25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5"/>
          <p:cNvSpPr txBox="1"/>
          <p:nvPr>
            <p:ph idx="4294967295" type="body"/>
          </p:nvPr>
        </p:nvSpPr>
        <p:spPr>
          <a:xfrm>
            <a:off x="2855550" y="1479425"/>
            <a:ext cx="3432900" cy="3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Manual Upgrade Checklist: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Have Automated tests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Read the Release notes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Update your code according to new release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Upgrade your Python Dependencies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Fix any deprecation warnings(Optional)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Start testing with new Python version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Fix any breaking tests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7" name="Google Shape;107;p6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/>
        </p:nvSpPr>
        <p:spPr>
          <a:xfrm>
            <a:off x="2855550" y="752250"/>
            <a:ext cx="34329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Automating Code Refactoring</a:t>
            </a:r>
            <a:endParaRPr b="1" i="0" sz="25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9" name="Google Shape;109;p6"/>
          <p:cNvSpPr txBox="1"/>
          <p:nvPr>
            <p:ph idx="4294967295" type="body"/>
          </p:nvPr>
        </p:nvSpPr>
        <p:spPr>
          <a:xfrm>
            <a:off x="2855550" y="1629875"/>
            <a:ext cx="34329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is a Codemod?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Black, isort etc. are also examples of codemods.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Frameworks for writing codemods: bowler, LibCST, pasta etc.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Various Codemods used @OpenedX can be found at: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 sz="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https://github.com/openedx/repo-tools/tree/master/edx_repo_tools/codemods</a:t>
            </a:r>
            <a:endParaRPr b="1" sz="8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283100" y="712150"/>
            <a:ext cx="8631600" cy="4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>
                <a:solidFill>
                  <a:schemeClr val="accent5"/>
                </a:solidFill>
              </a:rPr>
              <a:t>When to Automate</a:t>
            </a:r>
            <a:endParaRPr sz="3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AutoNum type="arabicPeriod"/>
            </a:pPr>
            <a:r>
              <a:rPr lang="en" sz="2000">
                <a:solidFill>
                  <a:schemeClr val="accent5"/>
                </a:solidFill>
              </a:rPr>
              <a:t>Need to make change at dozens of places.</a:t>
            </a:r>
            <a:endParaRPr sz="2000">
              <a:solidFill>
                <a:schemeClr val="accent5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AutoNum type="arabicPeriod"/>
            </a:pPr>
            <a:r>
              <a:rPr lang="en" sz="2000">
                <a:solidFill>
                  <a:schemeClr val="accent5"/>
                </a:solidFill>
              </a:rPr>
              <a:t>Changes don’t require any additional code context or judgment call.</a:t>
            </a:r>
            <a:endParaRPr sz="2000">
              <a:solidFill>
                <a:schemeClr val="accent5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AutoNum type="arabicPeriod"/>
            </a:pPr>
            <a:r>
              <a:rPr lang="en" sz="2000">
                <a:solidFill>
                  <a:schemeClr val="accent5"/>
                </a:solidFill>
              </a:rPr>
              <a:t>The effort to Automate isn’t high.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0" name="Google Shape;120;p8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8"/>
          <p:cNvSpPr txBox="1"/>
          <p:nvPr/>
        </p:nvSpPr>
        <p:spPr>
          <a:xfrm>
            <a:off x="2855550" y="752250"/>
            <a:ext cx="34329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Automating CI/Config updates</a:t>
            </a:r>
            <a:endParaRPr b="1" i="0" sz="25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2" name="Google Shape;122;p8"/>
          <p:cNvSpPr txBox="1"/>
          <p:nvPr>
            <p:ph idx="4294967295" type="body"/>
          </p:nvPr>
        </p:nvSpPr>
        <p:spPr>
          <a:xfrm>
            <a:off x="2855550" y="1737150"/>
            <a:ext cx="34329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part is not hard, but easy to forget.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Repetitive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This includes Yaml files, .ini files, setup.py etc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Various Codemods used for this purpose can be found @: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r>
              <a:rPr b="1" lang="en" sz="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https://github.com/openedx/repo-tools/tree/master/edx_repo_tools/codemods/django3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28" name="Google Shape;128;p9"/>
          <p:cNvPicPr preferRelativeResize="0"/>
          <p:nvPr/>
        </p:nvPicPr>
        <p:blipFill rotWithShape="1">
          <a:blip r:embed="rId4">
            <a:alphaModFix/>
          </a:blip>
          <a:srcRect b="10011" l="9243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9"/>
          <p:cNvSpPr txBox="1"/>
          <p:nvPr/>
        </p:nvSpPr>
        <p:spPr>
          <a:xfrm>
            <a:off x="2855550" y="752250"/>
            <a:ext cx="3432900" cy="92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Upgrading at Scale</a:t>
            </a:r>
            <a:endParaRPr b="1" i="0" sz="2500" u="none" cap="none" strike="noStrike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9"/>
          <p:cNvSpPr txBox="1"/>
          <p:nvPr>
            <p:ph idx="4294967295" type="body"/>
          </p:nvPr>
        </p:nvSpPr>
        <p:spPr>
          <a:xfrm>
            <a:off x="2855550" y="1737150"/>
            <a:ext cx="3432900" cy="29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Pip-tools(pip-sync, pip-compile)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 Combination of: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Pip-tools,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Requirement files,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Make file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◆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PyGithub and Github Actions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Upgrade Requirements workflow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Bulk Repo Update Workflow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